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2" r:id="rId3"/>
    <p:sldId id="262" r:id="rId4"/>
    <p:sldId id="263" r:id="rId5"/>
    <p:sldId id="270" r:id="rId6"/>
    <p:sldId id="259" r:id="rId7"/>
    <p:sldId id="258" r:id="rId8"/>
    <p:sldId id="260" r:id="rId9"/>
    <p:sldId id="257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61" r:id="rId18"/>
    <p:sldId id="273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00"/>
    <a:srgbClr val="9E4EBE"/>
    <a:srgbClr val="FF9999"/>
    <a:srgbClr val="FF7C80"/>
    <a:srgbClr val="CCCC00"/>
    <a:srgbClr val="4BB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ABA0-2428-4471-9F88-2F26CC2B1AE0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B30C-AEC5-4017-B71C-85586DEC82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980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ABA0-2428-4471-9F88-2F26CC2B1AE0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B30C-AEC5-4017-B71C-85586DEC82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61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ABA0-2428-4471-9F88-2F26CC2B1AE0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B30C-AEC5-4017-B71C-85586DEC82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918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ABA0-2428-4471-9F88-2F26CC2B1AE0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B30C-AEC5-4017-B71C-85586DEC82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343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ABA0-2428-4471-9F88-2F26CC2B1AE0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B30C-AEC5-4017-B71C-85586DEC82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566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ABA0-2428-4471-9F88-2F26CC2B1AE0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B30C-AEC5-4017-B71C-85586DEC82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664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ABA0-2428-4471-9F88-2F26CC2B1AE0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B30C-AEC5-4017-B71C-85586DEC82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934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ABA0-2428-4471-9F88-2F26CC2B1AE0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B30C-AEC5-4017-B71C-85586DEC82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96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ABA0-2428-4471-9F88-2F26CC2B1AE0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B30C-AEC5-4017-B71C-85586DEC82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66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ABA0-2428-4471-9F88-2F26CC2B1AE0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B30C-AEC5-4017-B71C-85586DEC82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0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ABA0-2428-4471-9F88-2F26CC2B1AE0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B30C-AEC5-4017-B71C-85586DEC82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88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DABA0-2428-4471-9F88-2F26CC2B1AE0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B30C-AEC5-4017-B71C-85586DEC82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373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5400" dirty="0" smtClean="0">
                <a:solidFill>
                  <a:srgbClr val="FFFF00"/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>第五組</a:t>
            </a:r>
            <a:r>
              <a:rPr lang="en-US" altLang="zh-TW" sz="5400" dirty="0" smtClean="0">
                <a:solidFill>
                  <a:srgbClr val="FF0000"/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/>
            </a:r>
            <a:br>
              <a:rPr lang="en-US" altLang="zh-TW" sz="5400" dirty="0" smtClean="0">
                <a:solidFill>
                  <a:srgbClr val="FF0000"/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</a:br>
            <a:r>
              <a:rPr lang="zh-TW" altLang="en-US" sz="5400" dirty="0" smtClean="0">
                <a:solidFill>
                  <a:schemeClr val="accent6">
                    <a:lumMod val="75000"/>
                  </a:schemeClr>
                </a:solidFill>
                <a:latin typeface="華康采風體W3" panose="03000309000000000000" pitchFamily="65" charset="-120"/>
                <a:ea typeface="華康采風體W3" panose="03000309000000000000" pitchFamily="65" charset="-120"/>
              </a:rPr>
              <a:t>韓國美食</a:t>
            </a:r>
            <a:endParaRPr lang="zh-TW" altLang="en-US" sz="5400" dirty="0">
              <a:solidFill>
                <a:schemeClr val="accent6">
                  <a:lumMod val="75000"/>
                </a:schemeClr>
              </a:solidFill>
              <a:latin typeface="華康采風體W3" panose="03000309000000000000" pitchFamily="65" charset="-120"/>
              <a:ea typeface="華康采風體W3" panose="030003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00B050"/>
                </a:solidFill>
                <a:latin typeface="華康新綜藝體(P)" panose="040B0700000000000000" pitchFamily="82" charset="-120"/>
                <a:ea typeface="華康新綜藝體(P)" panose="040B0700000000000000" pitchFamily="82" charset="-120"/>
              </a:rPr>
              <a:t>組員</a:t>
            </a:r>
            <a:r>
              <a:rPr lang="zh-TW" altLang="en-US" sz="2800" dirty="0" smtClean="0">
                <a:latin typeface="華康新綜藝體(P)" panose="040B0700000000000000" pitchFamily="82" charset="-120"/>
                <a:ea typeface="華康新綜藝體(P)" panose="040B0700000000000000" pitchFamily="82" charset="-120"/>
              </a:rPr>
              <a:t> </a:t>
            </a:r>
            <a:r>
              <a:rPr lang="en-US" altLang="zh-TW" sz="2800" dirty="0" smtClean="0">
                <a:solidFill>
                  <a:srgbClr val="0070C0"/>
                </a:solidFill>
                <a:latin typeface="華康新綜藝體(P)" panose="040B0700000000000000" pitchFamily="82" charset="-120"/>
                <a:ea typeface="華康新綜藝體(P)" panose="040B0700000000000000" pitchFamily="82" charset="-120"/>
              </a:rPr>
              <a:t>15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綜藝體(P)" panose="040B0700000000000000" pitchFamily="82" charset="-120"/>
                <a:ea typeface="華康新綜藝體(P)" panose="040B0700000000000000" pitchFamily="82" charset="-120"/>
              </a:rPr>
              <a:t>林玟瑄 </a:t>
            </a:r>
            <a:r>
              <a:rPr lang="en-US" altLang="zh-TW" sz="2800" dirty="0" smtClean="0">
                <a:solidFill>
                  <a:srgbClr val="0070C0"/>
                </a:solidFill>
                <a:latin typeface="華康新綜藝體(P)" panose="040B0700000000000000" pitchFamily="82" charset="-120"/>
                <a:ea typeface="華康新綜藝體(P)" panose="040B0700000000000000" pitchFamily="82" charset="-120"/>
              </a:rPr>
              <a:t>16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綜藝體(P)" panose="040B0700000000000000" pitchFamily="82" charset="-120"/>
                <a:ea typeface="華康新綜藝體(P)" panose="040B0700000000000000" pitchFamily="82" charset="-120"/>
              </a:rPr>
              <a:t>黃依珊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華康新綜藝體(P)" panose="040B0700000000000000" pitchFamily="82" charset="-120"/>
              <a:ea typeface="華康新綜藝體(P)" panose="040B0700000000000000" pitchFamily="82" charset="-120"/>
            </a:endParaRPr>
          </a:p>
          <a:p>
            <a:r>
              <a:rPr lang="en-US" altLang="zh-TW" sz="2800" dirty="0" smtClean="0">
                <a:solidFill>
                  <a:srgbClr val="0070C0"/>
                </a:solidFill>
                <a:latin typeface="華康新綜藝體(P)" panose="040B0700000000000000" pitchFamily="82" charset="-120"/>
                <a:ea typeface="華康新綜藝體(P)" panose="040B0700000000000000" pitchFamily="82" charset="-120"/>
              </a:rPr>
              <a:t>21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綜藝體(P)" panose="040B0700000000000000" pitchFamily="82" charset="-120"/>
                <a:ea typeface="華康新綜藝體(P)" panose="040B0700000000000000" pitchFamily="82" charset="-120"/>
              </a:rPr>
              <a:t>江桂儀</a:t>
            </a:r>
            <a:r>
              <a:rPr lang="zh-TW" altLang="en-US" sz="2800" dirty="0" smtClean="0">
                <a:solidFill>
                  <a:srgbClr val="0070C0"/>
                </a:solidFill>
                <a:latin typeface="華康新綜藝體(P)" panose="040B0700000000000000" pitchFamily="82" charset="-120"/>
                <a:ea typeface="華康新綜藝體(P)" panose="040B0700000000000000" pitchFamily="82" charset="-120"/>
              </a:rPr>
              <a:t> </a:t>
            </a:r>
            <a:r>
              <a:rPr lang="en-US" altLang="zh-TW" sz="2800" dirty="0" smtClean="0">
                <a:solidFill>
                  <a:srgbClr val="0070C0"/>
                </a:solidFill>
                <a:latin typeface="華康新綜藝體(P)" panose="040B0700000000000000" pitchFamily="82" charset="-120"/>
                <a:ea typeface="華康新綜藝體(P)" panose="040B0700000000000000" pitchFamily="82" charset="-120"/>
              </a:rPr>
              <a:t>22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綜藝體(P)" panose="040B0700000000000000" pitchFamily="82" charset="-120"/>
                <a:ea typeface="華康新綜藝體(P)" panose="040B0700000000000000" pitchFamily="82" charset="-120"/>
              </a:rPr>
              <a:t>林稚恩 </a:t>
            </a:r>
            <a:r>
              <a:rPr lang="en-US" altLang="zh-TW" sz="2800" dirty="0" smtClean="0">
                <a:solidFill>
                  <a:srgbClr val="0070C0"/>
                </a:solidFill>
                <a:latin typeface="華康新綜藝體(P)" panose="040B0700000000000000" pitchFamily="82" charset="-120"/>
                <a:ea typeface="華康新綜藝體(P)" panose="040B0700000000000000" pitchFamily="82" charset="-120"/>
              </a:rPr>
              <a:t>27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綜藝體(P)" panose="040B0700000000000000" pitchFamily="82" charset="-120"/>
                <a:ea typeface="華康新綜藝體(P)" panose="040B0700000000000000" pitchFamily="82" charset="-120"/>
              </a:rPr>
              <a:t>薛逸馨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華康新綜藝體(P)" panose="040B0700000000000000" pitchFamily="82" charset="-120"/>
              <a:ea typeface="華康新綜藝體(P)" panose="040B0700000000000000" pitchFamily="82" charset="-120"/>
            </a:endParaRPr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41168"/>
            <a:ext cx="1190302" cy="16538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圓角矩形圖說文字 3"/>
          <p:cNvSpPr/>
          <p:nvPr/>
        </p:nvSpPr>
        <p:spPr>
          <a:xfrm>
            <a:off x="6876256" y="3212976"/>
            <a:ext cx="1728192" cy="1080120"/>
          </a:xfrm>
          <a:prstGeom prst="wedgeRoundRectCallou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bg2">
                    <a:lumMod val="10000"/>
                  </a:schemeClr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開始吧</a:t>
            </a:r>
            <a:r>
              <a:rPr lang="en-US" altLang="zh-TW" sz="2000" dirty="0" smtClean="0">
                <a:solidFill>
                  <a:schemeClr val="bg2">
                    <a:lumMod val="10000"/>
                  </a:schemeClr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!</a:t>
            </a:r>
            <a:endParaRPr lang="zh-TW" altLang="en-US" sz="2000" dirty="0">
              <a:solidFill>
                <a:schemeClr val="bg2">
                  <a:lumMod val="10000"/>
                </a:schemeClr>
              </a:solidFill>
              <a:latin typeface="華康兒風體W4" panose="020F0400000000000000" pitchFamily="34" charset="-120"/>
              <a:ea typeface="華康兒風體W4" panose="020F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264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Pt.5 </a:t>
            </a:r>
            <a:r>
              <a:rPr lang="zh-TW" altLang="en-US" dirty="0" smtClean="0">
                <a:latin typeface="華康娃娃體(P)" panose="040B0500000000000000" pitchFamily="82" charset="-120"/>
                <a:ea typeface="華康娃娃體(P)" panose="040B0500000000000000" pitchFamily="82" charset="-120"/>
              </a:rPr>
              <a:t>石鍋拌飯</a:t>
            </a:r>
            <a:endParaRPr lang="zh-TW" altLang="en-US" dirty="0">
              <a:latin typeface="華康娃娃體(P)" panose="040B0500000000000000" pitchFamily="82" charset="-120"/>
              <a:ea typeface="華康娃娃體(P)" panose="040B0500000000000000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4400" dirty="0" smtClean="0">
                <a:latin typeface="華康勘亭流" panose="03000909000000000000" pitchFamily="65" charset="-120"/>
              </a:rPr>
              <a:t>是韓國百年歷史的傳統米飯料理，</a:t>
            </a:r>
            <a:r>
              <a:rPr lang="zh-TW" altLang="en-US" sz="4000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也</a:t>
            </a:r>
            <a:r>
              <a:rPr lang="ko-KR" altLang="en-US" sz="4400" dirty="0" smtClean="0">
                <a:latin typeface="華康POP1體W5(P)" panose="040B0500000000000000" pitchFamily="82" charset="-120"/>
              </a:rPr>
              <a:t>是</a:t>
            </a:r>
            <a:r>
              <a:rPr lang="ko-KR" altLang="en-US" sz="4400" dirty="0" smtClean="0">
                <a:latin typeface="華康勘亭流" panose="03000909000000000000" pitchFamily="65" charset="-120"/>
              </a:rPr>
              <a:t>一種著名的韓國菜餚。</a:t>
            </a:r>
            <a:endParaRPr lang="zh-TW" altLang="en-US" sz="4400" dirty="0"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528" y="3576059"/>
            <a:ext cx="5797472" cy="326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132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Pt.6 </a:t>
            </a:r>
            <a:r>
              <a:rPr lang="zh-TW" altLang="en-US" dirty="0" smtClean="0">
                <a:solidFill>
                  <a:schemeClr val="bg1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韓式烤肉</a:t>
            </a:r>
            <a:r>
              <a:rPr lang="en-US" altLang="zh-TW" dirty="0" smtClean="0">
                <a:solidFill>
                  <a:schemeClr val="bg1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 </a:t>
            </a:r>
            <a:endParaRPr lang="zh-TW" altLang="en-US" dirty="0">
              <a:solidFill>
                <a:schemeClr val="bg1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98195"/>
            <a:ext cx="5256584" cy="2757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755576" y="1628800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是朝鮮族的傳統烤肉</a:t>
            </a:r>
            <a:r>
              <a:rPr lang="zh-TW" altLang="en-US" sz="4400" dirty="0" smtClean="0">
                <a:solidFill>
                  <a:schemeClr val="bg1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方式，在</a:t>
            </a:r>
            <a:r>
              <a:rPr lang="zh-TW" altLang="en-US" sz="4400" dirty="0">
                <a:solidFill>
                  <a:schemeClr val="bg1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吃烤肉時，食材多以醃漬的肉類與海鮮</a:t>
            </a:r>
            <a:r>
              <a:rPr lang="zh-TW" altLang="en-US" sz="4400" dirty="0" smtClean="0">
                <a:solidFill>
                  <a:schemeClr val="bg1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為主。</a:t>
            </a:r>
            <a:endParaRPr lang="zh-TW" altLang="en-US" sz="4400" dirty="0">
              <a:solidFill>
                <a:schemeClr val="bg1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565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6000"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Pt.7</a:t>
            </a:r>
            <a:r>
              <a:rPr lang="zh-TW" altLang="en-US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 韓式炸雞</a:t>
            </a:r>
            <a:endParaRPr lang="zh-TW" altLang="en-US" dirty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5040560" cy="3780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755576" y="1268760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華康隸書體W7"/>
              </a:rPr>
              <a:t>韓式炸雞，是一種韓國風味的炸雞，韓式炸雞口味很多</a:t>
            </a:r>
            <a:r>
              <a:rPr lang="ko-KR" altLang="en-US" sz="2800" dirty="0" smtClean="0">
                <a:latin typeface="華康隸書體W7"/>
              </a:rPr>
              <a:t>。</a:t>
            </a:r>
            <a:endParaRPr lang="zh-TW" altLang="en-US" sz="2800" dirty="0">
              <a:latin typeface="華康隸書體W7"/>
              <a:ea typeface="華康行楷體W5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80112" y="328498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FF0000"/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流口水啦</a:t>
            </a:r>
            <a:endParaRPr lang="zh-TW" altLang="en-US" sz="3600" dirty="0">
              <a:solidFill>
                <a:srgbClr val="FF0000"/>
              </a:solidFill>
              <a:latin typeface="華康兒風體W4" panose="020F0400000000000000" pitchFamily="34" charset="-120"/>
              <a:ea typeface="華康兒風體W4" panose="020F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081948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859216" cy="70609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00206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Pt.8</a:t>
            </a:r>
            <a:r>
              <a:rPr lang="zh-TW" altLang="en-US" dirty="0" smtClean="0">
                <a:solidFill>
                  <a:srgbClr val="00206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 韓國燒酒</a:t>
            </a:r>
            <a:r>
              <a:rPr lang="en-US" altLang="zh-TW" dirty="0" smtClean="0">
                <a:solidFill>
                  <a:srgbClr val="00206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 </a:t>
            </a:r>
            <a:endParaRPr lang="zh-TW" altLang="en-US" dirty="0">
              <a:solidFill>
                <a:srgbClr val="002060"/>
              </a:solidFill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0667">
            <a:off x="435246" y="3346021"/>
            <a:ext cx="2536514" cy="2536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4143">
            <a:off x="2944644" y="3704951"/>
            <a:ext cx="2618924" cy="2618924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文字方塊 5"/>
          <p:cNvSpPr txBox="1"/>
          <p:nvPr/>
        </p:nvSpPr>
        <p:spPr>
          <a:xfrm>
            <a:off x="395536" y="134076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solidFill>
                  <a:schemeClr val="tx2">
                    <a:lumMod val="50000"/>
                  </a:schemeClr>
                </a:solidFill>
                <a:latin typeface="華康少女文字W5" panose="040F0509000000000000" pitchFamily="81" charset="-120"/>
              </a:rPr>
              <a:t>在韓國燒酒，或稱韓國燒酎</a:t>
            </a:r>
            <a:r>
              <a:rPr lang="en-US" altLang="ko-KR" sz="3600" b="1" dirty="0" smtClean="0">
                <a:solidFill>
                  <a:schemeClr val="tx2">
                    <a:lumMod val="50000"/>
                  </a:schemeClr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,</a:t>
            </a:r>
            <a:r>
              <a:rPr lang="ko-KR" altLang="en-US" sz="3600" b="1" dirty="0" smtClean="0">
                <a:solidFill>
                  <a:schemeClr val="tx2">
                    <a:lumMod val="50000"/>
                  </a:schemeClr>
                </a:solidFill>
                <a:latin typeface="華康少女文字W5" panose="040F0509000000000000" pitchFamily="81" charset="-120"/>
              </a:rPr>
              <a:t>韓國燒酒現今已知最早釀造於約</a:t>
            </a:r>
            <a:r>
              <a:rPr lang="en-US" altLang="ko-KR" sz="3600" b="1" dirty="0">
                <a:solidFill>
                  <a:schemeClr val="tx2">
                    <a:lumMod val="50000"/>
                  </a:schemeClr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1300</a:t>
            </a:r>
            <a:r>
              <a:rPr lang="ko-KR" altLang="en-US" sz="3600" b="1" dirty="0">
                <a:solidFill>
                  <a:schemeClr val="tx2">
                    <a:lumMod val="50000"/>
                  </a:schemeClr>
                </a:solidFill>
                <a:latin typeface="華康少女文字W5" panose="040F0509000000000000" pitchFamily="81" charset="-120"/>
              </a:rPr>
              <a:t>年</a:t>
            </a:r>
            <a:r>
              <a:rPr lang="ko-KR" altLang="en-US" sz="3600" b="1" dirty="0">
                <a:solidFill>
                  <a:schemeClr val="accent3">
                    <a:lumMod val="50000"/>
                  </a:schemeClr>
                </a:solidFill>
                <a:latin typeface="華康少女文字W5" panose="040F0509000000000000" pitchFamily="81" charset="-120"/>
              </a:rPr>
              <a:t>。</a:t>
            </a:r>
            <a:endParaRPr lang="zh-TW" altLang="en-US" sz="3600" b="1" dirty="0">
              <a:solidFill>
                <a:schemeClr val="accent3">
                  <a:lumMod val="50000"/>
                </a:schemeClr>
              </a:solidFill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437112"/>
            <a:ext cx="2952328" cy="179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5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華康隸書體W7" panose="03000709000000000000" pitchFamily="65" charset="-120"/>
                <a:ea typeface="華康隸書體W7" panose="03000709000000000000" pitchFamily="65" charset="-120"/>
              </a:rPr>
              <a:t>Pt.9</a:t>
            </a:r>
            <a:r>
              <a:rPr lang="zh-TW" altLang="en-US" dirty="0" smtClean="0">
                <a:latin typeface="華康隸書體W7" panose="03000709000000000000" pitchFamily="65" charset="-120"/>
                <a:ea typeface="華康隸書體W7" panose="03000709000000000000" pitchFamily="65" charset="-120"/>
              </a:rPr>
              <a:t> 韓國泡麵</a:t>
            </a:r>
            <a:r>
              <a:rPr lang="en-US" altLang="zh-TW" dirty="0" smtClean="0">
                <a:latin typeface="華康隸書體W7" panose="03000709000000000000" pitchFamily="65" charset="-120"/>
                <a:ea typeface="華康隸書體W7" panose="03000709000000000000" pitchFamily="65" charset="-120"/>
              </a:rPr>
              <a:t> </a:t>
            </a:r>
            <a:endParaRPr lang="zh-TW" altLang="en-US" dirty="0">
              <a:latin typeface="華康隸書體W7" panose="03000709000000000000" pitchFamily="65" charset="-120"/>
              <a:ea typeface="華康隸書體W7" panose="030007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9" b="9828"/>
          <a:stretch/>
        </p:blipFill>
        <p:spPr>
          <a:xfrm>
            <a:off x="5076056" y="3789040"/>
            <a:ext cx="3871872" cy="2245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6"/>
            <a:ext cx="4757672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251520" y="1484784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b="1" dirty="0" smtClean="0">
                <a:solidFill>
                  <a:srgbClr val="7030A0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速食麵，</a:t>
            </a:r>
            <a:r>
              <a:rPr lang="zh-TW" altLang="en-US" sz="3600" b="1" dirty="0">
                <a:solidFill>
                  <a:srgbClr val="7030A0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是一種可在短時間之內煮熟食用的麵製</a:t>
            </a:r>
            <a:r>
              <a:rPr lang="zh-TW" altLang="en-US" sz="3600" b="1" dirty="0" smtClean="0">
                <a:solidFill>
                  <a:srgbClr val="7030A0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食品，</a:t>
            </a:r>
            <a:r>
              <a:rPr lang="zh-TW" altLang="en-US" sz="3600" b="1" dirty="0">
                <a:solidFill>
                  <a:srgbClr val="7030A0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數分鐘內便可</a:t>
            </a:r>
            <a:r>
              <a:rPr lang="zh-TW" altLang="en-US" sz="3600" b="1" dirty="0" smtClean="0">
                <a:solidFill>
                  <a:srgbClr val="7030A0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食用</a:t>
            </a:r>
            <a:r>
              <a:rPr lang="en-US" altLang="zh-TW" sz="3600" b="1" dirty="0" smtClean="0">
                <a:solidFill>
                  <a:srgbClr val="7030A0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,</a:t>
            </a:r>
            <a:r>
              <a:rPr lang="zh-TW" altLang="en-US" sz="3600" b="1" dirty="0" smtClean="0">
                <a:solidFill>
                  <a:srgbClr val="7030A0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在韓國大受歡迎</a:t>
            </a:r>
            <a:endParaRPr lang="zh-TW" altLang="en-US" sz="3600" b="1" dirty="0">
              <a:solidFill>
                <a:srgbClr val="7030A0"/>
              </a:solidFill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663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US" altLang="zh-TW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Pt.10 </a:t>
            </a:r>
            <a:r>
              <a:rPr lang="zh-TW" altLang="en-US" dirty="0" smtClean="0"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韓國冰品</a:t>
            </a:r>
            <a:endParaRPr lang="zh-TW" altLang="en-US" dirty="0">
              <a:latin typeface="華康新綜藝體W9" panose="040B0909000000000000" pitchFamily="81" charset="-120"/>
              <a:ea typeface="華康新綜藝體W9" panose="040B0909000000000000" pitchFamily="81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868" y="3717033"/>
            <a:ext cx="3598268" cy="2730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0" t="-714" r="34800" b="714"/>
          <a:stretch/>
        </p:blipFill>
        <p:spPr>
          <a:xfrm rot="1932525">
            <a:off x="7489515" y="394751"/>
            <a:ext cx="1143000" cy="128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1873">
            <a:off x="553097" y="3550423"/>
            <a:ext cx="3617457" cy="2583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字方塊 1"/>
          <p:cNvSpPr txBox="1"/>
          <p:nvPr/>
        </p:nvSpPr>
        <p:spPr>
          <a:xfrm>
            <a:off x="539552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韓國屬大陸性季風氣候，四季</a:t>
            </a:r>
            <a:r>
              <a:rPr lang="zh-TW" altLang="en-US" sz="3600" b="1" dirty="0" smtClean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分明</a:t>
            </a:r>
            <a:r>
              <a:rPr lang="en-US" altLang="zh-TW" sz="3600" b="1" dirty="0" smtClean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,</a:t>
            </a:r>
            <a:endParaRPr lang="zh-TW" altLang="en-US" sz="3600" b="1" dirty="0"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3528" y="227687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因而很炎熱，所以夏季每人手上都會有冰品</a:t>
            </a:r>
            <a:r>
              <a:rPr lang="en-US" altLang="zh-TW" sz="3600" b="1" dirty="0" smtClean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!</a:t>
            </a:r>
            <a:endParaRPr lang="zh-TW" altLang="en-US" sz="3600" b="1" dirty="0"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369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少女文字W5(P)" panose="040F0500000000000000" pitchFamily="82" charset="-120"/>
                <a:ea typeface="華康少女文字W5(P)" panose="040F0500000000000000" pitchFamily="82" charset="-120"/>
              </a:rPr>
              <a:t>研究心得</a:t>
            </a:r>
            <a:endParaRPr lang="zh-TW" altLang="en-US" dirty="0">
              <a:latin typeface="華康少女文字W5(P)" panose="040F0500000000000000" pitchFamily="82" charset="-120"/>
              <a:ea typeface="華康少女文字W5(P)" panose="040F0500000000000000" pitchFamily="82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57200" y="1628800"/>
            <a:ext cx="8686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華康少女文字W5(P)" panose="040F0500000000000000" pitchFamily="82" charset="-120"/>
                <a:ea typeface="華康少女文字W5(P)" panose="040F0500000000000000" pitchFamily="82" charset="-120"/>
              </a:rPr>
              <a:t>在經過這次的研究</a:t>
            </a:r>
            <a:r>
              <a:rPr lang="en-US" altLang="zh-TW" sz="4400" dirty="0" smtClean="0">
                <a:latin typeface="華康少女文字W5(P)" panose="040F0500000000000000" pitchFamily="82" charset="-120"/>
                <a:ea typeface="華康少女文字W5(P)" panose="040F0500000000000000" pitchFamily="82" charset="-120"/>
              </a:rPr>
              <a:t>,</a:t>
            </a:r>
            <a:r>
              <a:rPr lang="zh-TW" altLang="en-US" sz="4400" dirty="0" smtClean="0">
                <a:latin typeface="華康少女文字W5(P)" panose="040F0500000000000000" pitchFamily="82" charset="-120"/>
                <a:ea typeface="華康少女文字W5(P)" panose="040F0500000000000000" pitchFamily="82" charset="-120"/>
              </a:rPr>
              <a:t>讓我們學到很多事情</a:t>
            </a:r>
            <a:r>
              <a:rPr lang="en-US" altLang="zh-TW" sz="4400" dirty="0" smtClean="0">
                <a:latin typeface="華康少女文字W5(P)" panose="040F0500000000000000" pitchFamily="82" charset="-120"/>
                <a:ea typeface="華康少女文字W5(P)" panose="040F0500000000000000" pitchFamily="82" charset="-120"/>
              </a:rPr>
              <a:t>,</a:t>
            </a:r>
            <a:r>
              <a:rPr lang="zh-TW" altLang="en-US" sz="4400" dirty="0" smtClean="0">
                <a:latin typeface="華康少女文字W5(P)" panose="040F0500000000000000" pitchFamily="82" charset="-120"/>
                <a:ea typeface="華康少女文字W5(P)" panose="040F0500000000000000" pitchFamily="82" charset="-120"/>
              </a:rPr>
              <a:t>也學到在吃韓國美食前要先做好準備，不然會辣到說不出話</a:t>
            </a:r>
            <a:endParaRPr lang="en-US" altLang="zh-TW" sz="4400" dirty="0" smtClean="0">
              <a:latin typeface="華康少女文字W5(P)" panose="040F0500000000000000" pitchFamily="82" charset="-120"/>
              <a:ea typeface="華康少女文字W5(P)" panose="040F0500000000000000" pitchFamily="82" charset="-120"/>
            </a:endParaRPr>
          </a:p>
          <a:p>
            <a:r>
              <a:rPr lang="zh-TW" altLang="en-US" sz="4400" dirty="0">
                <a:latin typeface="華康少女文字W5(P)" panose="040F0500000000000000" pitchFamily="82" charset="-120"/>
                <a:ea typeface="華康少女文字W5(P)" panose="040F0500000000000000" pitchFamily="82" charset="-120"/>
              </a:rPr>
              <a:t>以上是</a:t>
            </a:r>
            <a:r>
              <a:rPr lang="zh-TW" altLang="en-US" sz="4400" dirty="0" smtClean="0">
                <a:latin typeface="華康少女文字W5(P)" panose="040F0500000000000000" pitchFamily="82" charset="-120"/>
                <a:ea typeface="華康少女文字W5(P)" panose="040F0500000000000000" pitchFamily="82" charset="-120"/>
              </a:rPr>
              <a:t>我們的報告</a:t>
            </a:r>
            <a:r>
              <a:rPr lang="en-US" altLang="zh-TW" sz="4400" dirty="0" smtClean="0">
                <a:latin typeface="華康少女文字W5(P)" panose="040F0500000000000000" pitchFamily="82" charset="-120"/>
                <a:ea typeface="華康少女文字W5(P)" panose="040F0500000000000000" pitchFamily="82" charset="-120"/>
              </a:rPr>
              <a:t>,</a:t>
            </a:r>
            <a:r>
              <a:rPr lang="zh-TW" altLang="en-US" sz="4400" dirty="0" smtClean="0">
                <a:latin typeface="華康少女文字W5(P)" panose="040F0500000000000000" pitchFamily="82" charset="-120"/>
                <a:ea typeface="華康少女文字W5(P)" panose="040F0500000000000000" pitchFamily="82" charset="-120"/>
              </a:rPr>
              <a:t>希望你們會喜歡</a:t>
            </a:r>
            <a:endParaRPr lang="zh-TW" altLang="en-US" sz="4400" dirty="0">
              <a:latin typeface="華康少女文字W5(P)" panose="040F0500000000000000" pitchFamily="82" charset="-120"/>
              <a:ea typeface="華康少女文字W5(P)" panose="040F05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4564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程序 3"/>
          <p:cNvSpPr/>
          <p:nvPr/>
        </p:nvSpPr>
        <p:spPr>
          <a:xfrm>
            <a:off x="251520" y="3485034"/>
            <a:ext cx="3672408" cy="108012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4000" dirty="0" smtClean="0">
              <a:solidFill>
                <a:schemeClr val="tx1"/>
              </a:solidFill>
              <a:latin typeface="華康娃娃體" panose="040B0509000000000000" pitchFamily="81" charset="-120"/>
              <a:ea typeface="華康娃娃體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3588" y="476672"/>
            <a:ext cx="388843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000" dirty="0">
              <a:solidFill>
                <a:schemeClr val="tx1"/>
              </a:solidFill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</p:txBody>
      </p:sp>
      <p:sp>
        <p:nvSpPr>
          <p:cNvPr id="6" name="流程圖: 程序 5"/>
          <p:cNvSpPr/>
          <p:nvPr/>
        </p:nvSpPr>
        <p:spPr>
          <a:xfrm>
            <a:off x="0" y="1900858"/>
            <a:ext cx="6192688" cy="129614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000" dirty="0">
              <a:solidFill>
                <a:schemeClr val="tx1"/>
              </a:solidFill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</p:txBody>
      </p:sp>
      <p:sp>
        <p:nvSpPr>
          <p:cNvPr id="7" name="流程圖: 程序 6"/>
          <p:cNvSpPr/>
          <p:nvPr/>
        </p:nvSpPr>
        <p:spPr>
          <a:xfrm>
            <a:off x="611560" y="2938090"/>
            <a:ext cx="1224136" cy="57606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000" dirty="0">
              <a:solidFill>
                <a:schemeClr val="tx1"/>
              </a:solidFill>
              <a:latin typeface="Huxley Titling" panose="02000000000000000000" pitchFamily="2" charset="0"/>
              <a:ea typeface="Huxley Titling" panose="02000000000000000000" pitchFamily="2" charset="0"/>
              <a:cs typeface="Huxley Titling" panose="02000000000000000000" pitchFamily="2" charset="0"/>
            </a:endParaRPr>
          </a:p>
        </p:txBody>
      </p:sp>
      <p:sp>
        <p:nvSpPr>
          <p:cNvPr id="8" name="流程圖: 程序 7"/>
          <p:cNvSpPr/>
          <p:nvPr/>
        </p:nvSpPr>
        <p:spPr>
          <a:xfrm>
            <a:off x="2109465" y="2923803"/>
            <a:ext cx="1152128" cy="57606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000" dirty="0">
              <a:solidFill>
                <a:schemeClr val="tx1"/>
              </a:solidFill>
              <a:latin typeface="Huxley Titling" panose="02000000000000000000" pitchFamily="2" charset="0"/>
              <a:ea typeface="Huxley Titling" panose="02000000000000000000" pitchFamily="2" charset="0"/>
              <a:cs typeface="Huxley Titling" panose="02000000000000000000" pitchFamily="2" charset="0"/>
            </a:endParaRPr>
          </a:p>
        </p:txBody>
      </p:sp>
      <p:sp>
        <p:nvSpPr>
          <p:cNvPr id="9" name="流程圖: 程序 8"/>
          <p:cNvSpPr/>
          <p:nvPr/>
        </p:nvSpPr>
        <p:spPr>
          <a:xfrm>
            <a:off x="3261593" y="2996952"/>
            <a:ext cx="1440160" cy="57606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000" dirty="0">
              <a:solidFill>
                <a:schemeClr val="tx1"/>
              </a:solidFill>
              <a:latin typeface="Huxley Titling" panose="02000000000000000000" pitchFamily="2" charset="0"/>
              <a:ea typeface="Huxley Titling" panose="02000000000000000000" pitchFamily="2" charset="0"/>
              <a:cs typeface="Huxley Titling" panose="020000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91" y="3673619"/>
            <a:ext cx="4180641" cy="3151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流程圖: 程序 9"/>
          <p:cNvSpPr/>
          <p:nvPr/>
        </p:nvSpPr>
        <p:spPr>
          <a:xfrm>
            <a:off x="237207" y="1215628"/>
            <a:ext cx="5832648" cy="86409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000" dirty="0">
              <a:solidFill>
                <a:schemeClr val="tx1"/>
              </a:solidFill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7504" y="692696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FF66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謝謝您的聆聽</a:t>
            </a:r>
            <a:endParaRPr lang="en-US" altLang="zh-TW" sz="4000" dirty="0" smtClean="0">
              <a:solidFill>
                <a:srgbClr val="FFFF66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endParaRPr lang="en-US" altLang="zh-TW" sz="4000" dirty="0"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endParaRPr lang="en-US" altLang="zh-TW" sz="4000" dirty="0" smtClean="0"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r>
              <a:rPr lang="zh-TW" altLang="en-US" sz="4000" dirty="0">
                <a:latin typeface="華康布丁體" panose="040B0C09000000000000" pitchFamily="81" charset="-120"/>
                <a:ea typeface="華康布丁體" panose="040B0C09000000000000" pitchFamily="81" charset="-120"/>
              </a:rPr>
              <a:t> </a:t>
            </a:r>
            <a:r>
              <a:rPr lang="zh-TW" altLang="en-US" sz="40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                                              </a:t>
            </a:r>
            <a:endParaRPr lang="en-US" altLang="zh-TW" sz="4000" dirty="0" smtClean="0"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  <a:p>
            <a:r>
              <a:rPr lang="zh-TW" altLang="en-US" sz="4000" dirty="0">
                <a:solidFill>
                  <a:schemeClr val="bg1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 </a:t>
            </a:r>
            <a:r>
              <a:rPr lang="zh-TW" altLang="en-US" sz="4000" dirty="0" smtClean="0">
                <a:solidFill>
                  <a:schemeClr val="bg1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        </a:t>
            </a:r>
            <a:r>
              <a:rPr lang="zh-TW" altLang="en-US" sz="4000" dirty="0" smtClean="0">
                <a:solidFill>
                  <a:srgbClr val="FFFF66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到此結束啦</a:t>
            </a:r>
            <a:endParaRPr lang="zh-TW" altLang="en-US" sz="4000" dirty="0">
              <a:solidFill>
                <a:srgbClr val="FFFF66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333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FFFF66"/>
                </a:solidFill>
                <a:latin typeface="華康采風體W3" panose="03000309000000000000" pitchFamily="65" charset="-120"/>
                <a:ea typeface="華康采風體W3" panose="03000309000000000000" pitchFamily="65" charset="-120"/>
              </a:rPr>
              <a:t>有獎徵答</a:t>
            </a:r>
            <a:endParaRPr lang="zh-TW" altLang="en-US" sz="5400" dirty="0">
              <a:solidFill>
                <a:srgbClr val="FFFF66"/>
              </a:solidFill>
              <a:latin typeface="華康采風體W3" panose="03000309000000000000" pitchFamily="65" charset="-120"/>
              <a:ea typeface="華康采風體W3" panose="030003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81336" y="1412776"/>
            <a:ext cx="7507088" cy="4608512"/>
          </a:xfrm>
        </p:spPr>
        <p:txBody>
          <a:bodyPr/>
          <a:lstStyle/>
          <a:p>
            <a:r>
              <a:rPr lang="en-US" altLang="zh-TW" sz="3600" dirty="0" smtClean="0">
                <a:solidFill>
                  <a:schemeClr val="accent6">
                    <a:lumMod val="75000"/>
                  </a:schemeClr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1.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石鍋拌飯又稱甚麼</a:t>
            </a:r>
            <a:r>
              <a:rPr lang="en-US" altLang="zh-TW" sz="3600" dirty="0" smtClean="0">
                <a:solidFill>
                  <a:schemeClr val="accent6">
                    <a:lumMod val="75000"/>
                  </a:schemeClr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?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［兩種］</a:t>
            </a:r>
            <a:endParaRPr lang="en-US" altLang="zh-TW" sz="3600" dirty="0" smtClean="0">
              <a:solidFill>
                <a:schemeClr val="accent6">
                  <a:lumMod val="75000"/>
                </a:schemeClr>
              </a:solidFill>
              <a:latin typeface="華康兒風體W4" panose="020F0400000000000000" pitchFamily="34" charset="-120"/>
              <a:ea typeface="華康兒風體W4" panose="020F0400000000000000" pitchFamily="34" charset="-120"/>
            </a:endParaRPr>
          </a:p>
          <a:p>
            <a:r>
              <a:rPr lang="en-US" altLang="zh-TW" sz="3600" dirty="0" smtClean="0">
                <a:solidFill>
                  <a:schemeClr val="accent6">
                    <a:lumMod val="75000"/>
                  </a:schemeClr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A: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韓式拌飯、古董飯</a:t>
            </a:r>
            <a:endParaRPr lang="en-US" altLang="zh-TW" sz="3600" dirty="0" smtClean="0">
              <a:solidFill>
                <a:schemeClr val="accent6">
                  <a:lumMod val="75000"/>
                </a:schemeClr>
              </a:solidFill>
              <a:latin typeface="華康兒風體W4" panose="020F0400000000000000" pitchFamily="34" charset="-120"/>
              <a:ea typeface="華康兒風體W4" panose="020F0400000000000000" pitchFamily="34" charset="-120"/>
            </a:endParaRPr>
          </a:p>
          <a:p>
            <a:r>
              <a:rPr lang="en-US" altLang="zh-TW" sz="3600" dirty="0" smtClean="0">
                <a:solidFill>
                  <a:schemeClr val="accent6">
                    <a:lumMod val="75000"/>
                  </a:schemeClr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2.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韓國泡菜中有甚麼維生素</a:t>
            </a:r>
            <a:r>
              <a:rPr lang="en-US" altLang="zh-TW" sz="3600" dirty="0" smtClean="0">
                <a:solidFill>
                  <a:schemeClr val="accent6">
                    <a:lumMod val="75000"/>
                  </a:schemeClr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?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［三種］</a:t>
            </a:r>
            <a:endParaRPr lang="en-US" altLang="zh-TW" sz="3600" dirty="0" smtClean="0">
              <a:solidFill>
                <a:schemeClr val="accent6">
                  <a:lumMod val="75000"/>
                </a:schemeClr>
              </a:solidFill>
              <a:latin typeface="華康兒風體W4" panose="020F0400000000000000" pitchFamily="34" charset="-120"/>
              <a:ea typeface="華康兒風體W4" panose="020F0400000000000000" pitchFamily="34" charset="-120"/>
            </a:endParaRPr>
          </a:p>
          <a:p>
            <a:r>
              <a:rPr lang="en-US" altLang="zh-TW" sz="3600" dirty="0" smtClean="0">
                <a:solidFill>
                  <a:schemeClr val="accent6">
                    <a:lumMod val="75000"/>
                  </a:schemeClr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A: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維生素</a:t>
            </a:r>
            <a:r>
              <a:rPr lang="en-US" altLang="zh-TW" sz="3600" dirty="0" smtClean="0">
                <a:solidFill>
                  <a:schemeClr val="accent6">
                    <a:lumMod val="75000"/>
                  </a:schemeClr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a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、</a:t>
            </a:r>
            <a:r>
              <a:rPr lang="en-US" altLang="zh-TW" sz="3600" dirty="0" smtClean="0">
                <a:solidFill>
                  <a:schemeClr val="accent6">
                    <a:lumMod val="75000"/>
                  </a:schemeClr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b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、</a:t>
            </a:r>
            <a:r>
              <a:rPr lang="en-US" altLang="zh-TW" sz="3600" dirty="0" smtClean="0">
                <a:solidFill>
                  <a:schemeClr val="accent6">
                    <a:lumMod val="75000"/>
                  </a:schemeClr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c</a:t>
            </a:r>
          </a:p>
          <a:p>
            <a:r>
              <a:rPr lang="en-US" altLang="zh-TW" sz="3600" dirty="0" smtClean="0">
                <a:solidFill>
                  <a:schemeClr val="accent6">
                    <a:lumMod val="75000"/>
                  </a:schemeClr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3.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演講者的名字［五個］</a:t>
            </a:r>
            <a:endParaRPr lang="en-US" altLang="zh-TW" sz="3600" dirty="0" smtClean="0">
              <a:solidFill>
                <a:schemeClr val="accent6">
                  <a:lumMod val="75000"/>
                </a:schemeClr>
              </a:solidFill>
              <a:latin typeface="華康兒風體W4" panose="020F0400000000000000" pitchFamily="34" charset="-120"/>
              <a:ea typeface="華康兒風體W4" panose="020F0400000000000000" pitchFamily="34" charset="-120"/>
            </a:endParaRPr>
          </a:p>
          <a:p>
            <a:r>
              <a:rPr lang="en-US" altLang="zh-TW" sz="3600" dirty="0" smtClean="0">
                <a:solidFill>
                  <a:schemeClr val="accent6">
                    <a:lumMod val="75000"/>
                  </a:schemeClr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A: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林玟瑄</a:t>
            </a:r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、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黃依珊、江桂儀、 林稚恩、 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薛逸馨</a:t>
            </a:r>
            <a:endParaRPr lang="zh-TW" altLang="en-US" dirty="0">
              <a:solidFill>
                <a:schemeClr val="accent6">
                  <a:lumMod val="75000"/>
                </a:schemeClr>
              </a:solidFill>
              <a:latin typeface="華康兒風體W4" panose="020F0400000000000000" pitchFamily="34" charset="-120"/>
              <a:ea typeface="華康兒風體W4" panose="020F0400000000000000" pitchFamily="34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5229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9600" dirty="0" smtClean="0">
                <a:solidFill>
                  <a:srgbClr val="FFFF66"/>
                </a:solidFill>
                <a:latin typeface="華康新綜藝體" panose="040B0709000000000000" pitchFamily="81" charset="-120"/>
                <a:ea typeface="華康新綜藝體" panose="040B0709000000000000" pitchFamily="81" charset="-120"/>
              </a:rPr>
              <a:t>有小彩蛋喔</a:t>
            </a:r>
            <a:r>
              <a:rPr lang="en-US" altLang="zh-TW" sz="9600" dirty="0" smtClean="0">
                <a:solidFill>
                  <a:srgbClr val="FFFF66"/>
                </a:solidFill>
                <a:latin typeface="華康新綜藝體" panose="040B0709000000000000" pitchFamily="81" charset="-120"/>
                <a:ea typeface="華康新綜藝體" panose="040B0709000000000000" pitchFamily="81" charset="-120"/>
              </a:rPr>
              <a:t/>
            </a:r>
            <a:br>
              <a:rPr lang="en-US" altLang="zh-TW" sz="9600" dirty="0" smtClean="0">
                <a:solidFill>
                  <a:srgbClr val="FFFF66"/>
                </a:solidFill>
                <a:latin typeface="華康新綜藝體" panose="040B0709000000000000" pitchFamily="81" charset="-120"/>
                <a:ea typeface="華康新綜藝體" panose="040B0709000000000000" pitchFamily="81" charset="-120"/>
              </a:rPr>
            </a:br>
            <a:r>
              <a:rPr lang="zh-TW" altLang="en-US" sz="9600" dirty="0" smtClean="0">
                <a:solidFill>
                  <a:srgbClr val="FFFF66"/>
                </a:solidFill>
                <a:latin typeface="華康新綜藝體" panose="040B0709000000000000" pitchFamily="81" charset="-120"/>
                <a:ea typeface="華康新綜藝體" panose="040B0709000000000000" pitchFamily="81" charset="-120"/>
              </a:rPr>
              <a:t>要注意</a:t>
            </a:r>
            <a:r>
              <a:rPr lang="en-US" altLang="zh-TW" sz="9600" dirty="0" smtClean="0">
                <a:solidFill>
                  <a:srgbClr val="FFFF66"/>
                </a:solidFill>
                <a:latin typeface="華康新綜藝體" panose="040B0709000000000000" pitchFamily="81" charset="-120"/>
                <a:ea typeface="華康新綜藝體" panose="040B0709000000000000" pitchFamily="81" charset="-120"/>
              </a:rPr>
              <a:t>!</a:t>
            </a:r>
            <a:r>
              <a:rPr lang="en-US" altLang="zh-TW" sz="9600" dirty="0">
                <a:solidFill>
                  <a:srgbClr val="FFFF66"/>
                </a:solidFill>
                <a:latin typeface="華康新綜藝體" panose="040B0709000000000000" pitchFamily="81" charset="-120"/>
                <a:ea typeface="華康新綜藝體" panose="040B0709000000000000" pitchFamily="81" charset="-120"/>
              </a:rPr>
              <a:t>!</a:t>
            </a:r>
            <a:endParaRPr lang="zh-TW" altLang="en-US" sz="9600" dirty="0">
              <a:solidFill>
                <a:srgbClr val="FFFF66"/>
              </a:solidFill>
              <a:latin typeface="華康新綜藝體" panose="040B0709000000000000" pitchFamily="81" charset="-120"/>
              <a:ea typeface="華康新綜藝體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94022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-1908720" y="18864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華康新綜藝體" panose="040B0709000000000000" pitchFamily="81" charset="-120"/>
                <a:ea typeface="華康新綜藝體" panose="040B0709000000000000" pitchFamily="81" charset="-120"/>
              </a:rPr>
              <a:t>研究動機</a:t>
            </a:r>
            <a:endParaRPr lang="zh-TW" altLang="en-US" dirty="0">
              <a:solidFill>
                <a:schemeClr val="bg2">
                  <a:lumMod val="10000"/>
                </a:schemeClr>
              </a:solidFill>
              <a:latin typeface="華康新綜藝體" panose="040B0709000000000000" pitchFamily="81" charset="-120"/>
              <a:ea typeface="華康新綜藝體" panose="040B0709000000000000" pitchFamily="81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419872" y="548680"/>
            <a:ext cx="51845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002060"/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為甚麼研究韓國美食</a:t>
            </a:r>
            <a:endParaRPr lang="zh-TW" altLang="en-US" sz="3200" dirty="0">
              <a:solidFill>
                <a:srgbClr val="002060"/>
              </a:solidFill>
              <a:latin typeface="華康兒風體W4" panose="020F0400000000000000" pitchFamily="34" charset="-120"/>
              <a:ea typeface="華康兒風體W4" panose="020F0400000000000000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23528" y="1556792"/>
            <a:ext cx="84969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因為我們這一組</a:t>
            </a:r>
            <a:r>
              <a:rPr lang="en-US" altLang="zh-TW" sz="4400" dirty="0" smtClean="0">
                <a:solidFill>
                  <a:srgbClr val="00206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,</a:t>
            </a:r>
            <a:r>
              <a:rPr lang="zh-TW" altLang="en-US" sz="4400" dirty="0" smtClean="0">
                <a:solidFill>
                  <a:srgbClr val="00206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有些人愛吃辣</a:t>
            </a:r>
            <a:r>
              <a:rPr lang="en-US" altLang="zh-TW" sz="4400" dirty="0" smtClean="0">
                <a:solidFill>
                  <a:srgbClr val="00206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,</a:t>
            </a:r>
            <a:r>
              <a:rPr lang="zh-TW" altLang="en-US" sz="4400" dirty="0" smtClean="0">
                <a:solidFill>
                  <a:srgbClr val="00206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也有人愛看韓劇</a:t>
            </a:r>
            <a:r>
              <a:rPr lang="en-US" altLang="zh-TW" sz="4400" dirty="0" smtClean="0">
                <a:solidFill>
                  <a:srgbClr val="00206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,</a:t>
            </a:r>
            <a:r>
              <a:rPr lang="zh-TW" altLang="en-US" sz="4400" dirty="0" smtClean="0">
                <a:solidFill>
                  <a:srgbClr val="00206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這樣形成了共通點</a:t>
            </a:r>
            <a:r>
              <a:rPr lang="en-US" altLang="zh-TW" sz="4400" dirty="0" smtClean="0">
                <a:solidFill>
                  <a:srgbClr val="00206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,</a:t>
            </a:r>
            <a:r>
              <a:rPr lang="zh-TW" altLang="en-US" sz="4400" dirty="0" smtClean="0">
                <a:solidFill>
                  <a:srgbClr val="00206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因此經過討論之後決定研究韓國美食</a:t>
            </a:r>
            <a:r>
              <a:rPr lang="en-US" altLang="zh-TW" sz="4400" dirty="0" smtClean="0">
                <a:solidFill>
                  <a:srgbClr val="00206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,</a:t>
            </a:r>
            <a:r>
              <a:rPr lang="zh-TW" altLang="en-US" sz="4400" dirty="0" smtClean="0">
                <a:solidFill>
                  <a:srgbClr val="00206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以下是我們的介紹</a:t>
            </a:r>
            <a:r>
              <a:rPr lang="en-US" altLang="zh-TW" sz="4400" dirty="0" smtClean="0">
                <a:solidFill>
                  <a:srgbClr val="00206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,</a:t>
            </a:r>
            <a:r>
              <a:rPr lang="zh-TW" altLang="en-US" sz="4400" dirty="0" smtClean="0">
                <a:solidFill>
                  <a:srgbClr val="00206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希望你會喜歡</a:t>
            </a:r>
            <a:r>
              <a:rPr lang="en-US" altLang="zh-TW" sz="4400" dirty="0" smtClean="0">
                <a:solidFill>
                  <a:srgbClr val="00206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.</a:t>
            </a:r>
            <a:endParaRPr lang="zh-TW" altLang="en-US" sz="4400" dirty="0">
              <a:solidFill>
                <a:srgbClr val="002060"/>
              </a:solidFill>
              <a:latin typeface="華康談楷體W5" panose="03000509000000000000" pitchFamily="65" charset="-120"/>
              <a:ea typeface="華康談楷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23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向上箭號 3"/>
          <p:cNvSpPr/>
          <p:nvPr/>
        </p:nvSpPr>
        <p:spPr>
          <a:xfrm rot="19580535">
            <a:off x="7236296" y="3789040"/>
            <a:ext cx="1080120" cy="1008112"/>
          </a:xfrm>
          <a:prstGeom prst="up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華康布丁體(P)" panose="040B0C00000000000000" pitchFamily="82" charset="-120"/>
                <a:ea typeface="華康布丁體(P)" panose="040B0C00000000000000" pitchFamily="82" charset="-120"/>
              </a:rPr>
              <a:t>研究問題</a:t>
            </a:r>
            <a:endParaRPr lang="zh-TW" altLang="en-US" dirty="0">
              <a:solidFill>
                <a:srgbClr val="FFFF00"/>
              </a:solidFill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1520" y="1556792"/>
            <a:ext cx="8229600" cy="4525963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US" altLang="zh-TW" sz="4000" dirty="0" smtClean="0">
                <a:solidFill>
                  <a:schemeClr val="bg1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1</a:t>
            </a:r>
            <a:r>
              <a:rPr lang="en-US" altLang="zh-TW" sz="4000" dirty="0" smtClean="0">
                <a:latin typeface="華康POP1體W5" panose="040B0509000000000000" pitchFamily="81" charset="-120"/>
                <a:ea typeface="華康POP1體W5" panose="040B0509000000000000" pitchFamily="81" charset="-120"/>
              </a:rPr>
              <a:t>.</a:t>
            </a:r>
            <a:r>
              <a:rPr lang="zh-TW" altLang="en-US" sz="4000" dirty="0" smtClean="0">
                <a:solidFill>
                  <a:schemeClr val="bg1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韓國美食為何</a:t>
            </a:r>
            <a:r>
              <a:rPr lang="zh-TW" altLang="en-US" sz="4000" dirty="0" smtClean="0">
                <a:solidFill>
                  <a:srgbClr val="FF000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紅</a:t>
            </a:r>
            <a:endParaRPr lang="en-US" altLang="zh-TW" sz="4000" dirty="0" smtClean="0">
              <a:solidFill>
                <a:srgbClr val="FF000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marL="0" indent="0">
              <a:buNone/>
            </a:pPr>
            <a:r>
              <a:rPr lang="en-US" altLang="zh-TW" sz="4000" dirty="0" smtClean="0">
                <a:solidFill>
                  <a:schemeClr val="bg1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2.</a:t>
            </a:r>
            <a:r>
              <a:rPr lang="zh-TW" altLang="en-US" sz="4000" dirty="0" smtClean="0">
                <a:solidFill>
                  <a:schemeClr val="bg1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為甚麼韓國人</a:t>
            </a:r>
            <a:r>
              <a:rPr lang="zh-TW" altLang="en-US" sz="4000" dirty="0" smtClean="0">
                <a:solidFill>
                  <a:srgbClr val="FF000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愛</a:t>
            </a:r>
            <a:r>
              <a:rPr lang="zh-TW" altLang="en-US" sz="4000" dirty="0" smtClean="0">
                <a:solidFill>
                  <a:schemeClr val="bg1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吃辣</a:t>
            </a:r>
            <a:endParaRPr lang="en-US" altLang="zh-TW" sz="4000" dirty="0" smtClean="0">
              <a:solidFill>
                <a:schemeClr val="bg1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marL="0" indent="0">
              <a:buNone/>
            </a:pPr>
            <a:r>
              <a:rPr lang="en-US" altLang="zh-TW" sz="4000" dirty="0" smtClean="0">
                <a:solidFill>
                  <a:schemeClr val="bg1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3.</a:t>
            </a:r>
            <a:r>
              <a:rPr lang="zh-TW" altLang="en-US" sz="4000" dirty="0" smtClean="0">
                <a:solidFill>
                  <a:schemeClr val="bg1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組員為何愛看</a:t>
            </a:r>
            <a:r>
              <a:rPr lang="zh-TW" altLang="en-US" sz="4000" dirty="0" smtClean="0">
                <a:solidFill>
                  <a:srgbClr val="FFFF0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韓劇</a:t>
            </a:r>
            <a:endParaRPr lang="en-US" altLang="zh-TW" sz="4000" dirty="0" smtClean="0">
              <a:solidFill>
                <a:srgbClr val="FFFF0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pPr marL="0" indent="0">
              <a:buNone/>
            </a:pPr>
            <a:r>
              <a:rPr lang="en-US" altLang="zh-TW" sz="4000" dirty="0" smtClean="0">
                <a:solidFill>
                  <a:schemeClr val="bg1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4.</a:t>
            </a:r>
            <a:r>
              <a:rPr lang="zh-TW" altLang="en-US" sz="4000" dirty="0" smtClean="0">
                <a:solidFill>
                  <a:schemeClr val="bg1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為甚麼韓國美食接受度</a:t>
            </a:r>
            <a:r>
              <a:rPr lang="zh-TW" altLang="en-US" sz="4000" dirty="0" smtClean="0">
                <a:solidFill>
                  <a:srgbClr val="FFFF0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高</a:t>
            </a:r>
            <a:endParaRPr lang="zh-TW" altLang="en-US" sz="4000" dirty="0">
              <a:solidFill>
                <a:srgbClr val="FFFF0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07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  <a:latin typeface="華康勘亭流(P)" panose="03000900000000000000" pitchFamily="66" charset="-120"/>
                <a:ea typeface="華康勘亭流(P)" panose="03000900000000000000" pitchFamily="66" charset="-120"/>
              </a:rPr>
              <a:t>參考資料</a:t>
            </a:r>
            <a:endParaRPr lang="zh-TW" altLang="en-US" dirty="0">
              <a:solidFill>
                <a:srgbClr val="FFFF00"/>
              </a:solidFill>
              <a:latin typeface="華康勘亭流(P)" panose="03000900000000000000" pitchFamily="66" charset="-120"/>
              <a:ea typeface="華康勘亭流(P)" panose="03000900000000000000" pitchFamily="66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67544" y="1844824"/>
            <a:ext cx="849694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 smtClean="0"/>
          </a:p>
          <a:p>
            <a:r>
              <a:rPr lang="en-US" altLang="zh-TW" sz="4400" dirty="0" smtClean="0">
                <a:solidFill>
                  <a:srgbClr val="FFFF00"/>
                </a:solidFill>
                <a:latin typeface="華康勘亭流(P)" panose="03000900000000000000" pitchFamily="66" charset="-120"/>
                <a:ea typeface="華康勘亭流(P)" panose="03000900000000000000" pitchFamily="66" charset="-120"/>
              </a:rPr>
              <a:t>1.</a:t>
            </a:r>
            <a:r>
              <a:rPr lang="zh-TW" altLang="en-US" sz="4400" dirty="0" smtClean="0">
                <a:solidFill>
                  <a:srgbClr val="FFFF00"/>
                </a:solidFill>
                <a:latin typeface="華康勘亭流(P)" panose="03000900000000000000" pitchFamily="66" charset="-120"/>
                <a:ea typeface="華康勘亭流(P)" panose="03000900000000000000" pitchFamily="66" charset="-120"/>
              </a:rPr>
              <a:t>詢問父母</a:t>
            </a:r>
            <a:endParaRPr lang="en-US" altLang="zh-TW" sz="4400" dirty="0" smtClean="0">
              <a:solidFill>
                <a:srgbClr val="FFFF00"/>
              </a:solidFill>
              <a:latin typeface="華康勘亭流(P)" panose="03000900000000000000" pitchFamily="66" charset="-120"/>
              <a:ea typeface="華康勘亭流(P)" panose="03000900000000000000" pitchFamily="66" charset="-120"/>
            </a:endParaRPr>
          </a:p>
          <a:p>
            <a:r>
              <a:rPr lang="en-US" altLang="zh-TW" sz="4400" dirty="0" smtClean="0">
                <a:solidFill>
                  <a:srgbClr val="FFFF00"/>
                </a:solidFill>
                <a:latin typeface="華康勘亭流(P)" panose="03000900000000000000" pitchFamily="66" charset="-120"/>
                <a:ea typeface="華康勘亭流(P)" panose="03000900000000000000" pitchFamily="66" charset="-120"/>
              </a:rPr>
              <a:t>2.</a:t>
            </a:r>
            <a:r>
              <a:rPr lang="en-US" altLang="zh-TW" sz="4400" dirty="0" smtClean="0">
                <a:solidFill>
                  <a:srgbClr val="FFFF00"/>
                </a:solidFill>
                <a:latin typeface="AcmeFont" pitchFamily="2" charset="0"/>
                <a:ea typeface="華康勘亭流(P)" panose="03000900000000000000" pitchFamily="66" charset="-120"/>
              </a:rPr>
              <a:t>Google</a:t>
            </a:r>
          </a:p>
          <a:p>
            <a:r>
              <a:rPr lang="en-US" altLang="zh-TW" sz="4400" dirty="0" smtClean="0">
                <a:solidFill>
                  <a:srgbClr val="FFFF00"/>
                </a:solidFill>
                <a:latin typeface="華康勘亭流(P)" panose="03000900000000000000" pitchFamily="66" charset="-120"/>
                <a:ea typeface="華康勘亭流(P)" panose="03000900000000000000" pitchFamily="66" charset="-120"/>
              </a:rPr>
              <a:t>3.</a:t>
            </a:r>
            <a:r>
              <a:rPr lang="zh-TW" altLang="en-US" sz="4400" dirty="0" smtClean="0">
                <a:solidFill>
                  <a:srgbClr val="FFFF00"/>
                </a:solidFill>
                <a:latin typeface="華康勘亭流(P)" panose="03000900000000000000" pitchFamily="66" charset="-120"/>
                <a:ea typeface="華康勘亭流(P)" panose="03000900000000000000" pitchFamily="66" charset="-120"/>
              </a:rPr>
              <a:t>電視介紹</a:t>
            </a:r>
            <a:endParaRPr lang="en-US" altLang="zh-TW" sz="4400" dirty="0" smtClean="0">
              <a:solidFill>
                <a:srgbClr val="FFFF00"/>
              </a:solidFill>
              <a:latin typeface="華康勘亭流(P)" panose="03000900000000000000" pitchFamily="66" charset="-120"/>
              <a:ea typeface="華康勘亭流(P)" panose="03000900000000000000" pitchFamily="66" charset="-120"/>
            </a:endParaRPr>
          </a:p>
          <a:p>
            <a:r>
              <a:rPr lang="en-US" altLang="zh-TW" sz="4400" dirty="0" smtClean="0">
                <a:solidFill>
                  <a:srgbClr val="FFFF00"/>
                </a:solidFill>
                <a:latin typeface="華康勘亭流(P)" panose="03000900000000000000" pitchFamily="66" charset="-120"/>
                <a:ea typeface="華康勘亭流(P)" panose="03000900000000000000" pitchFamily="66" charset="-120"/>
              </a:rPr>
              <a:t>4.</a:t>
            </a:r>
            <a:r>
              <a:rPr lang="zh-TW" altLang="en-US" sz="4400" dirty="0" smtClean="0">
                <a:solidFill>
                  <a:srgbClr val="FFFF00"/>
                </a:solidFill>
                <a:latin typeface="華康勘亭流(P)" panose="03000900000000000000" pitchFamily="66" charset="-120"/>
                <a:ea typeface="華康勘亭流(P)" panose="03000900000000000000" pitchFamily="66" charset="-120"/>
              </a:rPr>
              <a:t>老師訪談</a:t>
            </a:r>
            <a:endParaRPr lang="en-US" altLang="zh-TW" sz="4400" dirty="0" smtClean="0">
              <a:solidFill>
                <a:srgbClr val="FFFF00"/>
              </a:solidFill>
              <a:latin typeface="華康勘亭流(P)" panose="03000900000000000000" pitchFamily="66" charset="-120"/>
              <a:ea typeface="華康勘亭流(P)" panose="03000900000000000000" pitchFamily="66" charset="-120"/>
            </a:endParaRPr>
          </a:p>
          <a:p>
            <a:r>
              <a:rPr lang="en-US" altLang="zh-TW" sz="4400" dirty="0" smtClean="0">
                <a:solidFill>
                  <a:srgbClr val="FFFF00"/>
                </a:solidFill>
                <a:latin typeface="華康勘亭流(P)" panose="03000900000000000000" pitchFamily="66" charset="-120"/>
                <a:ea typeface="華康勘亭流(P)" panose="03000900000000000000" pitchFamily="66" charset="-120"/>
              </a:rPr>
              <a:t>5.</a:t>
            </a:r>
            <a:r>
              <a:rPr lang="zh-TW" altLang="en-US" sz="4400" dirty="0" smtClean="0">
                <a:solidFill>
                  <a:srgbClr val="FFFF00"/>
                </a:solidFill>
                <a:latin typeface="華康勘亭流(P)" panose="03000900000000000000" pitchFamily="66" charset="-120"/>
                <a:ea typeface="華康勘亭流(P)" panose="03000900000000000000" pitchFamily="66" charset="-120"/>
              </a:rPr>
              <a:t>閱讀相關書籍</a:t>
            </a:r>
            <a:endParaRPr lang="en-US" altLang="zh-TW" sz="4400" dirty="0" smtClean="0">
              <a:solidFill>
                <a:srgbClr val="FFFF00"/>
              </a:solidFill>
              <a:latin typeface="華康勘亭流(P)" panose="03000900000000000000" pitchFamily="66" charset="-120"/>
              <a:ea typeface="華康勘亭流(P)" panose="03000900000000000000" pitchFamily="66" charset="-120"/>
            </a:endParaRPr>
          </a:p>
          <a:p>
            <a:r>
              <a:rPr lang="en-US" altLang="zh-TW" sz="4400" dirty="0" smtClean="0">
                <a:solidFill>
                  <a:srgbClr val="FFFF00"/>
                </a:solidFill>
                <a:latin typeface="華康勘亭流(P)" panose="03000900000000000000" pitchFamily="66" charset="-120"/>
                <a:ea typeface="華康勘亭流(P)" panose="03000900000000000000" pitchFamily="66" charset="-120"/>
              </a:rPr>
              <a:t>6.</a:t>
            </a:r>
            <a:r>
              <a:rPr lang="zh-TW" altLang="en-US" sz="4400" dirty="0" smtClean="0">
                <a:solidFill>
                  <a:srgbClr val="FFFF00"/>
                </a:solidFill>
                <a:latin typeface="華康勘亭流(P)" panose="03000900000000000000" pitchFamily="66" charset="-120"/>
                <a:ea typeface="華康勘亭流(P)" panose="03000900000000000000" pitchFamily="66" charset="-120"/>
              </a:rPr>
              <a:t>朋友介紹</a:t>
            </a:r>
            <a:endParaRPr lang="en-US" altLang="zh-TW" sz="4400" dirty="0" smtClean="0">
              <a:solidFill>
                <a:srgbClr val="FFFF00"/>
              </a:solidFill>
              <a:latin typeface="華康勘亭流(P)" panose="03000900000000000000" pitchFamily="66" charset="-120"/>
              <a:ea typeface="華康勘亭流(P)" panose="03000900000000000000" pitchFamily="66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t="4142" r="2436" b="13414"/>
          <a:stretch/>
        </p:blipFill>
        <p:spPr bwMode="auto">
          <a:xfrm>
            <a:off x="5065776" y="2532888"/>
            <a:ext cx="3959902" cy="3704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圓角矩形圖說文字 1"/>
          <p:cNvSpPr/>
          <p:nvPr/>
        </p:nvSpPr>
        <p:spPr>
          <a:xfrm>
            <a:off x="5220072" y="1412776"/>
            <a:ext cx="3240360" cy="1008112"/>
          </a:xfrm>
          <a:prstGeom prst="wedgeRoundRectCallout">
            <a:avLst/>
          </a:prstGeom>
          <a:solidFill>
            <a:srgbClr val="9E4E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zh-TW" altLang="en-US" dirty="0" smtClean="0">
                <a:solidFill>
                  <a:srgbClr val="FFFF66"/>
                </a:solidFill>
              </a:rPr>
              <a:t>你和你的朋友也是嗎</a:t>
            </a:r>
            <a:endParaRPr lang="zh-TW" alt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13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Pt.1 </a:t>
            </a:r>
            <a:r>
              <a:rPr lang="zh-TW" altLang="en-US" dirty="0" smtClean="0">
                <a:solidFill>
                  <a:srgbClr val="0070C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韓國</a:t>
            </a:r>
            <a:r>
              <a:rPr lang="zh-TW" altLang="en-US" dirty="0" smtClean="0">
                <a:solidFill>
                  <a:srgbClr val="FF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泡菜</a:t>
            </a:r>
            <a:endParaRPr lang="zh-TW" altLang="en-US" dirty="0">
              <a:solidFill>
                <a:srgbClr val="FF0000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4581128"/>
            <a:ext cx="3657600" cy="2034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27584" y="1484784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solidFill>
                  <a:srgbClr val="0070C0"/>
                </a:solidFill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韓式泡菜，是一種朝鮮族的傳統發酵食品，通常和米飯一起食用。 </a:t>
            </a:r>
            <a:endParaRPr lang="zh-TW" altLang="en-US" sz="4000" dirty="0">
              <a:solidFill>
                <a:srgbClr val="0070C0"/>
              </a:solidFill>
              <a:latin typeface="華康新綜藝體W9" panose="040B0909000000000000" pitchFamily="81" charset="-120"/>
              <a:ea typeface="華康新綜藝體W9" panose="040B0909000000000000" pitchFamily="81" charset="-120"/>
            </a:endParaRPr>
          </a:p>
        </p:txBody>
      </p:sp>
      <p:sp>
        <p:nvSpPr>
          <p:cNvPr id="6" name="流程圖: 程序 5"/>
          <p:cNvSpPr/>
          <p:nvPr/>
        </p:nvSpPr>
        <p:spPr>
          <a:xfrm>
            <a:off x="611560" y="4797152"/>
            <a:ext cx="3064344" cy="146192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FFFF00"/>
                </a:solidFill>
              </a:rPr>
              <a:t>正在打廣告</a:t>
            </a:r>
            <a:r>
              <a:rPr lang="en-US" altLang="zh-TW" sz="2400" dirty="0" smtClean="0">
                <a:solidFill>
                  <a:srgbClr val="FFFF00"/>
                </a:solidFill>
              </a:rPr>
              <a:t>……XDD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6" r="13992" b="7110"/>
          <a:stretch/>
        </p:blipFill>
        <p:spPr bwMode="auto">
          <a:xfrm>
            <a:off x="1115616" y="6021288"/>
            <a:ext cx="530352" cy="4778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3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>
                <a:solidFill>
                  <a:srgbClr val="FFFF66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Pt.2 </a:t>
            </a:r>
            <a:r>
              <a:rPr lang="zh-TW" altLang="en-US" sz="3600" dirty="0" smtClean="0">
                <a:solidFill>
                  <a:srgbClr val="FFFF66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辣</a:t>
            </a:r>
            <a:r>
              <a:rPr lang="zh-TW" altLang="en-US" sz="3600" dirty="0">
                <a:solidFill>
                  <a:srgbClr val="FFFF66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炒年糕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3717032"/>
            <a:ext cx="3730964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920227" y="1538270"/>
            <a:ext cx="7740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 smtClean="0">
                <a:solidFill>
                  <a:srgbClr val="FFFF66"/>
                </a:solidFill>
                <a:latin typeface="華康娃娃體(P)" panose="040B0500000000000000" pitchFamily="82" charset="-120"/>
              </a:rPr>
              <a:t>辣炒年糕，又叫韓式炒年糕，是一道很受歡迎的韓國小吃，一般能在當地的路邊攤或布帳馬車處買到。</a:t>
            </a:r>
            <a:endParaRPr lang="zh-TW" altLang="en-US" sz="3600" dirty="0">
              <a:solidFill>
                <a:srgbClr val="00B050"/>
              </a:solidFill>
              <a:latin typeface="華康娃娃體(P)" panose="040B0500000000000000" pitchFamily="82" charset="-120"/>
              <a:ea typeface="華康娃娃體(P)" panose="040B05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588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Pt.3 </a:t>
            </a:r>
            <a:r>
              <a:rPr lang="zh-TW" altLang="en-US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韓國煎餅</a:t>
            </a:r>
            <a:endParaRPr lang="zh-TW" altLang="en-US" dirty="0"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4" t="19412" r="-30123" b="462"/>
          <a:stretch/>
        </p:blipFill>
        <p:spPr bwMode="auto">
          <a:xfrm>
            <a:off x="6228184" y="5085184"/>
            <a:ext cx="3529608" cy="1585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83568" y="1268760"/>
            <a:ext cx="777686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韓國煎餅</a:t>
            </a:r>
            <a:r>
              <a:rPr lang="en-US" altLang="zh-TW" sz="36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,</a:t>
            </a:r>
            <a:r>
              <a:rPr lang="zh-TW" altLang="en-US" sz="36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是一種韓國傳統食品</a:t>
            </a:r>
            <a:r>
              <a:rPr lang="en-US" altLang="zh-TW" sz="36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,</a:t>
            </a:r>
            <a:r>
              <a:rPr lang="zh-TW" altLang="en-US" sz="36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由浸在麵糊和雞蛋液的混和霧中的多種配料在平底鍋中煎制而成</a:t>
            </a:r>
            <a:r>
              <a:rPr lang="en-US" altLang="zh-TW" sz="36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.</a:t>
            </a:r>
            <a:endParaRPr lang="en-US" altLang="ko-KR" sz="3200" dirty="0" smtClean="0"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  <a:p>
            <a:r>
              <a:rPr lang="en-US" altLang="ko-KR" sz="2400" dirty="0" smtClean="0">
                <a:solidFill>
                  <a:srgbClr val="7030A0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[</a:t>
            </a:r>
            <a:r>
              <a:rPr lang="zh-TW" altLang="en-US" sz="2400" dirty="0" smtClean="0">
                <a:solidFill>
                  <a:srgbClr val="7030A0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因介紹太少所以多放圖片</a:t>
            </a:r>
            <a:r>
              <a:rPr lang="en-US" altLang="zh-TW" sz="2400" dirty="0" smtClean="0">
                <a:solidFill>
                  <a:srgbClr val="7030A0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]</a:t>
            </a:r>
            <a:endParaRPr lang="en-US" altLang="ko-KR" sz="2400" dirty="0" smtClean="0">
              <a:solidFill>
                <a:srgbClr val="7030A0"/>
              </a:solidFill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  <a:p>
            <a:endParaRPr lang="zh-TW" altLang="en-US" sz="3200" dirty="0">
              <a:solidFill>
                <a:srgbClr val="7030A0"/>
              </a:solidFill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797"/>
            <a:ext cx="3091512" cy="2060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971678"/>
            <a:ext cx="1886322" cy="1886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66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Pt.4 </a:t>
            </a:r>
            <a:r>
              <a:rPr lang="zh-TW" altLang="en-US" dirty="0" smtClean="0">
                <a:solidFill>
                  <a:srgbClr val="FFFF00"/>
                </a:solidFill>
                <a:latin typeface="華康新綜藝體W9" panose="040B0909000000000000" pitchFamily="81" charset="-120"/>
                <a:ea typeface="華康新綜藝體W9" panose="040B0909000000000000" pitchFamily="81" charset="-120"/>
              </a:rPr>
              <a:t>部隊鍋</a:t>
            </a:r>
            <a:endParaRPr lang="zh-TW" altLang="en-US" dirty="0">
              <a:solidFill>
                <a:srgbClr val="FFFF00"/>
              </a:solidFill>
              <a:latin typeface="華康新綜藝體W9" panose="040B0909000000000000" pitchFamily="81" charset="-120"/>
              <a:ea typeface="華康新綜藝體W9" panose="040B0909000000000000" pitchFamily="81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solidFill>
                  <a:srgbClr val="FFFF00"/>
                </a:solidFill>
                <a:latin typeface="華康娃娃體(P)" panose="040B0500000000000000" pitchFamily="82" charset="-120"/>
              </a:rPr>
              <a:t>部隊鍋，又稱部隊火鍋，是一種類似西式雜鍋的韓國濃湯火鍋源於</a:t>
            </a:r>
            <a:r>
              <a:rPr lang="en-US" altLang="ko-KR" dirty="0" smtClean="0">
                <a:solidFill>
                  <a:srgbClr val="FFFF00"/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1950</a:t>
            </a:r>
            <a:r>
              <a:rPr lang="ko-KR" altLang="en-US" dirty="0" smtClean="0">
                <a:solidFill>
                  <a:srgbClr val="FFFF00"/>
                </a:solidFill>
                <a:latin typeface="華康娃娃體(P)" panose="040B0500000000000000" pitchFamily="82" charset="-120"/>
              </a:rPr>
              <a:t>年代。時至今日，部隊鍋在南韓仍很受歡迎，並加入很多現代食材一起食用</a:t>
            </a:r>
            <a:r>
              <a:rPr lang="ko-KR" altLang="en-US" sz="2400" dirty="0" smtClean="0">
                <a:solidFill>
                  <a:srgbClr val="FFFF00"/>
                </a:solidFill>
                <a:latin typeface="華康娃娃體(P)" panose="040B0500000000000000" pitchFamily="82" charset="-120"/>
              </a:rPr>
              <a:t>。</a:t>
            </a:r>
            <a:endParaRPr lang="en-US" altLang="ko-KR" sz="2400" dirty="0" smtClean="0">
              <a:solidFill>
                <a:srgbClr val="FFFF00"/>
              </a:solidFill>
              <a:latin typeface="華康娃娃體(P)" panose="040B0500000000000000" pitchFamily="82" charset="-120"/>
              <a:ea typeface="華康娃娃體(P)" panose="040B0500000000000000" pitchFamily="82" charset="-120"/>
            </a:endParaRPr>
          </a:p>
          <a:p>
            <a:endParaRPr lang="zh-TW" altLang="en-US" sz="2000" dirty="0">
              <a:solidFill>
                <a:srgbClr val="0070C0"/>
              </a:solidFill>
              <a:latin typeface="華康新綜藝體W9" panose="040B0909000000000000" pitchFamily="81" charset="-120"/>
              <a:ea typeface="華康新綜藝體W9" panose="040B0909000000000000" pitchFamily="81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857001"/>
            <a:ext cx="2232248" cy="1974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3096"/>
            <a:ext cx="3968441" cy="2232248"/>
          </a:xfrm>
          <a:prstGeom prst="snip2Diag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37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</TotalTime>
  <Words>481</Words>
  <Application>Microsoft Office PowerPoint</Application>
  <PresentationFormat>如螢幕大小 (4:3)</PresentationFormat>
  <Paragraphs>61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44" baseType="lpstr">
      <vt:lpstr>AcmeFont</vt:lpstr>
      <vt:lpstr>Huxley Titling</vt:lpstr>
      <vt:lpstr>맑은 고딕</vt:lpstr>
      <vt:lpstr>華康POP1體W5</vt:lpstr>
      <vt:lpstr>華康POP1體W5(P)</vt:lpstr>
      <vt:lpstr>華康少女文字W5</vt:lpstr>
      <vt:lpstr>華康少女文字W5(P)</vt:lpstr>
      <vt:lpstr>華康布丁體</vt:lpstr>
      <vt:lpstr>華康布丁體(P)</vt:lpstr>
      <vt:lpstr>華康行楷體W5</vt:lpstr>
      <vt:lpstr>華康兒風體W4</vt:lpstr>
      <vt:lpstr>華康采風體W3</vt:lpstr>
      <vt:lpstr>華康娃娃體</vt:lpstr>
      <vt:lpstr>華康娃娃體(P)</vt:lpstr>
      <vt:lpstr>華康娃娃體W7</vt:lpstr>
      <vt:lpstr>華康勘亭流</vt:lpstr>
      <vt:lpstr>華康勘亭流(P)</vt:lpstr>
      <vt:lpstr>華康新綜藝體</vt:lpstr>
      <vt:lpstr>華康新綜藝體(P)</vt:lpstr>
      <vt:lpstr>華康新綜藝體W9</vt:lpstr>
      <vt:lpstr>華康談楷體W5</vt:lpstr>
      <vt:lpstr>華康隸書體W7</vt:lpstr>
      <vt:lpstr>新細明體</vt:lpstr>
      <vt:lpstr>Arial</vt:lpstr>
      <vt:lpstr>Calibri</vt:lpstr>
      <vt:lpstr>Office 佈景主題</vt:lpstr>
      <vt:lpstr>第五組 韓國美食</vt:lpstr>
      <vt:lpstr>有小彩蛋喔 要注意!!</vt:lpstr>
      <vt:lpstr>研究動機</vt:lpstr>
      <vt:lpstr>研究問題</vt:lpstr>
      <vt:lpstr>參考資料</vt:lpstr>
      <vt:lpstr>Pt.1 韓國泡菜</vt:lpstr>
      <vt:lpstr>Pt.2 辣炒年糕</vt:lpstr>
      <vt:lpstr>Pt.3 韓國煎餅</vt:lpstr>
      <vt:lpstr>Pt.4 部隊鍋</vt:lpstr>
      <vt:lpstr>Pt.5 石鍋拌飯</vt:lpstr>
      <vt:lpstr>Pt.6 韓式烤肉 </vt:lpstr>
      <vt:lpstr>Pt.7 韓式炸雞</vt:lpstr>
      <vt:lpstr>Pt.8 韓國燒酒 </vt:lpstr>
      <vt:lpstr>Pt.9 韓國泡麵 </vt:lpstr>
      <vt:lpstr>Pt.10 韓國冰品</vt:lpstr>
      <vt:lpstr>研究心得</vt:lpstr>
      <vt:lpstr>PowerPoint 簡報</vt:lpstr>
      <vt:lpstr>有獎徵答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韓國美食</dc:title>
  <dc:creator>user</dc:creator>
  <cp:lastModifiedBy>user</cp:lastModifiedBy>
  <cp:revision>121</cp:revision>
  <dcterms:created xsi:type="dcterms:W3CDTF">2018-09-12T13:56:25Z</dcterms:created>
  <dcterms:modified xsi:type="dcterms:W3CDTF">2018-12-11T06:21:27Z</dcterms:modified>
</cp:coreProperties>
</file>