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4"/>
  </p:notesMasterIdLst>
  <p:handoutMasterIdLst>
    <p:handoutMasterId r:id="rId35"/>
  </p:handoutMasterIdLst>
  <p:sldIdLst>
    <p:sldId id="256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476" r:id="rId17"/>
    <p:sldId id="470" r:id="rId18"/>
    <p:sldId id="468" r:id="rId19"/>
    <p:sldId id="478" r:id="rId20"/>
    <p:sldId id="477" r:id="rId21"/>
    <p:sldId id="465" r:id="rId22"/>
    <p:sldId id="387" r:id="rId23"/>
    <p:sldId id="388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7" r:id="rId33"/>
  </p:sldIdLst>
  <p:sldSz cx="9144000" cy="6858000" type="screen4x3"/>
  <p:notesSz cx="6888163" cy="96234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CCFF99"/>
    <a:srgbClr val="FFFF99"/>
    <a:srgbClr val="CCFFCC"/>
    <a:srgbClr val="CCFFFF"/>
    <a:srgbClr val="3333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150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EAA2DAE8-696B-49F7-B630-A592BCEEEC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D10A7DB1-128B-4545-A53C-F41515E311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8151E-01BD-4CEF-94E4-2A25C614A12E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A7DB1-128B-4545-A53C-F41515E311D0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4739-AB10-4636-8681-E40BC45F11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3FD59-E95B-43F2-BE5D-827F650BD3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BA607-E6E9-4CB1-847E-17859C84D0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61612-25CC-4678-B635-37E3E3CCCC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EE94-D0ED-4BF1-9915-1644548D3A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0540-96FA-4944-BE2C-E8DB11115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F258-AC7E-4D58-BC0D-34FAC31011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A4CF8-4929-41F7-8228-9105B6B187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829E-E851-4B5B-B062-333118DDD0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A92DB-CE23-4704-80B0-CC8BE55692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013DD-C69C-4E75-A6AD-2D67A54F9C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4EAAB-B305-48BE-92B6-4A6D01E7AB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D789-E069-4CB6-AD2C-E8007DF806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645F-0F68-40CC-86E7-4ADCFDF288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F702-FBAE-4A18-A96B-7F430CF82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8EA9-3275-4178-A05D-40FE2EF812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0E76-CC4E-4264-88CE-8D14A2BA5F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2410-3E11-44F3-B0C1-98502F12E8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4A9FC-0DF7-4B34-8562-2DAB66D274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A12E-5323-459A-9370-C8E55146CA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FC7B-8B3D-4043-B5C1-208F8EF900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8243-C001-43A9-B736-07A297F9B2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CBC50988-0AC7-4144-AAA4-725F6E54D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6" y="314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6" y="164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5" y="879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8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5" y="124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83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79FEB07-A949-494F-8D7B-7673BDCBF4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7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4"/>
          <p:cNvSpPr>
            <a:spLocks noChangeArrowheads="1"/>
          </p:cNvSpPr>
          <p:nvPr/>
        </p:nvSpPr>
        <p:spPr bwMode="auto">
          <a:xfrm>
            <a:off x="2268538" y="3040063"/>
            <a:ext cx="5111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3600">
                <a:ea typeface="標楷體" pitchFamily="65" charset="-120"/>
              </a:rPr>
              <a:t> 1 - 2 </a:t>
            </a:r>
            <a:r>
              <a:rPr lang="zh-TW" altLang="en-US" sz="3600">
                <a:ea typeface="標楷體" pitchFamily="65" charset="-120"/>
              </a:rPr>
              <a:t>長度與體積的測量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YY883-1-12-C"/>
          <p:cNvPicPr>
            <a:picLocks noChangeAspect="1" noChangeArrowheads="1"/>
          </p:cNvPicPr>
          <p:nvPr/>
        </p:nvPicPr>
        <p:blipFill>
          <a:blip r:embed="rId3" cstate="print"/>
          <a:srcRect l="2258" r="9929" b="2333"/>
          <a:stretch>
            <a:fillRect/>
          </a:stretch>
        </p:blipFill>
        <p:spPr bwMode="auto">
          <a:xfrm>
            <a:off x="527050" y="1323975"/>
            <a:ext cx="765175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3462338" y="1928813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TW" altLang="en-US" sz="2800">
                <a:ea typeface="標楷體" pitchFamily="65" charset="-120"/>
              </a:rPr>
              <a:t>測量值</a:t>
            </a:r>
            <a:r>
              <a:rPr lang="en-US" altLang="zh-TW" sz="2800">
                <a:ea typeface="標楷體" pitchFamily="65" charset="-120"/>
              </a:rPr>
              <a:t>=</a:t>
            </a:r>
            <a:r>
              <a:rPr lang="en-US" altLang="zh-TW" sz="2800">
                <a:latin typeface="Arial" charset="0"/>
                <a:ea typeface="標楷體" pitchFamily="65" charset="-120"/>
              </a:rPr>
              <a:t>4.56</a:t>
            </a:r>
            <a:r>
              <a:rPr lang="zh-TW" altLang="en-US" sz="2800">
                <a:ea typeface="標楷體" pitchFamily="65" charset="-120"/>
              </a:rPr>
              <a:t>公分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90938" y="2386013"/>
            <a:ext cx="1676400" cy="701675"/>
            <a:chOff x="2463" y="1356"/>
            <a:chExt cx="1056" cy="442"/>
          </a:xfrm>
        </p:grpSpPr>
        <p:sp>
          <p:nvSpPr>
            <p:cNvPr id="6163" name="Text Box 5"/>
            <p:cNvSpPr txBox="1">
              <a:spLocks noChangeArrowheads="1"/>
            </p:cNvSpPr>
            <p:nvPr/>
          </p:nvSpPr>
          <p:spPr bwMode="auto">
            <a:xfrm>
              <a:off x="2463" y="1548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ea typeface="標楷體" pitchFamily="65" charset="-120"/>
                </a:rPr>
                <a:t>準確值</a:t>
              </a:r>
            </a:p>
          </p:txBody>
        </p:sp>
        <p:sp>
          <p:nvSpPr>
            <p:cNvPr id="6164" name="Line 6"/>
            <p:cNvSpPr>
              <a:spLocks noChangeShapeType="1"/>
            </p:cNvSpPr>
            <p:nvPr/>
          </p:nvSpPr>
          <p:spPr bwMode="auto">
            <a:xfrm>
              <a:off x="3231" y="135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5" name="Line 7"/>
            <p:cNvSpPr>
              <a:spLocks noChangeShapeType="1"/>
            </p:cNvSpPr>
            <p:nvPr/>
          </p:nvSpPr>
          <p:spPr bwMode="auto">
            <a:xfrm>
              <a:off x="3375" y="13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6" name="Line 8"/>
            <p:cNvSpPr>
              <a:spLocks noChangeShapeType="1"/>
            </p:cNvSpPr>
            <p:nvPr/>
          </p:nvSpPr>
          <p:spPr bwMode="auto">
            <a:xfrm flipH="1">
              <a:off x="3039" y="169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43538" y="2386013"/>
            <a:ext cx="2916237" cy="762000"/>
            <a:chOff x="3356" y="1375"/>
            <a:chExt cx="1837" cy="480"/>
          </a:xfrm>
        </p:grpSpPr>
        <p:sp>
          <p:nvSpPr>
            <p:cNvPr id="6159" name="Text Box 10"/>
            <p:cNvSpPr txBox="1">
              <a:spLocks noChangeArrowheads="1"/>
            </p:cNvSpPr>
            <p:nvPr/>
          </p:nvSpPr>
          <p:spPr bwMode="auto">
            <a:xfrm>
              <a:off x="3548" y="1567"/>
              <a:ext cx="16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dirty="0">
                  <a:solidFill>
                    <a:srgbClr val="0000FF"/>
                  </a:solidFill>
                  <a:ea typeface="標楷體" pitchFamily="65" charset="-120"/>
                </a:rPr>
                <a:t>估計值 </a:t>
              </a:r>
              <a:r>
                <a:rPr lang="zh-TW" altLang="en-US" sz="2000" dirty="0">
                  <a:solidFill>
                    <a:srgbClr val="0000FF"/>
                  </a:solidFill>
                  <a:latin typeface="Arial" charset="0"/>
                </a:rPr>
                <a:t>（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Arial" charset="0"/>
                </a:rPr>
                <a:t>0.01 cm</a:t>
              </a:r>
              <a:r>
                <a:rPr lang="zh-TW" altLang="en-US" sz="2000" dirty="0">
                  <a:solidFill>
                    <a:srgbClr val="0000FF"/>
                  </a:solidFill>
                  <a:latin typeface="Arial" charset="0"/>
                </a:rPr>
                <a:t>）</a:t>
              </a:r>
            </a:p>
          </p:txBody>
        </p:sp>
        <p:sp>
          <p:nvSpPr>
            <p:cNvPr id="6160" name="Line 11"/>
            <p:cNvSpPr>
              <a:spLocks noChangeShapeType="1"/>
            </p:cNvSpPr>
            <p:nvPr/>
          </p:nvSpPr>
          <p:spPr bwMode="auto">
            <a:xfrm>
              <a:off x="3356" y="1375"/>
              <a:ext cx="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2"/>
            <p:cNvSpPr>
              <a:spLocks noChangeShapeType="1"/>
            </p:cNvSpPr>
            <p:nvPr/>
          </p:nvSpPr>
          <p:spPr bwMode="auto">
            <a:xfrm>
              <a:off x="3404" y="1375"/>
              <a:ext cx="0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2" name="Line 13"/>
            <p:cNvSpPr>
              <a:spLocks noChangeShapeType="1"/>
            </p:cNvSpPr>
            <p:nvPr/>
          </p:nvSpPr>
          <p:spPr bwMode="auto">
            <a:xfrm>
              <a:off x="3404" y="1711"/>
              <a:ext cx="14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14938" y="2462213"/>
            <a:ext cx="3576637" cy="1217612"/>
            <a:chOff x="3212" y="1423"/>
            <a:chExt cx="2253" cy="767"/>
          </a:xfrm>
        </p:grpSpPr>
        <p:sp>
          <p:nvSpPr>
            <p:cNvPr id="6154" name="Line 15"/>
            <p:cNvSpPr>
              <a:spLocks noChangeShapeType="1"/>
            </p:cNvSpPr>
            <p:nvPr/>
          </p:nvSpPr>
          <p:spPr bwMode="auto">
            <a:xfrm>
              <a:off x="3212" y="1423"/>
              <a:ext cx="9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260" y="1423"/>
              <a:ext cx="2205" cy="767"/>
              <a:chOff x="3260" y="1423"/>
              <a:chExt cx="2205" cy="767"/>
            </a:xfrm>
          </p:grpSpPr>
          <p:sp>
            <p:nvSpPr>
              <p:cNvPr id="6156" name="Text Box 17"/>
              <p:cNvSpPr txBox="1">
                <a:spLocks noChangeArrowheads="1"/>
              </p:cNvSpPr>
              <p:nvPr/>
            </p:nvSpPr>
            <p:spPr bwMode="auto">
              <a:xfrm>
                <a:off x="3585" y="1940"/>
                <a:ext cx="18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000">
                    <a:solidFill>
                      <a:schemeClr val="tx2"/>
                    </a:solidFill>
                    <a:ea typeface="標楷體" pitchFamily="65" charset="-120"/>
                  </a:rPr>
                  <a:t>測量工具的最小刻度 </a:t>
                </a:r>
                <a:r>
                  <a:rPr lang="en-US" altLang="zh-TW" sz="2000">
                    <a:solidFill>
                      <a:schemeClr val="tx2"/>
                    </a:solidFill>
                    <a:latin typeface="Arial" charset="0"/>
                    <a:ea typeface="標楷體" pitchFamily="65" charset="-120"/>
                  </a:rPr>
                  <a:t>mm</a:t>
                </a:r>
              </a:p>
            </p:txBody>
          </p:sp>
          <p:sp>
            <p:nvSpPr>
              <p:cNvPr id="6157" name="Line 18"/>
              <p:cNvSpPr>
                <a:spLocks noChangeShapeType="1"/>
              </p:cNvSpPr>
              <p:nvPr/>
            </p:nvSpPr>
            <p:spPr bwMode="auto">
              <a:xfrm>
                <a:off x="3260" y="1423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8" name="Line 19"/>
              <p:cNvSpPr>
                <a:spLocks noChangeShapeType="1"/>
              </p:cNvSpPr>
              <p:nvPr/>
            </p:nvSpPr>
            <p:spPr bwMode="auto">
              <a:xfrm>
                <a:off x="3260" y="2095"/>
                <a:ext cx="33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152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34950"/>
            <a:ext cx="6870700" cy="879475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測量值的最小單位</a:t>
            </a:r>
          </a:p>
        </p:txBody>
      </p:sp>
      <p:graphicFrame>
        <p:nvGraphicFramePr>
          <p:cNvPr id="470037" name="Object 21"/>
          <p:cNvGraphicFramePr>
            <a:graphicFrameLocks noChangeAspect="1"/>
          </p:cNvGraphicFramePr>
          <p:nvPr/>
        </p:nvGraphicFramePr>
        <p:xfrm>
          <a:off x="2876550" y="5080000"/>
          <a:ext cx="4724400" cy="1525588"/>
        </p:xfrm>
        <a:graphic>
          <a:graphicData uri="http://schemas.openxmlformats.org/presentationml/2006/ole">
            <p:oleObj spid="_x0000_s71682" name="方程式" r:id="rId4" imgW="2082800" imgH="673100" progId="Equation.3">
              <p:embed/>
            </p:oleObj>
          </a:graphicData>
        </a:graphic>
      </p:graphicFrame>
      <p:sp>
        <p:nvSpPr>
          <p:cNvPr id="470038" name="Text Box 22"/>
          <p:cNvSpPr txBox="1">
            <a:spLocks noChangeArrowheads="1"/>
          </p:cNvSpPr>
          <p:nvPr/>
        </p:nvSpPr>
        <p:spPr bwMode="auto">
          <a:xfrm>
            <a:off x="838200" y="4383088"/>
            <a:ext cx="604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bg1"/>
                </a:solidFill>
                <a:latin typeface="Comic Sans MS" pitchFamily="66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>
                <a:solidFill>
                  <a:schemeClr val="bg1"/>
                </a:solidFill>
                <a:latin typeface="Comic Sans MS" pitchFamily="66" charset="0"/>
                <a:ea typeface="標楷體" pitchFamily="65" charset="-120"/>
              </a:rPr>
              <a:t>單位換算仍維持紀錄至最小刻度的下一位</a:t>
            </a: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3779912" y="3206105"/>
            <a:ext cx="0" cy="9429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/>
      <p:bldP spid="4700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 u="sng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霍格華茲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學院的四位同學以下圖的直尺，分別測量同一本課本的長度，結果如下表，則哪一個人的表示方法是不正確的？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14375" y="2852738"/>
          <a:ext cx="7929563" cy="1428750"/>
        </p:xfrm>
        <a:graphic>
          <a:graphicData uri="http://schemas.openxmlformats.org/drawingml/2006/table">
            <a:tbl>
              <a:tblPr/>
              <a:tblGrid>
                <a:gridCol w="2000250"/>
                <a:gridCol w="1482725"/>
                <a:gridCol w="1482725"/>
                <a:gridCol w="1481138"/>
                <a:gridCol w="1482725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哈利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榮恩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妙麗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測量結果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25.55 cm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255 mm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255.8 mm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25.52 cm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</a:tr>
            </a:tbl>
          </a:graphicData>
        </a:graphic>
      </p:graphicFrame>
      <p:pic>
        <p:nvPicPr>
          <p:cNvPr id="30743" name="Picture 20" descr="F:\982上課轉圖\01-L1RGB-JPG\01-鉛筆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13" y="5167313"/>
            <a:ext cx="72469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8"/>
            <a:ext cx="34290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25763" y="4365625"/>
            <a:ext cx="1069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0.1cm</a:t>
            </a:r>
            <a:endParaRPr lang="zh-TW" altLang="en-US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27538" y="4335463"/>
            <a:ext cx="1069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10mm</a:t>
            </a:r>
            <a:endParaRPr lang="zh-TW" altLang="en-US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940425" y="4365625"/>
            <a:ext cx="1069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1mm</a:t>
            </a:r>
            <a:endParaRPr lang="zh-TW" altLang="en-US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18375" y="4335463"/>
            <a:ext cx="1069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0.1cm</a:t>
            </a:r>
            <a:endParaRPr lang="zh-TW" altLang="en-US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71550" y="4365625"/>
            <a:ext cx="1655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最小刻度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44450"/>
            <a:ext cx="6870700" cy="844550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如何減少測量值的誤差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68313" y="812800"/>
            <a:ext cx="833755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誤差的來源</a:t>
            </a:r>
            <a:r>
              <a:rPr lang="zh-TW" altLang="en-US" dirty="0">
                <a:latin typeface="Comic Sans MS" pitchFamily="66" charset="0"/>
                <a:sym typeface="Wingdings" pitchFamily="2" charset="2"/>
              </a:rPr>
              <a:t>：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1.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儀器本身不準確     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2.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人為操作不當</a:t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3.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測量</a:t>
            </a:r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方法</a:t>
            </a:r>
            <a:r>
              <a:rPr lang="zh-TW" altLang="en-US" dirty="0" smtClean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（ 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測量一張紙的厚度 ）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468313" y="2205038"/>
            <a:ext cx="84963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減少誤差的方法</a:t>
            </a:r>
            <a:r>
              <a:rPr lang="zh-TW" altLang="en-US" dirty="0">
                <a:latin typeface="Comic Sans MS" pitchFamily="66" charset="0"/>
                <a:sym typeface="Wingdings" pitchFamily="2" charset="2"/>
              </a:rPr>
              <a:t>：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1.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個人進行多次測量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，以</a:t>
            </a:r>
            <a:r>
              <a:rPr lang="zh-TW" altLang="en-US" u="sng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               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作為測量結果</a:t>
            </a:r>
            <a:b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        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 2" pitchFamily="18" charset="2"/>
              </a:rPr>
              <a:t> 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須</a:t>
            </a:r>
            <a:r>
              <a:rPr lang="zh-TW" altLang="en-US" dirty="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  <a:sym typeface="Wingdings" pitchFamily="2" charset="2"/>
              </a:rPr>
              <a:t>先排除明顯有誤的測量值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        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 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       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至最小刻度之下一位</a:t>
            </a:r>
            <a:br>
              <a:rPr lang="zh-TW" altLang="en-US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2.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使用儀器的最小刻度愈小</a:t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3.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正確的測量方法    </a:t>
            </a:r>
            <a:endParaRPr lang="en-US" altLang="zh-TW" dirty="0">
              <a:latin typeface="Arial" charset="0"/>
              <a:ea typeface="標楷體" pitchFamily="65" charset="-12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Comic Sans MS" pitchFamily="66" charset="0"/>
                <a:sym typeface="Wingdings" pitchFamily="2" charset="2"/>
              </a:rPr>
              <a:t>       （</a:t>
            </a:r>
            <a:r>
              <a:rPr lang="zh-TW" altLang="en-US" u="sng" dirty="0">
                <a:latin typeface="Comic Sans MS" pitchFamily="66" charset="0"/>
                <a:sym typeface="Wingdings" pitchFamily="2" charset="2"/>
              </a:rPr>
              <a:t>                                                               </a:t>
            </a:r>
            <a:r>
              <a:rPr lang="zh-TW" altLang="en-US" dirty="0">
                <a:latin typeface="Comic Sans MS" pitchFamily="66" charset="0"/>
                <a:sym typeface="Wingdings" pitchFamily="2" charset="2"/>
              </a:rPr>
              <a:t>）</a:t>
            </a: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402138" y="2717800"/>
            <a:ext cx="1322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平均值</a:t>
            </a:r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792288" y="3576638"/>
            <a:ext cx="1450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四捨五入</a:t>
            </a:r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1835150" y="6135688"/>
            <a:ext cx="547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測量</a:t>
            </a:r>
            <a:r>
              <a:rPr lang="en-US" altLang="zh-TW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100</a:t>
            </a: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張紙的總厚度，再求平均值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1719263" y="4257675"/>
          <a:ext cx="4879975" cy="836613"/>
        </p:xfrm>
        <a:graphic>
          <a:graphicData uri="http://schemas.openxmlformats.org/presentationml/2006/ole">
            <p:oleObj spid="_x0000_s72706" name="方程式" r:id="rId3" imgW="2197100" imgH="4191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9" grpId="0"/>
      <p:bldP spid="472070" grpId="0"/>
      <p:bldP spid="4720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44463"/>
            <a:ext cx="6870700" cy="868362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正確使用測量工具示例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2425" y="1898650"/>
            <a:ext cx="8339138" cy="3482975"/>
            <a:chOff x="222" y="1196"/>
            <a:chExt cx="5253" cy="2194"/>
          </a:xfrm>
        </p:grpSpPr>
        <p:sp>
          <p:nvSpPr>
            <p:cNvPr id="32778" name="Rectangle 4"/>
            <p:cNvSpPr>
              <a:spLocks noChangeArrowheads="1"/>
            </p:cNvSpPr>
            <p:nvPr/>
          </p:nvSpPr>
          <p:spPr bwMode="auto">
            <a:xfrm>
              <a:off x="576" y="3140"/>
              <a:ext cx="2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當尺刻度在被測物體前面時： </a:t>
              </a:r>
            </a:p>
          </p:txBody>
        </p:sp>
        <p:sp>
          <p:nvSpPr>
            <p:cNvPr id="32779" name="Rectangle 5"/>
            <p:cNvSpPr>
              <a:spLocks noChangeArrowheads="1"/>
            </p:cNvSpPr>
            <p:nvPr/>
          </p:nvSpPr>
          <p:spPr bwMode="auto">
            <a:xfrm>
              <a:off x="3073" y="3136"/>
              <a:ext cx="2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當尺刻度在被測物體後面時： 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22" y="1196"/>
              <a:ext cx="5253" cy="1811"/>
              <a:chOff x="222" y="1196"/>
              <a:chExt cx="5253" cy="1811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22" y="1196"/>
                <a:ext cx="5204" cy="1747"/>
                <a:chOff x="222" y="1196"/>
                <a:chExt cx="5204" cy="1747"/>
              </a:xfrm>
            </p:grpSpPr>
            <p:pic>
              <p:nvPicPr>
                <p:cNvPr id="32788" name="Picture 8" descr="F15153 [轉換]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2" y="1226"/>
                  <a:ext cx="2762" cy="1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9" name="Picture 9" descr="F15154 [轉換]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42" y="1196"/>
                  <a:ext cx="2484" cy="17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2782" name="Rectangle 10"/>
              <p:cNvSpPr>
                <a:spLocks noChangeArrowheads="1"/>
              </p:cNvSpPr>
              <p:nvPr/>
            </p:nvSpPr>
            <p:spPr bwMode="auto">
              <a:xfrm>
                <a:off x="2154" y="1957"/>
                <a:ext cx="845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783" name="Rectangle 11"/>
              <p:cNvSpPr>
                <a:spLocks noChangeArrowheads="1"/>
              </p:cNvSpPr>
              <p:nvPr/>
            </p:nvSpPr>
            <p:spPr bwMode="auto">
              <a:xfrm>
                <a:off x="4630" y="1956"/>
                <a:ext cx="845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784" name="Rectangle 12"/>
              <p:cNvSpPr>
                <a:spLocks noChangeArrowheads="1"/>
              </p:cNvSpPr>
              <p:nvPr/>
            </p:nvSpPr>
            <p:spPr bwMode="auto">
              <a:xfrm>
                <a:off x="1897" y="2624"/>
                <a:ext cx="845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785" name="Rectangle 13"/>
              <p:cNvSpPr>
                <a:spLocks noChangeArrowheads="1"/>
              </p:cNvSpPr>
              <p:nvPr/>
            </p:nvSpPr>
            <p:spPr bwMode="auto">
              <a:xfrm>
                <a:off x="4347" y="2779"/>
                <a:ext cx="845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786" name="Rectangle 14"/>
              <p:cNvSpPr>
                <a:spLocks noChangeArrowheads="1"/>
              </p:cNvSpPr>
              <p:nvPr/>
            </p:nvSpPr>
            <p:spPr bwMode="auto">
              <a:xfrm>
                <a:off x="2034" y="1398"/>
                <a:ext cx="845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787" name="Rectangle 15"/>
              <p:cNvSpPr>
                <a:spLocks noChangeArrowheads="1"/>
              </p:cNvSpPr>
              <p:nvPr/>
            </p:nvSpPr>
            <p:spPr bwMode="auto">
              <a:xfrm>
                <a:off x="4513" y="1389"/>
                <a:ext cx="845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73104" name="Text Box 16"/>
          <p:cNvSpPr txBox="1">
            <a:spLocks noChangeArrowheads="1"/>
          </p:cNvSpPr>
          <p:nvPr/>
        </p:nvSpPr>
        <p:spPr bwMode="auto">
          <a:xfrm>
            <a:off x="3347467" y="3038475"/>
            <a:ext cx="154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讀數正確</a:t>
            </a:r>
          </a:p>
        </p:txBody>
      </p:sp>
      <p:sp>
        <p:nvSpPr>
          <p:cNvPr id="473105" name="Text Box 17"/>
          <p:cNvSpPr txBox="1">
            <a:spLocks noChangeArrowheads="1"/>
          </p:cNvSpPr>
          <p:nvPr/>
        </p:nvSpPr>
        <p:spPr bwMode="auto">
          <a:xfrm>
            <a:off x="3275856" y="1439863"/>
            <a:ext cx="154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讀數過大</a:t>
            </a:r>
          </a:p>
        </p:txBody>
      </p:sp>
      <p:sp>
        <p:nvSpPr>
          <p:cNvPr id="473106" name="Text Box 18"/>
          <p:cNvSpPr txBox="1">
            <a:spLocks noChangeArrowheads="1"/>
          </p:cNvSpPr>
          <p:nvPr/>
        </p:nvSpPr>
        <p:spPr bwMode="auto">
          <a:xfrm>
            <a:off x="3059832" y="4221088"/>
            <a:ext cx="154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讀數過小</a:t>
            </a:r>
          </a:p>
        </p:txBody>
      </p:sp>
      <p:sp>
        <p:nvSpPr>
          <p:cNvPr id="473107" name="Text Box 19"/>
          <p:cNvSpPr txBox="1">
            <a:spLocks noChangeArrowheads="1"/>
          </p:cNvSpPr>
          <p:nvPr/>
        </p:nvSpPr>
        <p:spPr bwMode="auto">
          <a:xfrm>
            <a:off x="7205092" y="3094038"/>
            <a:ext cx="154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讀數正確</a:t>
            </a:r>
          </a:p>
        </p:txBody>
      </p:sp>
      <p:sp>
        <p:nvSpPr>
          <p:cNvPr id="473108" name="Text Box 20"/>
          <p:cNvSpPr txBox="1">
            <a:spLocks noChangeArrowheads="1"/>
          </p:cNvSpPr>
          <p:nvPr/>
        </p:nvSpPr>
        <p:spPr bwMode="auto">
          <a:xfrm>
            <a:off x="7020272" y="1340768"/>
            <a:ext cx="154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讀數過小</a:t>
            </a:r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6804248" y="4437112"/>
            <a:ext cx="154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讀數過大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4" grpId="0"/>
      <p:bldP spid="473105" grpId="0"/>
      <p:bldP spid="473106" grpId="0"/>
      <p:bldP spid="473107" grpId="0"/>
      <p:bldP spid="473108" grpId="0"/>
      <p:bldP spid="473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34290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85750" y="1052513"/>
            <a:ext cx="8604250" cy="280828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班上四位同學分別使用最小刻度單位為 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0.1 cm 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的直尺來測量書桌寬度，下表為他們的測量結果紀錄，請求出書桌的平均寬度為多少公分？</a:t>
            </a:r>
          </a:p>
        </p:txBody>
      </p:sp>
      <p:pic>
        <p:nvPicPr>
          <p:cNvPr id="337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2730500"/>
            <a:ext cx="84248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3850" y="4508500"/>
            <a:ext cx="8416925" cy="2098675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解答</a:t>
            </a:r>
          </a:p>
          <a:p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35.63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＋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35.66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＋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35.61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＋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35.64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）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/4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35.635</a:t>
            </a:r>
          </a:p>
          <a:p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以四捨五入將求得的數值寫到正確的估計值位置，故求得書桌的平均寬度為 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35.64 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8750"/>
            <a:ext cx="6870700" cy="844550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基本物理量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496300" cy="52562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449263" indent="-449263">
              <a:buFontTx/>
              <a:buBlip>
                <a:blip r:embed="rId2"/>
              </a:buBlip>
            </a:pPr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自然現象也是一樣，我們必定要去測量和記錄某些重要的基本數量，如果這些數量可表示出一些特殊屬性，則稱此量為</a:t>
            </a:r>
            <a:r>
              <a:rPr lang="zh-TW" altLang="en-US" sz="36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物理量</a:t>
            </a:r>
            <a:endParaRPr lang="zh-TW" altLang="en-US" sz="3600" dirty="0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  <a:p>
            <a:pPr marL="449263" indent="-449263">
              <a:buBlip>
                <a:blip r:embed="rId2"/>
              </a:buBlip>
            </a:pP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測量的單位需經大家公認才能方便使用，因此國際間共同制訂了一套標準單位：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國際單位制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（亦稱</a:t>
            </a:r>
            <a:r>
              <a:rPr lang="en-US" altLang="zh-TW" sz="36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SI</a:t>
            </a: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單位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）。</a:t>
            </a:r>
          </a:p>
          <a:p>
            <a:pPr marL="449263" indent="-449263">
              <a:buFontTx/>
              <a:buBlip>
                <a:blip r:embed="rId2"/>
              </a:buBlip>
            </a:pP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物理量可分為：</a:t>
            </a:r>
            <a:r>
              <a:rPr lang="zh-TW" altLang="en-US" sz="36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基本量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導出量</a:t>
            </a:r>
          </a:p>
          <a:p>
            <a:pPr marL="449263" indent="-449263">
              <a:buFontTx/>
              <a:buBlip>
                <a:blip r:embed="rId2"/>
              </a:buBlip>
            </a:pPr>
            <a:endParaRPr lang="zh-TW" altLang="en-US" sz="3200" dirty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8750"/>
            <a:ext cx="6870700" cy="844550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七大基本物理量</a:t>
            </a:r>
          </a:p>
        </p:txBody>
      </p:sp>
      <p:graphicFrame>
        <p:nvGraphicFramePr>
          <p:cNvPr id="5" name="Group 62"/>
          <p:cNvGraphicFramePr>
            <a:graphicFrameLocks noGrp="1"/>
          </p:cNvGraphicFramePr>
          <p:nvPr/>
        </p:nvGraphicFramePr>
        <p:xfrm>
          <a:off x="323528" y="1052736"/>
          <a:ext cx="8382000" cy="5616624"/>
        </p:xfrm>
        <a:graphic>
          <a:graphicData uri="http://schemas.openxmlformats.org/drawingml/2006/table">
            <a:tbl>
              <a:tblPr/>
              <a:tblGrid>
                <a:gridCol w="844550"/>
                <a:gridCol w="1884363"/>
                <a:gridCol w="1884362"/>
                <a:gridCol w="1884363"/>
                <a:gridCol w="1884362"/>
              </a:tblGrid>
              <a:tr h="70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基本量</a:t>
                      </a:r>
                      <a:endParaRPr kumimoji="1" lang="zh-TW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單位名稱</a:t>
                      </a:r>
                      <a:endParaRPr kumimoji="1" lang="zh-TW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單位符號</a:t>
                      </a:r>
                      <a:endParaRPr kumimoji="1" lang="zh-TW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D3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長度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公尺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meter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質量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公斤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kilogram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kg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時間</a:t>
                      </a:r>
                      <a:endParaRPr kumimoji="1" lang="zh-TW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秒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second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電流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安培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ampere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溫度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克耳文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kelvin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發光強度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燭光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candela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cd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物質數量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莫耳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mole</a:t>
                      </a:r>
                      <a:endParaRPr kumimoji="1" lang="en-US" altLang="zh-TW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mol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8750"/>
            <a:ext cx="6870700" cy="844550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基本量與導出量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496300" cy="52562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449263" indent="-449263">
              <a:buFontTx/>
              <a:buBlip>
                <a:blip r:embed="rId4"/>
              </a:buBlip>
            </a:pP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基本量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36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/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三個最常用的物理量的基本量是</a:t>
            </a: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時間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長度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和</a:t>
            </a: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質量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6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/>
            <a:endParaRPr lang="zh-TW" altLang="en-US" sz="3600" dirty="0" smtClean="0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  <a:p>
            <a:pPr marL="449263" indent="-449263">
              <a:buFontTx/>
              <a:buBlip>
                <a:blip r:embed="rId4"/>
              </a:buBlip>
            </a:pP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導出量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36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/>
            <a:r>
              <a:rPr lang="zh-TW" altLang="en-US" sz="3600" dirty="0" smtClean="0"/>
              <a:t>    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由基本</a:t>
            </a:r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量根據有關公式推導出來的其他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量</a:t>
            </a:r>
            <a:endParaRPr lang="en-US" altLang="zh-TW" sz="36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/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如： </a:t>
            </a:r>
            <a:endParaRPr lang="en-US" altLang="zh-TW" sz="36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/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         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速度 </a:t>
            </a:r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=                      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加速度 </a:t>
            </a:r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=</a:t>
            </a:r>
            <a:endParaRPr lang="en-US" altLang="zh-TW" sz="3600" baseline="300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>
              <a:buFontTx/>
              <a:buBlip>
                <a:blip r:embed="rId4"/>
              </a:buBlip>
            </a:pPr>
            <a:endParaRPr lang="zh-TW" altLang="en-US" sz="3200" dirty="0"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7020272" y="5085184"/>
          <a:ext cx="617538" cy="1195387"/>
        </p:xfrm>
        <a:graphic>
          <a:graphicData uri="http://schemas.openxmlformats.org/presentationml/2006/ole">
            <p:oleObj spid="_x0000_s11268" name="方程式" r:id="rId5" imgW="203112" imgH="393529" progId="Equation.3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843808" y="5085184"/>
          <a:ext cx="574611" cy="1186632"/>
        </p:xfrm>
        <a:graphic>
          <a:graphicData uri="http://schemas.openxmlformats.org/presentationml/2006/ole">
            <p:oleObj spid="_x0000_s11269" name="方程式" r:id="rId6" imgW="190417" imgH="393529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8750"/>
            <a:ext cx="6870700" cy="844550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SI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單位制常見字首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23850" y="1053107"/>
            <a:ext cx="8496300" cy="52562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449263" indent="-449263">
              <a:buFontTx/>
              <a:buBlip>
                <a:blip r:embed="rId2"/>
              </a:buBlip>
            </a:pPr>
            <a:r>
              <a:rPr lang="zh-TW" altLang="en-US" sz="3600" b="0" dirty="0" smtClean="0">
                <a:ea typeface="標楷體" pitchFamily="65" charset="-120"/>
                <a:cs typeface="Times New Roman" pitchFamily="18" charset="0"/>
              </a:rPr>
              <a:t>因測量數值可能包含很大或很小的冪次，所以</a:t>
            </a:r>
            <a:r>
              <a:rPr lang="en-US" altLang="zh-TW" sz="3600" b="0" dirty="0" smtClean="0">
                <a:ea typeface="標楷體" pitchFamily="65" charset="-120"/>
                <a:cs typeface="Times New Roman" pitchFamily="18" charset="0"/>
              </a:rPr>
              <a:t>SI</a:t>
            </a:r>
            <a:r>
              <a:rPr lang="zh-TW" altLang="en-US" sz="3600" b="0" dirty="0" smtClean="0">
                <a:ea typeface="標楷體" pitchFamily="65" charset="-120"/>
                <a:cs typeface="Times New Roman" pitchFamily="18" charset="0"/>
              </a:rPr>
              <a:t>單位制規定用來表示數值冪次的</a:t>
            </a:r>
            <a:r>
              <a:rPr lang="zh-TW" altLang="en-US" sz="3600" b="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字首</a:t>
            </a:r>
            <a:r>
              <a:rPr lang="zh-TW" altLang="en-US" sz="3600" b="0" dirty="0" smtClean="0">
                <a:ea typeface="標楷體" pitchFamily="65" charset="-120"/>
                <a:cs typeface="Times New Roman" pitchFamily="18" charset="0"/>
              </a:rPr>
              <a:t>及其</a:t>
            </a:r>
            <a:r>
              <a:rPr lang="zh-TW" altLang="en-US" sz="3600" b="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符號。</a:t>
            </a:r>
            <a:endParaRPr lang="en-US" altLang="zh-TW" sz="3600" b="0" dirty="0" smtClean="0">
              <a:solidFill>
                <a:srgbClr val="0000FF"/>
              </a:solidFill>
              <a:ea typeface="標楷體" pitchFamily="65" charset="-120"/>
              <a:cs typeface="Times New Roman" pitchFamily="18" charset="0"/>
            </a:endParaRPr>
          </a:p>
          <a:p>
            <a:pPr marL="449263" indent="-449263">
              <a:buFontTx/>
              <a:buBlip>
                <a:blip r:embed="rId2"/>
              </a:buBlip>
            </a:pPr>
            <a:endParaRPr lang="en-US" altLang="zh-TW" sz="3600" b="0" dirty="0" smtClean="0">
              <a:solidFill>
                <a:srgbClr val="0000FF"/>
              </a:solidFill>
              <a:ea typeface="標楷體" pitchFamily="65" charset="-120"/>
              <a:cs typeface="Times New Roman" pitchFamily="18" charset="0"/>
            </a:endParaRPr>
          </a:p>
          <a:p>
            <a:pPr marL="449263" indent="-449263">
              <a:buFontTx/>
              <a:buBlip>
                <a:blip r:embed="rId2"/>
              </a:buBlip>
            </a:pPr>
            <a:r>
              <a:rPr lang="zh-TW" altLang="en-US" sz="3600" b="0" dirty="0" smtClean="0">
                <a:ea typeface="標楷體" pitchFamily="65" charset="-120"/>
                <a:cs typeface="Times New Roman" pitchFamily="18" charset="0"/>
              </a:rPr>
              <a:t>將這些字首的符號放在單位的前面，即可方便地將</a:t>
            </a:r>
            <a:r>
              <a:rPr lang="en-US" altLang="zh-TW" sz="3600" b="0" dirty="0" smtClean="0">
                <a:ea typeface="標楷體" pitchFamily="65" charset="-120"/>
                <a:cs typeface="Times New Roman" pitchFamily="18" charset="0"/>
              </a:rPr>
              <a:t>SI</a:t>
            </a:r>
            <a:r>
              <a:rPr lang="zh-TW" altLang="en-US" sz="3600" b="0" dirty="0" smtClean="0">
                <a:ea typeface="標楷體" pitchFamily="65" charset="-120"/>
                <a:cs typeface="Times New Roman" pitchFamily="18" charset="0"/>
              </a:rPr>
              <a:t>單位制擴大或縮小若干倍。</a:t>
            </a:r>
            <a:endParaRPr lang="en-US" altLang="zh-TW" sz="3600" b="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/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marL="449263" indent="-449263"/>
            <a:r>
              <a:rPr lang="en-US" altLang="zh-TW" sz="2800" dirty="0" smtClean="0"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  如：</a:t>
            </a:r>
            <a:r>
              <a:rPr lang="en-US" altLang="zh-TW" sz="28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800" dirty="0" smtClean="0">
                <a:ea typeface="標楷體" pitchFamily="65" charset="-120"/>
                <a:cs typeface="Times New Roman" pitchFamily="18" charset="0"/>
              </a:rPr>
              <a:t>m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  千米</a:t>
            </a:r>
            <a:r>
              <a:rPr lang="en-US" altLang="zh-TW" sz="2800" dirty="0" smtClean="0"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公里   </a:t>
            </a:r>
            <a:r>
              <a:rPr lang="en-US" altLang="zh-TW" sz="28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800" dirty="0" smtClean="0">
                <a:ea typeface="標楷體" pitchFamily="65" charset="-120"/>
                <a:cs typeface="Times New Roman" pitchFamily="18" charset="0"/>
              </a:rPr>
              <a:t>m 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毫米</a:t>
            </a:r>
            <a:endParaRPr lang="en-US" altLang="zh-TW" sz="28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/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              </a:t>
            </a:r>
            <a:r>
              <a:rPr lang="en-US" altLang="zh-TW" sz="28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800" dirty="0" smtClean="0">
                <a:ea typeface="標楷體" pitchFamily="65" charset="-120"/>
                <a:cs typeface="Times New Roman" pitchFamily="18" charset="0"/>
              </a:rPr>
              <a:t>g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  千克</a:t>
            </a:r>
            <a:r>
              <a:rPr lang="en-US" altLang="zh-TW" sz="2800" dirty="0" smtClean="0"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公斤    </a:t>
            </a:r>
            <a:r>
              <a:rPr lang="en-US" altLang="zh-TW" sz="28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800" dirty="0" smtClean="0">
                <a:ea typeface="標楷體" pitchFamily="65" charset="-120"/>
                <a:cs typeface="Times New Roman" pitchFamily="18" charset="0"/>
              </a:rPr>
              <a:t>g 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毫克</a:t>
            </a:r>
            <a:endParaRPr lang="zh-TW" altLang="en-US" sz="2800" dirty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88913"/>
            <a:ext cx="6870700" cy="801687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</a:rPr>
              <a:t>SI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單位制常見字首</a:t>
            </a:r>
          </a:p>
        </p:txBody>
      </p:sp>
      <p:graphicFrame>
        <p:nvGraphicFramePr>
          <p:cNvPr id="16" name="Group 765"/>
          <p:cNvGraphicFramePr>
            <a:graphicFrameLocks noGrp="1"/>
          </p:cNvGraphicFramePr>
          <p:nvPr/>
        </p:nvGraphicFramePr>
        <p:xfrm>
          <a:off x="304800" y="1066800"/>
          <a:ext cx="8534400" cy="5458543"/>
        </p:xfrm>
        <a:graphic>
          <a:graphicData uri="http://schemas.openxmlformats.org/drawingml/2006/table">
            <a:tbl>
              <a:tblPr/>
              <a:tblGrid>
                <a:gridCol w="1012825"/>
                <a:gridCol w="1120775"/>
                <a:gridCol w="914400"/>
                <a:gridCol w="1319213"/>
                <a:gridCol w="980107"/>
                <a:gridCol w="1205880"/>
                <a:gridCol w="990600"/>
                <a:gridCol w="990600"/>
              </a:tblGrid>
              <a:tr h="5727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冪次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字首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符號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中文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冪次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字首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符號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中文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</a:tr>
              <a:tr h="6194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en-US" altLang="zh-TW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12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tera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-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T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兆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2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centi-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c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厘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444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en-US" altLang="zh-TW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9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giga-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G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吉；十億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3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milli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-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毫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8458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en-US" altLang="zh-TW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6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mega-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百萬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6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micro-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μ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微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en-US" altLang="zh-TW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3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kilo-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k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千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9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nano-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n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奈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8458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en-US" altLang="zh-TW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2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hecto-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h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百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12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pico-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p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皮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458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deci-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d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分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15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femto-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f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飛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95275" y="908050"/>
            <a:ext cx="8569325" cy="37449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/>
            <a:r>
              <a:rPr lang="en-US" altLang="zh-TW" sz="3600" dirty="0">
                <a:ea typeface="標楷體" pitchFamily="65" charset="-120"/>
                <a:cs typeface="Times New Roman" pitchFamily="18" charset="0"/>
              </a:rPr>
              <a:t>(1)</a:t>
            </a:r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自然界中，大到浩瀚的宇宙、小到極微小的細胞或原子世界，都可以用肉眼或借助儀器觀察到許多驚人的新奇現象</a:t>
            </a:r>
          </a:p>
          <a:p>
            <a:pPr marL="449263" indent="-449263" eaLnBrk="0" hangingPunct="0"/>
            <a:r>
              <a:rPr lang="en-US" altLang="zh-TW" sz="3600" dirty="0">
                <a:ea typeface="標楷體" pitchFamily="65" charset="-120"/>
                <a:cs typeface="Times New Roman" pitchFamily="18" charset="0"/>
              </a:rPr>
              <a:t>(2)</a:t>
            </a:r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例如：</a:t>
            </a:r>
            <a:endParaRPr lang="en-US" altLang="zh-TW" sz="3600" dirty="0">
              <a:ea typeface="標楷體" pitchFamily="65" charset="-120"/>
              <a:cs typeface="Times New Roman" pitchFamily="18" charset="0"/>
            </a:endParaRPr>
          </a:p>
          <a:p>
            <a:pPr marL="449263" indent="-449263" eaLnBrk="0" hangingPunct="0"/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    五彩繽紛的煙火</a:t>
            </a:r>
            <a:endParaRPr lang="en-US" altLang="zh-TW" sz="3600" dirty="0">
              <a:ea typeface="標楷體" pitchFamily="65" charset="-120"/>
              <a:cs typeface="Times New Roman" pitchFamily="18" charset="0"/>
            </a:endParaRPr>
          </a:p>
          <a:p>
            <a:pPr marL="449263" indent="-449263" eaLnBrk="0" hangingPunct="0"/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    星球的爆炸</a:t>
            </a:r>
            <a:endParaRPr lang="en-US" altLang="zh-TW" sz="3600" dirty="0">
              <a:ea typeface="標楷體" pitchFamily="65" charset="-120"/>
              <a:cs typeface="Times New Roman" pitchFamily="18" charset="0"/>
            </a:endParaRPr>
          </a:p>
          <a:p>
            <a:pPr marL="449263" indent="-449263" eaLnBrk="0" hangingPunct="0"/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    原子顆粒</a:t>
            </a:r>
            <a:endParaRPr lang="en-US" altLang="zh-TW" sz="3600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850" y="158750"/>
            <a:ext cx="856863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4400" kern="0" dirty="0">
                <a:solidFill>
                  <a:srgbClr val="FF3399"/>
                </a:solidFill>
                <a:latin typeface="+mj-lt"/>
                <a:ea typeface="+mj-ea"/>
                <a:cs typeface="+mj-cs"/>
                <a:sym typeface="Webdings" pitchFamily="18" charset="2"/>
              </a:rPr>
              <a:t></a:t>
            </a:r>
            <a:r>
              <a:rPr lang="zh-TW" altLang="en-US" sz="4400" kern="0" dirty="0">
                <a:latin typeface="+mj-lt"/>
                <a:ea typeface="標楷體" pitchFamily="65" charset="-120"/>
                <a:cs typeface="+mj-cs"/>
              </a:rPr>
              <a:t>觀察、測量與</a:t>
            </a:r>
            <a:r>
              <a:rPr lang="zh-TW" altLang="en-US" sz="4400" kern="0" dirty="0" smtClean="0">
                <a:latin typeface="+mj-lt"/>
                <a:ea typeface="標楷體" pitchFamily="65" charset="-120"/>
                <a:cs typeface="+mj-cs"/>
              </a:rPr>
              <a:t>紀錄                </a:t>
            </a:r>
            <a:endParaRPr lang="zh-TW" altLang="en-US" sz="2800" kern="0" dirty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48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36838"/>
            <a:ext cx="4403725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矩形 5"/>
          <p:cNvSpPr>
            <a:spLocks noChangeArrowheads="1"/>
          </p:cNvSpPr>
          <p:nvPr/>
        </p:nvSpPr>
        <p:spPr bwMode="auto">
          <a:xfrm>
            <a:off x="1116013" y="5949950"/>
            <a:ext cx="305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五彩繽紛的煙火</a:t>
            </a:r>
          </a:p>
        </p:txBody>
      </p:sp>
      <p:sp>
        <p:nvSpPr>
          <p:cNvPr id="6" name="文字方塊 3"/>
          <p:cNvSpPr txBox="1"/>
          <p:nvPr/>
        </p:nvSpPr>
        <p:spPr>
          <a:xfrm>
            <a:off x="7812360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1/2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Sca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708275"/>
            <a:ext cx="42481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6257925" cy="1428750"/>
          </a:xfrm>
        </p:spPr>
        <p:txBody>
          <a:bodyPr/>
          <a:lstStyle/>
          <a:p>
            <a:pPr algn="l"/>
            <a:r>
              <a:rPr lang="en-US" altLang="zh-TW" sz="72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72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長度的測量</a:t>
            </a:r>
          </a:p>
        </p:txBody>
      </p:sp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684213" y="18446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公尺又稱為米，最初的定義，是將北極經巴黎至赤道地理子午線長度的千萬分之一，稱為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公尺。</a:t>
            </a:r>
          </a:p>
        </p:txBody>
      </p:sp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539750" y="3933825"/>
            <a:ext cx="50403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dirty="0" smtClean="0">
                <a:ea typeface="標楷體" pitchFamily="65" charset="-120"/>
                <a:cs typeface="Times New Roman" pitchFamily="18" charset="0"/>
              </a:rPr>
              <a:t>1983 </a:t>
            </a:r>
            <a:r>
              <a:rPr lang="zh-TW" altLang="en-US" sz="3200" dirty="0" smtClean="0">
                <a:ea typeface="標楷體" pitchFamily="65" charset="-120"/>
                <a:cs typeface="Times New Roman" pitchFamily="18" charset="0"/>
              </a:rPr>
              <a:t>年國際度量衡會議</a:t>
            </a:r>
            <a:r>
              <a:rPr lang="zh-TW" altLang="en-US" sz="3200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最新定義則是將光</a:t>
            </a:r>
            <a:r>
              <a:rPr lang="zh-TW" altLang="en-US" sz="32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在真空</a:t>
            </a:r>
            <a:endParaRPr lang="en-US" altLang="zh-TW" sz="3200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中傳播</a:t>
            </a:r>
            <a:r>
              <a:rPr lang="en-US" altLang="zh-TW" sz="3200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1/299,792,458</a:t>
            </a:r>
            <a:r>
              <a:rPr lang="zh-TW" altLang="en-US" sz="32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秒</a:t>
            </a:r>
            <a:endParaRPr lang="en-US" altLang="zh-TW" sz="3200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所行的距離訂為</a:t>
            </a:r>
            <a:r>
              <a:rPr lang="en-US" altLang="zh-TW" sz="32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公尺。</a:t>
            </a:r>
            <a:endParaRPr lang="zh-TW" altLang="en-US" sz="3200" dirty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0975"/>
            <a:ext cx="6870700" cy="882650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常用的長度公制單位</a:t>
            </a:r>
          </a:p>
        </p:txBody>
      </p:sp>
      <p:graphicFrame>
        <p:nvGraphicFramePr>
          <p:cNvPr id="462851" name="Group 3"/>
          <p:cNvGraphicFramePr>
            <a:graphicFrameLocks noGrp="1"/>
          </p:cNvGraphicFramePr>
          <p:nvPr/>
        </p:nvGraphicFramePr>
        <p:xfrm>
          <a:off x="827088" y="2565400"/>
          <a:ext cx="7416800" cy="1600200"/>
        </p:xfrm>
        <a:graphic>
          <a:graphicData uri="http://schemas.openxmlformats.org/drawingml/2006/table">
            <a:tbl>
              <a:tblPr/>
              <a:tblGrid>
                <a:gridCol w="927100"/>
                <a:gridCol w="927100"/>
                <a:gridCol w="927100"/>
                <a:gridCol w="927100"/>
                <a:gridCol w="927100"/>
                <a:gridCol w="927100"/>
                <a:gridCol w="927100"/>
                <a:gridCol w="927100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單位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里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丈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尺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寸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分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釐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符號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2880" name="Object 32"/>
          <p:cNvGraphicFramePr>
            <a:graphicFrameLocks noChangeAspect="1"/>
          </p:cNvGraphicFramePr>
          <p:nvPr/>
        </p:nvGraphicFramePr>
        <p:xfrm>
          <a:off x="1884363" y="3516313"/>
          <a:ext cx="720725" cy="481012"/>
        </p:xfrm>
        <a:graphic>
          <a:graphicData uri="http://schemas.openxmlformats.org/presentationml/2006/ole">
            <p:oleObj spid="_x0000_s15392" name="方程式" r:id="rId3" imgW="266353" imgH="177569" progId="Equation.3">
              <p:embed/>
            </p:oleObj>
          </a:graphicData>
        </a:graphic>
      </p:graphicFrame>
      <p:graphicFrame>
        <p:nvGraphicFramePr>
          <p:cNvPr id="462881" name="Object 33"/>
          <p:cNvGraphicFramePr>
            <a:graphicFrameLocks noChangeAspect="1"/>
          </p:cNvGraphicFramePr>
          <p:nvPr/>
        </p:nvGraphicFramePr>
        <p:xfrm>
          <a:off x="4762500" y="3579813"/>
          <a:ext cx="446088" cy="377825"/>
        </p:xfrm>
        <a:graphic>
          <a:graphicData uri="http://schemas.openxmlformats.org/presentationml/2006/ole">
            <p:oleObj spid="_x0000_s15393" name="方程式" r:id="rId4" imgW="164957" imgH="139579" progId="Equation.3">
              <p:embed/>
            </p:oleObj>
          </a:graphicData>
        </a:graphic>
      </p:graphicFrame>
      <p:graphicFrame>
        <p:nvGraphicFramePr>
          <p:cNvPr id="462882" name="Object 34"/>
          <p:cNvGraphicFramePr>
            <a:graphicFrameLocks noChangeAspect="1"/>
          </p:cNvGraphicFramePr>
          <p:nvPr/>
        </p:nvGraphicFramePr>
        <p:xfrm>
          <a:off x="6521450" y="3567113"/>
          <a:ext cx="617538" cy="377825"/>
        </p:xfrm>
        <a:graphic>
          <a:graphicData uri="http://schemas.openxmlformats.org/presentationml/2006/ole">
            <p:oleObj spid="_x0000_s15394" name="方程式" r:id="rId5" imgW="228600" imgH="139680" progId="Equation.3">
              <p:embed/>
            </p:oleObj>
          </a:graphicData>
        </a:graphic>
      </p:graphicFrame>
      <p:graphicFrame>
        <p:nvGraphicFramePr>
          <p:cNvPr id="462883" name="Object 35"/>
          <p:cNvGraphicFramePr>
            <a:graphicFrameLocks noChangeAspect="1"/>
          </p:cNvGraphicFramePr>
          <p:nvPr/>
        </p:nvGraphicFramePr>
        <p:xfrm>
          <a:off x="7405688" y="3556000"/>
          <a:ext cx="719137" cy="377825"/>
        </p:xfrm>
        <a:graphic>
          <a:graphicData uri="http://schemas.openxmlformats.org/presentationml/2006/ole">
            <p:oleObj spid="_x0000_s15395" name="方程式" r:id="rId6" imgW="266469" imgH="139579" progId="Equation.3">
              <p:embed/>
            </p:oleObj>
          </a:graphicData>
        </a:graphic>
      </p:graphicFrame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68313" y="1093788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長度公制單位</a:t>
            </a:r>
            <a:r>
              <a:rPr lang="zh-TW" altLang="en-US">
                <a:latin typeface="Comic Sans MS" pitchFamily="66" charset="0"/>
                <a:sym typeface="Wingdings" pitchFamily="2" charset="2"/>
              </a:rPr>
              <a:t>：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十進位制</a:t>
            </a:r>
          </a:p>
        </p:txBody>
      </p:sp>
      <p:graphicFrame>
        <p:nvGraphicFramePr>
          <p:cNvPr id="462885" name="Object 37"/>
          <p:cNvGraphicFramePr>
            <a:graphicFrameLocks noChangeAspect="1"/>
          </p:cNvGraphicFramePr>
          <p:nvPr/>
        </p:nvGraphicFramePr>
        <p:xfrm>
          <a:off x="2514600" y="4927600"/>
          <a:ext cx="2016125" cy="1555750"/>
        </p:xfrm>
        <a:graphic>
          <a:graphicData uri="http://schemas.openxmlformats.org/presentationml/2006/ole">
            <p:oleObj spid="_x0000_s15397" name="方程式" r:id="rId7" imgW="889000" imgH="685800" progId="Equation.3">
              <p:embed/>
            </p:oleObj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338388" y="1773238"/>
            <a:ext cx="790575" cy="911225"/>
            <a:chOff x="1473" y="1117"/>
            <a:chExt cx="498" cy="574"/>
          </a:xfrm>
        </p:grpSpPr>
        <p:sp>
          <p:nvSpPr>
            <p:cNvPr id="15428" name="AutoShape 39"/>
            <p:cNvSpPr>
              <a:spLocks noChangeArrowheads="1"/>
            </p:cNvSpPr>
            <p:nvPr/>
          </p:nvSpPr>
          <p:spPr bwMode="auto">
            <a:xfrm>
              <a:off x="1473" y="1464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5429" name="Object 40"/>
            <p:cNvGraphicFramePr>
              <a:graphicFrameLocks noChangeAspect="1"/>
            </p:cNvGraphicFramePr>
            <p:nvPr/>
          </p:nvGraphicFramePr>
          <p:xfrm>
            <a:off x="1565" y="1117"/>
            <a:ext cx="317" cy="299"/>
          </p:xfrm>
          <a:graphic>
            <a:graphicData uri="http://schemas.openxmlformats.org/presentationml/2006/ole">
              <p:oleObj spid="_x0000_s15429" name="方程式" r:id="rId8" imgW="215713" imgH="203024" progId="Equation.3">
                <p:embed/>
              </p:oleObj>
            </a:graphicData>
          </a:graphic>
        </p:graphicFrame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294063" y="1770063"/>
            <a:ext cx="790575" cy="925512"/>
            <a:chOff x="2075" y="1115"/>
            <a:chExt cx="498" cy="583"/>
          </a:xfrm>
        </p:grpSpPr>
        <p:sp>
          <p:nvSpPr>
            <p:cNvPr id="15426" name="AutoShape 42"/>
            <p:cNvSpPr>
              <a:spLocks noChangeArrowheads="1"/>
            </p:cNvSpPr>
            <p:nvPr/>
          </p:nvSpPr>
          <p:spPr bwMode="auto">
            <a:xfrm>
              <a:off x="2075" y="1471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5427" name="Object 43"/>
            <p:cNvGraphicFramePr>
              <a:graphicFrameLocks noChangeAspect="1"/>
            </p:cNvGraphicFramePr>
            <p:nvPr/>
          </p:nvGraphicFramePr>
          <p:xfrm>
            <a:off x="2131" y="1115"/>
            <a:ext cx="354" cy="299"/>
          </p:xfrm>
          <a:graphic>
            <a:graphicData uri="http://schemas.openxmlformats.org/presentationml/2006/ole">
              <p:oleObj spid="_x0000_s15427" name="方程式" r:id="rId9" imgW="241195" imgH="203112" progId="Equation.3">
                <p:embed/>
              </p:oleObj>
            </a:graphicData>
          </a:graphic>
        </p:graphicFrame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211638" y="1773238"/>
            <a:ext cx="790575" cy="962025"/>
            <a:chOff x="2653" y="1117"/>
            <a:chExt cx="498" cy="606"/>
          </a:xfrm>
        </p:grpSpPr>
        <p:sp>
          <p:nvSpPr>
            <p:cNvPr id="15424" name="AutoShape 45"/>
            <p:cNvSpPr>
              <a:spLocks noChangeArrowheads="1"/>
            </p:cNvSpPr>
            <p:nvPr/>
          </p:nvSpPr>
          <p:spPr bwMode="auto">
            <a:xfrm>
              <a:off x="2653" y="1496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5425" name="Object 46"/>
            <p:cNvGraphicFramePr>
              <a:graphicFrameLocks noChangeAspect="1"/>
            </p:cNvGraphicFramePr>
            <p:nvPr/>
          </p:nvGraphicFramePr>
          <p:xfrm>
            <a:off x="2690" y="1117"/>
            <a:ext cx="335" cy="299"/>
          </p:xfrm>
          <a:graphic>
            <a:graphicData uri="http://schemas.openxmlformats.org/presentationml/2006/ole">
              <p:oleObj spid="_x0000_s15425" name="方程式" r:id="rId10" imgW="228501" imgH="203112" progId="Equation.3">
                <p:embed/>
              </p:oleObj>
            </a:graphicData>
          </a:graphic>
        </p:graphicFrame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122863" y="1785938"/>
            <a:ext cx="1722437" cy="925512"/>
            <a:chOff x="3227" y="1125"/>
            <a:chExt cx="1085" cy="583"/>
          </a:xfrm>
        </p:grpSpPr>
        <p:sp>
          <p:nvSpPr>
            <p:cNvPr id="15420" name="AutoShape 48"/>
            <p:cNvSpPr>
              <a:spLocks noChangeArrowheads="1"/>
            </p:cNvSpPr>
            <p:nvPr/>
          </p:nvSpPr>
          <p:spPr bwMode="auto">
            <a:xfrm>
              <a:off x="3227" y="1481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21" name="AutoShape 49"/>
            <p:cNvSpPr>
              <a:spLocks noChangeArrowheads="1"/>
            </p:cNvSpPr>
            <p:nvPr/>
          </p:nvSpPr>
          <p:spPr bwMode="auto">
            <a:xfrm>
              <a:off x="3814" y="1478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5422" name="Object 50"/>
            <p:cNvGraphicFramePr>
              <a:graphicFrameLocks noChangeAspect="1"/>
            </p:cNvGraphicFramePr>
            <p:nvPr/>
          </p:nvGraphicFramePr>
          <p:xfrm>
            <a:off x="3329" y="1125"/>
            <a:ext cx="317" cy="299"/>
          </p:xfrm>
          <a:graphic>
            <a:graphicData uri="http://schemas.openxmlformats.org/presentationml/2006/ole">
              <p:oleObj spid="_x0000_s15422" name="方程式" r:id="rId11" imgW="215713" imgH="203024" progId="Equation.3">
                <p:embed/>
              </p:oleObj>
            </a:graphicData>
          </a:graphic>
        </p:graphicFrame>
        <p:graphicFrame>
          <p:nvGraphicFramePr>
            <p:cNvPr id="15423" name="Object 51"/>
            <p:cNvGraphicFramePr>
              <a:graphicFrameLocks noChangeAspect="1"/>
            </p:cNvGraphicFramePr>
            <p:nvPr/>
          </p:nvGraphicFramePr>
          <p:xfrm>
            <a:off x="3877" y="1132"/>
            <a:ext cx="354" cy="299"/>
          </p:xfrm>
          <a:graphic>
            <a:graphicData uri="http://schemas.openxmlformats.org/presentationml/2006/ole">
              <p:oleObj spid="_x0000_s15423" name="方程式" r:id="rId12" imgW="241195" imgH="203112" progId="Equation.3">
                <p:embed/>
              </p:oleObj>
            </a:graphicData>
          </a:graphic>
        </p:graphicFrame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6964363" y="1801813"/>
            <a:ext cx="790575" cy="908050"/>
            <a:chOff x="4387" y="1135"/>
            <a:chExt cx="498" cy="572"/>
          </a:xfrm>
        </p:grpSpPr>
        <p:sp>
          <p:nvSpPr>
            <p:cNvPr id="15418" name="AutoShape 53"/>
            <p:cNvSpPr>
              <a:spLocks noChangeArrowheads="1"/>
            </p:cNvSpPr>
            <p:nvPr/>
          </p:nvSpPr>
          <p:spPr bwMode="auto">
            <a:xfrm>
              <a:off x="4387" y="1480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5419" name="Object 54"/>
            <p:cNvGraphicFramePr>
              <a:graphicFrameLocks noChangeAspect="1"/>
            </p:cNvGraphicFramePr>
            <p:nvPr/>
          </p:nvGraphicFramePr>
          <p:xfrm>
            <a:off x="4480" y="1135"/>
            <a:ext cx="317" cy="299"/>
          </p:xfrm>
          <a:graphic>
            <a:graphicData uri="http://schemas.openxmlformats.org/presentationml/2006/ole">
              <p:oleObj spid="_x0000_s15419" name="方程式" r:id="rId13" imgW="215713" imgH="203024" progId="Equation.3">
                <p:embed/>
              </p:oleObj>
            </a:graphicData>
          </a:graphic>
        </p:graphicFrame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268538" y="4221163"/>
            <a:ext cx="2536825" cy="676275"/>
            <a:chOff x="1429" y="2659"/>
            <a:chExt cx="1598" cy="426"/>
          </a:xfrm>
        </p:grpSpPr>
        <p:sp>
          <p:nvSpPr>
            <p:cNvPr id="15412" name="AutoShape 56"/>
            <p:cNvSpPr>
              <a:spLocks noChangeArrowheads="1"/>
            </p:cNvSpPr>
            <p:nvPr/>
          </p:nvSpPr>
          <p:spPr bwMode="auto">
            <a:xfrm rot="5400000">
              <a:off x="2721" y="2500"/>
              <a:ext cx="136" cy="454"/>
            </a:xfrm>
            <a:prstGeom prst="curvedLeftArrow">
              <a:avLst>
                <a:gd name="adj1" fmla="val 66765"/>
                <a:gd name="adj2" fmla="val 133529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13" name="AutoShape 57"/>
            <p:cNvSpPr>
              <a:spLocks noChangeArrowheads="1"/>
            </p:cNvSpPr>
            <p:nvPr/>
          </p:nvSpPr>
          <p:spPr bwMode="auto">
            <a:xfrm rot="5400000">
              <a:off x="2177" y="2500"/>
              <a:ext cx="136" cy="454"/>
            </a:xfrm>
            <a:prstGeom prst="curvedLeftArrow">
              <a:avLst>
                <a:gd name="adj1" fmla="val 66765"/>
                <a:gd name="adj2" fmla="val 133529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14" name="AutoShape 58"/>
            <p:cNvSpPr>
              <a:spLocks noChangeArrowheads="1"/>
            </p:cNvSpPr>
            <p:nvPr/>
          </p:nvSpPr>
          <p:spPr bwMode="auto">
            <a:xfrm rot="5400000">
              <a:off x="1588" y="2500"/>
              <a:ext cx="136" cy="454"/>
            </a:xfrm>
            <a:prstGeom prst="curvedLeftArrow">
              <a:avLst>
                <a:gd name="adj1" fmla="val 66765"/>
                <a:gd name="adj2" fmla="val 133529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5415" name="Object 59"/>
            <p:cNvGraphicFramePr>
              <a:graphicFrameLocks noChangeAspect="1"/>
            </p:cNvGraphicFramePr>
            <p:nvPr/>
          </p:nvGraphicFramePr>
          <p:xfrm>
            <a:off x="2646" y="2801"/>
            <a:ext cx="381" cy="277"/>
          </p:xfrm>
          <a:graphic>
            <a:graphicData uri="http://schemas.openxmlformats.org/presentationml/2006/ole">
              <p:oleObj spid="_x0000_s15415" name="方程式" r:id="rId14" imgW="279279" imgH="203112" progId="Equation.3">
                <p:embed/>
              </p:oleObj>
            </a:graphicData>
          </a:graphic>
        </p:graphicFrame>
        <p:graphicFrame>
          <p:nvGraphicFramePr>
            <p:cNvPr id="15416" name="Object 60"/>
            <p:cNvGraphicFramePr>
              <a:graphicFrameLocks noChangeAspect="1"/>
            </p:cNvGraphicFramePr>
            <p:nvPr/>
          </p:nvGraphicFramePr>
          <p:xfrm>
            <a:off x="2096" y="2808"/>
            <a:ext cx="381" cy="277"/>
          </p:xfrm>
          <a:graphic>
            <a:graphicData uri="http://schemas.openxmlformats.org/presentationml/2006/ole">
              <p:oleObj spid="_x0000_s15416" name="方程式" r:id="rId15" imgW="279279" imgH="203112" progId="Equation.3">
                <p:embed/>
              </p:oleObj>
            </a:graphicData>
          </a:graphic>
        </p:graphicFrame>
        <p:graphicFrame>
          <p:nvGraphicFramePr>
            <p:cNvPr id="15417" name="Object 61"/>
            <p:cNvGraphicFramePr>
              <a:graphicFrameLocks noChangeAspect="1"/>
            </p:cNvGraphicFramePr>
            <p:nvPr/>
          </p:nvGraphicFramePr>
          <p:xfrm>
            <a:off x="1511" y="2800"/>
            <a:ext cx="381" cy="277"/>
          </p:xfrm>
          <a:graphic>
            <a:graphicData uri="http://schemas.openxmlformats.org/presentationml/2006/ole">
              <p:oleObj spid="_x0000_s15417" name="方程式" r:id="rId16" imgW="279279" imgH="203112" progId="Equation.3">
                <p:embed/>
              </p:oleObj>
            </a:graphicData>
          </a:graphic>
        </p:graphicFrame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36763" y="4905375"/>
            <a:ext cx="6018212" cy="1662113"/>
            <a:chOff x="1283" y="3090"/>
            <a:chExt cx="3791" cy="1047"/>
          </a:xfrm>
        </p:grpSpPr>
        <p:grpSp>
          <p:nvGrpSpPr>
            <p:cNvPr id="15408" name="Group 63"/>
            <p:cNvGrpSpPr>
              <a:grpSpLocks/>
            </p:cNvGrpSpPr>
            <p:nvPr/>
          </p:nvGrpSpPr>
          <p:grpSpPr bwMode="auto">
            <a:xfrm>
              <a:off x="2935" y="3122"/>
              <a:ext cx="1996" cy="952"/>
              <a:chOff x="2789" y="2886"/>
              <a:chExt cx="2333" cy="1228"/>
            </a:xfrm>
          </p:grpSpPr>
          <p:graphicFrame>
            <p:nvGraphicFramePr>
              <p:cNvPr id="15410" name="Object 64"/>
              <p:cNvGraphicFramePr>
                <a:graphicFrameLocks noChangeAspect="1"/>
              </p:cNvGraphicFramePr>
              <p:nvPr/>
            </p:nvGraphicFramePr>
            <p:xfrm>
              <a:off x="3379" y="2886"/>
              <a:ext cx="1743" cy="1228"/>
            </p:xfrm>
            <a:graphic>
              <a:graphicData uri="http://schemas.openxmlformats.org/presentationml/2006/ole">
                <p:oleObj spid="_x0000_s15410" name="方程式" r:id="rId17" imgW="990600" imgH="698500" progId="Equation.3">
                  <p:embed/>
                </p:oleObj>
              </a:graphicData>
            </a:graphic>
          </p:graphicFrame>
          <p:sp>
            <p:nvSpPr>
              <p:cNvPr id="15411" name="AutoShape 65"/>
              <p:cNvSpPr>
                <a:spLocks noChangeArrowheads="1"/>
              </p:cNvSpPr>
              <p:nvPr/>
            </p:nvSpPr>
            <p:spPr bwMode="auto">
              <a:xfrm>
                <a:off x="2789" y="3430"/>
                <a:ext cx="454" cy="227"/>
              </a:xfrm>
              <a:prstGeom prst="leftRightArrow">
                <a:avLst>
                  <a:gd name="adj1" fmla="val 50000"/>
                  <a:gd name="adj2" fmla="val 40000"/>
                </a:avLst>
              </a:prstGeom>
              <a:solidFill>
                <a:srgbClr val="FFCC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5409" name="Rectangle 66"/>
            <p:cNvSpPr>
              <a:spLocks noChangeArrowheads="1"/>
            </p:cNvSpPr>
            <p:nvPr/>
          </p:nvSpPr>
          <p:spPr bwMode="auto">
            <a:xfrm>
              <a:off x="1283" y="3090"/>
              <a:ext cx="3791" cy="10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462915" name="Object 67"/>
          <p:cNvGraphicFramePr>
            <a:graphicFrameLocks noChangeAspect="1"/>
          </p:cNvGraphicFramePr>
          <p:nvPr/>
        </p:nvGraphicFramePr>
        <p:xfrm>
          <a:off x="5651500" y="3500438"/>
          <a:ext cx="652463" cy="481012"/>
        </p:xfrm>
        <a:graphic>
          <a:graphicData uri="http://schemas.openxmlformats.org/presentationml/2006/ole">
            <p:oleObj spid="_x0000_s15405" name="方程式" r:id="rId18" imgW="241091" imgH="177646" progId="Equation.3">
              <p:embed/>
            </p:oleObj>
          </a:graphicData>
        </a:graphic>
      </p:graphicFrame>
      <p:graphicFrame>
        <p:nvGraphicFramePr>
          <p:cNvPr id="9" name="Object 18"/>
          <p:cNvGraphicFramePr>
            <a:graphicFrameLocks noChangeAspect="1"/>
          </p:cNvGraphicFramePr>
          <p:nvPr/>
        </p:nvGraphicFramePr>
        <p:xfrm>
          <a:off x="6434138" y="4206875"/>
          <a:ext cx="927100" cy="549275"/>
        </p:xfrm>
        <a:graphic>
          <a:graphicData uri="http://schemas.openxmlformats.org/presentationml/2006/ole">
            <p:oleObj spid="_x0000_s15406" name="方程式" r:id="rId19" imgW="342751" imgH="203112" progId="Equation.3">
              <p:embed/>
            </p:oleObj>
          </a:graphicData>
        </a:graphic>
      </p:graphicFrame>
      <p:graphicFrame>
        <p:nvGraphicFramePr>
          <p:cNvPr id="10" name="Object 19"/>
          <p:cNvGraphicFramePr>
            <a:graphicFrameLocks noChangeAspect="1"/>
          </p:cNvGraphicFramePr>
          <p:nvPr/>
        </p:nvGraphicFramePr>
        <p:xfrm>
          <a:off x="7353300" y="4206875"/>
          <a:ext cx="960438" cy="549275"/>
        </p:xfrm>
        <a:graphic>
          <a:graphicData uri="http://schemas.openxmlformats.org/presentationml/2006/ole">
            <p:oleObj spid="_x0000_s15407" name="方程式" r:id="rId20" imgW="355292" imgH="203024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88913"/>
            <a:ext cx="6870700" cy="801687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常用長度單位</a:t>
            </a:r>
          </a:p>
        </p:txBody>
      </p:sp>
      <p:graphicFrame>
        <p:nvGraphicFramePr>
          <p:cNvPr id="15" name="Group 78"/>
          <p:cNvGraphicFramePr>
            <a:graphicFrameLocks noGrp="1"/>
          </p:cNvGraphicFramePr>
          <p:nvPr/>
        </p:nvGraphicFramePr>
        <p:xfrm>
          <a:off x="152400" y="1052734"/>
          <a:ext cx="8763000" cy="5576669"/>
        </p:xfrm>
        <a:graphic>
          <a:graphicData uri="http://schemas.openxmlformats.org/drawingml/2006/table">
            <a:tbl>
              <a:tblPr/>
              <a:tblGrid>
                <a:gridCol w="1530350"/>
                <a:gridCol w="1528763"/>
                <a:gridCol w="935037"/>
                <a:gridCol w="1925638"/>
                <a:gridCol w="2843212"/>
              </a:tblGrid>
              <a:tr h="1002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細明體" pitchFamily="49" charset="-120"/>
                        </a:rPr>
                        <a:t>中文名稱</a:t>
                      </a:r>
                      <a:endParaRPr kumimoji="1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細明體" pitchFamily="49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細明體" pitchFamily="49" charset="-120"/>
                        </a:rPr>
                        <a:t>英文名稱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細明體" pitchFamily="49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細明體" pitchFamily="49" charset="-120"/>
                        </a:rPr>
                        <a:t>符號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細明體" pitchFamily="49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細明體" pitchFamily="49" charset="-120"/>
                        </a:rPr>
                        <a:t>對公尺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細明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細明體" pitchFamily="49" charset="-120"/>
                        </a:rPr>
                        <a:t>換算關係</a:t>
                      </a:r>
                      <a:endParaRPr kumimoji="1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細明體" pitchFamily="49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細明體" pitchFamily="49" charset="-120"/>
                        </a:rPr>
                        <a:t>常用的地方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細明體" pitchFamily="49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D3"/>
                    </a:solidFill>
                  </a:tcPr>
                </a:tc>
              </a:tr>
              <a:tr h="52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千米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公里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)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kilo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meter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km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en-US" altLang="zh-TW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3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 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汽車里程、地圖標示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米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公尺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meter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 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日常生活中的尺度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厘米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公分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centi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meter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cm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2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 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日常生活中的尺度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毫米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公釐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milli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meter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3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 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日常生活中的尺度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微米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micro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meter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μ</a:t>
                      </a:r>
                      <a:r>
                        <a:rPr kumimoji="1" lang="en-US" altLang="zh-TW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6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 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積體電路、微生物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29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奈米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nano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meter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nm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9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 m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積體電路、病毒、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DNA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皮米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picometer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pm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12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 m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原子、分子的尺度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飛米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femtometer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fm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10</a:t>
                      </a:r>
                      <a:r>
                        <a:rPr kumimoji="1" lang="zh-TW" altLang="en-U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－</a:t>
                      </a:r>
                      <a:r>
                        <a:rPr kumimoji="1" lang="en-US" altLang="zh-TW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15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 m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</a:rPr>
                        <a:t>原子核、基本粒子</a:t>
                      </a:r>
                      <a:endParaRPr kumimoji="1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301208"/>
            <a:ext cx="728946" cy="48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1628775"/>
            <a:ext cx="6257925" cy="1428750"/>
          </a:xfrm>
        </p:spPr>
        <p:txBody>
          <a:bodyPr/>
          <a:lstStyle/>
          <a:p>
            <a:pPr algn="l"/>
            <a:r>
              <a:rPr lang="en-US" altLang="zh-TW" sz="72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72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體積的測量</a:t>
            </a:r>
          </a:p>
        </p:txBody>
      </p:sp>
      <p:pic>
        <p:nvPicPr>
          <p:cNvPr id="34819" name="Picture 3" descr="2007111994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644900"/>
            <a:ext cx="374332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225" y="166688"/>
            <a:ext cx="6870700" cy="804862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常見的體積公制單位</a:t>
            </a: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422275" y="993775"/>
            <a:ext cx="746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  <a:t>體積的單位：單位由</a:t>
            </a:r>
            <a:r>
              <a:rPr lang="zh-TW" altLang="en-US" u="sng">
                <a:latin typeface="標楷體" pitchFamily="65" charset="-120"/>
                <a:ea typeface="標楷體" pitchFamily="65" charset="-120"/>
                <a:sym typeface="Wingdings" pitchFamily="2" charset="2"/>
              </a:rPr>
              <a:t>                </a:t>
            </a:r>
            <a:r>
              <a:rPr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  <a:t>形成</a:t>
            </a:r>
            <a:r>
              <a:rPr lang="zh-TW" altLang="en-US">
                <a:latin typeface="Comic Sans MS" pitchFamily="66" charset="0"/>
                <a:sym typeface="Wingdings" pitchFamily="2" charset="2"/>
              </a:rPr>
              <a:t>。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3784600" y="1016000"/>
            <a:ext cx="251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長度單位的立方</a:t>
            </a:r>
          </a:p>
        </p:txBody>
      </p:sp>
      <p:graphicFrame>
        <p:nvGraphicFramePr>
          <p:cNvPr id="475141" name="Group 5"/>
          <p:cNvGraphicFramePr>
            <a:graphicFrameLocks noGrp="1"/>
          </p:cNvGraphicFramePr>
          <p:nvPr/>
        </p:nvGraphicFramePr>
        <p:xfrm>
          <a:off x="482600" y="1652588"/>
          <a:ext cx="7848600" cy="2856532"/>
        </p:xfrm>
        <a:graphic>
          <a:graphicData uri="http://schemas.openxmlformats.org/drawingml/2006/table">
            <a:tbl>
              <a:tblPr/>
              <a:tblGrid>
                <a:gridCol w="1439863"/>
                <a:gridCol w="2073275"/>
                <a:gridCol w="2103437"/>
                <a:gridCol w="2232025"/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體積單位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 </a:t>
                      </a:r>
                      <a:r>
                        <a:rPr kumimoji="1" lang="en-US" altLang="zh-TW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m</a:t>
                      </a:r>
                      <a:r>
                        <a:rPr kumimoji="1" lang="en-US" altLang="zh-TW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endParaRPr kumimoji="1" lang="en-US" altLang="zh-TW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 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dm</a:t>
                      </a:r>
                      <a:r>
                        <a:rPr kumimoji="1" lang="en-US" altLang="zh-TW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cm</a:t>
                      </a:r>
                      <a:r>
                        <a:rPr kumimoji="1" lang="en-US" altLang="zh-TW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49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其他說法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＝1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立方公尺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＝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公秉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＝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度水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＝1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立方公寸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＝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公升 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＝1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立方公分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＝1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毫升 </a:t>
                      </a: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mL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＝1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＝1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西西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c.c.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換算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 m</a:t>
                      </a:r>
                      <a:r>
                        <a:rPr kumimoji="1" lang="en-US" altLang="zh-TW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=1000L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dm</a:t>
                      </a:r>
                      <a:r>
                        <a:rPr kumimoji="1" lang="en-US" altLang="zh-TW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=1L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cm</a:t>
                      </a:r>
                      <a:r>
                        <a:rPr kumimoji="1" lang="en-US" altLang="zh-TW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=10</a:t>
                      </a:r>
                      <a:r>
                        <a:rPr lang="en-US" altLang="zh-TW" sz="2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zh-TW" alt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5169" name="Rectangle 33"/>
          <p:cNvSpPr>
            <a:spLocks noChangeArrowheads="1"/>
          </p:cNvSpPr>
          <p:nvPr/>
        </p:nvSpPr>
        <p:spPr bwMode="auto">
          <a:xfrm>
            <a:off x="6156325" y="2365375"/>
            <a:ext cx="2130425" cy="6683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5170" name="Rectangle 34"/>
          <p:cNvSpPr>
            <a:spLocks noChangeArrowheads="1"/>
          </p:cNvSpPr>
          <p:nvPr/>
        </p:nvSpPr>
        <p:spPr bwMode="auto">
          <a:xfrm>
            <a:off x="4048125" y="2670175"/>
            <a:ext cx="2000250" cy="4302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5171" name="Rectangle 35"/>
          <p:cNvSpPr>
            <a:spLocks noChangeArrowheads="1"/>
          </p:cNvSpPr>
          <p:nvPr/>
        </p:nvSpPr>
        <p:spPr bwMode="auto">
          <a:xfrm>
            <a:off x="6142038" y="1712913"/>
            <a:ext cx="2136775" cy="5556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5172" name="Rectangle 36"/>
          <p:cNvSpPr>
            <a:spLocks noChangeArrowheads="1"/>
          </p:cNvSpPr>
          <p:nvPr/>
        </p:nvSpPr>
        <p:spPr bwMode="auto">
          <a:xfrm>
            <a:off x="1957388" y="1697038"/>
            <a:ext cx="1998662" cy="58261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3635896" y="4653136"/>
            <a:ext cx="790575" cy="1025525"/>
            <a:chOff x="2653" y="1496"/>
            <a:chExt cx="498" cy="646"/>
          </a:xfrm>
        </p:grpSpPr>
        <p:sp>
          <p:nvSpPr>
            <p:cNvPr id="15" name="AutoShape 45"/>
            <p:cNvSpPr>
              <a:spLocks noChangeArrowheads="1"/>
            </p:cNvSpPr>
            <p:nvPr/>
          </p:nvSpPr>
          <p:spPr bwMode="auto">
            <a:xfrm rot="10800000">
              <a:off x="2653" y="1496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6" name="Object 46"/>
            <p:cNvGraphicFramePr>
              <a:graphicFrameLocks noChangeAspect="1"/>
            </p:cNvGraphicFramePr>
            <p:nvPr/>
          </p:nvGraphicFramePr>
          <p:xfrm>
            <a:off x="2744" y="1843"/>
            <a:ext cx="335" cy="299"/>
          </p:xfrm>
          <a:graphic>
            <a:graphicData uri="http://schemas.openxmlformats.org/presentationml/2006/ole">
              <p:oleObj spid="_x0000_s63493" name="方程式" r:id="rId3" imgW="228501" imgH="203112" progId="Equation.3">
                <p:embed/>
              </p:oleObj>
            </a:graphicData>
          </a:graphic>
        </p:graphicFrame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5724128" y="4653136"/>
            <a:ext cx="790575" cy="1025525"/>
            <a:chOff x="2653" y="1496"/>
            <a:chExt cx="498" cy="646"/>
          </a:xfrm>
        </p:grpSpPr>
        <p:sp>
          <p:nvSpPr>
            <p:cNvPr id="18" name="AutoShape 45"/>
            <p:cNvSpPr>
              <a:spLocks noChangeArrowheads="1"/>
            </p:cNvSpPr>
            <p:nvPr/>
          </p:nvSpPr>
          <p:spPr bwMode="auto">
            <a:xfrm rot="10800000">
              <a:off x="2653" y="1496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9" name="Object 46"/>
            <p:cNvGraphicFramePr>
              <a:graphicFrameLocks noChangeAspect="1"/>
            </p:cNvGraphicFramePr>
            <p:nvPr/>
          </p:nvGraphicFramePr>
          <p:xfrm>
            <a:off x="2744" y="1843"/>
            <a:ext cx="335" cy="299"/>
          </p:xfrm>
          <a:graphic>
            <a:graphicData uri="http://schemas.openxmlformats.org/presentationml/2006/ole">
              <p:oleObj spid="_x0000_s63494" name="方程式" r:id="rId4" imgW="228501" imgH="203112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563" y="115888"/>
            <a:ext cx="7485062" cy="792162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液體與固體物質的體積測量</a:t>
            </a: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900113" y="4471988"/>
            <a:ext cx="1944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形狀規律者</a:t>
            </a:r>
            <a:b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</a:br>
            <a: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適用</a:t>
            </a:r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4067175" y="2959100"/>
            <a:ext cx="1884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形狀不規律</a:t>
            </a:r>
            <a:b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</a:br>
            <a: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且不溶於水</a:t>
            </a:r>
            <a:r>
              <a:rPr lang="zh-TW" altLang="en-US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者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1879600"/>
            <a:ext cx="5414962" cy="4262438"/>
            <a:chOff x="567" y="1117"/>
            <a:chExt cx="3411" cy="2685"/>
          </a:xfrm>
        </p:grpSpPr>
        <p:sp>
          <p:nvSpPr>
            <p:cNvPr id="35855" name="Text Box 6"/>
            <p:cNvSpPr txBox="1">
              <a:spLocks noChangeArrowheads="1"/>
            </p:cNvSpPr>
            <p:nvPr/>
          </p:nvSpPr>
          <p:spPr bwMode="auto">
            <a:xfrm>
              <a:off x="1049" y="1673"/>
              <a:ext cx="4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Arial" charset="0"/>
                  <a:ea typeface="標楷體" pitchFamily="65" charset="-120"/>
                  <a:sym typeface="Wingdings" pitchFamily="2" charset="2"/>
                </a:rPr>
                <a:t></a:t>
              </a:r>
            </a:p>
          </p:txBody>
        </p:sp>
        <p:sp>
          <p:nvSpPr>
            <p:cNvPr id="35856" name="Text Box 7"/>
            <p:cNvSpPr txBox="1">
              <a:spLocks noChangeArrowheads="1"/>
            </p:cNvSpPr>
            <p:nvPr/>
          </p:nvSpPr>
          <p:spPr bwMode="auto">
            <a:xfrm>
              <a:off x="2501" y="2851"/>
              <a:ext cx="4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Arial" charset="0"/>
                  <a:ea typeface="標楷體" pitchFamily="65" charset="-120"/>
                  <a:sym typeface="Wingdings" pitchFamily="2" charset="2"/>
                </a:rPr>
                <a:t></a:t>
              </a:r>
            </a:p>
          </p:txBody>
        </p:sp>
        <p:sp>
          <p:nvSpPr>
            <p:cNvPr id="480264" name="Rectangle 8"/>
            <p:cNvSpPr>
              <a:spLocks noChangeArrowheads="1"/>
            </p:cNvSpPr>
            <p:nvPr/>
          </p:nvSpPr>
          <p:spPr bwMode="auto">
            <a:xfrm>
              <a:off x="567" y="1117"/>
              <a:ext cx="1224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>
                  <a:latin typeface="Arial" charset="0"/>
                  <a:ea typeface="標楷體" pitchFamily="65" charset="-120"/>
                </a:rPr>
                <a:t>固體體積測量</a:t>
              </a:r>
            </a:p>
          </p:txBody>
        </p:sp>
        <p:sp>
          <p:nvSpPr>
            <p:cNvPr id="480265" name="Rectangle 9"/>
            <p:cNvSpPr>
              <a:spLocks noChangeArrowheads="1"/>
            </p:cNvSpPr>
            <p:nvPr/>
          </p:nvSpPr>
          <p:spPr bwMode="auto">
            <a:xfrm>
              <a:off x="567" y="2251"/>
              <a:ext cx="1224" cy="4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>
                  <a:latin typeface="Arial" charset="0"/>
                  <a:ea typeface="標楷體" pitchFamily="65" charset="-120"/>
                </a:rPr>
                <a:t>公式法</a:t>
              </a:r>
            </a:p>
          </p:txBody>
        </p:sp>
        <p:sp>
          <p:nvSpPr>
            <p:cNvPr id="480266" name="Rectangle 10"/>
            <p:cNvSpPr>
              <a:spLocks noChangeArrowheads="1"/>
            </p:cNvSpPr>
            <p:nvPr/>
          </p:nvSpPr>
          <p:spPr bwMode="auto">
            <a:xfrm>
              <a:off x="2000" y="2270"/>
              <a:ext cx="1224" cy="4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>
                  <a:latin typeface="Arial" charset="0"/>
                  <a:ea typeface="標楷體" pitchFamily="65" charset="-120"/>
                </a:rPr>
                <a:t>排水法</a:t>
              </a:r>
            </a:p>
          </p:txBody>
        </p:sp>
        <p:sp>
          <p:nvSpPr>
            <p:cNvPr id="35860" name="Line 11"/>
            <p:cNvSpPr>
              <a:spLocks noChangeShapeType="1"/>
            </p:cNvSpPr>
            <p:nvPr/>
          </p:nvSpPr>
          <p:spPr bwMode="auto">
            <a:xfrm>
              <a:off x="1156" y="1570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1" name="Line 12"/>
            <p:cNvSpPr>
              <a:spLocks noChangeShapeType="1"/>
            </p:cNvSpPr>
            <p:nvPr/>
          </p:nvSpPr>
          <p:spPr bwMode="auto">
            <a:xfrm>
              <a:off x="1156" y="1842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>
              <a:off x="2608" y="184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0270" name="Rectangle 14"/>
            <p:cNvSpPr>
              <a:spLocks noChangeArrowheads="1"/>
            </p:cNvSpPr>
            <p:nvPr/>
          </p:nvSpPr>
          <p:spPr bwMode="auto">
            <a:xfrm>
              <a:off x="1303" y="3348"/>
              <a:ext cx="1224" cy="4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>
                  <a:latin typeface="Arial" charset="0"/>
                  <a:ea typeface="標楷體" pitchFamily="65" charset="-120"/>
                </a:rPr>
                <a:t>直接排水法</a:t>
              </a:r>
            </a:p>
          </p:txBody>
        </p:sp>
        <p:sp>
          <p:nvSpPr>
            <p:cNvPr id="480271" name="Rectangle 15"/>
            <p:cNvSpPr>
              <a:spLocks noChangeArrowheads="1"/>
            </p:cNvSpPr>
            <p:nvPr/>
          </p:nvSpPr>
          <p:spPr bwMode="auto">
            <a:xfrm>
              <a:off x="2754" y="3348"/>
              <a:ext cx="1224" cy="4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>
                  <a:latin typeface="Arial" charset="0"/>
                  <a:ea typeface="標楷體" pitchFamily="65" charset="-120"/>
                </a:rPr>
                <a:t>間接排水法</a:t>
              </a:r>
            </a:p>
            <a:p>
              <a:pPr algn="ctr">
                <a:defRPr/>
              </a:pPr>
              <a:r>
                <a:rPr lang="en-US" altLang="zh-TW">
                  <a:latin typeface="Arial" charset="0"/>
                  <a:ea typeface="標楷體" pitchFamily="65" charset="-120"/>
                </a:rPr>
                <a:t>(</a:t>
              </a:r>
              <a:r>
                <a:rPr lang="zh-TW" altLang="en-US">
                  <a:latin typeface="Arial" charset="0"/>
                  <a:ea typeface="標楷體" pitchFamily="65" charset="-120"/>
                </a:rPr>
                <a:t>重錘法</a:t>
              </a:r>
              <a:r>
                <a:rPr lang="en-US" altLang="zh-TW">
                  <a:latin typeface="Arial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35865" name="Line 16"/>
            <p:cNvSpPr>
              <a:spLocks noChangeShapeType="1"/>
            </p:cNvSpPr>
            <p:nvPr/>
          </p:nvSpPr>
          <p:spPr bwMode="auto">
            <a:xfrm>
              <a:off x="2609" y="2731"/>
              <a:ext cx="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6" name="Line 17"/>
            <p:cNvSpPr>
              <a:spLocks noChangeShapeType="1"/>
            </p:cNvSpPr>
            <p:nvPr/>
          </p:nvSpPr>
          <p:spPr bwMode="auto">
            <a:xfrm>
              <a:off x="1893" y="3031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7" name="Line 18"/>
            <p:cNvSpPr>
              <a:spLocks noChangeShapeType="1"/>
            </p:cNvSpPr>
            <p:nvPr/>
          </p:nvSpPr>
          <p:spPr bwMode="auto">
            <a:xfrm>
              <a:off x="1893" y="3031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8" name="Line 19"/>
            <p:cNvSpPr>
              <a:spLocks noChangeShapeType="1"/>
            </p:cNvSpPr>
            <p:nvPr/>
          </p:nvSpPr>
          <p:spPr bwMode="auto">
            <a:xfrm>
              <a:off x="3435" y="3031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9" name="Text Box 20"/>
            <p:cNvSpPr txBox="1">
              <a:spLocks noChangeArrowheads="1"/>
            </p:cNvSpPr>
            <p:nvPr/>
          </p:nvSpPr>
          <p:spPr bwMode="auto">
            <a:xfrm>
              <a:off x="874" y="1717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Arial" charset="0"/>
                  <a:ea typeface="標楷體" pitchFamily="65" charset="-120"/>
                  <a:sym typeface="Wingdings 2" pitchFamily="18" charset="2"/>
                </a:rPr>
                <a:t></a:t>
              </a:r>
            </a:p>
          </p:txBody>
        </p:sp>
        <p:sp>
          <p:nvSpPr>
            <p:cNvPr id="35870" name="Text Box 21"/>
            <p:cNvSpPr txBox="1">
              <a:spLocks noChangeArrowheads="1"/>
            </p:cNvSpPr>
            <p:nvPr/>
          </p:nvSpPr>
          <p:spPr bwMode="auto">
            <a:xfrm>
              <a:off x="2317" y="2777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Arial" charset="0"/>
                  <a:ea typeface="標楷體" pitchFamily="65" charset="-120"/>
                  <a:sym typeface="Wingdings" pitchFamily="2" charset="2"/>
                </a:rPr>
                <a:t></a:t>
              </a:r>
            </a:p>
          </p:txBody>
        </p:sp>
      </p:grpSp>
      <p:sp>
        <p:nvSpPr>
          <p:cNvPr id="480278" name="Text Box 22"/>
          <p:cNvSpPr txBox="1">
            <a:spLocks noChangeArrowheads="1"/>
          </p:cNvSpPr>
          <p:nvPr/>
        </p:nvSpPr>
        <p:spPr bwMode="auto">
          <a:xfrm>
            <a:off x="2101850" y="6272213"/>
            <a:ext cx="194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沉體者</a:t>
            </a: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適用</a:t>
            </a:r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4498975" y="6210300"/>
            <a:ext cx="194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浮體者</a:t>
            </a: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適用</a:t>
            </a:r>
          </a:p>
        </p:txBody>
      </p:sp>
      <p:sp>
        <p:nvSpPr>
          <p:cNvPr id="35848" name="Text Box 24"/>
          <p:cNvSpPr txBox="1">
            <a:spLocks noChangeArrowheads="1"/>
          </p:cNvSpPr>
          <p:nvPr/>
        </p:nvSpPr>
        <p:spPr bwMode="auto">
          <a:xfrm>
            <a:off x="323850" y="981075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固體測量原則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：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  <a:t> 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 2" pitchFamily="18" charset="2"/>
              </a:rPr>
              <a:t>             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  <a:t>；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 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                      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。</a:t>
            </a:r>
          </a:p>
        </p:txBody>
      </p:sp>
      <p:sp>
        <p:nvSpPr>
          <p:cNvPr id="480281" name="Text Box 25"/>
          <p:cNvSpPr txBox="1">
            <a:spLocks noChangeArrowheads="1"/>
          </p:cNvSpPr>
          <p:nvPr/>
        </p:nvSpPr>
        <p:spPr bwMode="auto">
          <a:xfrm>
            <a:off x="3130550" y="1015901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形狀是否規律</a:t>
            </a:r>
          </a:p>
        </p:txBody>
      </p:sp>
      <p:sp>
        <p:nvSpPr>
          <p:cNvPr id="480282" name="Text Box 26"/>
          <p:cNvSpPr txBox="1">
            <a:spLocks noChangeArrowheads="1"/>
          </p:cNvSpPr>
          <p:nvPr/>
        </p:nvSpPr>
        <p:spPr bwMode="auto">
          <a:xfrm>
            <a:off x="5554663" y="1016000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待測物是沉體或是浮體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372225" y="1879600"/>
            <a:ext cx="1971675" cy="2535238"/>
            <a:chOff x="4014" y="1117"/>
            <a:chExt cx="1242" cy="1597"/>
          </a:xfrm>
        </p:grpSpPr>
        <p:sp>
          <p:nvSpPr>
            <p:cNvPr id="480284" name="Rectangle 28"/>
            <p:cNvSpPr>
              <a:spLocks noChangeArrowheads="1"/>
            </p:cNvSpPr>
            <p:nvPr/>
          </p:nvSpPr>
          <p:spPr bwMode="auto">
            <a:xfrm>
              <a:off x="4014" y="1117"/>
              <a:ext cx="1224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>
                  <a:latin typeface="Arial" charset="0"/>
                  <a:ea typeface="標楷體" pitchFamily="65" charset="-120"/>
                </a:rPr>
                <a:t>液體體積測量</a:t>
              </a:r>
            </a:p>
          </p:txBody>
        </p:sp>
        <p:sp>
          <p:nvSpPr>
            <p:cNvPr id="35853" name="Line 29"/>
            <p:cNvSpPr>
              <a:spLocks noChangeShapeType="1"/>
            </p:cNvSpPr>
            <p:nvPr/>
          </p:nvSpPr>
          <p:spPr bwMode="auto">
            <a:xfrm>
              <a:off x="4649" y="1570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0286" name="Rectangle 30"/>
            <p:cNvSpPr>
              <a:spLocks noChangeArrowheads="1"/>
            </p:cNvSpPr>
            <p:nvPr/>
          </p:nvSpPr>
          <p:spPr bwMode="auto">
            <a:xfrm>
              <a:off x="4032" y="2260"/>
              <a:ext cx="1224" cy="4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>
                  <a:latin typeface="Arial" charset="0"/>
                  <a:ea typeface="標楷體" pitchFamily="65" charset="-120"/>
                </a:rPr>
                <a:t>量筒法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8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8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/>
      <p:bldP spid="480260" grpId="0"/>
      <p:bldP spid="480278" grpId="0"/>
      <p:bldP spid="4802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Scan0012"/>
          <p:cNvPicPr>
            <a:picLocks noChangeAspect="1" noChangeArrowheads="1"/>
          </p:cNvPicPr>
          <p:nvPr/>
        </p:nvPicPr>
        <p:blipFill>
          <a:blip r:embed="rId2" cstate="print">
            <a:lum bright="-24000" contrast="48000"/>
          </a:blip>
          <a:srcRect l="5992" t="3293" r="14940" b="5641"/>
          <a:stretch>
            <a:fillRect/>
          </a:stretch>
        </p:blipFill>
        <p:spPr bwMode="auto">
          <a:xfrm>
            <a:off x="6048375" y="2017713"/>
            <a:ext cx="28448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01600"/>
            <a:ext cx="7632700" cy="936625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液體體積的測量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496300" cy="167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 sz="2800" dirty="0" smtClean="0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sz="2800" dirty="0" smtClean="0">
                <a:latin typeface="Arial" charset="0"/>
                <a:ea typeface="標楷體" pitchFamily="65" charset="-120"/>
                <a:sym typeface="Wingdings" pitchFamily="2" charset="2"/>
              </a:rPr>
              <a:t>使用</a:t>
            </a:r>
            <a:r>
              <a:rPr lang="zh-TW" altLang="en-US" sz="2800" dirty="0">
                <a:latin typeface="Arial" charset="0"/>
                <a:ea typeface="標楷體" pitchFamily="65" charset="-120"/>
                <a:sym typeface="Wingdings" pitchFamily="2" charset="2"/>
              </a:rPr>
              <a:t>工具</a:t>
            </a:r>
            <a:r>
              <a:rPr lang="zh-TW" altLang="en-US" sz="2800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 </a:t>
            </a:r>
            <a:r>
              <a:rPr lang="zh-TW" altLang="en-US" sz="2800" dirty="0">
                <a:latin typeface="Arial" charset="0"/>
                <a:ea typeface="標楷體" pitchFamily="65" charset="-120"/>
                <a:sym typeface="Wingdings" pitchFamily="2" charset="2"/>
              </a:rPr>
              <a:t>。</a:t>
            </a:r>
            <a:br>
              <a:rPr lang="zh-TW" altLang="en-US" sz="28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800" dirty="0">
                <a:latin typeface="Arial" charset="0"/>
                <a:ea typeface="標楷體" pitchFamily="65" charset="-120"/>
                <a:sym typeface="Wingdings" pitchFamily="2" charset="2"/>
              </a:rPr>
              <a:t>    直接將液體倒入</a:t>
            </a:r>
            <a:r>
              <a:rPr lang="zh-TW" altLang="en-US" sz="2800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800" dirty="0">
                <a:latin typeface="Arial" charset="0"/>
                <a:ea typeface="標楷體" pitchFamily="65" charset="-120"/>
                <a:sym typeface="Wingdings" pitchFamily="2" charset="2"/>
              </a:rPr>
              <a:t>中讀取體積。視線應與</a:t>
            </a:r>
            <a:r>
              <a:rPr lang="zh-TW" altLang="en-US" sz="2800" dirty="0" smtClean="0">
                <a:latin typeface="Arial" charset="0"/>
                <a:ea typeface="標楷體" pitchFamily="65" charset="-120"/>
                <a:sym typeface="Wingdings" pitchFamily="2" charset="2"/>
              </a:rPr>
              <a:t>液</a:t>
            </a:r>
            <a:endParaRPr lang="en-US" altLang="zh-TW" sz="2800" dirty="0" smtClean="0">
              <a:latin typeface="Arial" charset="0"/>
              <a:ea typeface="標楷體" pitchFamily="65" charset="-120"/>
              <a:sym typeface="Wingdings" pitchFamily="2" charset="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dirty="0" smtClean="0">
                <a:latin typeface="Arial" charset="0"/>
                <a:ea typeface="標楷體" pitchFamily="65" charset="-120"/>
                <a:sym typeface="Wingdings" pitchFamily="2" charset="2"/>
              </a:rPr>
              <a:t>        面中央</a:t>
            </a:r>
            <a:r>
              <a:rPr lang="zh-TW" altLang="en-US" sz="2800" u="sng" dirty="0" smtClean="0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800" dirty="0">
                <a:latin typeface="Arial" charset="0"/>
                <a:ea typeface="標楷體" pitchFamily="65" charset="-120"/>
                <a:sym typeface="Wingdings" pitchFamily="2" charset="2"/>
              </a:rPr>
              <a:t>，且紀錄至最小刻度下一位</a:t>
            </a: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2411760" y="908720"/>
            <a:ext cx="1150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量筒</a:t>
            </a:r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2339752" y="1988840"/>
            <a:ext cx="936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平行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73138" y="3212976"/>
            <a:ext cx="3743325" cy="2817812"/>
            <a:chOff x="431" y="1525"/>
            <a:chExt cx="2358" cy="1775"/>
          </a:xfrm>
        </p:grpSpPr>
        <p:pic>
          <p:nvPicPr>
            <p:cNvPr id="36879" name="Picture 8" descr="試管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42000"/>
            </a:blip>
            <a:srcRect/>
            <a:stretch>
              <a:fillRect/>
            </a:stretch>
          </p:blipFill>
          <p:spPr bwMode="auto">
            <a:xfrm>
              <a:off x="431" y="1525"/>
              <a:ext cx="2358" cy="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0" name="Text Box 9"/>
            <p:cNvSpPr txBox="1">
              <a:spLocks noChangeArrowheads="1"/>
            </p:cNvSpPr>
            <p:nvPr/>
          </p:nvSpPr>
          <p:spPr bwMode="auto">
            <a:xfrm>
              <a:off x="669" y="3048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Comic Sans MS" pitchFamily="66" charset="0"/>
                  <a:ea typeface="標楷體" pitchFamily="65" charset="-120"/>
                </a:rPr>
                <a:t>水液面</a:t>
              </a:r>
            </a:p>
          </p:txBody>
        </p:sp>
        <p:sp>
          <p:nvSpPr>
            <p:cNvPr id="36881" name="Text Box 10"/>
            <p:cNvSpPr txBox="1">
              <a:spLocks noChangeArrowheads="1"/>
            </p:cNvSpPr>
            <p:nvPr/>
          </p:nvSpPr>
          <p:spPr bwMode="auto">
            <a:xfrm>
              <a:off x="1937" y="3050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Comic Sans MS" pitchFamily="66" charset="0"/>
                  <a:ea typeface="標楷體" pitchFamily="65" charset="-120"/>
                </a:rPr>
                <a:t>水銀面</a:t>
              </a:r>
            </a:p>
          </p:txBody>
        </p:sp>
      </p:grpSp>
      <p:sp>
        <p:nvSpPr>
          <p:cNvPr id="476171" name="Text Box 11"/>
          <p:cNvSpPr txBox="1">
            <a:spLocks noChangeArrowheads="1"/>
          </p:cNvSpPr>
          <p:nvPr/>
        </p:nvSpPr>
        <p:spPr bwMode="auto">
          <a:xfrm>
            <a:off x="1360488" y="3686051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24.0 ml</a:t>
            </a:r>
          </a:p>
        </p:txBody>
      </p:sp>
      <p:sp>
        <p:nvSpPr>
          <p:cNvPr id="476172" name="Text Box 12"/>
          <p:cNvSpPr txBox="1">
            <a:spLocks noChangeArrowheads="1"/>
          </p:cNvSpPr>
          <p:nvPr/>
        </p:nvSpPr>
        <p:spPr bwMode="auto">
          <a:xfrm>
            <a:off x="3379788" y="3679701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28.0 ml</a:t>
            </a:r>
          </a:p>
        </p:txBody>
      </p:sp>
      <p:sp>
        <p:nvSpPr>
          <p:cNvPr id="476173" name="Text Box 13"/>
          <p:cNvSpPr txBox="1">
            <a:spLocks noChangeArrowheads="1"/>
          </p:cNvSpPr>
          <p:nvPr/>
        </p:nvSpPr>
        <p:spPr bwMode="auto">
          <a:xfrm>
            <a:off x="5903913" y="27384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讀數過大</a:t>
            </a:r>
          </a:p>
        </p:txBody>
      </p:sp>
      <p:sp>
        <p:nvSpPr>
          <p:cNvPr id="476174" name="Text Box 14"/>
          <p:cNvSpPr txBox="1">
            <a:spLocks noChangeArrowheads="1"/>
          </p:cNvSpPr>
          <p:nvPr/>
        </p:nvSpPr>
        <p:spPr bwMode="auto">
          <a:xfrm>
            <a:off x="5903913" y="3675063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讀數稍大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6048375" y="5835650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讀數過小</a:t>
            </a:r>
          </a:p>
        </p:txBody>
      </p:sp>
      <p:sp>
        <p:nvSpPr>
          <p:cNvPr id="476176" name="Oval 16"/>
          <p:cNvSpPr>
            <a:spLocks noChangeArrowheads="1"/>
          </p:cNvSpPr>
          <p:nvPr/>
        </p:nvSpPr>
        <p:spPr bwMode="auto">
          <a:xfrm>
            <a:off x="5891213" y="4351338"/>
            <a:ext cx="935037" cy="57626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6177" name="Text Box 17"/>
          <p:cNvSpPr txBox="1">
            <a:spLocks noChangeArrowheads="1"/>
          </p:cNvSpPr>
          <p:nvPr/>
        </p:nvSpPr>
        <p:spPr bwMode="auto">
          <a:xfrm>
            <a:off x="3563888" y="1412776"/>
            <a:ext cx="1081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量筒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71" grpId="0"/>
      <p:bldP spid="476172" grpId="0"/>
      <p:bldP spid="476173" grpId="0"/>
      <p:bldP spid="476174" grpId="0"/>
      <p:bldP spid="476175" grpId="0"/>
      <p:bldP spid="4761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975" y="298450"/>
            <a:ext cx="7415213" cy="550863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固體體積測量</a:t>
            </a:r>
            <a:r>
              <a:rPr lang="en-US" altLang="zh-TW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公式法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1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公式法：物體形狀規律，直接以數學公式計算體積。</a:t>
            </a:r>
          </a:p>
        </p:txBody>
      </p:sp>
      <p:sp>
        <p:nvSpPr>
          <p:cNvPr id="9224" name="AutoShape 4"/>
          <p:cNvSpPr>
            <a:spLocks noChangeArrowheads="1"/>
          </p:cNvSpPr>
          <p:nvPr/>
        </p:nvSpPr>
        <p:spPr bwMode="auto">
          <a:xfrm>
            <a:off x="755650" y="4365625"/>
            <a:ext cx="1152525" cy="194468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5650" y="1700213"/>
            <a:ext cx="1368425" cy="1801812"/>
            <a:chOff x="476" y="1071"/>
            <a:chExt cx="862" cy="1135"/>
          </a:xfrm>
        </p:grpSpPr>
        <p:sp>
          <p:nvSpPr>
            <p:cNvPr id="9261" name="AutoShape 6"/>
            <p:cNvSpPr>
              <a:spLocks noChangeArrowheads="1"/>
            </p:cNvSpPr>
            <p:nvPr/>
          </p:nvSpPr>
          <p:spPr bwMode="auto">
            <a:xfrm>
              <a:off x="476" y="1344"/>
              <a:ext cx="862" cy="862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62" name="Text Box 7"/>
            <p:cNvSpPr txBox="1">
              <a:spLocks noChangeArrowheads="1"/>
            </p:cNvSpPr>
            <p:nvPr/>
          </p:nvSpPr>
          <p:spPr bwMode="auto">
            <a:xfrm>
              <a:off x="657" y="1071"/>
              <a:ext cx="6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正方體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16463" y="1773238"/>
            <a:ext cx="1871662" cy="1862137"/>
            <a:chOff x="2608" y="1050"/>
            <a:chExt cx="1179" cy="1173"/>
          </a:xfrm>
        </p:grpSpPr>
        <p:sp>
          <p:nvSpPr>
            <p:cNvPr id="9259" name="AutoShape 9"/>
            <p:cNvSpPr>
              <a:spLocks noChangeArrowheads="1"/>
            </p:cNvSpPr>
            <p:nvPr/>
          </p:nvSpPr>
          <p:spPr bwMode="auto">
            <a:xfrm>
              <a:off x="2608" y="1344"/>
              <a:ext cx="1179" cy="879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60" name="Text Box 10"/>
            <p:cNvSpPr txBox="1">
              <a:spLocks noChangeArrowheads="1"/>
            </p:cNvSpPr>
            <p:nvPr/>
          </p:nvSpPr>
          <p:spPr bwMode="auto">
            <a:xfrm>
              <a:off x="2948" y="1050"/>
              <a:ext cx="6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長方體</a:t>
              </a:r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071563" y="3929063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Arial" charset="0"/>
                <a:ea typeface="標楷體" pitchFamily="65" charset="-120"/>
              </a:rPr>
              <a:t>圓柱體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43438" y="4149725"/>
            <a:ext cx="2374900" cy="2160588"/>
            <a:chOff x="2925" y="2614"/>
            <a:chExt cx="1496" cy="1361"/>
          </a:xfrm>
        </p:grpSpPr>
        <p:pic>
          <p:nvPicPr>
            <p:cNvPr id="9257" name="Picture 13" descr="image020"/>
            <p:cNvPicPr>
              <a:picLocks noChangeAspect="1" noChangeArrowheads="1"/>
            </p:cNvPicPr>
            <p:nvPr/>
          </p:nvPicPr>
          <p:blipFill>
            <a:blip r:embed="rId3" cstate="print">
              <a:lum bright="-24000" contrast="42000"/>
            </a:blip>
            <a:srcRect l="21843" t="10890" r="18196" b="9927"/>
            <a:stretch>
              <a:fillRect/>
            </a:stretch>
          </p:blipFill>
          <p:spPr bwMode="auto">
            <a:xfrm>
              <a:off x="2925" y="2659"/>
              <a:ext cx="1496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8" name="Text Box 14"/>
            <p:cNvSpPr txBox="1">
              <a:spLocks noChangeArrowheads="1"/>
            </p:cNvSpPr>
            <p:nvPr/>
          </p:nvSpPr>
          <p:spPr bwMode="auto">
            <a:xfrm>
              <a:off x="3696" y="2614"/>
              <a:ext cx="4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球體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600575" y="2058988"/>
            <a:ext cx="1717675" cy="1190625"/>
            <a:chOff x="2552" y="1252"/>
            <a:chExt cx="1082" cy="750"/>
          </a:xfrm>
        </p:grpSpPr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2552" y="1252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a</a:t>
              </a:r>
            </a:p>
          </p:txBody>
        </p:sp>
        <p:sp>
          <p:nvSpPr>
            <p:cNvPr id="9255" name="Text Box 17"/>
            <p:cNvSpPr txBox="1">
              <a:spLocks noChangeArrowheads="1"/>
            </p:cNvSpPr>
            <p:nvPr/>
          </p:nvSpPr>
          <p:spPr bwMode="auto">
            <a:xfrm>
              <a:off x="2981" y="1522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b</a:t>
              </a:r>
            </a:p>
          </p:txBody>
        </p:sp>
        <p:sp>
          <p:nvSpPr>
            <p:cNvPr id="9256" name="Text Box 18"/>
            <p:cNvSpPr txBox="1">
              <a:spLocks noChangeArrowheads="1"/>
            </p:cNvSpPr>
            <p:nvPr/>
          </p:nvSpPr>
          <p:spPr bwMode="auto">
            <a:xfrm>
              <a:off x="3361" y="1752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c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84213" y="1989138"/>
            <a:ext cx="1225550" cy="1189037"/>
            <a:chOff x="431" y="1253"/>
            <a:chExt cx="772" cy="749"/>
          </a:xfrm>
        </p:grpSpPr>
        <p:sp>
          <p:nvSpPr>
            <p:cNvPr id="9251" name="Text Box 20"/>
            <p:cNvSpPr txBox="1">
              <a:spLocks noChangeArrowheads="1"/>
            </p:cNvSpPr>
            <p:nvPr/>
          </p:nvSpPr>
          <p:spPr bwMode="auto">
            <a:xfrm>
              <a:off x="431" y="1253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a</a:t>
              </a:r>
            </a:p>
          </p:txBody>
        </p:sp>
        <p:sp>
          <p:nvSpPr>
            <p:cNvPr id="9252" name="Text Box 21"/>
            <p:cNvSpPr txBox="1">
              <a:spLocks noChangeArrowheads="1"/>
            </p:cNvSpPr>
            <p:nvPr/>
          </p:nvSpPr>
          <p:spPr bwMode="auto">
            <a:xfrm>
              <a:off x="703" y="1525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a</a:t>
              </a:r>
            </a:p>
          </p:txBody>
        </p:sp>
        <p:sp>
          <p:nvSpPr>
            <p:cNvPr id="9253" name="Text Box 22"/>
            <p:cNvSpPr txBox="1">
              <a:spLocks noChangeArrowheads="1"/>
            </p:cNvSpPr>
            <p:nvPr/>
          </p:nvSpPr>
          <p:spPr bwMode="auto">
            <a:xfrm>
              <a:off x="930" y="1752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a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52475" y="5692775"/>
            <a:ext cx="1227138" cy="625475"/>
            <a:chOff x="474" y="3586"/>
            <a:chExt cx="1054" cy="394"/>
          </a:xfrm>
        </p:grpSpPr>
        <p:sp>
          <p:nvSpPr>
            <p:cNvPr id="9248" name="Oval 24"/>
            <p:cNvSpPr>
              <a:spLocks noChangeArrowheads="1"/>
            </p:cNvSpPr>
            <p:nvPr/>
          </p:nvSpPr>
          <p:spPr bwMode="auto">
            <a:xfrm>
              <a:off x="474" y="3586"/>
              <a:ext cx="998" cy="3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9" name="Line 25"/>
            <p:cNvSpPr>
              <a:spLocks noChangeShapeType="1"/>
            </p:cNvSpPr>
            <p:nvPr/>
          </p:nvSpPr>
          <p:spPr bwMode="auto">
            <a:xfrm>
              <a:off x="975" y="3775"/>
              <a:ext cx="4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0" name="Text Box 26"/>
            <p:cNvSpPr txBox="1">
              <a:spLocks noChangeArrowheads="1"/>
            </p:cNvSpPr>
            <p:nvPr/>
          </p:nvSpPr>
          <p:spPr bwMode="auto">
            <a:xfrm>
              <a:off x="1120" y="3730"/>
              <a:ext cx="4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r</a:t>
              </a:r>
            </a:p>
          </p:txBody>
        </p:sp>
      </p:grp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395288" y="50847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h</a:t>
            </a:r>
          </a:p>
        </p:txBody>
      </p:sp>
      <p:graphicFrame>
        <p:nvGraphicFramePr>
          <p:cNvPr id="477212" name="Group 28"/>
          <p:cNvGraphicFramePr>
            <a:graphicFrameLocks noGrp="1"/>
          </p:cNvGraphicFramePr>
          <p:nvPr/>
        </p:nvGraphicFramePr>
        <p:xfrm>
          <a:off x="287338" y="1600200"/>
          <a:ext cx="8459787" cy="4910138"/>
        </p:xfrm>
        <a:graphic>
          <a:graphicData uri="http://schemas.openxmlformats.org/drawingml/2006/table">
            <a:tbl>
              <a:tblPr/>
              <a:tblGrid>
                <a:gridCol w="4230687"/>
                <a:gridCol w="42291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7223" name="Object 39"/>
          <p:cNvGraphicFramePr>
            <a:graphicFrameLocks noChangeAspect="1"/>
          </p:cNvGraphicFramePr>
          <p:nvPr/>
        </p:nvGraphicFramePr>
        <p:xfrm>
          <a:off x="2339975" y="2270125"/>
          <a:ext cx="2016125" cy="1039813"/>
        </p:xfrm>
        <a:graphic>
          <a:graphicData uri="http://schemas.openxmlformats.org/presentationml/2006/ole">
            <p:oleObj spid="_x0000_s64514" name="方程式" r:id="rId4" imgW="787058" imgH="406224" progId="Equation.3">
              <p:embed/>
            </p:oleObj>
          </a:graphicData>
        </a:graphic>
      </p:graphicFrame>
      <p:graphicFrame>
        <p:nvGraphicFramePr>
          <p:cNvPr id="477224" name="Object 40"/>
          <p:cNvGraphicFramePr>
            <a:graphicFrameLocks noChangeAspect="1"/>
          </p:cNvGraphicFramePr>
          <p:nvPr/>
        </p:nvGraphicFramePr>
        <p:xfrm>
          <a:off x="6661150" y="2260600"/>
          <a:ext cx="2005013" cy="877888"/>
        </p:xfrm>
        <a:graphic>
          <a:graphicData uri="http://schemas.openxmlformats.org/presentationml/2006/ole">
            <p:oleObj spid="_x0000_s64515" name="方程式" r:id="rId5" imgW="926698" imgH="406224" progId="Equation.3">
              <p:embed/>
            </p:oleObj>
          </a:graphicData>
        </a:graphic>
      </p:graphicFrame>
      <p:graphicFrame>
        <p:nvGraphicFramePr>
          <p:cNvPr id="477225" name="Object 41"/>
          <p:cNvGraphicFramePr>
            <a:graphicFrameLocks noChangeAspect="1"/>
          </p:cNvGraphicFramePr>
          <p:nvPr/>
        </p:nvGraphicFramePr>
        <p:xfrm>
          <a:off x="2051050" y="4797425"/>
          <a:ext cx="2144713" cy="935038"/>
        </p:xfrm>
        <a:graphic>
          <a:graphicData uri="http://schemas.openxmlformats.org/presentationml/2006/ole">
            <p:oleObj spid="_x0000_s64516" name="方程式" r:id="rId6" imgW="990170" imgH="431613" progId="Equation.3">
              <p:embed/>
            </p:oleObj>
          </a:graphicData>
        </a:graphic>
      </p:graphicFrame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849813" y="4965700"/>
            <a:ext cx="1643062" cy="539750"/>
            <a:chOff x="3017" y="3050"/>
            <a:chExt cx="1035" cy="340"/>
          </a:xfrm>
        </p:grpSpPr>
        <p:sp>
          <p:nvSpPr>
            <p:cNvPr id="9245" name="Text Box 43"/>
            <p:cNvSpPr txBox="1">
              <a:spLocks noChangeArrowheads="1"/>
            </p:cNvSpPr>
            <p:nvPr/>
          </p:nvSpPr>
          <p:spPr bwMode="auto">
            <a:xfrm>
              <a:off x="3313" y="3050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latin typeface="Arial" charset="0"/>
                  <a:ea typeface="標楷體" pitchFamily="65" charset="-120"/>
                </a:rPr>
                <a:t>r</a:t>
              </a:r>
            </a:p>
          </p:txBody>
        </p:sp>
        <p:sp>
          <p:nvSpPr>
            <p:cNvPr id="9246" name="Oval 44"/>
            <p:cNvSpPr>
              <a:spLocks noChangeArrowheads="1"/>
            </p:cNvSpPr>
            <p:nvPr/>
          </p:nvSpPr>
          <p:spPr bwMode="auto">
            <a:xfrm>
              <a:off x="3017" y="3118"/>
              <a:ext cx="1035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7" name="Line 45"/>
            <p:cNvSpPr>
              <a:spLocks noChangeShapeType="1"/>
            </p:cNvSpPr>
            <p:nvPr/>
          </p:nvSpPr>
          <p:spPr bwMode="auto">
            <a:xfrm>
              <a:off x="3043" y="3267"/>
              <a:ext cx="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aphicFrame>
        <p:nvGraphicFramePr>
          <p:cNvPr id="477230" name="Object 46"/>
          <p:cNvGraphicFramePr>
            <a:graphicFrameLocks noChangeAspect="1"/>
          </p:cNvGraphicFramePr>
          <p:nvPr/>
        </p:nvGraphicFramePr>
        <p:xfrm>
          <a:off x="6659563" y="4435475"/>
          <a:ext cx="1928812" cy="996950"/>
        </p:xfrm>
        <a:graphic>
          <a:graphicData uri="http://schemas.openxmlformats.org/presentationml/2006/ole">
            <p:oleObj spid="_x0000_s64517" name="方程式" r:id="rId7" imgW="761669" imgH="393529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2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98450"/>
            <a:ext cx="7415212" cy="550863"/>
          </a:xfrm>
        </p:spPr>
        <p:txBody>
          <a:bodyPr/>
          <a:lstStyle/>
          <a:p>
            <a:pPr algn="l" eaLnBrk="1" hangingPunct="1"/>
            <a:r>
              <a:rPr lang="en-US" altLang="zh-TW" sz="400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z="4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固體體積測量</a:t>
            </a:r>
            <a:r>
              <a:rPr lang="en-US" altLang="zh-TW" sz="4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直接排水法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8201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2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）排水法：不規則且不溶於水的物體適用</a:t>
            </a:r>
            <a:b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      直接排水法：  </a:t>
            </a:r>
            <a:b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         原理  待測物（沉體）的體積＝</a:t>
            </a:r>
            <a:r>
              <a:rPr lang="zh-TW" altLang="en-US" u="sng">
                <a:latin typeface="Arial" charset="0"/>
                <a:ea typeface="標楷體" pitchFamily="65" charset="-120"/>
                <a:sym typeface="Wingdings" pitchFamily="2" charset="2"/>
              </a:rPr>
              <a:t>                                 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。</a:t>
            </a:r>
          </a:p>
        </p:txBody>
      </p:sp>
      <p:pic>
        <p:nvPicPr>
          <p:cNvPr id="37892" name="Picture 4" descr="Archimede01"/>
          <p:cNvPicPr>
            <a:picLocks noChangeAspect="1" noChangeArrowheads="1"/>
          </p:cNvPicPr>
          <p:nvPr/>
        </p:nvPicPr>
        <p:blipFill>
          <a:blip r:embed="rId2" cstate="print">
            <a:lum bright="-42000" contrast="72000"/>
          </a:blip>
          <a:srcRect r="27962"/>
          <a:stretch>
            <a:fillRect/>
          </a:stretch>
        </p:blipFill>
        <p:spPr bwMode="auto">
          <a:xfrm>
            <a:off x="1055688" y="2860675"/>
            <a:ext cx="2147887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Scan0014"/>
          <p:cNvPicPr>
            <a:picLocks noChangeAspect="1" noChangeArrowheads="1"/>
          </p:cNvPicPr>
          <p:nvPr/>
        </p:nvPicPr>
        <p:blipFill>
          <a:blip r:embed="rId3" cstate="print">
            <a:lum bright="-30000" contrast="54000"/>
          </a:blip>
          <a:srcRect l="3981" t="9407" r="7253" b="10352"/>
          <a:stretch>
            <a:fillRect/>
          </a:stretch>
        </p:blipFill>
        <p:spPr bwMode="auto">
          <a:xfrm>
            <a:off x="3879850" y="2420938"/>
            <a:ext cx="489743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5715000" y="1887538"/>
            <a:ext cx="2457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排開液體的體積</a:t>
            </a:r>
          </a:p>
        </p:txBody>
      </p:sp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4116388" y="49609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Arial" charset="0"/>
                <a:ea typeface="標楷體" pitchFamily="65" charset="-120"/>
              </a:rPr>
              <a:t>20.0 ml</a:t>
            </a:r>
          </a:p>
        </p:txBody>
      </p:sp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6507163" y="500697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Arial" charset="0"/>
                <a:ea typeface="標楷體" pitchFamily="65" charset="-120"/>
              </a:rPr>
              <a:t>23.0 ml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6443663" y="6021388"/>
            <a:ext cx="6556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>
                <a:solidFill>
                  <a:srgbClr val="FF3300"/>
                </a:solidFill>
                <a:latin typeface="Arial" charset="0"/>
                <a:ea typeface="標楷體" pitchFamily="65" charset="-120"/>
              </a:rPr>
              <a:t>3.0</a:t>
            </a:r>
            <a:endParaRPr lang="en-US" altLang="zh-TW" baseline="30000">
              <a:solidFill>
                <a:srgbClr val="FF33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4140200" y="6021388"/>
            <a:ext cx="3744913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dirty="0">
                <a:latin typeface="Comic Sans MS" pitchFamily="66" charset="0"/>
                <a:ea typeface="標楷體" pitchFamily="65" charset="-120"/>
              </a:rPr>
              <a:t>螺帽</a:t>
            </a:r>
            <a:r>
              <a:rPr lang="zh-TW" altLang="en-US" dirty="0">
                <a:latin typeface="Arial" charset="0"/>
                <a:ea typeface="標楷體" pitchFamily="65" charset="-120"/>
              </a:rPr>
              <a:t>的體積：</a:t>
            </a:r>
            <a:r>
              <a:rPr lang="zh-TW" altLang="en-US" u="sng" dirty="0">
                <a:latin typeface="Arial" charset="0"/>
                <a:ea typeface="標楷體" pitchFamily="65" charset="-120"/>
              </a:rPr>
              <a:t>           </a:t>
            </a:r>
            <a:r>
              <a:rPr lang="en-US" altLang="zh-TW" dirty="0">
                <a:latin typeface="Arial" charset="0"/>
                <a:ea typeface="標楷體" pitchFamily="65" charset="-120"/>
              </a:rPr>
              <a:t>cm</a:t>
            </a:r>
            <a:r>
              <a:rPr lang="en-US" altLang="zh-TW" baseline="30000" dirty="0">
                <a:latin typeface="Arial" charset="0"/>
                <a:ea typeface="標楷體" pitchFamily="65" charset="-120"/>
              </a:rPr>
              <a:t>3</a:t>
            </a:r>
            <a:endParaRPr lang="zh-TW" altLang="en-US" dirty="0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5" grpId="0"/>
      <p:bldP spid="478216" grpId="0"/>
      <p:bldP spid="4782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98450"/>
            <a:ext cx="8424862" cy="550863"/>
          </a:xfrm>
        </p:spPr>
        <p:txBody>
          <a:bodyPr/>
          <a:lstStyle/>
          <a:p>
            <a:pPr algn="l" eaLnBrk="1" hangingPunct="1"/>
            <a:r>
              <a:rPr lang="en-US" altLang="zh-TW" sz="400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z="4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固體體積測量</a:t>
            </a:r>
            <a:r>
              <a:rPr lang="en-US" altLang="zh-TW" sz="4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間接排水法</a:t>
            </a:r>
            <a:r>
              <a:rPr lang="en-US" altLang="zh-TW" sz="4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重錘法</a:t>
            </a:r>
            <a:r>
              <a:rPr lang="en-US" altLang="zh-TW" sz="4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8513" y="2636838"/>
            <a:ext cx="7416800" cy="3087687"/>
            <a:chOff x="340" y="981"/>
            <a:chExt cx="4672" cy="194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21" y="981"/>
              <a:ext cx="4491" cy="1945"/>
              <a:chOff x="521" y="981"/>
              <a:chExt cx="4491" cy="1945"/>
            </a:xfrm>
          </p:grpSpPr>
          <p:pic>
            <p:nvPicPr>
              <p:cNvPr id="38924" name="Picture 5" descr="1-07a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30000" contrast="48000"/>
              </a:blip>
              <a:srcRect/>
              <a:stretch>
                <a:fillRect/>
              </a:stretch>
            </p:blipFill>
            <p:spPr bwMode="auto">
              <a:xfrm>
                <a:off x="567" y="981"/>
                <a:ext cx="4445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25" name="Rectangle 6"/>
              <p:cNvSpPr>
                <a:spLocks noChangeArrowheads="1"/>
              </p:cNvSpPr>
              <p:nvPr/>
            </p:nvSpPr>
            <p:spPr bwMode="auto">
              <a:xfrm>
                <a:off x="521" y="1979"/>
                <a:ext cx="182" cy="3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26" name="Rectangle 7"/>
              <p:cNvSpPr>
                <a:spLocks noChangeArrowheads="1"/>
              </p:cNvSpPr>
              <p:nvPr/>
            </p:nvSpPr>
            <p:spPr bwMode="auto">
              <a:xfrm>
                <a:off x="2056" y="1777"/>
                <a:ext cx="182" cy="3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27" name="Rectangle 8"/>
              <p:cNvSpPr>
                <a:spLocks noChangeArrowheads="1"/>
              </p:cNvSpPr>
              <p:nvPr/>
            </p:nvSpPr>
            <p:spPr bwMode="auto">
              <a:xfrm>
                <a:off x="3833" y="1344"/>
                <a:ext cx="182" cy="3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340" y="2024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40ml</a:t>
              </a: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1846" y="1760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50ml</a:t>
              </a: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3515" y="1434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100ml</a:t>
              </a: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547813" y="5989638"/>
            <a:ext cx="74168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>
                <a:latin typeface="Arial" charset="0"/>
                <a:ea typeface="標楷體" pitchFamily="65" charset="-120"/>
              </a:rPr>
              <a:t>鐵塊的體積：</a:t>
            </a:r>
            <a:r>
              <a:rPr lang="zh-TW" altLang="en-US" u="sng">
                <a:latin typeface="Arial" charset="0"/>
                <a:ea typeface="標楷體" pitchFamily="65" charset="-120"/>
              </a:rPr>
              <a:t>         </a:t>
            </a:r>
            <a:r>
              <a:rPr lang="en-US" altLang="zh-TW">
                <a:latin typeface="Arial" charset="0"/>
                <a:ea typeface="標楷體" pitchFamily="65" charset="-120"/>
              </a:rPr>
              <a:t>cm</a:t>
            </a:r>
            <a:r>
              <a:rPr lang="en-US" altLang="zh-TW" baseline="30000">
                <a:latin typeface="Arial" charset="0"/>
                <a:ea typeface="標楷體" pitchFamily="65" charset="-120"/>
              </a:rPr>
              <a:t>3</a:t>
            </a:r>
            <a:r>
              <a:rPr lang="en-US" altLang="en-US">
                <a:latin typeface="Arial" charset="0"/>
                <a:ea typeface="標楷體" pitchFamily="65" charset="-120"/>
              </a:rPr>
              <a:t>。</a:t>
            </a:r>
            <a:r>
              <a:rPr lang="zh-TW" altLang="en-US">
                <a:latin typeface="Arial" charset="0"/>
                <a:ea typeface="標楷體" pitchFamily="65" charset="-120"/>
              </a:rPr>
              <a:t>桌球的體積：</a:t>
            </a:r>
            <a:r>
              <a:rPr lang="zh-TW" altLang="en-US" u="sng">
                <a:latin typeface="Arial" charset="0"/>
                <a:ea typeface="標楷體" pitchFamily="65" charset="-120"/>
              </a:rPr>
              <a:t>         </a:t>
            </a:r>
            <a:r>
              <a:rPr lang="en-US" altLang="zh-TW">
                <a:latin typeface="Arial" charset="0"/>
                <a:ea typeface="標楷體" pitchFamily="65" charset="-120"/>
              </a:rPr>
              <a:t>cm</a:t>
            </a:r>
            <a:r>
              <a:rPr lang="en-US" altLang="zh-TW" baseline="30000">
                <a:latin typeface="Arial" charset="0"/>
                <a:ea typeface="標楷體" pitchFamily="65" charset="-120"/>
              </a:rPr>
              <a:t>3</a:t>
            </a:r>
            <a:r>
              <a:rPr lang="en-US" altLang="en-US">
                <a:latin typeface="Arial" charset="0"/>
                <a:ea typeface="標楷體" pitchFamily="65" charset="-120"/>
              </a:rPr>
              <a:t>。</a:t>
            </a:r>
            <a:endParaRPr lang="zh-TW" altLang="en-US">
              <a:latin typeface="Arial" charset="0"/>
              <a:ea typeface="標楷體" pitchFamily="65" charset="-120"/>
            </a:endParaRPr>
          </a:p>
        </p:txBody>
      </p:sp>
      <p:sp>
        <p:nvSpPr>
          <p:cNvPr id="479245" name="Text Box 13"/>
          <p:cNvSpPr txBox="1">
            <a:spLocks noChangeArrowheads="1"/>
          </p:cNvSpPr>
          <p:nvPr/>
        </p:nvSpPr>
        <p:spPr bwMode="auto">
          <a:xfrm>
            <a:off x="3851275" y="6048375"/>
            <a:ext cx="72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10.0</a:t>
            </a:r>
          </a:p>
        </p:txBody>
      </p:sp>
      <p:sp>
        <p:nvSpPr>
          <p:cNvPr id="479246" name="Text Box 14"/>
          <p:cNvSpPr txBox="1">
            <a:spLocks noChangeArrowheads="1"/>
          </p:cNvSpPr>
          <p:nvPr/>
        </p:nvSpPr>
        <p:spPr bwMode="auto">
          <a:xfrm>
            <a:off x="7339013" y="6051550"/>
            <a:ext cx="68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50.0</a:t>
            </a:r>
          </a:p>
        </p:txBody>
      </p:sp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323850" y="933450"/>
            <a:ext cx="8350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2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）排水法：不規則且不溶於水的物體適用</a:t>
            </a:r>
            <a:b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       間接排水法</a:t>
            </a: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(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重錘法</a:t>
            </a: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)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：</a:t>
            </a:r>
            <a:endParaRPr lang="en-US" altLang="zh-TW">
              <a:latin typeface="Arial" charset="0"/>
              <a:ea typeface="標楷體" pitchFamily="65" charset="-12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          使用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重物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將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待測物（浮體）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沒入水中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45" grpId="0"/>
      <p:bldP spid="4792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93688" y="908050"/>
            <a:ext cx="8569325" cy="521176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/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(3)</a:t>
            </a:r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對於這些奇妙現象的</a:t>
            </a:r>
            <a:r>
              <a:rPr lang="zh-TW" altLang="en-US" sz="3600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觀察</a:t>
            </a:r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，除了描述其外觀性質以外，為了更精確起見，常需提供或</a:t>
            </a:r>
            <a:r>
              <a:rPr lang="zh-TW" altLang="en-US" sz="3600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測量</a:t>
            </a:r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與現象相關的數量資料</a:t>
            </a:r>
          </a:p>
          <a:p>
            <a:pPr marL="449263" indent="-449263" eaLnBrk="0" hangingPunct="0"/>
            <a:endParaRPr lang="en-US" altLang="zh-TW" sz="36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 eaLnBrk="0" hangingPunct="0"/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(4)</a:t>
            </a:r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例如同學們的成長現象，一般可用逐漸長高、強壯、成熟來形容；但為了達到更精確的描述，則需測量或</a:t>
            </a:r>
            <a:r>
              <a:rPr lang="zh-TW" altLang="en-US" sz="3600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記錄</a:t>
            </a:r>
            <a:r>
              <a:rPr lang="zh-TW" altLang="en-US" sz="3600" dirty="0">
                <a:ea typeface="標楷體" pitchFamily="65" charset="-120"/>
                <a:cs typeface="Times New Roman" pitchFamily="18" charset="0"/>
              </a:rPr>
              <a:t>實際的身高、體重和年齡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850" y="158750"/>
            <a:ext cx="8352606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4400" kern="0" dirty="0">
                <a:solidFill>
                  <a:srgbClr val="FF3399"/>
                </a:solidFill>
                <a:latin typeface="+mj-lt"/>
                <a:ea typeface="+mj-ea"/>
                <a:cs typeface="+mj-cs"/>
                <a:sym typeface="Webdings" pitchFamily="18" charset="2"/>
              </a:rPr>
              <a:t></a:t>
            </a:r>
            <a:r>
              <a:rPr lang="zh-TW" altLang="en-US" sz="4400" kern="0" dirty="0">
                <a:latin typeface="+mj-lt"/>
                <a:ea typeface="標楷體" pitchFamily="65" charset="-120"/>
                <a:cs typeface="+mj-cs"/>
              </a:rPr>
              <a:t>觀察、測量與</a:t>
            </a:r>
            <a:r>
              <a:rPr lang="zh-TW" altLang="en-US" sz="4400" kern="0" dirty="0" smtClean="0">
                <a:latin typeface="+mj-lt"/>
                <a:ea typeface="標楷體" pitchFamily="65" charset="-120"/>
                <a:cs typeface="+mj-cs"/>
              </a:rPr>
              <a:t>紀錄</a:t>
            </a:r>
            <a:endParaRPr lang="zh-TW" altLang="en-US" sz="2800" kern="0" dirty="0">
              <a:latin typeface="+mj-lt"/>
              <a:ea typeface="標楷體" pitchFamily="65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12360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2/2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34290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285750" y="1123950"/>
            <a:ext cx="8604250" cy="5257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小瑜將綠豆放入空量筒中，輕敲量筒後，綠豆堆積到量筒刻度約為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65mL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處。之後，小瑜把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40mL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的水，倒入盛綠豆的量筒中，而水面的刻度到達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87mL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處。若綠豆皆沉在水面下，則此堆綠豆的體積大約為多少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mL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？</a:t>
            </a:r>
          </a:p>
          <a:p>
            <a:pPr lvl="1"/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(A) 22</a:t>
            </a:r>
          </a:p>
          <a:p>
            <a:pPr lvl="1"/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(B) 47</a:t>
            </a:r>
          </a:p>
          <a:p>
            <a:pPr lvl="1"/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(C) 65</a:t>
            </a:r>
          </a:p>
          <a:p>
            <a:pPr lvl="1"/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(D) 87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627313" y="4581525"/>
            <a:ext cx="5976937" cy="1570038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解答</a:t>
            </a:r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綠豆體積＝總體積－水體積</a:t>
            </a:r>
            <a:endParaRPr lang="en-US" altLang="zh-TW" sz="3200">
              <a:solidFill>
                <a:srgbClr val="FF0000"/>
              </a:solidFill>
              <a:latin typeface="Arial" charset="0"/>
              <a:ea typeface="標楷體" pitchFamily="65" charset="-120"/>
              <a:sym typeface="Wingdings 3" pitchFamily="18" charset="2"/>
            </a:endParaRPr>
          </a:p>
          <a:p>
            <a:r>
              <a:rPr lang="en-US" altLang="zh-TW" sz="320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               </a:t>
            </a:r>
            <a:r>
              <a:rPr lang="zh-TW" altLang="en-US" sz="32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＝</a:t>
            </a:r>
            <a:r>
              <a:rPr lang="en-US" altLang="zh-TW" sz="32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87 </a:t>
            </a:r>
            <a:r>
              <a:rPr lang="zh-TW" altLang="en-US" sz="32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－ </a:t>
            </a:r>
            <a:r>
              <a:rPr lang="en-US" altLang="zh-TW" sz="32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40</a:t>
            </a:r>
            <a:r>
              <a:rPr lang="zh-TW" altLang="en-US" sz="32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＝</a:t>
            </a:r>
            <a:r>
              <a:rPr lang="en-US" altLang="zh-TW" sz="32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47</a:t>
            </a:r>
            <a:endParaRPr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9013" y="95250"/>
            <a:ext cx="6870700" cy="801688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範例一</a:t>
            </a:r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82978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3200" u="sng">
                <a:ea typeface="標楷體" pitchFamily="65" charset="-120"/>
                <a:cs typeface="Times New Roman" pitchFamily="18" charset="0"/>
              </a:rPr>
              <a:t>小禹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想知道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公克食鹽的體積，則使用下列</a:t>
            </a:r>
            <a:endParaRPr lang="en-US" altLang="zh-TW" sz="320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哪一種方法測量其體積最適當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﹖</a:t>
            </a:r>
          </a:p>
          <a:p>
            <a:pPr marL="985838" lvl="1" indent="-528638"/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(A)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將食鹽放入空量筒中，觀察其表面所對應的刻度</a:t>
            </a:r>
          </a:p>
          <a:p>
            <a:pPr marL="985838" lvl="1" indent="-528638"/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(B)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將食鹽放入裝水的量筒中，觀察液面所對應的刻度變化</a:t>
            </a:r>
          </a:p>
          <a:p>
            <a:pPr marL="985838" lvl="1" indent="-528638"/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(C)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將食鹽放入裝有細砂的量筒中，觀察其表面所對應的刻度變化</a:t>
            </a:r>
          </a:p>
          <a:p>
            <a:pPr marL="985838" lvl="1" indent="-528638"/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(D)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將食鹽放入裝有飽和食鹽水的量筒中，觀察液面所對應的刻度變化。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93688" y="908050"/>
            <a:ext cx="8569325" cy="521176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/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(1)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在實驗中，將觀察到的結果加以</a:t>
            </a: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數量化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的過程。</a:t>
            </a:r>
            <a:endParaRPr lang="zh-TW" altLang="en-US" sz="3600" dirty="0">
              <a:ea typeface="標楷體" pitchFamily="65" charset="-120"/>
              <a:cs typeface="Times New Roman" pitchFamily="18" charset="0"/>
            </a:endParaRPr>
          </a:p>
          <a:p>
            <a:pPr marL="449263" indent="-449263" eaLnBrk="0" hangingPunct="0"/>
            <a:endParaRPr lang="en-US" altLang="zh-TW" sz="36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 eaLnBrk="0" hangingPunct="0"/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(2)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測量是利用</a:t>
            </a: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工具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，以得到某一個</a:t>
            </a: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量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的科學活動。</a:t>
            </a:r>
            <a:endParaRPr lang="en-US" altLang="zh-TW" sz="36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 eaLnBrk="0" hangingPunct="0"/>
            <a:endParaRPr lang="en-US" altLang="zh-TW" sz="36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 eaLnBrk="0" hangingPunct="0"/>
            <a:r>
              <a:rPr lang="en-US" altLang="zh-TW" sz="3600" dirty="0" smtClean="0">
                <a:ea typeface="標楷體" pitchFamily="65" charset="-120"/>
                <a:cs typeface="Times New Roman" pitchFamily="18" charset="0"/>
              </a:rPr>
              <a:t>(3)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經過測量得出的值，我們稱為</a:t>
            </a:r>
            <a:r>
              <a:rPr lang="zh-TW" altLang="en-US" sz="36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測量值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600" dirty="0" smtClean="0">
              <a:ea typeface="標楷體" pitchFamily="65" charset="-120"/>
              <a:cs typeface="Times New Roman" pitchFamily="18" charset="0"/>
            </a:endParaRPr>
          </a:p>
          <a:p>
            <a:pPr marL="449263" indent="-449263" eaLnBrk="0" hangingPunct="0"/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     不需要測量的值，我們稱為</a:t>
            </a:r>
            <a:r>
              <a:rPr lang="zh-TW" altLang="en-US" sz="36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計數值</a:t>
            </a:r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3600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850" y="158750"/>
            <a:ext cx="68707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4400" kern="0" dirty="0" smtClean="0">
                <a:solidFill>
                  <a:srgbClr val="FF3399"/>
                </a:solidFill>
                <a:latin typeface="+mj-lt"/>
                <a:ea typeface="+mj-ea"/>
                <a:cs typeface="+mj-cs"/>
                <a:sym typeface="Webdings" pitchFamily="18" charset="2"/>
              </a:rPr>
              <a:t></a:t>
            </a:r>
            <a:r>
              <a:rPr lang="zh-TW" altLang="en-US" sz="4400" kern="0" dirty="0" smtClean="0">
                <a:latin typeface="+mj-lt"/>
                <a:ea typeface="標楷體" pitchFamily="65" charset="-120"/>
                <a:cs typeface="+mj-cs"/>
              </a:rPr>
              <a:t>測量的意義</a:t>
            </a:r>
            <a:endParaRPr lang="zh-TW" altLang="en-US" sz="4400" kern="0" dirty="0">
              <a:latin typeface="+mj-lt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27013"/>
            <a:ext cx="6870700" cy="830262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計數值與測量值的差異</a:t>
            </a:r>
          </a:p>
        </p:txBody>
      </p:sp>
      <p:graphicFrame>
        <p:nvGraphicFramePr>
          <p:cNvPr id="471043" name="Group 3"/>
          <p:cNvGraphicFramePr>
            <a:graphicFrameLocks noGrp="1"/>
          </p:cNvGraphicFramePr>
          <p:nvPr/>
        </p:nvGraphicFramePr>
        <p:xfrm>
          <a:off x="899592" y="1179513"/>
          <a:ext cx="7776864" cy="5056188"/>
        </p:xfrm>
        <a:graphic>
          <a:graphicData uri="http://schemas.openxmlformats.org/drawingml/2006/table">
            <a:tbl>
              <a:tblPr/>
              <a:tblGrid>
                <a:gridCol w="3888432"/>
                <a:gridCol w="3888432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98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  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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無工具</a:t>
                      </a:r>
                      <a:r>
                        <a:rPr kumimoji="1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sym typeface="Wingdings 2" pitchFamily="18" charset="2"/>
                        </a:rPr>
                        <a:t>，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數來的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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不用估計</a:t>
                      </a:r>
                      <a:b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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沒有誤差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   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用工具測量來的</a:t>
                      </a:r>
                      <a:b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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必有估計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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必有誤差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8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   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教室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36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人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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水果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5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個</a:t>
                      </a:r>
                      <a:b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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原子筆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20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支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   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筆長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20.5 cm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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溫度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25.4 </a:t>
                      </a:r>
                      <a:r>
                        <a:rPr kumimoji="1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℃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 2" pitchFamily="18" charset="2"/>
                        </a:rPr>
                        <a:t>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質量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15.26 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71057" name="Text Box 17"/>
          <p:cNvSpPr txBox="1">
            <a:spLocks noChangeArrowheads="1"/>
          </p:cNvSpPr>
          <p:nvPr/>
        </p:nvSpPr>
        <p:spPr bwMode="auto">
          <a:xfrm>
            <a:off x="2051720" y="1484784"/>
            <a:ext cx="144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計數值</a:t>
            </a:r>
          </a:p>
        </p:txBody>
      </p:sp>
      <p:sp>
        <p:nvSpPr>
          <p:cNvPr id="471058" name="Text Box 18"/>
          <p:cNvSpPr txBox="1">
            <a:spLocks noChangeArrowheads="1"/>
          </p:cNvSpPr>
          <p:nvPr/>
        </p:nvSpPr>
        <p:spPr bwMode="auto">
          <a:xfrm>
            <a:off x="6012160" y="1484784"/>
            <a:ext cx="1555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測量值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96838"/>
            <a:ext cx="6870700" cy="844550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如何進行測量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6438" y="1855788"/>
            <a:ext cx="4464050" cy="1296987"/>
            <a:chOff x="884" y="1071"/>
            <a:chExt cx="3448" cy="1002"/>
          </a:xfrm>
        </p:grpSpPr>
        <p:pic>
          <p:nvPicPr>
            <p:cNvPr id="4125" name="Picture 4" descr="Scan0017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30000"/>
            </a:blip>
            <a:srcRect l="43471" t="63661" r="32004" b="22353"/>
            <a:stretch>
              <a:fillRect/>
            </a:stretch>
          </p:blipFill>
          <p:spPr bwMode="auto">
            <a:xfrm>
              <a:off x="884" y="1071"/>
              <a:ext cx="344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6" name="Line 5"/>
            <p:cNvSpPr>
              <a:spLocks noChangeShapeType="1"/>
            </p:cNvSpPr>
            <p:nvPr/>
          </p:nvSpPr>
          <p:spPr bwMode="auto">
            <a:xfrm>
              <a:off x="884" y="1434"/>
              <a:ext cx="0" cy="5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10914" y="908720"/>
            <a:ext cx="833755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dirty="0" smtClean="0">
                <a:latin typeface="Arial" charset="0"/>
                <a:sym typeface="Wingdings" pitchFamily="2" charset="2"/>
              </a:rPr>
              <a:t>  </a:t>
            </a:r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1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）選</a:t>
            </a:r>
            <a:r>
              <a:rPr lang="zh-TW" altLang="en-US" u="sng" dirty="0">
                <a:latin typeface="Arial" charset="0"/>
                <a:ea typeface="標楷體" pitchFamily="65" charset="-120"/>
                <a:sym typeface="Wingdings" pitchFamily="2" charset="2"/>
              </a:rPr>
              <a:t>  </a:t>
            </a:r>
            <a:r>
              <a:rPr lang="zh-TW" altLang="en-US" u="sng" dirty="0" smtClean="0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dirty="0">
                <a:latin typeface="Comic Sans MS" pitchFamily="66" charset="0"/>
                <a:sym typeface="Wingdings" pitchFamily="2" charset="2"/>
              </a:rPr>
              <a:t>：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用以比對之</a:t>
            </a:r>
            <a:r>
              <a:rPr lang="zh-TW" altLang="en-US" dirty="0">
                <a:latin typeface="Comic Sans MS" pitchFamily="66" charset="0"/>
                <a:sym typeface="Wingdings" pitchFamily="2" charset="2"/>
              </a:rPr>
              <a:t>，</a:t>
            </a:r>
            <a:r>
              <a:rPr lang="en-US" altLang="zh-TW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『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適宜且公認</a:t>
            </a:r>
            <a:r>
              <a:rPr lang="en-US" altLang="zh-TW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』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為宜</a:t>
            </a:r>
            <a:r>
              <a:rPr lang="zh-TW" altLang="en-US" dirty="0">
                <a:latin typeface="Comic Sans MS" pitchFamily="66" charset="0"/>
                <a:sym typeface="Wingdings" pitchFamily="2" charset="2"/>
              </a:rPr>
              <a:t>。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</a:t>
            </a:r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2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）測量值紀錄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：為減少</a:t>
            </a:r>
            <a:r>
              <a:rPr lang="zh-TW" altLang="en-US" u="sng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，所以必須</a:t>
            </a:r>
            <a:r>
              <a:rPr lang="zh-TW" altLang="en-US" u="sng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              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。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58975" y="2805113"/>
            <a:ext cx="1409700" cy="2120900"/>
            <a:chOff x="1500" y="1867"/>
            <a:chExt cx="888" cy="1336"/>
          </a:xfrm>
        </p:grpSpPr>
        <p:pic>
          <p:nvPicPr>
            <p:cNvPr id="4123" name="Picture 8" descr="50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36000"/>
            </a:blip>
            <a:srcRect l="60216"/>
            <a:stretch>
              <a:fillRect/>
            </a:stretch>
          </p:blipFill>
          <p:spPr bwMode="auto">
            <a:xfrm>
              <a:off x="1500" y="2121"/>
              <a:ext cx="8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4" name="Line 9"/>
            <p:cNvSpPr>
              <a:spLocks noChangeShapeType="1"/>
            </p:cNvSpPr>
            <p:nvPr/>
          </p:nvSpPr>
          <p:spPr bwMode="auto">
            <a:xfrm>
              <a:off x="1506" y="1867"/>
              <a:ext cx="0" cy="1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92475" y="2787650"/>
            <a:ext cx="1409700" cy="2120900"/>
            <a:chOff x="1500" y="1867"/>
            <a:chExt cx="888" cy="1336"/>
          </a:xfrm>
        </p:grpSpPr>
        <p:pic>
          <p:nvPicPr>
            <p:cNvPr id="4121" name="Picture 11" descr="50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36000"/>
            </a:blip>
            <a:srcRect l="60216"/>
            <a:stretch>
              <a:fillRect/>
            </a:stretch>
          </p:blipFill>
          <p:spPr bwMode="auto">
            <a:xfrm>
              <a:off x="1500" y="2121"/>
              <a:ext cx="8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2" name="Line 12"/>
            <p:cNvSpPr>
              <a:spLocks noChangeShapeType="1"/>
            </p:cNvSpPr>
            <p:nvPr/>
          </p:nvSpPr>
          <p:spPr bwMode="auto">
            <a:xfrm>
              <a:off x="1506" y="1867"/>
              <a:ext cx="0" cy="1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627563" y="2816225"/>
            <a:ext cx="1409700" cy="2120900"/>
            <a:chOff x="1500" y="1867"/>
            <a:chExt cx="888" cy="1336"/>
          </a:xfrm>
        </p:grpSpPr>
        <p:pic>
          <p:nvPicPr>
            <p:cNvPr id="4119" name="Picture 14" descr="50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36000"/>
            </a:blip>
            <a:srcRect l="60216"/>
            <a:stretch>
              <a:fillRect/>
            </a:stretch>
          </p:blipFill>
          <p:spPr bwMode="auto">
            <a:xfrm>
              <a:off x="1500" y="2121"/>
              <a:ext cx="8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0" name="Line 15"/>
            <p:cNvSpPr>
              <a:spLocks noChangeShapeType="1"/>
            </p:cNvSpPr>
            <p:nvPr/>
          </p:nvSpPr>
          <p:spPr bwMode="auto">
            <a:xfrm>
              <a:off x="1506" y="1867"/>
              <a:ext cx="0" cy="1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949950" y="2297113"/>
            <a:ext cx="1409700" cy="2655887"/>
            <a:chOff x="4014" y="1547"/>
            <a:chExt cx="888" cy="1673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4014" y="1884"/>
              <a:ext cx="888" cy="1336"/>
              <a:chOff x="1500" y="1867"/>
              <a:chExt cx="888" cy="1336"/>
            </a:xfrm>
          </p:grpSpPr>
          <p:pic>
            <p:nvPicPr>
              <p:cNvPr id="4117" name="Picture 18" descr="50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8000" contrast="36000"/>
              </a:blip>
              <a:srcRect l="60216"/>
              <a:stretch>
                <a:fillRect/>
              </a:stretch>
            </p:blipFill>
            <p:spPr bwMode="auto">
              <a:xfrm>
                <a:off x="1500" y="2121"/>
                <a:ext cx="888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8" name="Line 19"/>
              <p:cNvSpPr>
                <a:spLocks noChangeShapeType="1"/>
              </p:cNvSpPr>
              <p:nvPr/>
            </p:nvSpPr>
            <p:spPr bwMode="auto">
              <a:xfrm>
                <a:off x="1506" y="1867"/>
                <a:ext cx="0" cy="1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4857" y="1547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06" name="Text Box 21"/>
          <p:cNvSpPr txBox="1">
            <a:spLocks noChangeArrowheads="1"/>
          </p:cNvSpPr>
          <p:nvPr/>
        </p:nvSpPr>
        <p:spPr bwMode="auto">
          <a:xfrm>
            <a:off x="1925638" y="50419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測量值 </a:t>
            </a:r>
            <a:r>
              <a:rPr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  <a:t></a:t>
            </a:r>
          </a:p>
        </p:txBody>
      </p:sp>
      <p:sp>
        <p:nvSpPr>
          <p:cNvPr id="465942" name="Text Box 22"/>
          <p:cNvSpPr txBox="1">
            <a:spLocks noChangeArrowheads="1"/>
          </p:cNvSpPr>
          <p:nvPr/>
        </p:nvSpPr>
        <p:spPr bwMode="auto">
          <a:xfrm>
            <a:off x="3481388" y="5040313"/>
            <a:ext cx="204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Arial" charset="0"/>
                <a:ea typeface="標楷體" pitchFamily="65" charset="-120"/>
              </a:rPr>
              <a:t>3 </a:t>
            </a:r>
            <a:r>
              <a:rPr lang="zh-TW" altLang="en-US">
                <a:latin typeface="Arial" charset="0"/>
                <a:ea typeface="標楷體" pitchFamily="65" charset="-120"/>
              </a:rPr>
              <a:t>個硬幣長</a:t>
            </a:r>
            <a:r>
              <a:rPr lang="zh-TW" altLang="en-US" sz="2000">
                <a:latin typeface="Comic Sans MS" pitchFamily="66" charset="0"/>
              </a:rPr>
              <a:t>？</a:t>
            </a:r>
          </a:p>
        </p:txBody>
      </p:sp>
      <p:sp>
        <p:nvSpPr>
          <p:cNvPr id="465943" name="Text Box 23"/>
          <p:cNvSpPr txBox="1">
            <a:spLocks noChangeArrowheads="1"/>
          </p:cNvSpPr>
          <p:nvPr/>
        </p:nvSpPr>
        <p:spPr bwMode="auto">
          <a:xfrm>
            <a:off x="5911850" y="50514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Arial" charset="0"/>
                <a:ea typeface="標楷體" pitchFamily="65" charset="-120"/>
              </a:rPr>
              <a:t>4 </a:t>
            </a:r>
            <a:r>
              <a:rPr lang="zh-TW" altLang="en-US">
                <a:latin typeface="Arial" charset="0"/>
                <a:ea typeface="標楷體" pitchFamily="65" charset="-120"/>
              </a:rPr>
              <a:t>個硬幣長</a:t>
            </a:r>
            <a:r>
              <a:rPr lang="zh-TW" altLang="en-US" sz="2000">
                <a:latin typeface="Comic Sans MS" pitchFamily="66" charset="0"/>
              </a:rPr>
              <a:t>？</a:t>
            </a:r>
          </a:p>
        </p:txBody>
      </p:sp>
      <p:sp>
        <p:nvSpPr>
          <p:cNvPr id="465944" name="Text Box 24"/>
          <p:cNvSpPr txBox="1">
            <a:spLocks noChangeArrowheads="1"/>
          </p:cNvSpPr>
          <p:nvPr/>
        </p:nvSpPr>
        <p:spPr bwMode="auto">
          <a:xfrm>
            <a:off x="5362575" y="5051425"/>
            <a:ext cx="43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</a:rPr>
              <a:t>或</a:t>
            </a:r>
          </a:p>
        </p:txBody>
      </p:sp>
      <p:sp>
        <p:nvSpPr>
          <p:cNvPr id="465945" name="Text Box 25"/>
          <p:cNvSpPr txBox="1">
            <a:spLocks noChangeArrowheads="1"/>
          </p:cNvSpPr>
          <p:nvPr/>
        </p:nvSpPr>
        <p:spPr bwMode="auto">
          <a:xfrm>
            <a:off x="1907704" y="951111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工具</a:t>
            </a:r>
          </a:p>
        </p:txBody>
      </p:sp>
      <p:sp>
        <p:nvSpPr>
          <p:cNvPr id="465946" name="Text Box 26"/>
          <p:cNvSpPr txBox="1">
            <a:spLocks noChangeArrowheads="1"/>
          </p:cNvSpPr>
          <p:nvPr/>
        </p:nvSpPr>
        <p:spPr bwMode="auto">
          <a:xfrm>
            <a:off x="4344764" y="1383159"/>
            <a:ext cx="1019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誤差</a:t>
            </a:r>
          </a:p>
        </p:txBody>
      </p:sp>
      <p:sp>
        <p:nvSpPr>
          <p:cNvPr id="465947" name="Text Box 27"/>
          <p:cNvSpPr txBox="1">
            <a:spLocks noChangeArrowheads="1"/>
          </p:cNvSpPr>
          <p:nvPr/>
        </p:nvSpPr>
        <p:spPr bwMode="auto">
          <a:xfrm>
            <a:off x="7020272" y="1383159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估計</a:t>
            </a:r>
          </a:p>
        </p:txBody>
      </p:sp>
      <p:sp>
        <p:nvSpPr>
          <p:cNvPr id="465948" name="Text Box 28"/>
          <p:cNvSpPr txBox="1">
            <a:spLocks noChangeArrowheads="1"/>
          </p:cNvSpPr>
          <p:nvPr/>
        </p:nvSpPr>
        <p:spPr bwMode="auto">
          <a:xfrm>
            <a:off x="3478213" y="55181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3 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個硬幣長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＜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實際值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＜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en-US" altLang="zh-TW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4 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個硬幣長</a:t>
            </a:r>
          </a:p>
        </p:txBody>
      </p:sp>
      <p:sp>
        <p:nvSpPr>
          <p:cNvPr id="4114" name="Text Box 29"/>
          <p:cNvSpPr txBox="1">
            <a:spLocks noChangeArrowheads="1"/>
          </p:cNvSpPr>
          <p:nvPr/>
        </p:nvSpPr>
        <p:spPr bwMode="auto">
          <a:xfrm>
            <a:off x="1908175" y="55451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實際值 </a:t>
            </a:r>
            <a:r>
              <a:rPr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  <a:t></a:t>
            </a:r>
          </a:p>
        </p:txBody>
      </p:sp>
      <p:graphicFrame>
        <p:nvGraphicFramePr>
          <p:cNvPr id="465950" name="Object 30"/>
          <p:cNvGraphicFramePr>
            <a:graphicFrameLocks noChangeAspect="1"/>
          </p:cNvGraphicFramePr>
          <p:nvPr/>
        </p:nvGraphicFramePr>
        <p:xfrm>
          <a:off x="2882900" y="6083300"/>
          <a:ext cx="3890963" cy="401638"/>
        </p:xfrm>
        <a:graphic>
          <a:graphicData uri="http://schemas.openxmlformats.org/presentationml/2006/ole">
            <p:oleObj spid="_x0000_s69634" name="方程式" r:id="rId5" imgW="1676400" imgH="1905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6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6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42" grpId="0"/>
      <p:bldP spid="465943" grpId="0"/>
      <p:bldP spid="465944" grpId="0"/>
      <p:bldP spid="4659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78013" y="1455738"/>
            <a:ext cx="5400675" cy="3097212"/>
            <a:chOff x="1234" y="1169"/>
            <a:chExt cx="3402" cy="195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45" y="1169"/>
              <a:ext cx="2812" cy="817"/>
              <a:chOff x="884" y="1071"/>
              <a:chExt cx="3448" cy="1002"/>
            </a:xfrm>
          </p:grpSpPr>
          <p:pic>
            <p:nvPicPr>
              <p:cNvPr id="5183" name="Picture 4" descr="Scan0017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2000" contrast="30000"/>
              </a:blip>
              <a:srcRect l="43471" t="63661" r="32004" b="22353"/>
              <a:stretch>
                <a:fillRect/>
              </a:stretch>
            </p:blipFill>
            <p:spPr bwMode="auto">
              <a:xfrm>
                <a:off x="884" y="1071"/>
                <a:ext cx="3448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84" name="Line 5"/>
              <p:cNvSpPr>
                <a:spLocks noChangeShapeType="1"/>
              </p:cNvSpPr>
              <p:nvPr/>
            </p:nvSpPr>
            <p:spPr bwMode="auto">
              <a:xfrm>
                <a:off x="884" y="1434"/>
                <a:ext cx="0" cy="59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34" y="1767"/>
              <a:ext cx="888" cy="1336"/>
              <a:chOff x="1500" y="1867"/>
              <a:chExt cx="888" cy="1336"/>
            </a:xfrm>
          </p:grpSpPr>
          <p:pic>
            <p:nvPicPr>
              <p:cNvPr id="5181" name="Picture 7" descr="50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8000" contrast="36000"/>
              </a:blip>
              <a:srcRect l="60216"/>
              <a:stretch>
                <a:fillRect/>
              </a:stretch>
            </p:blipFill>
            <p:spPr bwMode="auto">
              <a:xfrm>
                <a:off x="1500" y="2121"/>
                <a:ext cx="888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82" name="Line 8"/>
              <p:cNvSpPr>
                <a:spLocks noChangeShapeType="1"/>
              </p:cNvSpPr>
              <p:nvPr/>
            </p:nvSpPr>
            <p:spPr bwMode="auto">
              <a:xfrm>
                <a:off x="1506" y="1867"/>
                <a:ext cx="0" cy="1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074" y="1756"/>
              <a:ext cx="888" cy="1336"/>
              <a:chOff x="1500" y="1867"/>
              <a:chExt cx="888" cy="1336"/>
            </a:xfrm>
          </p:grpSpPr>
          <p:pic>
            <p:nvPicPr>
              <p:cNvPr id="5179" name="Picture 10" descr="50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8000" contrast="36000"/>
              </a:blip>
              <a:srcRect l="60216"/>
              <a:stretch>
                <a:fillRect/>
              </a:stretch>
            </p:blipFill>
            <p:spPr bwMode="auto">
              <a:xfrm>
                <a:off x="1500" y="2121"/>
                <a:ext cx="888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80" name="Line 11"/>
              <p:cNvSpPr>
                <a:spLocks noChangeShapeType="1"/>
              </p:cNvSpPr>
              <p:nvPr/>
            </p:nvSpPr>
            <p:spPr bwMode="auto">
              <a:xfrm>
                <a:off x="1506" y="1867"/>
                <a:ext cx="0" cy="1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915" y="1774"/>
              <a:ext cx="888" cy="1336"/>
              <a:chOff x="1500" y="1867"/>
              <a:chExt cx="888" cy="1336"/>
            </a:xfrm>
          </p:grpSpPr>
          <p:pic>
            <p:nvPicPr>
              <p:cNvPr id="5177" name="Picture 13" descr="50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8000" contrast="36000"/>
              </a:blip>
              <a:srcRect l="60216"/>
              <a:stretch>
                <a:fillRect/>
              </a:stretch>
            </p:blipFill>
            <p:spPr bwMode="auto">
              <a:xfrm>
                <a:off x="1500" y="2121"/>
                <a:ext cx="888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8" name="Line 14"/>
              <p:cNvSpPr>
                <a:spLocks noChangeShapeType="1"/>
              </p:cNvSpPr>
              <p:nvPr/>
            </p:nvSpPr>
            <p:spPr bwMode="auto">
              <a:xfrm>
                <a:off x="1506" y="1867"/>
                <a:ext cx="0" cy="1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748" y="1447"/>
              <a:ext cx="888" cy="1673"/>
              <a:chOff x="4014" y="1547"/>
              <a:chExt cx="888" cy="1673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4014" y="1884"/>
                <a:ext cx="888" cy="1336"/>
                <a:chOff x="1500" y="1867"/>
                <a:chExt cx="888" cy="1336"/>
              </a:xfrm>
            </p:grpSpPr>
            <p:pic>
              <p:nvPicPr>
                <p:cNvPr id="5175" name="Picture 17" descr="5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8000" contrast="36000"/>
                </a:blip>
                <a:srcRect l="60216"/>
                <a:stretch>
                  <a:fillRect/>
                </a:stretch>
              </p:blipFill>
              <p:spPr bwMode="auto">
                <a:xfrm>
                  <a:off x="1500" y="2121"/>
                  <a:ext cx="888" cy="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76" name="Line 18"/>
                <p:cNvSpPr>
                  <a:spLocks noChangeShapeType="1"/>
                </p:cNvSpPr>
                <p:nvPr/>
              </p:nvSpPr>
              <p:spPr bwMode="auto">
                <a:xfrm>
                  <a:off x="1506" y="1867"/>
                  <a:ext cx="0" cy="13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174" name="Line 19"/>
              <p:cNvSpPr>
                <a:spLocks noChangeShapeType="1"/>
              </p:cNvSpPr>
              <p:nvPr/>
            </p:nvSpPr>
            <p:spPr bwMode="auto">
              <a:xfrm>
                <a:off x="4857" y="1547"/>
                <a:ext cx="0" cy="16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5128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96838"/>
            <a:ext cx="6870700" cy="844550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測量值的估計</a:t>
            </a:r>
          </a:p>
        </p:txBody>
      </p:sp>
      <p:sp>
        <p:nvSpPr>
          <p:cNvPr id="5129" name="Text Box 21"/>
          <p:cNvSpPr txBox="1">
            <a:spLocks noChangeArrowheads="1"/>
          </p:cNvSpPr>
          <p:nvPr/>
        </p:nvSpPr>
        <p:spPr bwMode="auto">
          <a:xfrm>
            <a:off x="179388" y="908050"/>
            <a:ext cx="8337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TW" altLang="en-US">
                <a:latin typeface="Arial" charset="0"/>
                <a:sym typeface="Wingdings" pitchFamily="2" charset="2"/>
              </a:rPr>
              <a:t>     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估計就是猜測</a:t>
            </a:r>
            <a:r>
              <a:rPr lang="zh-TW" altLang="en-US">
                <a:latin typeface="Comic Sans MS" pitchFamily="66" charset="0"/>
                <a:sym typeface="Wingdings" pitchFamily="2" charset="2"/>
              </a:rPr>
              <a:t>，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必有誤差，估計至</a:t>
            </a:r>
            <a:r>
              <a:rPr lang="zh-TW" altLang="en-US" u="sng">
                <a:latin typeface="Comic Sans MS" pitchFamily="66" charset="0"/>
                <a:ea typeface="標楷體" pitchFamily="65" charset="-120"/>
                <a:sym typeface="Wingdings" pitchFamily="2" charset="2"/>
              </a:rPr>
              <a:t>                          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。</a:t>
            </a:r>
          </a:p>
        </p:txBody>
      </p:sp>
      <p:sp>
        <p:nvSpPr>
          <p:cNvPr id="466966" name="Line 22"/>
          <p:cNvSpPr>
            <a:spLocks noChangeShapeType="1"/>
          </p:cNvSpPr>
          <p:nvPr/>
        </p:nvSpPr>
        <p:spPr bwMode="auto">
          <a:xfrm>
            <a:off x="6367463" y="1812925"/>
            <a:ext cx="0" cy="273843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66967" name="Group 23"/>
          <p:cNvGraphicFramePr>
            <a:graphicFrameLocks noGrp="1"/>
          </p:cNvGraphicFramePr>
          <p:nvPr/>
        </p:nvGraphicFramePr>
        <p:xfrm>
          <a:off x="539750" y="4681538"/>
          <a:ext cx="8253413" cy="1758952"/>
        </p:xfrm>
        <a:graphic>
          <a:graphicData uri="http://schemas.openxmlformats.org/drawingml/2006/table">
            <a:tbl>
              <a:tblPr/>
              <a:tblGrid>
                <a:gridCol w="1376363"/>
                <a:gridCol w="1374775"/>
                <a:gridCol w="1376362"/>
                <a:gridCol w="1374775"/>
                <a:gridCol w="1376363"/>
                <a:gridCol w="1374775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測量值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（單位長）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97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說明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97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6997" name="Object 53"/>
          <p:cNvGraphicFramePr>
            <a:graphicFrameLocks noChangeAspect="1"/>
          </p:cNvGraphicFramePr>
          <p:nvPr/>
        </p:nvGraphicFramePr>
        <p:xfrm>
          <a:off x="2306638" y="4929188"/>
          <a:ext cx="574675" cy="447675"/>
        </p:xfrm>
        <a:graphic>
          <a:graphicData uri="http://schemas.openxmlformats.org/presentationml/2006/ole">
            <p:oleObj spid="_x0000_s70658" name="方程式" r:id="rId5" imgW="228402" imgH="177646" progId="Equation.3">
              <p:embed/>
            </p:oleObj>
          </a:graphicData>
        </a:graphic>
      </p:graphicFrame>
      <p:graphicFrame>
        <p:nvGraphicFramePr>
          <p:cNvPr id="466998" name="Object 54"/>
          <p:cNvGraphicFramePr>
            <a:graphicFrameLocks noChangeAspect="1"/>
          </p:cNvGraphicFramePr>
          <p:nvPr/>
        </p:nvGraphicFramePr>
        <p:xfrm>
          <a:off x="3713163" y="4927600"/>
          <a:ext cx="574675" cy="447675"/>
        </p:xfrm>
        <a:graphic>
          <a:graphicData uri="http://schemas.openxmlformats.org/presentationml/2006/ole">
            <p:oleObj spid="_x0000_s70659" name="方程式" r:id="rId6" imgW="228402" imgH="177646" progId="Equation.3">
              <p:embed/>
            </p:oleObj>
          </a:graphicData>
        </a:graphic>
      </p:graphicFrame>
      <p:graphicFrame>
        <p:nvGraphicFramePr>
          <p:cNvPr id="466999" name="Object 55"/>
          <p:cNvGraphicFramePr>
            <a:graphicFrameLocks noChangeAspect="1"/>
          </p:cNvGraphicFramePr>
          <p:nvPr/>
        </p:nvGraphicFramePr>
        <p:xfrm>
          <a:off x="4948238" y="4940300"/>
          <a:ext cx="766762" cy="447675"/>
        </p:xfrm>
        <a:graphic>
          <a:graphicData uri="http://schemas.openxmlformats.org/presentationml/2006/ole">
            <p:oleObj spid="_x0000_s70660" name="方程式" r:id="rId7" imgW="304404" imgH="177569" progId="Equation.3">
              <p:embed/>
            </p:oleObj>
          </a:graphicData>
        </a:graphic>
      </p:graphicFrame>
      <p:graphicFrame>
        <p:nvGraphicFramePr>
          <p:cNvPr id="467000" name="Object 56"/>
          <p:cNvGraphicFramePr>
            <a:graphicFrameLocks noChangeAspect="1"/>
          </p:cNvGraphicFramePr>
          <p:nvPr/>
        </p:nvGraphicFramePr>
        <p:xfrm>
          <a:off x="6207125" y="4927600"/>
          <a:ext cx="958850" cy="447675"/>
        </p:xfrm>
        <a:graphic>
          <a:graphicData uri="http://schemas.openxmlformats.org/presentationml/2006/ole">
            <p:oleObj spid="_x0000_s70661" name="方程式" r:id="rId8" imgW="380670" imgH="177646" progId="Equation.3">
              <p:embed/>
            </p:oleObj>
          </a:graphicData>
        </a:graphic>
      </p:graphicFrame>
      <p:graphicFrame>
        <p:nvGraphicFramePr>
          <p:cNvPr id="467001" name="Object 57"/>
          <p:cNvGraphicFramePr>
            <a:graphicFrameLocks noChangeAspect="1"/>
          </p:cNvGraphicFramePr>
          <p:nvPr/>
        </p:nvGraphicFramePr>
        <p:xfrm>
          <a:off x="7526338" y="4941888"/>
          <a:ext cx="1150937" cy="447675"/>
        </p:xfrm>
        <a:graphic>
          <a:graphicData uri="http://schemas.openxmlformats.org/presentationml/2006/ole">
            <p:oleObj spid="_x0000_s70662" name="方程式" r:id="rId9" imgW="457002" imgH="177723" progId="Equation.3">
              <p:embed/>
            </p:oleObj>
          </a:graphicData>
        </a:graphic>
      </p:graphicFrame>
      <p:sp>
        <p:nvSpPr>
          <p:cNvPr id="467002" name="Text Box 58"/>
          <p:cNvSpPr txBox="1">
            <a:spLocks noChangeArrowheads="1"/>
          </p:cNvSpPr>
          <p:nvPr/>
        </p:nvSpPr>
        <p:spPr bwMode="auto">
          <a:xfrm>
            <a:off x="2295525" y="54737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rgbClr val="FF3300"/>
                </a:solidFill>
                <a:latin typeface="Comic Sans MS" pitchFamily="66" charset="0"/>
                <a:sym typeface="Wingdings" pitchFamily="2" charset="2"/>
              </a:rPr>
              <a:t></a:t>
            </a:r>
          </a:p>
        </p:txBody>
      </p:sp>
      <p:sp>
        <p:nvSpPr>
          <p:cNvPr id="467003" name="Text Box 59"/>
          <p:cNvSpPr txBox="1">
            <a:spLocks noChangeArrowheads="1"/>
          </p:cNvSpPr>
          <p:nvPr/>
        </p:nvSpPr>
        <p:spPr bwMode="auto">
          <a:xfrm>
            <a:off x="3744913" y="5472113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rgbClr val="FF3300"/>
                </a:solidFill>
                <a:latin typeface="Comic Sans MS" pitchFamily="66" charset="0"/>
                <a:sym typeface="Wingdings" pitchFamily="2" charset="2"/>
              </a:rPr>
              <a:t></a:t>
            </a:r>
          </a:p>
        </p:txBody>
      </p:sp>
      <p:sp>
        <p:nvSpPr>
          <p:cNvPr id="467004" name="Text Box 60"/>
          <p:cNvSpPr txBox="1">
            <a:spLocks noChangeArrowheads="1"/>
          </p:cNvSpPr>
          <p:nvPr/>
        </p:nvSpPr>
        <p:spPr bwMode="auto">
          <a:xfrm>
            <a:off x="5094288" y="5513388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rgbClr val="FF3300"/>
                </a:solidFill>
                <a:latin typeface="Comic Sans MS" pitchFamily="66" charset="0"/>
                <a:sym typeface="Wingdings" pitchFamily="2" charset="2"/>
              </a:rPr>
              <a:t>X</a:t>
            </a:r>
          </a:p>
        </p:txBody>
      </p:sp>
      <p:sp>
        <p:nvSpPr>
          <p:cNvPr id="467005" name="Text Box 61"/>
          <p:cNvSpPr txBox="1">
            <a:spLocks noChangeArrowheads="1"/>
          </p:cNvSpPr>
          <p:nvPr/>
        </p:nvSpPr>
        <p:spPr bwMode="auto">
          <a:xfrm>
            <a:off x="6486525" y="5497513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rgbClr val="FF3300"/>
                </a:solidFill>
                <a:latin typeface="Comic Sans MS" pitchFamily="66" charset="0"/>
                <a:sym typeface="Wingdings" pitchFamily="2" charset="2"/>
              </a:rPr>
              <a:t>X</a:t>
            </a:r>
          </a:p>
        </p:txBody>
      </p:sp>
      <p:sp>
        <p:nvSpPr>
          <p:cNvPr id="467006" name="Text Box 62"/>
          <p:cNvSpPr txBox="1">
            <a:spLocks noChangeArrowheads="1"/>
          </p:cNvSpPr>
          <p:nvPr/>
        </p:nvSpPr>
        <p:spPr bwMode="auto">
          <a:xfrm>
            <a:off x="7878763" y="5497513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rgbClr val="FF3300"/>
                </a:solidFill>
                <a:latin typeface="Comic Sans MS" pitchFamily="66" charset="0"/>
                <a:sym typeface="Wingdings" pitchFamily="2" charset="2"/>
              </a:rPr>
              <a:t>X</a:t>
            </a:r>
          </a:p>
        </p:txBody>
      </p:sp>
      <p:sp>
        <p:nvSpPr>
          <p:cNvPr id="467007" name="Text Box 63"/>
          <p:cNvSpPr txBox="1">
            <a:spLocks noChangeArrowheads="1"/>
          </p:cNvSpPr>
          <p:nvPr/>
        </p:nvSpPr>
        <p:spPr bwMode="auto">
          <a:xfrm>
            <a:off x="2211388" y="602297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正確</a:t>
            </a:r>
          </a:p>
        </p:txBody>
      </p:sp>
      <p:sp>
        <p:nvSpPr>
          <p:cNvPr id="467008" name="Text Box 64"/>
          <p:cNvSpPr txBox="1">
            <a:spLocks noChangeArrowheads="1"/>
          </p:cNvSpPr>
          <p:nvPr/>
        </p:nvSpPr>
        <p:spPr bwMode="auto">
          <a:xfrm>
            <a:off x="3603625" y="6021388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正確</a:t>
            </a:r>
          </a:p>
        </p:txBody>
      </p:sp>
      <p:sp>
        <p:nvSpPr>
          <p:cNvPr id="467009" name="Text Box 65"/>
          <p:cNvSpPr txBox="1">
            <a:spLocks noChangeArrowheads="1"/>
          </p:cNvSpPr>
          <p:nvPr/>
        </p:nvSpPr>
        <p:spPr bwMode="auto">
          <a:xfrm>
            <a:off x="5334000" y="6018213"/>
            <a:ext cx="2732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估計位數過多，無意義</a:t>
            </a:r>
          </a:p>
        </p:txBody>
      </p:sp>
      <p:sp>
        <p:nvSpPr>
          <p:cNvPr id="467010" name="Text Box 66"/>
          <p:cNvSpPr txBox="1">
            <a:spLocks noChangeArrowheads="1"/>
          </p:cNvSpPr>
          <p:nvPr/>
        </p:nvSpPr>
        <p:spPr bwMode="auto">
          <a:xfrm>
            <a:off x="5575300" y="908050"/>
            <a:ext cx="2452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最小刻度下一位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6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6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6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6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6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6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6" grpId="0" animBg="1"/>
      <p:bldP spid="467002" grpId="0"/>
      <p:bldP spid="467003" grpId="0"/>
      <p:bldP spid="467004" grpId="0"/>
      <p:bldP spid="467005" grpId="0"/>
      <p:bldP spid="467006" grpId="0"/>
      <p:bldP spid="467007" grpId="0"/>
      <p:bldP spid="467008" grpId="0"/>
      <p:bldP spid="467009" grpId="0"/>
      <p:bldP spid="4670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96838"/>
            <a:ext cx="8641084" cy="844550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測量值的</a:t>
            </a: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紀錄</a:t>
            </a:r>
            <a:endParaRPr lang="zh-TW" altLang="en-US" sz="28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3850" y="863600"/>
            <a:ext cx="84423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1</a:t>
            </a:r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  <a:r>
              <a:rPr lang="zh-TW" altLang="en-US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測量值</a:t>
            </a:r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包括</a:t>
            </a:r>
            <a:r>
              <a:rPr lang="zh-TW" altLang="en-US" u="sng" dirty="0" smtClean="0">
                <a:latin typeface="Arial" charset="0"/>
                <a:ea typeface="標楷體" pitchFamily="65" charset="-120"/>
                <a:sym typeface="Wingdings" pitchFamily="2" charset="2"/>
              </a:rPr>
              <a:t>   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和</a:t>
            </a:r>
            <a:r>
              <a:rPr lang="zh-TW" altLang="en-US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。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（數字是標準單位的倍數）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2</a:t>
            </a:r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  <a:r>
              <a:rPr lang="zh-TW" altLang="en-US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數字部分</a:t>
            </a:r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要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記錄到最小刻度的下一位</a:t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           測量值＝</a:t>
            </a:r>
            <a:r>
              <a:rPr lang="zh-TW" altLang="en-US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 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＋</a:t>
            </a:r>
            <a:r>
              <a:rPr lang="zh-TW" altLang="en-US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  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。</a:t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          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（ 倒數第一位是</a:t>
            </a:r>
            <a:r>
              <a:rPr lang="zh-TW" altLang="en-US" u="sng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          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；倒數第二位是</a:t>
            </a:r>
            <a:r>
              <a:rPr lang="zh-TW" altLang="en-US" u="sng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                  </a:t>
            </a:r>
            <a:r>
              <a:rPr lang="zh-TW" altLang="en-US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）</a:t>
            </a: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5681663" y="1743075"/>
            <a:ext cx="1985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一位估計值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28700" y="3387725"/>
            <a:ext cx="7358063" cy="1573213"/>
            <a:chOff x="594" y="1499"/>
            <a:chExt cx="4635" cy="991"/>
          </a:xfrm>
        </p:grpSpPr>
        <p:pic>
          <p:nvPicPr>
            <p:cNvPr id="28711" name="圖片 5" descr="img-gif\1-03.gif"/>
            <p:cNvPicPr>
              <a:picLocks noChangeAspect="1" noChangeArrowheads="1"/>
            </p:cNvPicPr>
            <p:nvPr/>
          </p:nvPicPr>
          <p:blipFill>
            <a:blip r:embed="rId2" cstate="print"/>
            <a:srcRect b="19749"/>
            <a:stretch>
              <a:fillRect/>
            </a:stretch>
          </p:blipFill>
          <p:spPr bwMode="auto">
            <a:xfrm>
              <a:off x="594" y="1527"/>
              <a:ext cx="2104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2" name="圖片 6" descr="img-gif\1-04.gif"/>
            <p:cNvPicPr>
              <a:picLocks noChangeAspect="1" noChangeArrowheads="1"/>
            </p:cNvPicPr>
            <p:nvPr/>
          </p:nvPicPr>
          <p:blipFill>
            <a:blip r:embed="rId3" cstate="print"/>
            <a:srcRect b="19183"/>
            <a:stretch>
              <a:fillRect/>
            </a:stretch>
          </p:blipFill>
          <p:spPr bwMode="auto">
            <a:xfrm>
              <a:off x="3052" y="1499"/>
              <a:ext cx="2177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3348038" y="1728788"/>
            <a:ext cx="1985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一組準確值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2771775" y="90805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數字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4017963" y="914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單位</a:t>
            </a:r>
          </a:p>
        </p:txBody>
      </p:sp>
      <p:sp>
        <p:nvSpPr>
          <p:cNvPr id="467979" name="Line 11"/>
          <p:cNvSpPr>
            <a:spLocks noChangeShapeType="1"/>
          </p:cNvSpPr>
          <p:nvPr/>
        </p:nvSpPr>
        <p:spPr bwMode="auto">
          <a:xfrm>
            <a:off x="3305175" y="3141663"/>
            <a:ext cx="0" cy="1944687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7980" name="Line 12"/>
          <p:cNvSpPr>
            <a:spLocks noChangeShapeType="1"/>
          </p:cNvSpPr>
          <p:nvPr/>
        </p:nvSpPr>
        <p:spPr bwMode="auto">
          <a:xfrm>
            <a:off x="7286625" y="3162300"/>
            <a:ext cx="0" cy="1944688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7981" name="Text Box 13"/>
          <p:cNvSpPr txBox="1">
            <a:spLocks noChangeArrowheads="1"/>
          </p:cNvSpPr>
          <p:nvPr/>
        </p:nvSpPr>
        <p:spPr bwMode="auto">
          <a:xfrm>
            <a:off x="1431925" y="5011738"/>
            <a:ext cx="2284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latin typeface="Arial Black" pitchFamily="34" charset="0"/>
              </a:rPr>
              <a:t>14.7 cm</a:t>
            </a:r>
          </a:p>
        </p:txBody>
      </p:sp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5634038" y="502602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latin typeface="Arial Black" pitchFamily="34" charset="0"/>
              </a:rPr>
              <a:t>14.76 cm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33425" y="4973638"/>
            <a:ext cx="1444625" cy="1522412"/>
            <a:chOff x="453" y="3225"/>
            <a:chExt cx="910" cy="959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884" y="3225"/>
              <a:ext cx="479" cy="663"/>
              <a:chOff x="884" y="3134"/>
              <a:chExt cx="479" cy="663"/>
            </a:xfrm>
          </p:grpSpPr>
          <p:sp>
            <p:nvSpPr>
              <p:cNvPr id="28707" name="Rectangle 17"/>
              <p:cNvSpPr>
                <a:spLocks noChangeArrowheads="1"/>
              </p:cNvSpPr>
              <p:nvPr/>
            </p:nvSpPr>
            <p:spPr bwMode="auto">
              <a:xfrm>
                <a:off x="1122" y="3134"/>
                <a:ext cx="241" cy="439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884" y="3570"/>
                <a:ext cx="363" cy="227"/>
                <a:chOff x="884" y="3570"/>
                <a:chExt cx="363" cy="227"/>
              </a:xfrm>
            </p:grpSpPr>
            <p:sp>
              <p:nvSpPr>
                <p:cNvPr id="28709" name="Line 19"/>
                <p:cNvSpPr>
                  <a:spLocks noChangeShapeType="1"/>
                </p:cNvSpPr>
                <p:nvPr/>
              </p:nvSpPr>
              <p:spPr bwMode="auto">
                <a:xfrm>
                  <a:off x="1247" y="3570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1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884" y="3790"/>
                  <a:ext cx="36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8706" name="Text Box 21"/>
            <p:cNvSpPr txBox="1">
              <a:spLocks noChangeArrowheads="1"/>
            </p:cNvSpPr>
            <p:nvPr/>
          </p:nvSpPr>
          <p:spPr bwMode="auto">
            <a:xfrm>
              <a:off x="453" y="3550"/>
              <a:ext cx="45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最小</a:t>
              </a:r>
              <a:b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刻度</a:t>
              </a:r>
              <a:b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 </a:t>
              </a: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cm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229225" y="4973638"/>
            <a:ext cx="1571625" cy="1608137"/>
            <a:chOff x="3285" y="3134"/>
            <a:chExt cx="990" cy="1013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796" y="3134"/>
              <a:ext cx="479" cy="663"/>
              <a:chOff x="884" y="3134"/>
              <a:chExt cx="479" cy="663"/>
            </a:xfrm>
          </p:grpSpPr>
          <p:sp>
            <p:nvSpPr>
              <p:cNvPr id="28701" name="Rectangle 24"/>
              <p:cNvSpPr>
                <a:spLocks noChangeArrowheads="1"/>
              </p:cNvSpPr>
              <p:nvPr/>
            </p:nvSpPr>
            <p:spPr bwMode="auto">
              <a:xfrm>
                <a:off x="1122" y="3134"/>
                <a:ext cx="241" cy="439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884" y="3570"/>
                <a:ext cx="363" cy="227"/>
                <a:chOff x="884" y="3570"/>
                <a:chExt cx="363" cy="227"/>
              </a:xfrm>
            </p:grpSpPr>
            <p:sp>
              <p:nvSpPr>
                <p:cNvPr id="28703" name="Line 26"/>
                <p:cNvSpPr>
                  <a:spLocks noChangeShapeType="1"/>
                </p:cNvSpPr>
                <p:nvPr/>
              </p:nvSpPr>
              <p:spPr bwMode="auto">
                <a:xfrm>
                  <a:off x="1247" y="3570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8704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884" y="3790"/>
                  <a:ext cx="36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8700" name="Text Box 28"/>
            <p:cNvSpPr txBox="1">
              <a:spLocks noChangeArrowheads="1"/>
            </p:cNvSpPr>
            <p:nvPr/>
          </p:nvSpPr>
          <p:spPr bwMode="auto">
            <a:xfrm>
              <a:off x="3285" y="3513"/>
              <a:ext cx="45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最小</a:t>
              </a:r>
              <a:b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刻度</a:t>
              </a:r>
              <a:b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 </a:t>
              </a: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mm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2000250" y="4973638"/>
            <a:ext cx="1008063" cy="1531937"/>
            <a:chOff x="1251" y="3134"/>
            <a:chExt cx="635" cy="965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413" y="3134"/>
              <a:ext cx="241" cy="659"/>
              <a:chOff x="1413" y="3134"/>
              <a:chExt cx="241" cy="659"/>
            </a:xfrm>
          </p:grpSpPr>
          <p:sp>
            <p:nvSpPr>
              <p:cNvPr id="28697" name="Rectangle 31"/>
              <p:cNvSpPr>
                <a:spLocks noChangeArrowheads="1"/>
              </p:cNvSpPr>
              <p:nvPr/>
            </p:nvSpPr>
            <p:spPr bwMode="auto">
              <a:xfrm>
                <a:off x="1413" y="3134"/>
                <a:ext cx="241" cy="428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8" name="Line 32"/>
              <p:cNvSpPr>
                <a:spLocks noChangeShapeType="1"/>
              </p:cNvSpPr>
              <p:nvPr/>
            </p:nvSpPr>
            <p:spPr bwMode="auto">
              <a:xfrm>
                <a:off x="1531" y="356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8696" name="Text Box 33"/>
            <p:cNvSpPr txBox="1">
              <a:spLocks noChangeArrowheads="1"/>
            </p:cNvSpPr>
            <p:nvPr/>
          </p:nvSpPr>
          <p:spPr bwMode="auto">
            <a:xfrm>
              <a:off x="1251" y="3849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估計值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6519863" y="4965700"/>
            <a:ext cx="1023937" cy="1549400"/>
            <a:chOff x="4111" y="3126"/>
            <a:chExt cx="635" cy="971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4301" y="3126"/>
              <a:ext cx="241" cy="659"/>
              <a:chOff x="1413" y="3134"/>
              <a:chExt cx="241" cy="659"/>
            </a:xfrm>
          </p:grpSpPr>
          <p:sp>
            <p:nvSpPr>
              <p:cNvPr id="28693" name="Rectangle 36"/>
              <p:cNvSpPr>
                <a:spLocks noChangeArrowheads="1"/>
              </p:cNvSpPr>
              <p:nvPr/>
            </p:nvSpPr>
            <p:spPr bwMode="auto">
              <a:xfrm>
                <a:off x="1413" y="3134"/>
                <a:ext cx="241" cy="428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4" name="Line 37"/>
              <p:cNvSpPr>
                <a:spLocks noChangeShapeType="1"/>
              </p:cNvSpPr>
              <p:nvPr/>
            </p:nvSpPr>
            <p:spPr bwMode="auto">
              <a:xfrm>
                <a:off x="1531" y="356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8692" name="Text Box 38"/>
            <p:cNvSpPr txBox="1">
              <a:spLocks noChangeArrowheads="1"/>
            </p:cNvSpPr>
            <p:nvPr/>
          </p:nvSpPr>
          <p:spPr bwMode="auto">
            <a:xfrm>
              <a:off x="4111" y="3847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估計值</a:t>
              </a:r>
            </a:p>
          </p:txBody>
        </p:sp>
      </p:grpSp>
      <p:sp>
        <p:nvSpPr>
          <p:cNvPr id="468007" name="Text Box 39"/>
          <p:cNvSpPr txBox="1">
            <a:spLocks noChangeArrowheads="1"/>
          </p:cNvSpPr>
          <p:nvPr/>
        </p:nvSpPr>
        <p:spPr bwMode="auto">
          <a:xfrm>
            <a:off x="3946525" y="2205038"/>
            <a:ext cx="912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估計</a:t>
            </a:r>
          </a:p>
        </p:txBody>
      </p:sp>
      <p:sp>
        <p:nvSpPr>
          <p:cNvPr id="468008" name="Text Box 40"/>
          <p:cNvSpPr txBox="1">
            <a:spLocks noChangeArrowheads="1"/>
          </p:cNvSpPr>
          <p:nvPr/>
        </p:nvSpPr>
        <p:spPr bwMode="auto">
          <a:xfrm>
            <a:off x="7019925" y="2205038"/>
            <a:ext cx="1543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最小刻度</a:t>
            </a:r>
          </a:p>
        </p:txBody>
      </p:sp>
      <p:sp>
        <p:nvSpPr>
          <p:cNvPr id="41" name="文字方塊 3"/>
          <p:cNvSpPr txBox="1"/>
          <p:nvPr/>
        </p:nvSpPr>
        <p:spPr>
          <a:xfrm>
            <a:off x="7812360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1/2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9" grpId="0" animBg="1"/>
      <p:bldP spid="467980" grpId="0" animBg="1"/>
      <p:bldP spid="467981" grpId="0"/>
      <p:bldP spid="4679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224" y="96838"/>
            <a:ext cx="8743256" cy="844550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測量值的</a:t>
            </a: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紀錄</a:t>
            </a:r>
            <a:endParaRPr lang="zh-TW" altLang="en-US" sz="28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3375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3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  <a:r>
              <a:rPr lang="en-US" altLang="zh-TW">
                <a:latin typeface="Comic Sans MS" pitchFamily="66" charset="0"/>
                <a:ea typeface="標楷體" pitchFamily="65" charset="-120"/>
                <a:sym typeface="Wingdings" pitchFamily="2" charset="2"/>
              </a:rPr>
              <a:t>『</a:t>
            </a:r>
            <a:r>
              <a:rPr lang="zh-TW" altLang="en-US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  <a:sym typeface="Wingdings" pitchFamily="2" charset="2"/>
              </a:rPr>
              <a:t>恰好在刻度上</a:t>
            </a:r>
            <a:r>
              <a:rPr lang="en-US" altLang="zh-TW">
                <a:latin typeface="Comic Sans MS" pitchFamily="66" charset="0"/>
                <a:ea typeface="標楷體" pitchFamily="65" charset="-120"/>
                <a:sym typeface="Wingdings" pitchFamily="2" charset="2"/>
              </a:rPr>
              <a:t>』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的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估計</a:t>
            </a:r>
            <a:r>
              <a:rPr lang="zh-TW" altLang="en-US">
                <a:latin typeface="Comic Sans MS" pitchFamily="66" charset="0"/>
                <a:sym typeface="Wingdings" pitchFamily="2" charset="2"/>
              </a:rPr>
              <a:t>，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以</a:t>
            </a:r>
            <a:r>
              <a:rPr lang="zh-TW" altLang="en-US" u="sng">
                <a:latin typeface="Comic Sans MS" pitchFamily="66" charset="0"/>
                <a:ea typeface="標楷體" pitchFamily="65" charset="-120"/>
                <a:sym typeface="Wingdings" pitchFamily="2" charset="2"/>
              </a:rPr>
              <a:t>             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方式處理。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5292725" y="879475"/>
            <a:ext cx="1073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補零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2988" y="2147888"/>
            <a:ext cx="7272337" cy="2132012"/>
            <a:chOff x="657" y="1353"/>
            <a:chExt cx="4581" cy="134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061" y="1353"/>
              <a:ext cx="2177" cy="1332"/>
              <a:chOff x="3061" y="1353"/>
              <a:chExt cx="2177" cy="1332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143" y="1353"/>
                <a:ext cx="1554" cy="642"/>
                <a:chOff x="884" y="1071"/>
                <a:chExt cx="3448" cy="1002"/>
              </a:xfrm>
            </p:grpSpPr>
            <p:pic>
              <p:nvPicPr>
                <p:cNvPr id="29738" name="Picture 8" descr="Scan00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12000" contrast="30000"/>
                </a:blip>
                <a:srcRect l="43471" t="63661" r="32004" b="22353"/>
                <a:stretch>
                  <a:fillRect/>
                </a:stretch>
              </p:blipFill>
              <p:spPr bwMode="auto">
                <a:xfrm>
                  <a:off x="884" y="1071"/>
                  <a:ext cx="3448" cy="10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39" name="Line 9"/>
                <p:cNvSpPr>
                  <a:spLocks noChangeShapeType="1"/>
                </p:cNvSpPr>
                <p:nvPr/>
              </p:nvSpPr>
              <p:spPr bwMode="auto">
                <a:xfrm>
                  <a:off x="884" y="1434"/>
                  <a:ext cx="0" cy="5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pic>
            <p:nvPicPr>
              <p:cNvPr id="29737" name="圖片 6" descr="img-gif\1-04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3674" b="19183"/>
              <a:stretch>
                <a:fillRect/>
              </a:stretch>
            </p:blipFill>
            <p:spPr bwMode="auto">
              <a:xfrm>
                <a:off x="3061" y="1985"/>
                <a:ext cx="2177" cy="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657" y="1381"/>
              <a:ext cx="2104" cy="1315"/>
              <a:chOff x="657" y="1381"/>
              <a:chExt cx="2104" cy="1315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666" y="1381"/>
                <a:ext cx="1554" cy="642"/>
                <a:chOff x="884" y="1071"/>
                <a:chExt cx="3448" cy="1002"/>
              </a:xfrm>
            </p:grpSpPr>
            <p:pic>
              <p:nvPicPr>
                <p:cNvPr id="29734" name="Picture 13" descr="Scan00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12000" contrast="30000"/>
                </a:blip>
                <a:srcRect l="43471" t="63661" r="32004" b="22353"/>
                <a:stretch>
                  <a:fillRect/>
                </a:stretch>
              </p:blipFill>
              <p:spPr bwMode="auto">
                <a:xfrm>
                  <a:off x="884" y="1071"/>
                  <a:ext cx="3448" cy="10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35" name="Line 14"/>
                <p:cNvSpPr>
                  <a:spLocks noChangeShapeType="1"/>
                </p:cNvSpPr>
                <p:nvPr/>
              </p:nvSpPr>
              <p:spPr bwMode="auto">
                <a:xfrm>
                  <a:off x="884" y="1434"/>
                  <a:ext cx="0" cy="5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pic>
            <p:nvPicPr>
              <p:cNvPr id="29733" name="圖片 5" descr="img-gif\1-03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2751" b="19749"/>
              <a:stretch>
                <a:fillRect/>
              </a:stretch>
            </p:blipFill>
            <p:spPr bwMode="auto">
              <a:xfrm>
                <a:off x="657" y="2006"/>
                <a:ext cx="2104" cy="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69008" name="Line 16"/>
          <p:cNvSpPr>
            <a:spLocks noChangeShapeType="1"/>
          </p:cNvSpPr>
          <p:nvPr/>
        </p:nvSpPr>
        <p:spPr bwMode="auto">
          <a:xfrm>
            <a:off x="3538538" y="2492375"/>
            <a:ext cx="0" cy="9429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9009" name="Line 17"/>
          <p:cNvSpPr>
            <a:spLocks noChangeShapeType="1"/>
          </p:cNvSpPr>
          <p:nvPr/>
        </p:nvSpPr>
        <p:spPr bwMode="auto">
          <a:xfrm>
            <a:off x="7452320" y="2562225"/>
            <a:ext cx="0" cy="9429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1489075" y="4522788"/>
            <a:ext cx="2284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latin typeface="Arial Black" pitchFamily="34" charset="0"/>
              </a:rPr>
              <a:t>15.0 cm</a:t>
            </a:r>
          </a:p>
        </p:txBody>
      </p:sp>
      <p:sp>
        <p:nvSpPr>
          <p:cNvPr id="469011" name="Text Box 19"/>
          <p:cNvSpPr txBox="1">
            <a:spLocks noChangeArrowheads="1"/>
          </p:cNvSpPr>
          <p:nvPr/>
        </p:nvSpPr>
        <p:spPr bwMode="auto">
          <a:xfrm>
            <a:off x="5480050" y="4552950"/>
            <a:ext cx="2836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latin typeface="Arial Black" pitchFamily="34" charset="0"/>
              </a:rPr>
              <a:t>15.00 cm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044700" y="4479925"/>
            <a:ext cx="1008063" cy="1531938"/>
            <a:chOff x="1251" y="3134"/>
            <a:chExt cx="635" cy="965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413" y="3134"/>
              <a:ext cx="241" cy="659"/>
              <a:chOff x="1413" y="3134"/>
              <a:chExt cx="241" cy="659"/>
            </a:xfrm>
          </p:grpSpPr>
          <p:sp>
            <p:nvSpPr>
              <p:cNvPr id="29728" name="Rectangle 22"/>
              <p:cNvSpPr>
                <a:spLocks noChangeArrowheads="1"/>
              </p:cNvSpPr>
              <p:nvPr/>
            </p:nvSpPr>
            <p:spPr bwMode="auto">
              <a:xfrm>
                <a:off x="1413" y="3134"/>
                <a:ext cx="241" cy="428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729" name="Line 23"/>
              <p:cNvSpPr>
                <a:spLocks noChangeShapeType="1"/>
              </p:cNvSpPr>
              <p:nvPr/>
            </p:nvSpPr>
            <p:spPr bwMode="auto">
              <a:xfrm>
                <a:off x="1531" y="356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9727" name="Text Box 24"/>
            <p:cNvSpPr txBox="1">
              <a:spLocks noChangeArrowheads="1"/>
            </p:cNvSpPr>
            <p:nvPr/>
          </p:nvSpPr>
          <p:spPr bwMode="auto">
            <a:xfrm>
              <a:off x="1251" y="3849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估計值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411913" y="4479925"/>
            <a:ext cx="1008062" cy="1531938"/>
            <a:chOff x="1251" y="3134"/>
            <a:chExt cx="635" cy="965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13" y="3134"/>
              <a:ext cx="241" cy="659"/>
              <a:chOff x="1413" y="3134"/>
              <a:chExt cx="241" cy="659"/>
            </a:xfrm>
          </p:grpSpPr>
          <p:sp>
            <p:nvSpPr>
              <p:cNvPr id="29724" name="Rectangle 27"/>
              <p:cNvSpPr>
                <a:spLocks noChangeArrowheads="1"/>
              </p:cNvSpPr>
              <p:nvPr/>
            </p:nvSpPr>
            <p:spPr bwMode="auto">
              <a:xfrm>
                <a:off x="1413" y="3134"/>
                <a:ext cx="241" cy="428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725" name="Line 28"/>
              <p:cNvSpPr>
                <a:spLocks noChangeShapeType="1"/>
              </p:cNvSpPr>
              <p:nvPr/>
            </p:nvSpPr>
            <p:spPr bwMode="auto">
              <a:xfrm>
                <a:off x="1531" y="3566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9723" name="Text Box 29"/>
            <p:cNvSpPr txBox="1">
              <a:spLocks noChangeArrowheads="1"/>
            </p:cNvSpPr>
            <p:nvPr/>
          </p:nvSpPr>
          <p:spPr bwMode="auto">
            <a:xfrm>
              <a:off x="1251" y="3849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估計值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98513" y="4495800"/>
            <a:ext cx="1444625" cy="1522413"/>
            <a:chOff x="453" y="3225"/>
            <a:chExt cx="910" cy="959"/>
          </a:xfrm>
        </p:grpSpPr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884" y="3225"/>
              <a:ext cx="479" cy="663"/>
              <a:chOff x="884" y="3134"/>
              <a:chExt cx="479" cy="663"/>
            </a:xfrm>
          </p:grpSpPr>
          <p:sp>
            <p:nvSpPr>
              <p:cNvPr id="29718" name="Rectangle 32"/>
              <p:cNvSpPr>
                <a:spLocks noChangeArrowheads="1"/>
              </p:cNvSpPr>
              <p:nvPr/>
            </p:nvSpPr>
            <p:spPr bwMode="auto">
              <a:xfrm>
                <a:off x="1122" y="3134"/>
                <a:ext cx="241" cy="439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884" y="3570"/>
                <a:ext cx="363" cy="227"/>
                <a:chOff x="884" y="3570"/>
                <a:chExt cx="363" cy="227"/>
              </a:xfrm>
            </p:grpSpPr>
            <p:sp>
              <p:nvSpPr>
                <p:cNvPr id="29720" name="Line 34"/>
                <p:cNvSpPr>
                  <a:spLocks noChangeShapeType="1"/>
                </p:cNvSpPr>
                <p:nvPr/>
              </p:nvSpPr>
              <p:spPr bwMode="auto">
                <a:xfrm>
                  <a:off x="1247" y="3570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1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884" y="3790"/>
                  <a:ext cx="36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9717" name="Text Box 36"/>
            <p:cNvSpPr txBox="1">
              <a:spLocks noChangeArrowheads="1"/>
            </p:cNvSpPr>
            <p:nvPr/>
          </p:nvSpPr>
          <p:spPr bwMode="auto">
            <a:xfrm>
              <a:off x="453" y="3550"/>
              <a:ext cx="45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最小</a:t>
              </a:r>
              <a:b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刻度</a:t>
              </a:r>
              <a:b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 </a:t>
              </a: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cm</a:t>
              </a:r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5068888" y="4479925"/>
            <a:ext cx="1571625" cy="1608138"/>
            <a:chOff x="3285" y="3134"/>
            <a:chExt cx="990" cy="1013"/>
          </a:xfrm>
        </p:grpSpPr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3796" y="3134"/>
              <a:ext cx="479" cy="663"/>
              <a:chOff x="884" y="3134"/>
              <a:chExt cx="479" cy="663"/>
            </a:xfrm>
          </p:grpSpPr>
          <p:sp>
            <p:nvSpPr>
              <p:cNvPr id="29712" name="Rectangle 39"/>
              <p:cNvSpPr>
                <a:spLocks noChangeArrowheads="1"/>
              </p:cNvSpPr>
              <p:nvPr/>
            </p:nvSpPr>
            <p:spPr bwMode="auto">
              <a:xfrm>
                <a:off x="1122" y="3134"/>
                <a:ext cx="241" cy="439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884" y="3570"/>
                <a:ext cx="363" cy="227"/>
                <a:chOff x="884" y="3570"/>
                <a:chExt cx="363" cy="227"/>
              </a:xfrm>
            </p:grpSpPr>
            <p:sp>
              <p:nvSpPr>
                <p:cNvPr id="29714" name="Line 41"/>
                <p:cNvSpPr>
                  <a:spLocks noChangeShapeType="1"/>
                </p:cNvSpPr>
                <p:nvPr/>
              </p:nvSpPr>
              <p:spPr bwMode="auto">
                <a:xfrm>
                  <a:off x="1247" y="3570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1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84" y="3790"/>
                  <a:ext cx="36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9711" name="Text Box 43"/>
            <p:cNvSpPr txBox="1">
              <a:spLocks noChangeArrowheads="1"/>
            </p:cNvSpPr>
            <p:nvPr/>
          </p:nvSpPr>
          <p:spPr bwMode="auto">
            <a:xfrm>
              <a:off x="3285" y="3513"/>
              <a:ext cx="45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最小</a:t>
              </a:r>
              <a:b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刻度</a:t>
              </a:r>
              <a:b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 </a:t>
              </a: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mm</a:t>
              </a:r>
            </a:p>
          </p:txBody>
        </p:sp>
      </p:grpSp>
      <p:sp>
        <p:nvSpPr>
          <p:cNvPr id="44" name="文字方塊 3"/>
          <p:cNvSpPr txBox="1"/>
          <p:nvPr/>
        </p:nvSpPr>
        <p:spPr>
          <a:xfrm>
            <a:off x="7812360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2/2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/>
      <p:bldP spid="469008" grpId="0" animBg="1"/>
      <p:bldP spid="469009" grpId="0" animBg="1"/>
      <p:bldP spid="469010" grpId="0"/>
      <p:bldP spid="469011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3826</TotalTime>
  <Words>1693</Words>
  <Application>Microsoft Office PowerPoint</Application>
  <PresentationFormat>如螢幕大小 (4:3)</PresentationFormat>
  <Paragraphs>399</Paragraphs>
  <Slides>31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4" baseType="lpstr">
      <vt:lpstr>Crayons</vt:lpstr>
      <vt:lpstr>預設簡報設計</vt:lpstr>
      <vt:lpstr>方程式</vt:lpstr>
      <vt:lpstr>投影片 1</vt:lpstr>
      <vt:lpstr>投影片 2</vt:lpstr>
      <vt:lpstr>投影片 3</vt:lpstr>
      <vt:lpstr>投影片 4</vt:lpstr>
      <vt:lpstr>計數值與測量值的差異</vt:lpstr>
      <vt:lpstr>如何進行測量</vt:lpstr>
      <vt:lpstr>測量值的估計</vt:lpstr>
      <vt:lpstr>測量值的紀錄</vt:lpstr>
      <vt:lpstr>測量值的紀錄</vt:lpstr>
      <vt:lpstr>測量值的最小單位</vt:lpstr>
      <vt:lpstr>投影片 11</vt:lpstr>
      <vt:lpstr>如何減少測量值的誤差</vt:lpstr>
      <vt:lpstr>正確使用測量工具示例</vt:lpstr>
      <vt:lpstr>投影片 14</vt:lpstr>
      <vt:lpstr>基本物理量</vt:lpstr>
      <vt:lpstr>七大基本物理量</vt:lpstr>
      <vt:lpstr>基本量與導出量</vt:lpstr>
      <vt:lpstr> SI單位制常見字首</vt:lpstr>
      <vt:lpstr>SI單位制常見字首</vt:lpstr>
      <vt:lpstr> 長度的測量</vt:lpstr>
      <vt:lpstr>常用的長度公制單位</vt:lpstr>
      <vt:lpstr>常用長度單位</vt:lpstr>
      <vt:lpstr> 體積的測量</vt:lpstr>
      <vt:lpstr>常見的體積公制單位</vt:lpstr>
      <vt:lpstr>液體與固體物質的體積測量</vt:lpstr>
      <vt:lpstr>液體體積的測量</vt:lpstr>
      <vt:lpstr>固體體積測量~公式法</vt:lpstr>
      <vt:lpstr>固體體積測量~直接排水法</vt:lpstr>
      <vt:lpstr>固體體積測量~間接排水法(重錘法)</vt:lpstr>
      <vt:lpstr>投影片 30</vt:lpstr>
      <vt:lpstr>範例一</vt:lpstr>
    </vt:vector>
  </TitlesOfParts>
  <Company>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基本測量</dc:title>
  <dc:creator>suyuhnan</dc:creator>
  <cp:lastModifiedBy>Windows User</cp:lastModifiedBy>
  <cp:revision>781</cp:revision>
  <dcterms:created xsi:type="dcterms:W3CDTF">2002-02-06T14:45:10Z</dcterms:created>
  <dcterms:modified xsi:type="dcterms:W3CDTF">2015-08-25T14:06:36Z</dcterms:modified>
</cp:coreProperties>
</file>