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0"/>
  </p:notesMasterIdLst>
  <p:sldIdLst>
    <p:sldId id="256" r:id="rId4"/>
    <p:sldId id="257" r:id="rId5"/>
    <p:sldId id="281" r:id="rId6"/>
    <p:sldId id="275" r:id="rId7"/>
    <p:sldId id="276" r:id="rId8"/>
    <p:sldId id="277" r:id="rId9"/>
    <p:sldId id="284" r:id="rId10"/>
    <p:sldId id="259" r:id="rId11"/>
    <p:sldId id="278" r:id="rId12"/>
    <p:sldId id="260" r:id="rId13"/>
    <p:sldId id="280" r:id="rId14"/>
    <p:sldId id="282" r:id="rId15"/>
    <p:sldId id="286" r:id="rId16"/>
    <p:sldId id="289" r:id="rId17"/>
    <p:sldId id="265" r:id="rId18"/>
    <p:sldId id="274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FC67-5C46-46E5-85CB-6A6FB5300946}" type="datetimeFigureOut">
              <a:rPr lang="zh-TW" altLang="en-US" smtClean="0"/>
              <a:t>2024/1/10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59D49-DAF6-4DB7-A9CF-A927D9888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4763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subTitle"/>
          </p:nvPr>
        </p:nvSpPr>
        <p:spPr>
          <a:xfrm>
            <a:off x="2611800" y="3429000"/>
            <a:ext cx="5517720" cy="10515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subTitle"/>
          </p:nvPr>
        </p:nvSpPr>
        <p:spPr>
          <a:xfrm>
            <a:off x="2611800" y="3429000"/>
            <a:ext cx="5517720" cy="10515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2611800" y="3429000"/>
            <a:ext cx="5517720" cy="10515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6;p13"/>
          <p:cNvPicPr/>
          <p:nvPr/>
        </p:nvPicPr>
        <p:blipFill>
          <a:blip r:embed="rId15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>
            <a:noFill/>
          </a:ln>
        </p:spPr>
      </p:pic>
      <p:pic>
        <p:nvPicPr>
          <p:cNvPr id="13" name="Google Shape;7;p13"/>
          <p:cNvPicPr/>
          <p:nvPr/>
        </p:nvPicPr>
        <p:blipFill>
          <a:blip r:embed="rId16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>
            <a:noFill/>
          </a:ln>
        </p:spPr>
      </p:pic>
      <p:sp>
        <p:nvSpPr>
          <p:cNvPr id="2" name="CustomShape 1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3"/>
          <p:cNvSpPr/>
          <p:nvPr/>
        </p:nvSpPr>
        <p:spPr>
          <a:xfrm>
            <a:off x="1007640" y="0"/>
            <a:ext cx="7934040" cy="6857640"/>
          </a:xfrm>
          <a:prstGeom prst="rect">
            <a:avLst/>
          </a:prstGeom>
          <a:solidFill>
            <a:schemeClr val="dk2">
              <a:alpha val="91372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4"/>
          <p:cNvSpPr/>
          <p:nvPr/>
        </p:nvSpPr>
        <p:spPr>
          <a:xfrm>
            <a:off x="89420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PlaceHolder 5"/>
          <p:cNvSpPr>
            <a:spLocks noGrp="1"/>
          </p:cNvSpPr>
          <p:nvPr>
            <p:ph type="title"/>
          </p:nvPr>
        </p:nvSpPr>
        <p:spPr>
          <a:xfrm>
            <a:off x="2611800" y="3429000"/>
            <a:ext cx="5517720" cy="22683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b="0" strike="noStrike" spc="-1">
                <a:solidFill>
                  <a:srgbClr val="000000"/>
                </a:solidFill>
                <a:latin typeface="Arial"/>
              </a:rPr>
              <a:t>請按這裡編輯題名文字格式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</p:spPr>
        <p:txBody>
          <a:bodyPr tIns="18360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ftr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</p:spPr>
        <p:txBody>
          <a:bodyPr bIns="18360" anchor="b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/>
          </p:nvPr>
        </p:nvSpPr>
        <p:spPr>
          <a:xfrm>
            <a:off x="158400" y="164520"/>
            <a:ext cx="636480" cy="322560"/>
          </a:xfrm>
          <a:prstGeom prst="rect">
            <a:avLst/>
          </a:prstGeom>
        </p:spPr>
        <p:txBody>
          <a:bodyPr rIns="45720" anchor="ctr">
            <a:noAutofit/>
          </a:bodyPr>
          <a:lstStyle/>
          <a:p>
            <a:pPr algn="r">
              <a:lnSpc>
                <a:spcPct val="100000"/>
              </a:lnSpc>
            </a:pPr>
            <a:fld id="{111C6C44-1DD5-4283-B98F-3CE8A3201A41}" type="slidenum">
              <a:rPr lang="en-US" sz="1800" b="0" strike="noStrike" spc="-1">
                <a:solidFill>
                  <a:srgbClr val="FFFFFF"/>
                </a:solidFill>
                <a:latin typeface="Arial"/>
                <a:ea typeface="Arial"/>
              </a:rPr>
              <a:t>‹#›</a:t>
            </a:fld>
            <a:endParaRPr lang="en-US" sz="1800" b="0" strike="noStrike" spc="-1">
              <a:latin typeface="Times New Roman"/>
            </a:endParaRPr>
          </a:p>
        </p:txBody>
      </p:sp>
      <p:sp>
        <p:nvSpPr>
          <p:cNvPr id="10" name="CustomShape 9"/>
          <p:cNvSpPr/>
          <p:nvPr/>
        </p:nvSpPr>
        <p:spPr>
          <a:xfrm>
            <a:off x="2191320" y="3262680"/>
            <a:ext cx="41544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0" strike="noStrike" spc="-1">
                <a:solidFill>
                  <a:srgbClr val="8EC0C1"/>
                </a:solidFill>
                <a:latin typeface="Noto Sans Symbols"/>
                <a:ea typeface="Noto Sans Symbols"/>
              </a:rPr>
              <a:t>◤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1" name="PlaceHolder 1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第七個大綱層次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6;p13"/>
          <p:cNvPicPr/>
          <p:nvPr/>
        </p:nvPicPr>
        <p:blipFill>
          <a:blip r:embed="rId15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>
            <a:noFill/>
          </a:ln>
        </p:spPr>
      </p:pic>
      <p:pic>
        <p:nvPicPr>
          <p:cNvPr id="49" name="Google Shape;7;p13"/>
          <p:cNvPicPr/>
          <p:nvPr/>
        </p:nvPicPr>
        <p:blipFill>
          <a:blip r:embed="rId16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>
            <a:noFill/>
          </a:ln>
        </p:spPr>
      </p:pic>
      <p:sp>
        <p:nvSpPr>
          <p:cNvPr id="50" name="CustomShape 1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2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3"/>
          <p:cNvSpPr/>
          <p:nvPr/>
        </p:nvSpPr>
        <p:spPr>
          <a:xfrm>
            <a:off x="1004400" y="0"/>
            <a:ext cx="10371960" cy="6857640"/>
          </a:xfrm>
          <a:prstGeom prst="rect">
            <a:avLst/>
          </a:prstGeom>
          <a:solidFill>
            <a:schemeClr val="dk2">
              <a:alpha val="91372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4"/>
          <p:cNvSpPr/>
          <p:nvPr/>
        </p:nvSpPr>
        <p:spPr>
          <a:xfrm>
            <a:off x="113774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PlaceHolder 5"/>
          <p:cNvSpPr>
            <a:spLocks noGrp="1"/>
          </p:cNvSpPr>
          <p:nvPr>
            <p:ph type="title"/>
          </p:nvPr>
        </p:nvSpPr>
        <p:spPr>
          <a:xfrm>
            <a:off x="2611800" y="808200"/>
            <a:ext cx="7957800" cy="10767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0" strike="noStrike" spc="-1">
                <a:solidFill>
                  <a:srgbClr val="000000"/>
                </a:solidFill>
                <a:latin typeface="Arial"/>
              </a:rPr>
              <a:t>請按這裡編輯題名文字格式</a:t>
            </a:r>
          </a:p>
        </p:txBody>
      </p:sp>
      <p:sp>
        <p:nvSpPr>
          <p:cNvPr id="55" name="PlaceHolder 6"/>
          <p:cNvSpPr>
            <a:spLocks noGrp="1"/>
          </p:cNvSpPr>
          <p:nvPr>
            <p:ph type="body"/>
          </p:nvPr>
        </p:nvSpPr>
        <p:spPr>
          <a:xfrm>
            <a:off x="2773440" y="2052000"/>
            <a:ext cx="7796160" cy="39974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第七個大綱層次</a:t>
            </a:r>
          </a:p>
        </p:txBody>
      </p:sp>
      <p:sp>
        <p:nvSpPr>
          <p:cNvPr id="56" name="PlaceHolder 7"/>
          <p:cNvSpPr>
            <a:spLocks noGrp="1"/>
          </p:cNvSpPr>
          <p:nvPr>
            <p:ph type="dt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</p:spPr>
        <p:txBody>
          <a:bodyPr tIns="18360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57" name="PlaceHolder 8"/>
          <p:cNvSpPr>
            <a:spLocks noGrp="1"/>
          </p:cNvSpPr>
          <p:nvPr>
            <p:ph type="ftr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</p:spPr>
        <p:txBody>
          <a:bodyPr bIns="18360" anchor="b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58" name="PlaceHolder 9"/>
          <p:cNvSpPr>
            <a:spLocks noGrp="1"/>
          </p:cNvSpPr>
          <p:nvPr>
            <p:ph type="sldNum"/>
          </p:nvPr>
        </p:nvSpPr>
        <p:spPr>
          <a:xfrm>
            <a:off x="158400" y="164520"/>
            <a:ext cx="636480" cy="322560"/>
          </a:xfrm>
          <a:prstGeom prst="rect">
            <a:avLst/>
          </a:prstGeom>
        </p:spPr>
        <p:txBody>
          <a:bodyPr rIns="45720" anchor="ctr">
            <a:noAutofit/>
          </a:bodyPr>
          <a:lstStyle/>
          <a:p>
            <a:pPr algn="r">
              <a:lnSpc>
                <a:spcPct val="100000"/>
              </a:lnSpc>
            </a:pPr>
            <a:fld id="{46119793-394C-4D81-A031-B46030E558EA}" type="slidenum">
              <a:rPr lang="en-US" sz="1800" b="0" strike="noStrike" spc="-1">
                <a:solidFill>
                  <a:srgbClr val="FFFFFF"/>
                </a:solidFill>
                <a:latin typeface="Arial"/>
                <a:ea typeface="Arial"/>
              </a:rPr>
              <a:t>‹#›</a:t>
            </a:fld>
            <a:endParaRPr lang="en-US" sz="1800" b="0" strike="noStrike" spc="-1">
              <a:latin typeface="Times New Roman"/>
            </a:endParaRPr>
          </a:p>
        </p:txBody>
      </p:sp>
      <p:sp>
        <p:nvSpPr>
          <p:cNvPr id="59" name="CustomShape 10"/>
          <p:cNvSpPr/>
          <p:nvPr/>
        </p:nvSpPr>
        <p:spPr>
          <a:xfrm>
            <a:off x="2194920" y="641160"/>
            <a:ext cx="41544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8EC0C1"/>
                </a:solidFill>
                <a:latin typeface="Noto Sans Symbols"/>
                <a:ea typeface="Noto Sans Symbols"/>
              </a:rPr>
              <a:t>◤</a:t>
            </a:r>
            <a:endParaRPr lang="en-US" sz="18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6;p13"/>
          <p:cNvPicPr/>
          <p:nvPr/>
        </p:nvPicPr>
        <p:blipFill>
          <a:blip r:embed="rId15"/>
          <a:stretch/>
        </p:blipFill>
        <p:spPr>
          <a:xfrm>
            <a:off x="2831760" y="2105280"/>
            <a:ext cx="9360000" cy="4752360"/>
          </a:xfrm>
          <a:prstGeom prst="rect">
            <a:avLst/>
          </a:prstGeom>
          <a:ln>
            <a:noFill/>
          </a:ln>
        </p:spPr>
      </p:pic>
      <p:pic>
        <p:nvPicPr>
          <p:cNvPr id="97" name="Google Shape;7;p13"/>
          <p:cNvPicPr/>
          <p:nvPr/>
        </p:nvPicPr>
        <p:blipFill>
          <a:blip r:embed="rId16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0" y="0"/>
            <a:ext cx="963720" cy="685764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2"/>
          <p:cNvSpPr/>
          <p:nvPr/>
        </p:nvSpPr>
        <p:spPr>
          <a:xfrm>
            <a:off x="961920" y="0"/>
            <a:ext cx="4536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3"/>
          <p:cNvSpPr/>
          <p:nvPr/>
        </p:nvSpPr>
        <p:spPr>
          <a:xfrm>
            <a:off x="1004400" y="0"/>
            <a:ext cx="10371960" cy="6857640"/>
          </a:xfrm>
          <a:prstGeom prst="rect">
            <a:avLst/>
          </a:prstGeom>
          <a:solidFill>
            <a:schemeClr val="dk2">
              <a:alpha val="91372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4"/>
          <p:cNvSpPr/>
          <p:nvPr/>
        </p:nvSpPr>
        <p:spPr>
          <a:xfrm>
            <a:off x="11377440" y="0"/>
            <a:ext cx="27000" cy="6857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PlaceHolder 5"/>
          <p:cNvSpPr>
            <a:spLocks noGrp="1"/>
          </p:cNvSpPr>
          <p:nvPr>
            <p:ph type="title"/>
          </p:nvPr>
        </p:nvSpPr>
        <p:spPr>
          <a:xfrm>
            <a:off x="2610000" y="805680"/>
            <a:ext cx="7950600" cy="10814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0" strike="noStrike" spc="-1">
                <a:solidFill>
                  <a:srgbClr val="000000"/>
                </a:solidFill>
                <a:latin typeface="Arial"/>
              </a:rPr>
              <a:t>請按這裡編輯題名文字格式</a:t>
            </a:r>
          </a:p>
        </p:txBody>
      </p:sp>
      <p:sp>
        <p:nvSpPr>
          <p:cNvPr id="103" name="PlaceHolder 6"/>
          <p:cNvSpPr>
            <a:spLocks noGrp="1"/>
          </p:cNvSpPr>
          <p:nvPr>
            <p:ph type="body"/>
          </p:nvPr>
        </p:nvSpPr>
        <p:spPr>
          <a:xfrm>
            <a:off x="2605320" y="2052000"/>
            <a:ext cx="3891600" cy="3997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第七個大綱層次</a:t>
            </a:r>
          </a:p>
        </p:txBody>
      </p:sp>
      <p:sp>
        <p:nvSpPr>
          <p:cNvPr id="104" name="PlaceHolder 7"/>
          <p:cNvSpPr>
            <a:spLocks noGrp="1"/>
          </p:cNvSpPr>
          <p:nvPr>
            <p:ph type="body"/>
          </p:nvPr>
        </p:nvSpPr>
        <p:spPr>
          <a:xfrm>
            <a:off x="6666480" y="2052000"/>
            <a:ext cx="3893760" cy="3997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第七個大綱層次</a:t>
            </a:r>
          </a:p>
        </p:txBody>
      </p:sp>
      <p:sp>
        <p:nvSpPr>
          <p:cNvPr id="105" name="PlaceHolder 8"/>
          <p:cNvSpPr>
            <a:spLocks noGrp="1"/>
          </p:cNvSpPr>
          <p:nvPr>
            <p:ph type="dt"/>
          </p:nvPr>
        </p:nvSpPr>
        <p:spPr>
          <a:xfrm rot="5400000">
            <a:off x="-809640" y="5270400"/>
            <a:ext cx="2662200" cy="182520"/>
          </a:xfrm>
          <a:prstGeom prst="rect">
            <a:avLst/>
          </a:prstGeom>
        </p:spPr>
        <p:txBody>
          <a:bodyPr tIns="18360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06" name="PlaceHolder 9"/>
          <p:cNvSpPr>
            <a:spLocks noGrp="1"/>
          </p:cNvSpPr>
          <p:nvPr>
            <p:ph type="ftr"/>
          </p:nvPr>
        </p:nvSpPr>
        <p:spPr>
          <a:xfrm rot="5400000">
            <a:off x="-2236680" y="3661200"/>
            <a:ext cx="5884920" cy="178920"/>
          </a:xfrm>
          <a:prstGeom prst="rect">
            <a:avLst/>
          </a:prstGeom>
        </p:spPr>
        <p:txBody>
          <a:bodyPr bIns="18360" anchor="b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07" name="PlaceHolder 10"/>
          <p:cNvSpPr>
            <a:spLocks noGrp="1"/>
          </p:cNvSpPr>
          <p:nvPr>
            <p:ph type="sldNum"/>
          </p:nvPr>
        </p:nvSpPr>
        <p:spPr>
          <a:xfrm>
            <a:off x="158400" y="164520"/>
            <a:ext cx="636480" cy="322560"/>
          </a:xfrm>
          <a:prstGeom prst="rect">
            <a:avLst/>
          </a:prstGeom>
        </p:spPr>
        <p:txBody>
          <a:bodyPr rIns="45720" anchor="ctr">
            <a:noAutofit/>
          </a:bodyPr>
          <a:lstStyle/>
          <a:p>
            <a:pPr algn="r">
              <a:lnSpc>
                <a:spcPct val="100000"/>
              </a:lnSpc>
            </a:pPr>
            <a:fld id="{36BC89EC-7E96-45A6-9E12-4E54C01CE744}" type="slidenum">
              <a:rPr lang="en-US" sz="1800" b="0" strike="noStrike" spc="-1">
                <a:solidFill>
                  <a:srgbClr val="FFFFFF"/>
                </a:solidFill>
                <a:latin typeface="Arial"/>
                <a:ea typeface="Arial"/>
              </a:rPr>
              <a:t>‹#›</a:t>
            </a:fld>
            <a:endParaRPr lang="en-US" sz="1800" b="0" strike="noStrike" spc="-1">
              <a:latin typeface="Times New Roman"/>
            </a:endParaRPr>
          </a:p>
        </p:txBody>
      </p:sp>
      <p:sp>
        <p:nvSpPr>
          <p:cNvPr id="108" name="CustomShape 11"/>
          <p:cNvSpPr/>
          <p:nvPr/>
        </p:nvSpPr>
        <p:spPr>
          <a:xfrm>
            <a:off x="2196000" y="641160"/>
            <a:ext cx="41544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8EC0C1"/>
                </a:solidFill>
                <a:latin typeface="Noto Sans Symbols"/>
                <a:ea typeface="Noto Sans Symbols"/>
              </a:rPr>
              <a:t>◤</a:t>
            </a:r>
            <a:endParaRPr lang="en-US" sz="18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1613520" y="3429000"/>
            <a:ext cx="6516000" cy="22683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60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尋找雙溪的寶貝</a:t>
            </a:r>
            <a:br>
              <a:rPr dirty="0"/>
            </a:br>
            <a:r>
              <a:rPr lang="en-US" sz="2000" b="0" strike="noStrike" spc="-1" dirty="0">
                <a:solidFill>
                  <a:srgbClr val="FFFF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（</a:t>
            </a:r>
            <a:r>
              <a:rPr lang="en-US" sz="2000" spc="-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Looking</a:t>
            </a:r>
            <a:r>
              <a:rPr lang="en-US" sz="2000" strike="noStrike" spc="-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for birds of </a:t>
            </a:r>
            <a:r>
              <a:rPr lang="en-US" sz="2000" strike="noStrike" spc="-1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Shuangsi</a:t>
            </a:r>
            <a:r>
              <a:rPr lang="en-US" sz="2000" b="0" strike="noStrike" spc="-1" dirty="0">
                <a:solidFill>
                  <a:srgbClr val="FFFF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）</a:t>
            </a:r>
            <a:br>
              <a:rPr dirty="0"/>
            </a:br>
            <a:br>
              <a:rPr dirty="0"/>
            </a:b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1613520" y="1965334"/>
            <a:ext cx="6708089" cy="1159920"/>
          </a:xfrm>
          <a:prstGeom prst="rect">
            <a:avLst/>
          </a:prstGeom>
          <a:noFill/>
          <a:ln>
            <a:noFill/>
          </a:ln>
        </p:spPr>
        <p:txBody>
          <a:bodyPr tIns="0" anchor="b">
            <a:normAutofit fontScale="88000"/>
          </a:bodyPr>
          <a:lstStyle/>
          <a:p>
            <a:pPr algn="r">
              <a:lnSpc>
                <a:spcPct val="120000"/>
              </a:lnSpc>
            </a:pPr>
            <a:r>
              <a:rPr lang="en-US" sz="40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六年級校本課程-我的山居鳥日記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147" name="Google Shape;122;p1"/>
          <p:cNvPicPr/>
          <p:nvPr/>
        </p:nvPicPr>
        <p:blipFill>
          <a:blip r:embed="rId2"/>
          <a:stretch/>
        </p:blipFill>
        <p:spPr>
          <a:xfrm>
            <a:off x="9147600" y="1181520"/>
            <a:ext cx="2874960" cy="4791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2611800" y="573120"/>
            <a:ext cx="8724240" cy="13118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        </a:t>
            </a:r>
            <a:r>
              <a:rPr lang="zh-TW" altLang="en-US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寫生</a:t>
            </a:r>
            <a:r>
              <a:rPr lang="en-US" altLang="zh-TW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-</a:t>
            </a:r>
            <a:r>
              <a:rPr lang="zh-TW" altLang="en-US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繪製鳥圖案</a:t>
            </a:r>
            <a:r>
              <a:rPr lang="en-US" altLang="zh-TW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(</a:t>
            </a:r>
            <a:r>
              <a:rPr lang="zh-TW" altLang="en-US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綜合</a:t>
            </a:r>
            <a:r>
              <a:rPr lang="en-US" altLang="zh-TW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)</a:t>
            </a:r>
            <a:br>
              <a:rPr dirty="0"/>
            </a:br>
            <a:r>
              <a:rPr lang="en-US" sz="3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                     </a:t>
            </a:r>
            <a:endParaRPr lang="en-US" sz="3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2773440" y="2052000"/>
            <a:ext cx="7796160" cy="3997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3A00E7-609B-4748-AE7B-D22FF96F2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60" y="880597"/>
            <a:ext cx="4227783" cy="3170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4FF7C-E844-4784-ADE7-DA1CC1CDE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47" y="2810934"/>
            <a:ext cx="5077288" cy="3807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2853489" y="357309"/>
            <a:ext cx="7957800" cy="1076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zh-TW" altLang="en-US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查找</a:t>
            </a:r>
            <a:r>
              <a:rPr lang="en-US" sz="48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探索雙溪</a:t>
            </a:r>
            <a:r>
              <a:rPr lang="en-US" altLang="zh-TW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(</a:t>
            </a:r>
            <a:r>
              <a:rPr lang="zh-TW" altLang="en-US" sz="4800" spc="-1" dirty="0">
                <a:solidFill>
                  <a:srgbClr val="FFFFFF"/>
                </a:solidFill>
                <a:latin typeface="Arial"/>
                <a:ea typeface="Arial"/>
              </a:rPr>
              <a:t>綜合</a:t>
            </a:r>
            <a:r>
              <a:rPr lang="en-US" altLang="zh-TW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)</a:t>
            </a:r>
            <a:endParaRPr lang="en-US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1341000" y="1612800"/>
            <a:ext cx="7796160" cy="3997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0D3EA-8D65-4429-8720-EB2F87D5C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0" y="1434069"/>
            <a:ext cx="4908431" cy="3679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3B4A9-C664-45B6-9D83-6107CFC0B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7940" y="2207630"/>
            <a:ext cx="3679766" cy="4906354"/>
          </a:xfrm>
          <a:prstGeom prst="rect">
            <a:avLst/>
          </a:prstGeom>
        </p:spPr>
      </p:pic>
      <p:sp>
        <p:nvSpPr>
          <p:cNvPr id="8" name="TextShape 1">
            <a:extLst>
              <a:ext uri="{FF2B5EF4-FFF2-40B4-BE49-F238E27FC236}">
                <a16:creationId xmlns:a16="http://schemas.microsoft.com/office/drawing/2014/main" id="{2F7A05FF-195F-4BDE-BAA3-CFD10558B862}"/>
              </a:ext>
            </a:extLst>
          </p:cNvPr>
          <p:cNvSpPr txBox="1"/>
          <p:nvPr/>
        </p:nvSpPr>
        <p:spPr>
          <a:xfrm>
            <a:off x="1685365" y="5423931"/>
            <a:ext cx="3352799" cy="1076759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zh-TW" altLang="en-US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插圖</a:t>
            </a:r>
            <a:r>
              <a:rPr lang="en-US" altLang="zh-TW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+</a:t>
            </a:r>
            <a:r>
              <a:rPr lang="zh-TW" altLang="en-US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簡介</a:t>
            </a:r>
            <a:endParaRPr lang="en-US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17863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2853489" y="357309"/>
            <a:ext cx="7957800" cy="1076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zh-TW" altLang="en-US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查找</a:t>
            </a:r>
            <a:r>
              <a:rPr lang="en-US" sz="48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探索雙溪</a:t>
            </a:r>
            <a:r>
              <a:rPr lang="en-US" altLang="zh-TW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(</a:t>
            </a:r>
            <a:r>
              <a:rPr lang="zh-TW" altLang="en-US" sz="4800" spc="-1" dirty="0">
                <a:solidFill>
                  <a:srgbClr val="FFFFFF"/>
                </a:solidFill>
                <a:latin typeface="Arial"/>
                <a:ea typeface="Arial"/>
              </a:rPr>
              <a:t>綜合</a:t>
            </a:r>
            <a:r>
              <a:rPr lang="en-US" altLang="zh-TW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)</a:t>
            </a:r>
            <a:endParaRPr lang="en-US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1341000" y="1612800"/>
            <a:ext cx="7796160" cy="3997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Google Shape;161;g1cb4e7d6837_0_38">
            <a:extLst>
              <a:ext uri="{FF2B5EF4-FFF2-40B4-BE49-F238E27FC236}">
                <a16:creationId xmlns:a16="http://schemas.microsoft.com/office/drawing/2014/main" id="{370FD7B0-AE24-4F42-BC3E-B0E5731C5A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504" y="1247759"/>
            <a:ext cx="4755000" cy="329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BF0719-6586-47B0-B75A-D48F825A3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21665"/>
            <a:ext cx="4921956" cy="369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576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2853489" y="357309"/>
            <a:ext cx="7957800" cy="1076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altLang="zh-TW" sz="4800" spc="-1" dirty="0">
                <a:solidFill>
                  <a:srgbClr val="FFFFFF"/>
                </a:solidFill>
                <a:ea typeface="Arial"/>
              </a:rPr>
              <a:t>《</a:t>
            </a:r>
            <a:r>
              <a:rPr lang="zh-TW" altLang="en-US" sz="4800" spc="-1" dirty="0">
                <a:solidFill>
                  <a:srgbClr val="FFFFFF"/>
                </a:solidFill>
                <a:ea typeface="Arial"/>
              </a:rPr>
              <a:t>鳥</a:t>
            </a:r>
            <a:r>
              <a:rPr lang="en-US" altLang="zh-TW" sz="4800" spc="-1" dirty="0">
                <a:solidFill>
                  <a:srgbClr val="FFFFFF"/>
                </a:solidFill>
                <a:ea typeface="Arial"/>
              </a:rPr>
              <a:t>》</a:t>
            </a:r>
            <a:r>
              <a:rPr lang="zh-TW" altLang="en-US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詩的創作</a:t>
            </a:r>
            <a:r>
              <a:rPr lang="en-US" altLang="zh-TW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(</a:t>
            </a:r>
            <a:r>
              <a:rPr lang="zh-TW" altLang="en-US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語文領域</a:t>
            </a:r>
            <a:r>
              <a:rPr lang="en-US" altLang="zh-TW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)</a:t>
            </a:r>
            <a:endParaRPr lang="en-US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1896533" y="1883735"/>
            <a:ext cx="8150578" cy="414453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20000"/>
          </a:bodyPr>
          <a:lstStyle/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endParaRPr lang="en-US" altLang="zh-TW" sz="4000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endParaRPr lang="en-US" altLang="zh-TW" sz="4000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r>
              <a:rPr lang="zh-TW" altLang="en-US" sz="4000" spc="-1" dirty="0">
                <a:solidFill>
                  <a:schemeClr val="bg1"/>
                </a:solidFill>
                <a:latin typeface="Arial"/>
              </a:rPr>
              <a:t>為鳥寫一首詩。</a:t>
            </a:r>
            <a:endParaRPr lang="en-US" altLang="zh-TW" sz="4000" spc="-1" dirty="0">
              <a:solidFill>
                <a:schemeClr val="bg1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endParaRPr lang="en-US" altLang="zh-TW" sz="4000" spc="-1" dirty="0">
              <a:solidFill>
                <a:schemeClr val="bg1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r>
              <a:rPr lang="zh-TW" altLang="en-US" sz="4000" spc="-1" dirty="0">
                <a:solidFill>
                  <a:schemeClr val="bg1"/>
                </a:solidFill>
                <a:latin typeface="Arial"/>
              </a:rPr>
              <a:t>將自己比擬成一隻鳥的優缺點。</a:t>
            </a:r>
            <a:endParaRPr lang="en-US" altLang="zh-TW" sz="4000" spc="-1" dirty="0">
              <a:solidFill>
                <a:schemeClr val="bg1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endParaRPr lang="en-US" altLang="zh-TW" sz="4000" spc="-1" dirty="0">
              <a:solidFill>
                <a:schemeClr val="bg1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r>
              <a:rPr lang="zh-TW" altLang="en-US" sz="4000" spc="-1" dirty="0">
                <a:solidFill>
                  <a:schemeClr val="bg1"/>
                </a:solidFill>
                <a:latin typeface="Arial"/>
              </a:rPr>
              <a:t>描述環境給你的感受。</a:t>
            </a:r>
            <a:endParaRPr lang="en-US" altLang="zh-TW" sz="4000" spc="-1" dirty="0">
              <a:solidFill>
                <a:schemeClr val="bg1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613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2853489" y="357309"/>
            <a:ext cx="7957800" cy="1076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altLang="zh-TW" sz="4800" spc="-1" dirty="0">
                <a:solidFill>
                  <a:srgbClr val="FFFFFF"/>
                </a:solidFill>
                <a:ea typeface="Arial"/>
              </a:rPr>
              <a:t>《</a:t>
            </a:r>
            <a:r>
              <a:rPr lang="zh-TW" altLang="en-US" sz="4800" spc="-1" dirty="0">
                <a:solidFill>
                  <a:srgbClr val="FFFFFF"/>
                </a:solidFill>
                <a:ea typeface="Arial"/>
              </a:rPr>
              <a:t>鳥</a:t>
            </a:r>
            <a:r>
              <a:rPr lang="en-US" altLang="zh-TW" sz="4800" spc="-1" dirty="0">
                <a:solidFill>
                  <a:srgbClr val="FFFFFF"/>
                </a:solidFill>
                <a:ea typeface="Arial"/>
              </a:rPr>
              <a:t>》</a:t>
            </a:r>
            <a:r>
              <a:rPr lang="zh-TW" altLang="en-US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詩的創作</a:t>
            </a:r>
            <a:r>
              <a:rPr lang="en-US" altLang="zh-TW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(</a:t>
            </a:r>
            <a:r>
              <a:rPr lang="zh-TW" altLang="en-US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語文領域</a:t>
            </a:r>
            <a:r>
              <a:rPr lang="en-US" altLang="zh-TW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)</a:t>
            </a:r>
            <a:endParaRPr lang="en-US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1174044" y="1612801"/>
            <a:ext cx="7796160" cy="3997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75E2CC-F620-4EE0-B4C8-EE5AE5D1D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412" y="1886236"/>
            <a:ext cx="5130388" cy="3847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B79EFB-E31B-426B-A5AA-56743A4BF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2"/>
          <a:stretch/>
        </p:blipFill>
        <p:spPr>
          <a:xfrm rot="5400000">
            <a:off x="5564049" y="1776888"/>
            <a:ext cx="5308525" cy="42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338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2316489" y="229947"/>
            <a:ext cx="7950600" cy="1081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altLang="zh-TW" sz="2800" spc="-1" dirty="0">
                <a:solidFill>
                  <a:srgbClr val="FFFFFF"/>
                </a:solidFill>
                <a:latin typeface="Arial"/>
              </a:rPr>
              <a:t>Names of Birds &amp;</a:t>
            </a:r>
            <a:r>
              <a:rPr lang="zh-TW" altLang="en-US" sz="2800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altLang="zh-TW" sz="2800" spc="-1" dirty="0">
                <a:solidFill>
                  <a:srgbClr val="FFFFFF"/>
                </a:solidFill>
                <a:latin typeface="Arial"/>
              </a:rPr>
              <a:t>The Body of Bird(</a:t>
            </a:r>
            <a:r>
              <a:rPr lang="zh-TW" altLang="en-US" sz="2800" spc="-1" dirty="0">
                <a:solidFill>
                  <a:srgbClr val="FFFFFF"/>
                </a:solidFill>
                <a:latin typeface="Arial"/>
              </a:rPr>
              <a:t>英語領域</a:t>
            </a:r>
            <a:r>
              <a:rPr lang="en-US" altLang="zh-TW" sz="2800" spc="-1" dirty="0">
                <a:solidFill>
                  <a:srgbClr val="FFFFFF"/>
                </a:solidFill>
                <a:latin typeface="Arial"/>
              </a:rPr>
              <a:t>)</a:t>
            </a:r>
            <a:br>
              <a:rPr dirty="0"/>
            </a:br>
            <a:br>
              <a:rPr dirty="0"/>
            </a:b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66EEA-644D-44F5-B335-26DF38F54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6" t="-745" r="-8390" b="12196"/>
          <a:stretch/>
        </p:blipFill>
        <p:spPr>
          <a:xfrm>
            <a:off x="379175" y="1349188"/>
            <a:ext cx="3460375" cy="4159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502E44-A8A8-4F3D-ABF0-01502DD32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50" y="1079950"/>
            <a:ext cx="3828191" cy="5548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780F0E-085C-46D8-89CF-A164272C4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446" y="1991909"/>
            <a:ext cx="3460375" cy="3955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1613520" y="3429000"/>
            <a:ext cx="6516000" cy="2913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700" b="0" strike="noStrike" spc="-1">
                <a:solidFill>
                  <a:srgbClr val="FFFFFF"/>
                </a:solidFill>
                <a:latin typeface="Arial"/>
                <a:ea typeface="Arial"/>
              </a:rPr>
              <a:t>（Thanks for listening）</a:t>
            </a:r>
            <a:br/>
            <a:br/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2772360" y="2268720"/>
            <a:ext cx="5357520" cy="1159920"/>
          </a:xfrm>
          <a:prstGeom prst="rect">
            <a:avLst/>
          </a:prstGeom>
          <a:noFill/>
          <a:ln>
            <a:noFill/>
          </a:ln>
        </p:spPr>
        <p:txBody>
          <a:bodyPr tIns="0" anchor="b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4000" b="0" strike="noStrike" spc="-1">
                <a:solidFill>
                  <a:srgbClr val="FFFFFF"/>
                </a:solidFill>
                <a:latin typeface="Arial"/>
                <a:ea typeface="Arial"/>
              </a:rPr>
              <a:t>六年級校本課程</a:t>
            </a:r>
            <a:endParaRPr lang="en-US" sz="4000" b="0" strike="noStrike" spc="-1">
              <a:latin typeface="Arial"/>
            </a:endParaRPr>
          </a:p>
        </p:txBody>
      </p:sp>
      <p:pic>
        <p:nvPicPr>
          <p:cNvPr id="203" name="Google Shape;249;g1cb4e7d6837_0_58"/>
          <p:cNvPicPr/>
          <p:nvPr/>
        </p:nvPicPr>
        <p:blipFill>
          <a:blip r:embed="rId2"/>
          <a:stretch/>
        </p:blipFill>
        <p:spPr>
          <a:xfrm>
            <a:off x="9147600" y="1181520"/>
            <a:ext cx="2874960" cy="4791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794200" y="892288"/>
            <a:ext cx="7957800" cy="7386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r"/>
            <a:r>
              <a:rPr lang="en-US" sz="48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跨領域</a:t>
            </a:r>
            <a:r>
              <a:rPr lang="en-US" altLang="zh-TW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-</a:t>
            </a:r>
            <a:r>
              <a:rPr lang="zh-TW" altLang="en-US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校本課程</a:t>
            </a:r>
            <a:endParaRPr lang="en-US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1440000" y="1800000"/>
            <a:ext cx="8568000" cy="3997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9000" lnSpcReduction="10000"/>
          </a:bodyPr>
          <a:lstStyle/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r>
              <a:rPr lang="en-US" sz="40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語文</a:t>
            </a:r>
            <a:r>
              <a:rPr lang="en-US" sz="4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altLang="zh-TW" sz="4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(</a:t>
            </a:r>
            <a:r>
              <a:rPr lang="zh-TW" altLang="en-US" sz="4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珍珠鳥</a:t>
            </a:r>
            <a:r>
              <a:rPr lang="en-US" sz="4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+ </a:t>
            </a:r>
            <a:r>
              <a:rPr lang="en-US" sz="40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竹楓閱悅</a:t>
            </a:r>
            <a:r>
              <a:rPr lang="en-US" sz="4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(</a:t>
            </a:r>
            <a:r>
              <a:rPr lang="en-US" sz="40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我的山居鳥日記</a:t>
            </a:r>
            <a:r>
              <a:rPr lang="en-US" sz="4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)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r>
              <a:rPr lang="zh-TW" altLang="en-US" sz="4000" spc="-1" dirty="0">
                <a:solidFill>
                  <a:srgbClr val="FFFFFF"/>
                </a:solidFill>
                <a:ea typeface="Arial"/>
              </a:rPr>
              <a:t>資訊</a:t>
            </a:r>
            <a:endParaRPr lang="en-US" altLang="zh-TW" sz="4000" spc="-1" dirty="0">
              <a:solidFill>
                <a:srgbClr val="FFFFFF"/>
              </a:solidFill>
              <a:ea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r>
              <a:rPr lang="zh-TW" altLang="en-US" sz="4000" spc="-1" dirty="0">
                <a:solidFill>
                  <a:srgbClr val="FFFFFF"/>
                </a:solidFill>
              </a:rPr>
              <a:t>綜合</a:t>
            </a:r>
            <a:endParaRPr lang="en-US" altLang="zh-TW" sz="4000" spc="-1" dirty="0">
              <a:solidFill>
                <a:srgbClr val="FFFFFF"/>
              </a:solidFill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r>
              <a:rPr lang="en-US" sz="40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藝術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r>
              <a:rPr lang="en-US" sz="40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英語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B95FDA8-9335-4A26-B11F-B69D1292E8BD}"/>
              </a:ext>
            </a:extLst>
          </p:cNvPr>
          <p:cNvSpPr txBox="1"/>
          <p:nvPr/>
        </p:nvSpPr>
        <p:spPr>
          <a:xfrm>
            <a:off x="1561932" y="584409"/>
            <a:ext cx="9207667" cy="13118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《</a:t>
            </a:r>
            <a:r>
              <a:rPr lang="zh-TW" altLang="en-US" sz="3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我的山居鳥日記</a:t>
            </a:r>
            <a:r>
              <a:rPr lang="en-US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》</a:t>
            </a:r>
            <a:r>
              <a:rPr lang="en-US" altLang="zh-TW" sz="3140" spc="-1" dirty="0">
                <a:solidFill>
                  <a:srgbClr val="FFFFFF"/>
                </a:solidFill>
                <a:ea typeface="Arial"/>
              </a:rPr>
              <a:t>+ </a:t>
            </a:r>
            <a:r>
              <a:rPr lang="en-US" altLang="zh-TW" sz="3140" spc="-1" dirty="0">
                <a:solidFill>
                  <a:srgbClr val="FFFFFF"/>
                </a:solidFill>
                <a:latin typeface="Arial"/>
              </a:rPr>
              <a:t>《</a:t>
            </a:r>
            <a:r>
              <a:rPr lang="zh-TW" altLang="en-US" sz="3140" spc="-1" dirty="0">
                <a:solidFill>
                  <a:srgbClr val="FFFFFF"/>
                </a:solidFill>
                <a:latin typeface="Arial"/>
              </a:rPr>
              <a:t>珍珠鳥</a:t>
            </a:r>
            <a:r>
              <a:rPr lang="en-US" altLang="zh-TW" sz="3140" spc="-1" dirty="0">
                <a:solidFill>
                  <a:srgbClr val="FFFFFF"/>
                </a:solidFill>
                <a:latin typeface="Arial"/>
              </a:rPr>
              <a:t>》</a:t>
            </a:r>
            <a:r>
              <a:rPr lang="zh-TW" altLang="en-US" sz="3140" spc="-1" dirty="0">
                <a:solidFill>
                  <a:srgbClr val="FFFFFF"/>
                </a:solidFill>
                <a:latin typeface="Arial"/>
              </a:rPr>
              <a:t>        </a:t>
            </a:r>
            <a:r>
              <a:rPr lang="en-US" altLang="zh-TW" sz="3200" spc="-1" dirty="0">
                <a:solidFill>
                  <a:srgbClr val="FFFFFF"/>
                </a:solidFill>
              </a:rPr>
              <a:t>(</a:t>
            </a:r>
            <a:r>
              <a:rPr lang="zh-TW" altLang="en-US" sz="3200" spc="-1" dirty="0">
                <a:solidFill>
                  <a:srgbClr val="FFFFFF"/>
                </a:solidFill>
              </a:rPr>
              <a:t>語文領域</a:t>
            </a:r>
            <a:r>
              <a:rPr lang="en-US" altLang="zh-TW" sz="3200" spc="-1" dirty="0">
                <a:solidFill>
                  <a:srgbClr val="FFFFFF"/>
                </a:solidFill>
              </a:rPr>
              <a:t>)</a:t>
            </a:r>
            <a:br>
              <a:rPr lang="zh-TW" altLang="en-US" sz="3200" dirty="0"/>
            </a:br>
            <a:br>
              <a:rPr dirty="0"/>
            </a:br>
            <a:r>
              <a:rPr lang="en-US" sz="3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                 </a:t>
            </a:r>
            <a:endParaRPr lang="en-US" sz="3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4A7A19-B113-4B56-94F1-FEE182FA4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389" y="2063868"/>
            <a:ext cx="4811112" cy="3608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8DD99-57F7-47B2-8B52-6AF335775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68" y="2235785"/>
            <a:ext cx="5847442" cy="299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12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2225811" y="462930"/>
            <a:ext cx="8724240" cy="13118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zh-TW" altLang="en-US" sz="3140" spc="-1" dirty="0">
                <a:solidFill>
                  <a:srgbClr val="FFFFFF"/>
                </a:solidFill>
                <a:latin typeface="Arial"/>
              </a:rPr>
              <a:t>                              接觸認識鳥</a:t>
            </a:r>
            <a:r>
              <a:rPr lang="en-US" altLang="zh-TW" spc="-1" dirty="0">
                <a:solidFill>
                  <a:srgbClr val="FFFFFF"/>
                </a:solidFill>
              </a:rPr>
              <a:t>(</a:t>
            </a:r>
            <a:r>
              <a:rPr lang="zh-TW" altLang="en-US" spc="-1" dirty="0">
                <a:solidFill>
                  <a:srgbClr val="FFFFFF"/>
                </a:solidFill>
              </a:rPr>
              <a:t>語文領域</a:t>
            </a:r>
            <a:r>
              <a:rPr lang="en-US" altLang="zh-TW" spc="-1" dirty="0">
                <a:solidFill>
                  <a:srgbClr val="FFFFFF"/>
                </a:solidFill>
              </a:rPr>
              <a:t>)</a:t>
            </a:r>
            <a:br>
              <a:rPr dirty="0"/>
            </a:br>
            <a:r>
              <a:rPr lang="en-US" sz="3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                 </a:t>
            </a:r>
            <a:endParaRPr lang="en-US" sz="3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2773440" y="2052000"/>
            <a:ext cx="7796160" cy="3997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478CC-0940-45FB-A8DC-4F0256C3E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37" y="2326960"/>
            <a:ext cx="3267050" cy="245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43836-04F5-4DB8-8036-D3B990743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382" y="1194923"/>
            <a:ext cx="3416614" cy="2563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0C4166-C06E-4FDB-B85E-FC933C82F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84" y="3897444"/>
            <a:ext cx="3679432" cy="2761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74DC5-E0F9-460F-BED3-3E6416438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078" y="2791947"/>
            <a:ext cx="2946330" cy="22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247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1505487" y="598717"/>
            <a:ext cx="9614068" cy="13118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TW" sz="3140" spc="-1" dirty="0">
                <a:solidFill>
                  <a:srgbClr val="FFFFFF"/>
                </a:solidFill>
              </a:rPr>
              <a:t>《</a:t>
            </a:r>
            <a:r>
              <a:rPr lang="zh-TW" altLang="en-US" sz="3140" spc="-1" dirty="0">
                <a:solidFill>
                  <a:srgbClr val="FFFFFF"/>
                </a:solidFill>
              </a:rPr>
              <a:t>珍珠鳥</a:t>
            </a:r>
            <a:r>
              <a:rPr lang="en-US" altLang="zh-TW" sz="3140" spc="-1" dirty="0">
                <a:solidFill>
                  <a:srgbClr val="FFFFFF"/>
                </a:solidFill>
              </a:rPr>
              <a:t>》+</a:t>
            </a:r>
            <a:r>
              <a:rPr lang="en-US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《</a:t>
            </a:r>
            <a:r>
              <a:rPr lang="zh-TW" altLang="en-US" sz="3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我的山居鳥日記</a:t>
            </a:r>
            <a:r>
              <a:rPr lang="en-US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》</a:t>
            </a:r>
            <a:r>
              <a:rPr lang="zh-TW" altLang="en-US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                  </a:t>
            </a:r>
            <a:r>
              <a:rPr lang="en-US" altLang="zh-TW" spc="-1" dirty="0">
                <a:solidFill>
                  <a:srgbClr val="FFFFFF"/>
                </a:solidFill>
              </a:rPr>
              <a:t> (</a:t>
            </a:r>
            <a:r>
              <a:rPr lang="zh-TW" altLang="en-US" spc="-1" dirty="0">
                <a:solidFill>
                  <a:srgbClr val="FFFFFF"/>
                </a:solidFill>
              </a:rPr>
              <a:t>語文領域</a:t>
            </a:r>
            <a:r>
              <a:rPr lang="en-US" altLang="zh-TW" spc="-1" dirty="0">
                <a:solidFill>
                  <a:srgbClr val="FFFFFF"/>
                </a:solidFill>
              </a:rPr>
              <a:t>)</a:t>
            </a:r>
            <a:br>
              <a:rPr dirty="0"/>
            </a:br>
            <a:r>
              <a:rPr lang="en-US" sz="3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                 </a:t>
            </a:r>
            <a:endParaRPr lang="en-US" sz="3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2804406" y="2052000"/>
            <a:ext cx="7796160" cy="3997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DDD3FD-F5FD-4E60-B01D-4B4125C76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8" y="3293171"/>
            <a:ext cx="3861436" cy="2897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5DE1F8-A2A6-4108-9813-AA3A1F8BB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532" y="4002949"/>
            <a:ext cx="3789667" cy="2843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43F29C-615B-4EF3-B689-A61BE924B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96" y="1243812"/>
            <a:ext cx="3488291" cy="261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617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3087699" y="536040"/>
            <a:ext cx="8254778" cy="1076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zh-TW" altLang="en-US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查找</a:t>
            </a:r>
            <a:r>
              <a:rPr lang="en-US" sz="48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探索雙溪</a:t>
            </a:r>
            <a:r>
              <a:rPr lang="en-US" altLang="zh-TW" sz="4800" spc="-1" dirty="0">
                <a:solidFill>
                  <a:srgbClr val="FFFFFF"/>
                </a:solidFill>
              </a:rPr>
              <a:t> (</a:t>
            </a:r>
            <a:r>
              <a:rPr lang="zh-TW" altLang="en-US" sz="4800" spc="-1" dirty="0">
                <a:solidFill>
                  <a:srgbClr val="FFFFFF"/>
                </a:solidFill>
              </a:rPr>
              <a:t>資訊領域</a:t>
            </a:r>
            <a:r>
              <a:rPr lang="en-US" altLang="zh-TW" sz="4800" spc="-1" dirty="0">
                <a:solidFill>
                  <a:srgbClr val="FFFFFF"/>
                </a:solidFill>
              </a:rPr>
              <a:t>)</a:t>
            </a:r>
            <a:endParaRPr lang="en-US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1555489" y="1430280"/>
            <a:ext cx="7796160" cy="3997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1A19D-2115-4627-A269-A2C1930F2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79" y="1283810"/>
            <a:ext cx="3647534" cy="2735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338FF1-F9C7-4144-803E-8295DC80A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658" y="1496000"/>
            <a:ext cx="3059853" cy="2294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D1DA1-7145-42FE-A1C8-DA9D21729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23" y="4018844"/>
            <a:ext cx="3600696" cy="26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047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2611800" y="573120"/>
            <a:ext cx="8724240" cy="13118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algn="r">
              <a:lnSpc>
                <a:spcPct val="90000"/>
              </a:lnSpc>
            </a:pPr>
            <a:r>
              <a:rPr lang="zh-TW" altLang="en-US" sz="3600" spc="-1" dirty="0">
                <a:solidFill>
                  <a:srgbClr val="FFFFFF"/>
                </a:solidFill>
                <a:ea typeface="Arial"/>
              </a:rPr>
              <a:t>查找</a:t>
            </a:r>
            <a:r>
              <a:rPr lang="en-US" altLang="zh-TW" sz="3600" spc="-1" dirty="0" err="1">
                <a:solidFill>
                  <a:srgbClr val="FFFFFF"/>
                </a:solidFill>
                <a:ea typeface="Arial"/>
              </a:rPr>
              <a:t>探索雙溪</a:t>
            </a:r>
            <a:r>
              <a:rPr lang="en-US" altLang="zh-TW" sz="3600" spc="-1" dirty="0">
                <a:solidFill>
                  <a:srgbClr val="FFFFFF"/>
                </a:solidFill>
              </a:rPr>
              <a:t> (</a:t>
            </a:r>
            <a:r>
              <a:rPr lang="zh-TW" altLang="en-US" sz="3600" spc="-1" dirty="0">
                <a:solidFill>
                  <a:srgbClr val="FFFFFF"/>
                </a:solidFill>
              </a:rPr>
              <a:t>資訊領域</a:t>
            </a:r>
            <a:r>
              <a:rPr lang="en-US" altLang="zh-TW" sz="3600" spc="-1" dirty="0">
                <a:solidFill>
                  <a:srgbClr val="FFFFFF"/>
                </a:solidFill>
              </a:rPr>
              <a:t>)</a:t>
            </a:r>
            <a:endParaRPr lang="en-US" altLang="zh-TW" sz="3600" spc="-1" dirty="0">
              <a:solidFill>
                <a:srgbClr val="000000"/>
              </a:solidFill>
            </a:endParaRPr>
          </a:p>
          <a:p>
            <a:pPr algn="r">
              <a:lnSpc>
                <a:spcPct val="90000"/>
              </a:lnSpc>
            </a:pPr>
            <a:r>
              <a:rPr lang="en-US" sz="3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br>
              <a:rPr dirty="0"/>
            </a:br>
            <a:r>
              <a:rPr lang="en-US" sz="3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                     </a:t>
            </a:r>
            <a:endParaRPr lang="en-US" sz="3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2773440" y="2052000"/>
            <a:ext cx="7796160" cy="3997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3B361-F354-4028-8DB1-341839B46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7" y="1460387"/>
            <a:ext cx="2952919" cy="393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DF734-4F98-49A3-915F-C1E659897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24548" y="1015528"/>
            <a:ext cx="2492728" cy="3323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14188D-8730-4F34-B719-3DCFF97CC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05" y="4180653"/>
            <a:ext cx="3245224" cy="243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0653CC-AF70-4A75-B5A5-9DB5B05B7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66657" y="2324138"/>
            <a:ext cx="3013721" cy="401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83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2842200" y="808200"/>
            <a:ext cx="7957800" cy="1076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zh-TW" altLang="en-US" sz="4800" spc="-1" dirty="0">
                <a:solidFill>
                  <a:srgbClr val="FFFFFF"/>
                </a:solidFill>
                <a:ea typeface="Arial"/>
              </a:rPr>
              <a:t>查找</a:t>
            </a:r>
            <a:r>
              <a:rPr lang="en-US" altLang="zh-TW" sz="4800" spc="-1" dirty="0" err="1">
                <a:solidFill>
                  <a:srgbClr val="FFFFFF"/>
                </a:solidFill>
                <a:ea typeface="Arial"/>
              </a:rPr>
              <a:t>探索雙溪</a:t>
            </a:r>
            <a:r>
              <a:rPr lang="en-US" altLang="zh-TW" sz="4800" spc="-1" dirty="0">
                <a:solidFill>
                  <a:srgbClr val="FFFFFF"/>
                </a:solidFill>
                <a:ea typeface="Arial"/>
              </a:rPr>
              <a:t>(</a:t>
            </a:r>
            <a:r>
              <a:rPr lang="zh-TW" altLang="en-US" sz="4800" spc="-1" dirty="0">
                <a:solidFill>
                  <a:srgbClr val="FFFFFF"/>
                </a:solidFill>
                <a:ea typeface="Arial"/>
              </a:rPr>
              <a:t>資訊</a:t>
            </a:r>
            <a:r>
              <a:rPr lang="en-US" altLang="zh-TW" sz="4800" spc="-1" dirty="0">
                <a:solidFill>
                  <a:srgbClr val="FFFFFF"/>
                </a:solidFill>
                <a:ea typeface="Arial"/>
              </a:rPr>
              <a:t>)</a:t>
            </a:r>
            <a:endParaRPr lang="en-US" altLang="zh-TW" sz="4800" spc="-1" dirty="0">
              <a:solidFill>
                <a:srgbClr val="000000"/>
              </a:solidFill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1341000" y="1612800"/>
            <a:ext cx="7796160" cy="3997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344520" indent="-344160">
              <a:lnSpc>
                <a:spcPct val="120000"/>
              </a:lnSpc>
              <a:buClr>
                <a:srgbClr val="8EC0C1"/>
              </a:buClr>
              <a:buFont typeface="Noto Sans Symbols"/>
              <a:buChar char="▪"/>
            </a:pPr>
            <a:r>
              <a:rPr lang="en-US" sz="40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麻雀、燕子、白頭翁、畫眉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r>
              <a:rPr lang="en-US" sz="40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五色鳥、小白鷺、大卷尾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  <a:p>
            <a:pPr marL="344520" indent="-344160">
              <a:lnSpc>
                <a:spcPct val="120000"/>
              </a:lnSpc>
              <a:spcBef>
                <a:spcPts val="1599"/>
              </a:spcBef>
              <a:buClr>
                <a:srgbClr val="8EC0C1"/>
              </a:buClr>
              <a:buFont typeface="Noto Sans Symbols"/>
              <a:buChar char="▪"/>
            </a:pPr>
            <a:r>
              <a:rPr lang="en-US" sz="40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九官鳥</a:t>
            </a:r>
            <a:r>
              <a:rPr lang="en-US" altLang="zh-TW" sz="4000" spc="-1" dirty="0">
                <a:solidFill>
                  <a:srgbClr val="FFFFFF"/>
                </a:solidFill>
                <a:ea typeface="Arial"/>
              </a:rPr>
              <a:t> 、</a:t>
            </a:r>
            <a:r>
              <a:rPr lang="zh-TW" altLang="en-US" sz="4000" spc="-1" dirty="0">
                <a:solidFill>
                  <a:srgbClr val="FFFFFF"/>
                </a:solidFill>
                <a:ea typeface="Arial"/>
              </a:rPr>
              <a:t>金背鳩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Google Shape;139;p3"/>
          <p:cNvPicPr/>
          <p:nvPr/>
        </p:nvPicPr>
        <p:blipFill>
          <a:blip r:embed="rId2"/>
          <a:stretch/>
        </p:blipFill>
        <p:spPr>
          <a:xfrm>
            <a:off x="8105400" y="3410280"/>
            <a:ext cx="2878560" cy="287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2611800" y="573120"/>
            <a:ext cx="8409419" cy="713813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7500" lnSpcReduction="20000"/>
          </a:bodyPr>
          <a:lstStyle/>
          <a:p>
            <a:pPr algn="r">
              <a:lnSpc>
                <a:spcPct val="90000"/>
              </a:lnSpc>
            </a:pPr>
            <a:r>
              <a:rPr lang="en-US" sz="3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        </a:t>
            </a:r>
            <a:r>
              <a:rPr lang="zh-TW" altLang="en-US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寫生</a:t>
            </a:r>
            <a:r>
              <a:rPr lang="en-US" altLang="zh-TW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-</a:t>
            </a:r>
            <a:r>
              <a:rPr lang="zh-TW" altLang="en-US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繪製鳥圖案</a:t>
            </a:r>
            <a:r>
              <a:rPr lang="en-US" altLang="zh-TW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(</a:t>
            </a:r>
            <a:r>
              <a:rPr lang="zh-TW" altLang="en-US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綜合</a:t>
            </a:r>
            <a:r>
              <a:rPr lang="en-US" altLang="zh-TW" sz="3140" b="0" strike="noStrike" spc="-1" dirty="0">
                <a:solidFill>
                  <a:srgbClr val="FFFFFF"/>
                </a:solidFill>
                <a:latin typeface="Arial"/>
                <a:ea typeface="Arial"/>
              </a:rPr>
              <a:t>)</a:t>
            </a:r>
            <a:br>
              <a:rPr dirty="0"/>
            </a:br>
            <a:r>
              <a:rPr lang="en-US" sz="34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                     </a:t>
            </a:r>
            <a:endParaRPr lang="en-US" sz="3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2773440" y="2052000"/>
            <a:ext cx="7796160" cy="3997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A45E8-A9C9-43C6-963A-1C53F313F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51" y="411059"/>
            <a:ext cx="2451287" cy="3269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DD562-04FC-405A-AF4C-19B762F44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36" y="2856235"/>
            <a:ext cx="4572558" cy="342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F8D959-CC8A-4073-AB7F-C0CAC00C37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" r="18544"/>
          <a:stretch/>
        </p:blipFill>
        <p:spPr>
          <a:xfrm>
            <a:off x="7971172" y="1724379"/>
            <a:ext cx="2935406" cy="465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134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269</Words>
  <Application>Microsoft Office PowerPoint</Application>
  <PresentationFormat>Widescreen</PresentationFormat>
  <Paragraphs>40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DejaVu Sans</vt:lpstr>
      <vt:lpstr>Noto Sans Symbols</vt:lpstr>
      <vt:lpstr>新細明體</vt:lpstr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User</dc:creator>
  <dc:description/>
  <cp:lastModifiedBy>User</cp:lastModifiedBy>
  <cp:revision>15</cp:revision>
  <dcterms:created xsi:type="dcterms:W3CDTF">2023-01-03T23:58:34Z</dcterms:created>
  <dcterms:modified xsi:type="dcterms:W3CDTF">2024-01-10T04:00:52Z</dcterms:modified>
  <dc:language>zh-TW</dc:language>
</cp:coreProperties>
</file>