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6" r:id="rId4"/>
    <p:sldId id="257" r:id="rId5"/>
    <p:sldId id="29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8" r:id="rId14"/>
    <p:sldId id="288" r:id="rId15"/>
    <p:sldId id="270" r:id="rId16"/>
    <p:sldId id="289" r:id="rId17"/>
    <p:sldId id="290" r:id="rId18"/>
    <p:sldId id="259" r:id="rId19"/>
    <p:sldId id="271" r:id="rId20"/>
    <p:sldId id="272" r:id="rId21"/>
    <p:sldId id="269" r:id="rId22"/>
    <p:sldId id="263" r:id="rId23"/>
    <p:sldId id="265" r:id="rId24"/>
    <p:sldId id="275" r:id="rId25"/>
    <p:sldId id="276" r:id="rId26"/>
    <p:sldId id="260" r:id="rId27"/>
    <p:sldId id="278" r:id="rId28"/>
    <p:sldId id="262" r:id="rId2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43"/>
    <a:srgbClr val="996633"/>
    <a:srgbClr val="FFCC99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3478"/>
            <a:ext cx="3641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46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4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251520" y="195486"/>
            <a:ext cx="8640960" cy="4320480"/>
            <a:chOff x="251520" y="195486"/>
            <a:chExt cx="8640960" cy="4680520"/>
          </a:xfrm>
        </p:grpSpPr>
        <p:sp>
          <p:nvSpPr>
            <p:cNvPr id="8" name="양쪽 모서리가 둥근 사각형 12"/>
            <p:cNvSpPr/>
            <p:nvPr/>
          </p:nvSpPr>
          <p:spPr>
            <a:xfrm>
              <a:off x="468515" y="195486"/>
              <a:ext cx="459821" cy="8979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663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모서리가 둥근 직사각형 4"/>
            <p:cNvSpPr/>
            <p:nvPr/>
          </p:nvSpPr>
          <p:spPr>
            <a:xfrm>
              <a:off x="251520" y="504111"/>
              <a:ext cx="8640960" cy="4371895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자유형 20"/>
            <p:cNvSpPr/>
            <p:nvPr/>
          </p:nvSpPr>
          <p:spPr>
            <a:xfrm>
              <a:off x="755576" y="195486"/>
              <a:ext cx="5484495" cy="617251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rgbClr val="FFA14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 latinLnBrk="0">
                <a:defRPr/>
              </a:pPr>
              <a:endParaRPr lang="en-US" altLang="ko-KR" sz="2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515" y="992822"/>
            <a:ext cx="8229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9" y="118308"/>
            <a:ext cx="3641226" cy="51435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7017"/>
            <a:ext cx="1056641" cy="4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3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2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1889-77D6-41A6-A16B-00B3018DC26C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9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35029;&#25991;&#22283;&#23567;&#38321;&#35712;&#35469;&#35657;&#21345;&#19968;&#19978;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&#22914;&#20309;&#24171;&#24188;&#20818;&#20316;&#36939;&#31558;&#32244;&#32722;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12"/>
          <p:cNvSpPr/>
          <p:nvPr/>
        </p:nvSpPr>
        <p:spPr>
          <a:xfrm>
            <a:off x="929787" y="975432"/>
            <a:ext cx="459821" cy="8979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6633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73160" y="1359496"/>
            <a:ext cx="6519120" cy="2802410"/>
          </a:xfrm>
          <a:prstGeom prst="roundRect">
            <a:avLst>
              <a:gd name="adj" fmla="val 3115"/>
            </a:avLst>
          </a:prstGeom>
          <a:solidFill>
            <a:schemeClr val="bg1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자유형 20"/>
          <p:cNvSpPr/>
          <p:nvPr/>
        </p:nvSpPr>
        <p:spPr>
          <a:xfrm>
            <a:off x="1234381" y="975432"/>
            <a:ext cx="5486090" cy="617251"/>
          </a:xfrm>
          <a:custGeom>
            <a:avLst/>
            <a:gdLst>
              <a:gd name="connsiteX0" fmla="*/ 3245702 w 5903595"/>
              <a:gd name="connsiteY0" fmla="*/ 0 h 706150"/>
              <a:gd name="connsiteX1" fmla="*/ 5686843 w 5903595"/>
              <a:gd name="connsiteY1" fmla="*/ 0 h 706150"/>
              <a:gd name="connsiteX2" fmla="*/ 5903595 w 5903595"/>
              <a:gd name="connsiteY2" fmla="*/ 216752 h 706150"/>
              <a:gd name="connsiteX3" fmla="*/ 5903595 w 5903595"/>
              <a:gd name="connsiteY3" fmla="*/ 489397 h 706150"/>
              <a:gd name="connsiteX4" fmla="*/ 5686843 w 5903595"/>
              <a:gd name="connsiteY4" fmla="*/ 706149 h 706150"/>
              <a:gd name="connsiteX5" fmla="*/ 4504266 w 5903595"/>
              <a:gd name="connsiteY5" fmla="*/ 706149 h 706150"/>
              <a:gd name="connsiteX6" fmla="*/ 4504253 w 5903595"/>
              <a:gd name="connsiteY6" fmla="*/ 706150 h 706150"/>
              <a:gd name="connsiteX7" fmla="*/ 567864 w 5903595"/>
              <a:gd name="connsiteY7" fmla="*/ 706150 h 706150"/>
              <a:gd name="connsiteX8" fmla="*/ 391018 w 5903595"/>
              <a:gd name="connsiteY8" fmla="*/ 706150 h 706150"/>
              <a:gd name="connsiteX9" fmla="*/ 155992 w 5903595"/>
              <a:gd name="connsiteY9" fmla="*/ 583639 h 706150"/>
              <a:gd name="connsiteX10" fmla="*/ 142414 w 5903595"/>
              <a:gd name="connsiteY10" fmla="*/ 530749 h 706150"/>
              <a:gd name="connsiteX11" fmla="*/ 142414 w 5903595"/>
              <a:gd name="connsiteY11" fmla="*/ 169832 h 706150"/>
              <a:gd name="connsiteX12" fmla="*/ 38438 w 5903595"/>
              <a:gd name="connsiteY12" fmla="*/ 24588 h 706150"/>
              <a:gd name="connsiteX13" fmla="*/ 0 w 5903595"/>
              <a:gd name="connsiteY13" fmla="*/ 12721 h 706150"/>
              <a:gd name="connsiteX14" fmla="*/ 0 w 5903595"/>
              <a:gd name="connsiteY14" fmla="*/ 1 h 706150"/>
              <a:gd name="connsiteX15" fmla="*/ 3245692 w 5903595"/>
              <a:gd name="connsiteY15" fmla="*/ 1 h 70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03595" h="706150">
                <a:moveTo>
                  <a:pt x="3245702" y="0"/>
                </a:moveTo>
                <a:lnTo>
                  <a:pt x="5686843" y="0"/>
                </a:lnTo>
                <a:cubicBezTo>
                  <a:pt x="5806552" y="0"/>
                  <a:pt x="5903595" y="97043"/>
                  <a:pt x="5903595" y="216752"/>
                </a:cubicBezTo>
                <a:lnTo>
                  <a:pt x="5903595" y="489397"/>
                </a:lnTo>
                <a:cubicBezTo>
                  <a:pt x="5903595" y="609106"/>
                  <a:pt x="5806552" y="706149"/>
                  <a:pt x="5686843" y="706149"/>
                </a:cubicBezTo>
                <a:lnTo>
                  <a:pt x="4504266" y="706149"/>
                </a:lnTo>
                <a:lnTo>
                  <a:pt x="4504253" y="706150"/>
                </a:lnTo>
                <a:lnTo>
                  <a:pt x="567864" y="706150"/>
                </a:lnTo>
                <a:lnTo>
                  <a:pt x="391018" y="706150"/>
                </a:lnTo>
                <a:cubicBezTo>
                  <a:pt x="285364" y="706150"/>
                  <a:pt x="194714" y="655634"/>
                  <a:pt x="155992" y="583639"/>
                </a:cubicBezTo>
                <a:lnTo>
                  <a:pt x="142414" y="530749"/>
                </a:lnTo>
                <a:lnTo>
                  <a:pt x="142414" y="169832"/>
                </a:lnTo>
                <a:cubicBezTo>
                  <a:pt x="142414" y="108279"/>
                  <a:pt x="100774" y="54374"/>
                  <a:pt x="38438" y="24588"/>
                </a:cubicBezTo>
                <a:lnTo>
                  <a:pt x="0" y="12721"/>
                </a:lnTo>
                <a:lnTo>
                  <a:pt x="0" y="1"/>
                </a:lnTo>
                <a:lnTo>
                  <a:pt x="3245692" y="1"/>
                </a:lnTo>
                <a:close/>
              </a:path>
            </a:pathLst>
          </a:custGeom>
          <a:solidFill>
            <a:srgbClr val="FFA143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latinLnBrk="0">
              <a:defRPr/>
            </a:pPr>
            <a:r>
              <a:rPr lang="zh-TW" altLang="en-US" sz="2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臺南市東區裕文國小</a:t>
            </a:r>
            <a:endParaRPr lang="en-US" altLang="ko-KR" sz="28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6083" y="1842920"/>
            <a:ext cx="3795917" cy="16743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一年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班</a:t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班級家長座談會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27" y="278266"/>
            <a:ext cx="1882826" cy="141874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763688" y="3517288"/>
            <a:ext cx="318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996633"/>
                </a:solidFill>
              </a:rPr>
              <a:t>2023.09.08</a:t>
            </a:r>
            <a:r>
              <a:rPr lang="zh-TW" altLang="en-US" dirty="0">
                <a:solidFill>
                  <a:srgbClr val="996633"/>
                </a:solidFill>
              </a:rPr>
              <a:t>   </a:t>
            </a:r>
            <a:r>
              <a:rPr lang="en-US" altLang="zh-TW" dirty="0" err="1">
                <a:solidFill>
                  <a:srgbClr val="996633"/>
                </a:solidFill>
              </a:rPr>
              <a:t>7:00pm-9:30pm</a:t>
            </a:r>
            <a:endParaRPr lang="en-US" altLang="zh-TW" dirty="0">
              <a:solidFill>
                <a:srgbClr val="996633"/>
              </a:solidFill>
            </a:endParaRPr>
          </a:p>
          <a:p>
            <a:endParaRPr lang="zh-TW" altLang="en-US" dirty="0">
              <a:solidFill>
                <a:srgbClr val="996633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95" y="1809161"/>
            <a:ext cx="2304256" cy="207745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398" y="4533760"/>
            <a:ext cx="3319466" cy="565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4"/>
          <p:cNvSpPr txBox="1">
            <a:spLocks noChangeArrowheads="1"/>
          </p:cNvSpPr>
          <p:nvPr/>
        </p:nvSpPr>
        <p:spPr bwMode="auto">
          <a:xfrm>
            <a:off x="35325" y="4414501"/>
            <a:ext cx="7155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請掃描</a:t>
            </a:r>
            <a:r>
              <a:rPr lang="en-US" altLang="zh-TW" dirty="0" err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QR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-Code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，今天的會議資料皆放置於班級網頁的檔案下載區→</a:t>
            </a:r>
            <a:endParaRPr lang="en-US" altLang="zh-TW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▲請一位家長協助寫會議紀錄，非常感謝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~~~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99" y="3003798"/>
            <a:ext cx="1946820" cy="19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zh-TW" altLang="en-US" kern="0" dirty="0"/>
              <a:t> ◎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於下學期五月統計「小學士」、「小碩士」、「小博士」</a:t>
            </a:r>
          </a:p>
          <a:p>
            <a:pPr>
              <a:buFontTx/>
              <a:buNone/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  閱讀完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本書，寫完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張心得單，可得「小學士」證書。</a:t>
            </a:r>
          </a:p>
          <a:p>
            <a:pPr>
              <a:buFontTx/>
              <a:buNone/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  閱讀完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本書，寫完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張心得單，可得「小碩士」證書。</a:t>
            </a:r>
          </a:p>
          <a:p>
            <a:pPr>
              <a:buFontTx/>
              <a:buNone/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  閱讀完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150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本書，寫完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張心得單，可得「小博士」證書。</a:t>
            </a:r>
          </a:p>
          <a:p>
            <a:pPr>
              <a:buFontTx/>
              <a:buNone/>
              <a:defRPr/>
            </a:pPr>
            <a:r>
              <a:rPr lang="zh-TW" altLang="en-US" b="1" kern="0" dirty="0">
                <a:latin typeface="標楷體" pitchFamily="65" charset="-120"/>
                <a:ea typeface="標楷體" pitchFamily="65" charset="-120"/>
              </a:rPr>
              <a:t>  班上將於第</a:t>
            </a:r>
            <a:r>
              <a:rPr lang="en-US" altLang="zh-TW" b="1" kern="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kern="0" dirty="0">
                <a:latin typeface="標楷體" pitchFamily="65" charset="-120"/>
                <a:ea typeface="標楷體" pitchFamily="65" charset="-120"/>
              </a:rPr>
              <a:t>週起開始發下</a:t>
            </a:r>
            <a:r>
              <a:rPr lang="zh-TW" altLang="en-US" b="1" kern="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閱讀分享單</a:t>
            </a:r>
            <a:r>
              <a:rPr lang="zh-TW" altLang="en-US" b="1" kern="0" dirty="0">
                <a:latin typeface="標楷體" pitchFamily="65" charset="-120"/>
                <a:ea typeface="標楷體" pitchFamily="65" charset="-120"/>
              </a:rPr>
              <a:t>，每</a:t>
            </a:r>
            <a:r>
              <a:rPr lang="en-US" altLang="zh-TW" b="1" kern="0" dirty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b="1" kern="0" dirty="0">
                <a:latin typeface="標楷體" pitchFamily="65" charset="-120"/>
                <a:ea typeface="標楷體" pitchFamily="65" charset="-120"/>
              </a:rPr>
              <a:t>個月須完成</a:t>
            </a:r>
            <a:r>
              <a:rPr lang="en-US" altLang="zh-TW" b="1" kern="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kern="0" dirty="0">
                <a:latin typeface="標楷體" pitchFamily="65" charset="-120"/>
                <a:ea typeface="標楷體" pitchFamily="65" charset="-120"/>
              </a:rPr>
              <a:t>本書籍紀錄及一篇閱讀分享單。</a:t>
            </a:r>
            <a:endParaRPr lang="zh-TW" altLang="en-US" kern="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zh-TW" altLang="en-US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TW" b="1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國語～閱讀達人認證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51870"/>
            <a:ext cx="1728562" cy="12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本學期內容可概分為時間、圖形與空間、數與計算。</a:t>
            </a:r>
          </a:p>
          <a:p>
            <a:pPr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數學附件本輔助使用方式。</a:t>
            </a:r>
          </a:p>
          <a:p>
            <a:pPr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補充練習：數學作業簿（數藍本）、學習單</a:t>
            </a:r>
            <a:r>
              <a:rPr lang="zh-TW" altLang="en-US" kern="0" dirty="0">
                <a:latin typeface="標楷體" panose="03000509000000000000" pitchFamily="65" charset="-120"/>
              </a:rPr>
              <a:t>。</a:t>
            </a:r>
          </a:p>
          <a:p>
            <a:pPr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作業要求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1.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畫線一律用直尺。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2.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數字必須要寫工整。     </a:t>
            </a:r>
          </a:p>
          <a:p>
            <a:pPr>
              <a:spcBef>
                <a:spcPct val="0"/>
              </a:spcBef>
              <a:buNone/>
            </a:pPr>
            <a:endParaRPr lang="en-US" altLang="zh-TW" b="1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 ～數學領域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75806"/>
            <a:ext cx="1656184" cy="12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515" y="992822"/>
            <a:ext cx="8229600" cy="345113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班級活動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時間相互搭配，進行班級自治與輔導活動。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2.&lt;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校訂課程首部曲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啟蒙裕文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3.&lt;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校訂課程二部曲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英文課程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 ～彈性學習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75806"/>
            <a:ext cx="1656184" cy="12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45884" y="915566"/>
            <a:ext cx="8446595" cy="403244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zh-TW" altLang="en-US" sz="8600" dirty="0">
                <a:latin typeface="標楷體" panose="03000509000000000000" pitchFamily="65" charset="-120"/>
                <a:ea typeface="標楷體" panose="03000509000000000000" pitchFamily="65" charset="-120"/>
              </a:rPr>
              <a:t>評量多元化─</a:t>
            </a:r>
            <a:r>
              <a:rPr lang="en-US" altLang="zh-TW" sz="8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8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不公布排名</a:t>
            </a:r>
            <a:r>
              <a:rPr lang="en-US" altLang="zh-TW" sz="8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8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國語文及數學領域評量方式：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1.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定期紙筆測驗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％     </a:t>
            </a:r>
            <a:endParaRPr lang="en-US" altLang="zh-TW" sz="6000" kern="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buClr>
                <a:schemeClr val="accent3"/>
              </a:buClr>
              <a:buFontTx/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2.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平時成績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50 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％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紙筆測驗、作業、口頭回答問題、上課表現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……)</a:t>
            </a: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buClr>
                <a:schemeClr val="accent3"/>
              </a:buClr>
              <a:buFontTx/>
              <a:buNone/>
              <a:defRPr/>
            </a:pP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buClr>
                <a:schemeClr val="accent3"/>
              </a:buClr>
              <a:buFontTx/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英文領域評量方式：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不列入成績評量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)</a:t>
            </a:r>
            <a:endParaRPr lang="en-US" altLang="zh-TW" sz="6000" kern="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buClr>
                <a:schemeClr val="accent3"/>
              </a:buClr>
              <a:buFontTx/>
              <a:buNone/>
              <a:defRPr/>
            </a:pP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60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平時成績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100 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％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作業、口頭回答問題、上課表現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……)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生活領域評量方式：</a:t>
            </a:r>
          </a:p>
          <a:p>
            <a:pPr>
              <a:buFontTx/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1.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生活闖關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作業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表演</a:t>
            </a:r>
            <a:endParaRPr lang="en-US" altLang="zh-TW" sz="6000" kern="0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4.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日常實踐表現  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口頭回答問題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上課表現</a:t>
            </a:r>
            <a:endParaRPr lang="en-US" altLang="zh-TW" sz="6000" kern="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生活－音樂　期末評量：課本歌曲任選一首</a:t>
            </a:r>
            <a:r>
              <a:rPr lang="en-US" altLang="zh-TW" sz="6000" kern="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000" kern="0" dirty="0">
                <a:latin typeface="標楷體" pitchFamily="65" charset="-120"/>
                <a:ea typeface="標楷體" pitchFamily="65" charset="-120"/>
              </a:rPr>
              <a:t>節奏測驗</a:t>
            </a:r>
            <a:endParaRPr lang="zh-TW" altLang="en-US" sz="5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成績評量方式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15766"/>
            <a:ext cx="1244020" cy="17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4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45884" y="915566"/>
            <a:ext cx="8446595" cy="4032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2000" kern="0" dirty="0">
                <a:latin typeface="標楷體" pitchFamily="65" charset="-120"/>
                <a:ea typeface="標楷體" pitchFamily="65" charset="-120"/>
              </a:rPr>
              <a:t>◎期中、期末考</a:t>
            </a: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000" kern="0" dirty="0">
                <a:latin typeface="標楷體" pitchFamily="65" charset="-120"/>
                <a:ea typeface="標楷體" pitchFamily="65" charset="-120"/>
              </a:rPr>
              <a:t>◎生活改進評量</a:t>
            </a:r>
            <a:r>
              <a:rPr lang="en-US" altLang="zh-TW" sz="20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kern="0" dirty="0">
                <a:latin typeface="標楷體" pitchFamily="65" charset="-120"/>
                <a:ea typeface="標楷體" pitchFamily="65" charset="-120"/>
              </a:rPr>
              <a:t>闖關活動</a:t>
            </a:r>
            <a:r>
              <a:rPr lang="en-US" altLang="zh-TW" sz="2000" kern="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  <a:defRPr/>
            </a:pPr>
            <a:endParaRPr lang="zh-TW" altLang="en-US" sz="2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endParaRPr lang="zh-TW" altLang="en-US" sz="5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定期評量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75398"/>
            <a:ext cx="1244020" cy="1734499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0510"/>
              </p:ext>
            </p:extLst>
          </p:nvPr>
        </p:nvGraphicFramePr>
        <p:xfrm>
          <a:off x="755575" y="1275607"/>
          <a:ext cx="6408713" cy="125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019">
                  <a:extLst>
                    <a:ext uri="{9D8B030D-6E8A-4147-A177-3AD203B41FA5}">
                      <a16:colId xmlns:a16="http://schemas.microsoft.com/office/drawing/2014/main" val="3398055751"/>
                    </a:ext>
                  </a:extLst>
                </a:gridCol>
                <a:gridCol w="2854458">
                  <a:extLst>
                    <a:ext uri="{9D8B030D-6E8A-4147-A177-3AD203B41FA5}">
                      <a16:colId xmlns:a16="http://schemas.microsoft.com/office/drawing/2014/main" val="2949658209"/>
                    </a:ext>
                  </a:extLst>
                </a:gridCol>
                <a:gridCol w="1527932">
                  <a:extLst>
                    <a:ext uri="{9D8B030D-6E8A-4147-A177-3AD203B41FA5}">
                      <a16:colId xmlns:a16="http://schemas.microsoft.com/office/drawing/2014/main" val="3462987423"/>
                    </a:ext>
                  </a:extLst>
                </a:gridCol>
                <a:gridCol w="1269304">
                  <a:extLst>
                    <a:ext uri="{9D8B030D-6E8A-4147-A177-3AD203B41FA5}">
                      <a16:colId xmlns:a16="http://schemas.microsoft.com/office/drawing/2014/main" val="3537223299"/>
                    </a:ext>
                  </a:extLst>
                </a:gridCol>
              </a:tblGrid>
              <a:tr h="389290"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marL="91431" marR="91431" marT="45735" marB="4573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國語</a:t>
                      </a:r>
                    </a:p>
                  </a:txBody>
                  <a:tcPr marL="91431" marR="91431" marT="45735" marB="4573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數學</a:t>
                      </a:r>
                    </a:p>
                  </a:txBody>
                  <a:tcPr marL="91431" marR="91431" marT="45735" marB="45735" anchor="ctr" horzOverflow="overflow"/>
                </a:tc>
                <a:extLst>
                  <a:ext uri="{0D108BD9-81ED-4DB2-BD59-A6C34878D82A}">
                    <a16:rowId xmlns:a16="http://schemas.microsoft.com/office/drawing/2014/main" val="1886774649"/>
                  </a:ext>
                </a:extLst>
              </a:tr>
              <a:tr h="358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期中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11/1(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11/2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（四）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首冊全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～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1674779474"/>
                  </a:ext>
                </a:extLst>
              </a:tr>
              <a:tr h="403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期末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1/9(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1/10 (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第一冊全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6~9</a:t>
                      </a:r>
                    </a:p>
                  </a:txBody>
                  <a:tcPr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24578592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63517"/>
              </p:ext>
            </p:extLst>
          </p:nvPr>
        </p:nvGraphicFramePr>
        <p:xfrm>
          <a:off x="755575" y="3075806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176953604"/>
                    </a:ext>
                  </a:extLst>
                </a:gridCol>
                <a:gridCol w="3719735">
                  <a:extLst>
                    <a:ext uri="{9D8B030D-6E8A-4147-A177-3AD203B41FA5}">
                      <a16:colId xmlns:a16="http://schemas.microsoft.com/office/drawing/2014/main" val="234292961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方式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4080594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12/26(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下午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闖關內容與範圍會再通知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88580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75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優等獎：各班級評量成績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前五名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之學童。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自我挑戰獎：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頒發，成績進步最多，超越其個人標準，足以顯現其自我挑戰者，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取三名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可選擇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圖書禮券一張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與校長有約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吃早餐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七星全能獎：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頒發，整學期四大領域成績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前五名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之學童。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頒發獎章一枚。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定期評量獎勵方式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47814"/>
            <a:ext cx="1008112" cy="14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4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19548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學校事務報告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37B1F-95EC-4C43-9770-020DC2897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515" y="992822"/>
            <a:ext cx="7991917" cy="309109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  <a:defRPr/>
            </a:pPr>
            <a:r>
              <a:rPr lang="en-US" altLang="zh-TW" sz="3600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潔牙紀錄與太陽日記卡</a:t>
            </a:r>
            <a:endParaRPr lang="en-US" altLang="zh-TW" sz="3600" b="1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zh-TW" altLang="en-US" sz="36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健康中心希望家長每天協助孩子登記潔牙次數在聯絡簿中；每月末結算一次並要繳回。</a:t>
            </a:r>
            <a:endParaRPr lang="en-US" altLang="zh-TW" sz="3600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endParaRPr lang="en-US" altLang="zh-TW" sz="3600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en-US" altLang="zh-TW" sz="3600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b="1" kern="0" dirty="0">
                <a:latin typeface="標楷體" pitchFamily="65" charset="-120"/>
                <a:ea typeface="標楷體" pitchFamily="65" charset="-120"/>
              </a:rPr>
              <a:t>我的運動存摺</a:t>
            </a:r>
            <a:r>
              <a:rPr lang="en-US" altLang="zh-TW" sz="36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kern="0" dirty="0">
                <a:latin typeface="標楷體" pitchFamily="65" charset="-120"/>
                <a:ea typeface="標楷體" pitchFamily="65" charset="-120"/>
              </a:rPr>
              <a:t>自由參加</a:t>
            </a:r>
            <a:r>
              <a:rPr lang="en-US" altLang="zh-TW" sz="3600" kern="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  <a:defRPr/>
            </a:pPr>
            <a:endParaRPr lang="en-US" altLang="zh-TW" sz="3600" kern="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zh-TW" sz="3600" b="1" kern="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登革熱自我檢查表</a:t>
            </a:r>
            <a:r>
              <a:rPr lang="en-US" altLang="zh-TW" sz="3600" b="1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kern="0" dirty="0">
                <a:latin typeface="標楷體" pitchFamily="65" charset="-120"/>
                <a:ea typeface="標楷體" pitchFamily="65" charset="-120"/>
              </a:rPr>
              <a:t>每週一、四</a:t>
            </a:r>
            <a:r>
              <a:rPr lang="en-US" altLang="zh-TW" sz="3600" b="1" kern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kern="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b="1" kern="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600" b="1" kern="0" dirty="0">
                <a:latin typeface="標楷體" pitchFamily="65" charset="-120"/>
                <a:ea typeface="標楷體" pitchFamily="65" charset="-120"/>
              </a:rPr>
              <a:t>每週五一定要交回查核，感謝大家的配合</a:t>
            </a:r>
            <a:r>
              <a:rPr lang="en-US" altLang="zh-TW" sz="3600" b="1" kern="0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600" b="1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31790"/>
            <a:ext cx="16420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學校事務報告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37B1F-95EC-4C43-9770-020DC2897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843558"/>
            <a:ext cx="7848872" cy="3600400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altLang="zh-TW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※</a:t>
            </a:r>
            <a:r>
              <a:rPr lang="zh-TW" altLang="en-US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運動會  </a:t>
            </a:r>
            <a:r>
              <a:rPr lang="en-US" altLang="zh-TW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視同正式上課，若一定要請事假，請務必盡早告知</a:t>
            </a:r>
            <a:r>
              <a:rPr lang="en-US" altLang="zh-TW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</a:p>
          <a:p>
            <a:pPr>
              <a:buNone/>
              <a:defRPr/>
            </a:pPr>
            <a:r>
              <a:rPr lang="zh-TW" altLang="en-US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時間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:12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月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9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日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六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(12/11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補假一日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</a:p>
          <a:p>
            <a:pPr>
              <a:buNone/>
              <a:defRPr/>
            </a:pP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2.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進場舞、趣味競賽、大家跑、</a:t>
            </a:r>
            <a:r>
              <a:rPr lang="zh-TW" altLang="en-US" sz="1800" kern="0" dirty="0">
                <a:solidFill>
                  <a:srgbClr val="FFA143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親子趣味競賽</a:t>
            </a:r>
            <a:r>
              <a:rPr lang="en-US" altLang="zh-TW" sz="1800" kern="0" dirty="0">
                <a:solidFill>
                  <a:srgbClr val="FFA143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kern="0" dirty="0">
                <a:solidFill>
                  <a:srgbClr val="FFA143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自由報名</a:t>
            </a:r>
            <a:r>
              <a:rPr lang="en-US" altLang="zh-TW" sz="1800" kern="0" dirty="0">
                <a:solidFill>
                  <a:srgbClr val="FFA143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。</a:t>
            </a:r>
          </a:p>
          <a:p>
            <a:pPr>
              <a:buNone/>
              <a:defRPr/>
            </a:pP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3.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表演服裝：班服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製作費用大約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300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元以內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和裝扮道具。</a:t>
            </a:r>
            <a:endParaRPr lang="en-US" altLang="zh-TW" sz="1800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en-US" altLang="zh-TW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※</a:t>
            </a:r>
            <a:r>
              <a:rPr lang="zh-TW" altLang="en-US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註冊單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約九月中以後才會發放，請在期限內完成繳費。</a:t>
            </a:r>
            <a:endParaRPr lang="en-US" altLang="zh-TW" sz="1800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合作社代辦費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課後班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課後社團</a:t>
            </a:r>
            <a:r>
              <a:rPr lang="en-US" altLang="zh-TW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三聯單</a:t>
            </a:r>
            <a:r>
              <a:rPr lang="en-US" altLang="zh-TW" sz="1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</a:p>
          <a:p>
            <a:pPr>
              <a:buNone/>
              <a:defRPr/>
            </a:pPr>
            <a:r>
              <a:rPr lang="en-US" altLang="zh-TW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※</a:t>
            </a:r>
            <a:r>
              <a:rPr lang="zh-TW" altLang="en-US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跳蚤市場暨愛心園遊會</a:t>
            </a:r>
            <a:endParaRPr lang="en-US" altLang="zh-TW" sz="1800" b="1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時間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:113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年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月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16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日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二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  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2.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收入由學校代捐給慈善單位。</a:t>
            </a:r>
            <a:endParaRPr lang="en-US" altLang="zh-TW" sz="1800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en-US" altLang="zh-TW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※</a:t>
            </a:r>
            <a:r>
              <a:rPr lang="zh-TW" altLang="en-US" sz="1800" b="1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休業式</a:t>
            </a:r>
            <a:endParaRPr lang="en-US" altLang="zh-TW" sz="1800" b="1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buNone/>
              <a:defRPr/>
            </a:pP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時間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:113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年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月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19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日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五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    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2.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中午</a:t>
            </a:r>
            <a:r>
              <a:rPr lang="en-US" altLang="zh-TW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12</a:t>
            </a:r>
            <a:r>
              <a:rPr lang="zh-TW" altLang="en-US" sz="18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點放學，發餐盒，不在學校用餐。</a:t>
            </a:r>
            <a:endParaRPr lang="zh-TW" altLang="en-US" sz="1800" b="1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59582"/>
            <a:ext cx="154937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1223922"/>
            <a:ext cx="4536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536" y="780261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幹部安排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由同學選出：「我們一班都是長」，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定期調整職務，讓每位同學有學習與負責的機會。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座位安排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每週左右橫移更動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次，每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週重新編排，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其餘視課堂教學活動及學生狀況做調整。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作業安排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作業均酌量安排，若有特殊情形請告  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知導師，可視情況調整內容。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31790"/>
            <a:ext cx="143154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9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CDDC5-43A0-4873-9824-42AE5B314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843558"/>
            <a:ext cx="8230571" cy="3543736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下課時間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，眼睛休息，戶外活動。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設置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遊戲角、繪圖角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 班級提供疊杯、河內塔及魔術方塊等益智遊戲器材。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用餐規定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由教師指導打菜，盛基本飯、菜、肉類量各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顆拳頭的量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，不倒廚餘，養成孩子不浪費食物，珍惜每一份資源。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導師會特別注意有特殊飲食習慣與身體不舒服的孩子飯菜量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57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班級概況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自我介紹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教學理念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課程介紹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成績評量說明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學校事務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班級經營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家長會成員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討論班費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其他建議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會議流程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92822"/>
            <a:ext cx="3222457" cy="29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週二午休時間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可自備小枕頭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要求全班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閉眼休息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，才可使下午上課有體力和精神。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值日生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工作：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每天由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位學生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擔任值日生，維持班上環境整潔</a:t>
            </a:r>
            <a:endParaRPr lang="en-US" altLang="zh-TW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 等工作，認真負責者可蓋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榮譽護照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班級網頁的使用：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開設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班級網頁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請從學校首頁點選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，班網上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會有學生的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活動照片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，但基於隱私與安全的考量，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不會將姓名與照片配對。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班群：與老師一對一交流。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11710"/>
            <a:ext cx="1608128" cy="22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516" y="555526"/>
            <a:ext cx="6174740" cy="3831768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回家作業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：甲上上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集點換班級獎品，要求孩子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按時交作業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，鼓勵自我挑戰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習寫品質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越來越高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平時表現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個人與小組加分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：上課發表、課堂秩序、個人與環境整潔，培養團隊合作、互相幫助與提醒。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榮譽護照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班級獎勵方式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75606"/>
            <a:ext cx="2021293" cy="28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家長協力事項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親師共好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771439"/>
            <a:ext cx="8229600" cy="381653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請培養及要求孩子早睡早起，並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吃完早餐再到校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的好習慣，以迎接一天的學習與挑戰。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到校時間：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7:30~7:50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如有其它原因導致無法準時到校，可知會導師。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發燒超過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以上，請務必請假在家休養，有咳嗽感冒症狀，也請幫孩子準備口罩，以免傳染。如需請假，請在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班級電話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告知，感恩！</a:t>
            </a:r>
          </a:p>
          <a:p>
            <a:r>
              <a:rPr lang="zh-TW" alt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不帶零錢、不帶玩具、不帶零食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到校。也強烈要求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不帶手機</a:t>
            </a: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及其它電子產品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到校，如有特殊需求，請向學務處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，若影響班級秩序及課程進行，一經查獲，將暫時保管處理，並請家長親自領回。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95886"/>
            <a:ext cx="1656184" cy="12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515" y="992822"/>
            <a:ext cx="8229600" cy="36671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通知單請詳細閱讀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，若有</a:t>
            </a:r>
            <a:r>
              <a:rPr lang="zh-TW" altLang="en-US" b="1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也務必請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盡速交回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，如具有時效性，恐影響權利。（不論參加與否，如有需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家長簽名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的也請繳回，方便老師確定家長有收到通知單。）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聯絡簿、考卷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請閱過後簽名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，並在聯絡簿上做ˇ的記號。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請為孩子準備好學用品及生活用品，如：水壺、餐具、衛生紙、牙刷等個人用品以及美勞用具。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若要為孩子請假，除了用聯絡簿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&amp;LINE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事先告知導師外，請務必填妥「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請假單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P.27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」，讓孩子交給導師留存。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密切親師合作，發現問題請跟老師聯絡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盡量不要讓孩子轉達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，以協助孩子適應新的班級、新的環境。</a:t>
            </a: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家長協力事項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親師共好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771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515" y="992822"/>
            <a:ext cx="7991917" cy="339447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zh-TW" altLang="en-US" dirty="0">
                <a:ea typeface="標楷體" panose="03000509000000000000" pitchFamily="65" charset="-120"/>
              </a:rPr>
              <a:t>選舉班級代表及總務長各</a:t>
            </a:r>
            <a:r>
              <a:rPr lang="en-US" altLang="zh-TW" dirty="0">
                <a:ea typeface="標楷體" panose="03000509000000000000" pitchFamily="65" charset="-120"/>
              </a:rPr>
              <a:t>1</a:t>
            </a:r>
            <a:r>
              <a:rPr lang="zh-TW" altLang="en-US" dirty="0">
                <a:ea typeface="標楷體" panose="03000509000000000000" pitchFamily="65" charset="-120"/>
              </a:rPr>
              <a:t>名</a:t>
            </a:r>
            <a:endParaRPr lang="en-US" altLang="zh-TW" dirty="0"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2500" dirty="0">
                <a:ea typeface="標楷體" panose="03000509000000000000" pitchFamily="65" charset="-120"/>
              </a:rPr>
              <a:t>班親會「召集人」：家長班代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2500" dirty="0">
                <a:ea typeface="標楷體" panose="03000509000000000000" pitchFamily="65" charset="-120"/>
              </a:rPr>
              <a:t>總務長：協助親師會費的收入與支出管理。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500" dirty="0">
                <a:ea typeface="標楷體" panose="03000509000000000000" pitchFamily="65" charset="-120"/>
              </a:rPr>
              <a:t>感謝</a:t>
            </a:r>
            <a:r>
              <a:rPr lang="zh-TW" altLang="en-US" sz="2500" u="sng" dirty="0">
                <a:ea typeface="標楷體" panose="03000509000000000000" pitchFamily="65" charset="-120"/>
              </a:rPr>
              <a:t>妮娜</a:t>
            </a:r>
            <a:r>
              <a:rPr lang="zh-TW" altLang="en-US" sz="2500" dirty="0">
                <a:ea typeface="標楷體" panose="03000509000000000000" pitchFamily="65" charset="-120"/>
              </a:rPr>
              <a:t>媽媽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u="sng" dirty="0">
                <a:ea typeface="標楷體" panose="03000509000000000000" pitchFamily="65" charset="-120"/>
              </a:rPr>
              <a:t>蔡孟蓉</a:t>
            </a:r>
            <a:r>
              <a:rPr lang="zh-TW" altLang="en-US" sz="2500" dirty="0">
                <a:ea typeface="標楷體" panose="03000509000000000000" pitchFamily="65" charset="-120"/>
              </a:rPr>
              <a:t>女士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ea typeface="標楷體" panose="03000509000000000000" pitchFamily="65" charset="-120"/>
              </a:rPr>
              <a:t> 自願擔任本班總務媽媽。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500" dirty="0">
                <a:ea typeface="標楷體" panose="03000509000000000000" pitchFamily="65" charset="-120"/>
              </a:rPr>
              <a:t>選舉班級家長委員</a:t>
            </a:r>
            <a:r>
              <a:rPr lang="en-US" altLang="zh-TW" sz="2500" dirty="0">
                <a:ea typeface="標楷體" panose="03000509000000000000" pitchFamily="65" charset="-120"/>
              </a:rPr>
              <a:t>3-5</a:t>
            </a:r>
            <a:r>
              <a:rPr lang="zh-TW" altLang="en-US" sz="2500" dirty="0">
                <a:ea typeface="標楷體" panose="03000509000000000000" pitchFamily="65" charset="-120"/>
              </a:rPr>
              <a:t>名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2500" dirty="0">
                <a:ea typeface="標楷體" panose="03000509000000000000" pitchFamily="65" charset="-120"/>
              </a:rPr>
              <a:t>感謝</a:t>
            </a:r>
            <a:r>
              <a:rPr lang="zh-TW" altLang="en-US" sz="2500" u="sng" dirty="0">
                <a:ea typeface="標楷體" panose="03000509000000000000" pitchFamily="65" charset="-120"/>
              </a:rPr>
              <a:t>宥廷</a:t>
            </a:r>
            <a:r>
              <a:rPr lang="zh-TW" altLang="en-US" sz="2500" dirty="0">
                <a:ea typeface="標楷體" panose="03000509000000000000" pitchFamily="65" charset="-120"/>
              </a:rPr>
              <a:t>爸爸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u="sng" dirty="0">
                <a:ea typeface="標楷體" panose="03000509000000000000" pitchFamily="65" charset="-120"/>
              </a:rPr>
              <a:t>陳逸帆</a:t>
            </a:r>
            <a:r>
              <a:rPr lang="zh-TW" altLang="en-US" sz="2500" dirty="0">
                <a:ea typeface="標楷體" panose="03000509000000000000" pitchFamily="65" charset="-120"/>
              </a:rPr>
              <a:t>先生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岷翰</a:t>
            </a:r>
            <a:r>
              <a:rPr lang="zh-TW" altLang="en-US" sz="2500" dirty="0">
                <a:ea typeface="標楷體" panose="03000509000000000000" pitchFamily="65" charset="-120"/>
              </a:rPr>
              <a:t>爸爸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u="sng" dirty="0">
                <a:ea typeface="標楷體" panose="03000509000000000000" pitchFamily="65" charset="-120"/>
              </a:rPr>
              <a:t>呂松喬</a:t>
            </a:r>
            <a:r>
              <a:rPr lang="zh-TW" altLang="en-US" sz="2500" dirty="0">
                <a:ea typeface="標楷體" panose="03000509000000000000" pitchFamily="65" charset="-120"/>
              </a:rPr>
              <a:t>先生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悅文</a:t>
            </a:r>
            <a:r>
              <a:rPr lang="zh-TW" altLang="en-US" sz="2500" dirty="0">
                <a:ea typeface="標楷體" panose="03000509000000000000" pitchFamily="65" charset="-120"/>
              </a:rPr>
              <a:t>爸爸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u="sng" dirty="0">
                <a:ea typeface="標楷體" panose="03000509000000000000" pitchFamily="65" charset="-120"/>
              </a:rPr>
              <a:t>高天一</a:t>
            </a:r>
            <a:r>
              <a:rPr lang="zh-TW" altLang="en-US" sz="2500" dirty="0">
                <a:ea typeface="標楷體" panose="03000509000000000000" pitchFamily="65" charset="-120"/>
              </a:rPr>
              <a:t>先生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惟棠</a:t>
            </a:r>
            <a:r>
              <a:rPr lang="zh-TW" altLang="en-US" sz="2500" dirty="0">
                <a:ea typeface="標楷體" panose="03000509000000000000" pitchFamily="65" charset="-120"/>
              </a:rPr>
              <a:t>爸爸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u="sng" dirty="0">
                <a:ea typeface="標楷體" panose="03000509000000000000" pitchFamily="65" charset="-120"/>
              </a:rPr>
              <a:t>許哲維</a:t>
            </a:r>
            <a:r>
              <a:rPr lang="zh-TW" altLang="en-US" sz="2500" dirty="0">
                <a:ea typeface="標楷體" panose="03000509000000000000" pitchFamily="65" charset="-120"/>
              </a:rPr>
              <a:t>先生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ea typeface="標楷體" panose="03000509000000000000" pitchFamily="65" charset="-120"/>
              </a:rPr>
              <a:t>自願擔任本班家長會委員。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r>
              <a:rPr lang="zh-TW" altLang="en-US" sz="2500" dirty="0">
                <a:ea typeface="標楷體" panose="03000509000000000000" pitchFamily="65" charset="-120"/>
              </a:rPr>
              <a:t>感謝許多家長熱情提供香皂、洗手乳、文具、獎品。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dirty="0">
                <a:ea typeface="標楷體" panose="03000509000000000000" pitchFamily="65" charset="-120"/>
              </a:rPr>
              <a:t>感謝</a:t>
            </a:r>
            <a:r>
              <a:rPr lang="zh-TW" altLang="en-US" sz="2500" u="sng" dirty="0">
                <a:ea typeface="標楷體" panose="03000509000000000000" pitchFamily="65" charset="-120"/>
              </a:rPr>
              <a:t>駿宥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柏昕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宥廷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瑞禾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岷翰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悅文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晨熙</a:t>
            </a:r>
            <a:r>
              <a:rPr lang="zh-TW" altLang="en-US" sz="2500" dirty="0">
                <a:ea typeface="標楷體" panose="03000509000000000000" pitchFamily="65" charset="-120"/>
              </a:rPr>
              <a:t>、</a:t>
            </a:r>
            <a:r>
              <a:rPr lang="zh-TW" altLang="en-US" sz="2500" u="sng" dirty="0">
                <a:ea typeface="標楷體" panose="03000509000000000000" pitchFamily="65" charset="-120"/>
              </a:rPr>
              <a:t>妮娜</a:t>
            </a:r>
            <a:r>
              <a:rPr lang="zh-TW" altLang="en-US" sz="2500" dirty="0">
                <a:ea typeface="標楷體" panose="03000509000000000000" pitchFamily="65" charset="-120"/>
              </a:rPr>
              <a:t>的家長們！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討論與表決事項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1" y="967201"/>
            <a:ext cx="1296144" cy="18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2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515" y="992821"/>
            <a:ext cx="7631877" cy="330465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用途：購買班級相關用品、文具、垃圾袋、影印費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已支出項目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總計</a:t>
            </a:r>
            <a:r>
              <a:rPr lang="en-US" altLang="zh-TW" sz="40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525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元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endParaRPr lang="zh-TW" altLang="en-US" sz="4000" kern="0" dirty="0"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4000" kern="0" dirty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數學練習簿</a:t>
            </a:r>
            <a:r>
              <a:rPr lang="en-US" altLang="zh-TW" sz="40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元。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數藍本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影印費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童詩魔法書、學習單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……)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教室內所有文具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含：桌墊、作業簿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*4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、白板筆、白板擦、  </a:t>
            </a:r>
            <a:endParaRPr lang="en-US" altLang="zh-TW" sz="4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抹布、名牌、資料夾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*3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、學習檔案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…)</a:t>
            </a:r>
            <a:endParaRPr lang="zh-TW" altLang="en-US" sz="4000" kern="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班服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元以內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件班服另外收費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討論繳交班費 </a:t>
            </a:r>
            <a:r>
              <a:rPr lang="en-US" altLang="zh-TW" sz="4000" kern="0" dirty="0">
                <a:latin typeface="標楷體" pitchFamily="65" charset="-120"/>
                <a:ea typeface="標楷體" pitchFamily="65" charset="-120"/>
              </a:rPr>
              <a:t>how much</a:t>
            </a:r>
            <a:r>
              <a:rPr lang="zh-TW" altLang="en-US" sz="4000" kern="0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4000" kern="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最後決議收取費用為：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待表決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討論與表決事項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859782"/>
            <a:ext cx="1594646" cy="14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8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1899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建議事項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115616" y="1164164"/>
            <a:ext cx="1584176" cy="1541923"/>
            <a:chOff x="1115616" y="1164164"/>
            <a:chExt cx="1584176" cy="154192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70" y="1164164"/>
              <a:ext cx="1033293" cy="1403343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1115616" y="2706087"/>
              <a:ext cx="1584176" cy="0"/>
            </a:xfrm>
            <a:prstGeom prst="line">
              <a:avLst/>
            </a:prstGeom>
            <a:ln w="444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3635896" y="1138817"/>
            <a:ext cx="1584176" cy="1567270"/>
            <a:chOff x="3466829" y="1138817"/>
            <a:chExt cx="1584176" cy="156727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138817"/>
              <a:ext cx="1046691" cy="1454038"/>
            </a:xfrm>
            <a:prstGeom prst="rect">
              <a:avLst/>
            </a:prstGeom>
          </p:spPr>
        </p:pic>
        <p:cxnSp>
          <p:nvCxnSpPr>
            <p:cNvPr id="12" name="直線接點 11"/>
            <p:cNvCxnSpPr/>
            <p:nvPr/>
          </p:nvCxnSpPr>
          <p:spPr>
            <a:xfrm>
              <a:off x="3466829" y="2706087"/>
              <a:ext cx="1584176" cy="0"/>
            </a:xfrm>
            <a:prstGeom prst="line">
              <a:avLst/>
            </a:prstGeom>
            <a:ln w="444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6055570" y="1136408"/>
            <a:ext cx="1756790" cy="1569679"/>
            <a:chOff x="6055570" y="1136408"/>
            <a:chExt cx="1756790" cy="156967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570" y="1136408"/>
              <a:ext cx="1584176" cy="1458856"/>
            </a:xfrm>
            <a:prstGeom prst="rect">
              <a:avLst/>
            </a:prstGeom>
          </p:spPr>
        </p:pic>
        <p:cxnSp>
          <p:nvCxnSpPr>
            <p:cNvPr id="13" name="直線接點 12"/>
            <p:cNvCxnSpPr/>
            <p:nvPr/>
          </p:nvCxnSpPr>
          <p:spPr>
            <a:xfrm>
              <a:off x="6228184" y="2706087"/>
              <a:ext cx="1584176" cy="0"/>
            </a:xfrm>
            <a:prstGeom prst="line">
              <a:avLst/>
            </a:prstGeom>
            <a:ln w="444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字方塊 16"/>
          <p:cNvSpPr txBox="1"/>
          <p:nvPr/>
        </p:nvSpPr>
        <p:spPr>
          <a:xfrm>
            <a:off x="1357270" y="2772274"/>
            <a:ext cx="11985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給學校</a:t>
            </a:r>
            <a:endParaRPr lang="en-US" altLang="zh-TW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607338" y="2788755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endParaRPr lang="en-US" altLang="zh-TW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51705" y="2769441"/>
            <a:ext cx="27494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給導師或科任老師</a:t>
            </a:r>
            <a:endParaRPr lang="en-US" altLang="zh-TW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54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None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您與我都能為孩子拋磚引玉，但如人飲水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None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冷暖自知，唯有孩子才是真正的行為者</a:t>
            </a:r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、思考者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None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感受者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，有時我們必須</a:t>
            </a:r>
          </a:p>
          <a:p>
            <a:pPr>
              <a:lnSpc>
                <a:spcPct val="120000"/>
              </a:lnSpc>
              <a:buClr>
                <a:srgbClr val="000000"/>
              </a:buClr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耐心等待 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全心信賴 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>
              <a:lnSpc>
                <a:spcPct val="120000"/>
              </a:lnSpc>
              <a:buClr>
                <a:srgbClr val="000000"/>
              </a:buClr>
              <a:buNone/>
            </a:pPr>
            <a:r>
              <a:rPr lang="en-US" altLang="zh-TW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放手學習 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成就自我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43608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355726"/>
            <a:ext cx="117290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4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50809"/>
            <a:ext cx="3168352" cy="3370197"/>
          </a:xfrm>
          <a:prstGeom prst="rect">
            <a:avLst/>
          </a:prstGeom>
        </p:spPr>
      </p:pic>
      <p:sp>
        <p:nvSpPr>
          <p:cNvPr id="16" name="標題 2"/>
          <p:cNvSpPr txBox="1">
            <a:spLocks/>
          </p:cNvSpPr>
          <p:nvPr/>
        </p:nvSpPr>
        <p:spPr>
          <a:xfrm>
            <a:off x="1259632" y="3325056"/>
            <a:ext cx="2662064" cy="901923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99663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996633"/>
                </a:solidFill>
              </a:rPr>
              <a:t>簡報結束</a:t>
            </a:r>
          </a:p>
        </p:txBody>
      </p:sp>
      <p:sp>
        <p:nvSpPr>
          <p:cNvPr id="11" name="矩形 10"/>
          <p:cNvSpPr/>
          <p:nvPr/>
        </p:nvSpPr>
        <p:spPr>
          <a:xfrm>
            <a:off x="323663" y="1131590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再次感謝</a:t>
            </a:r>
            <a:br>
              <a:rPr lang="en-US" altLang="zh-TW" sz="35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各位教育合夥人的蒞臨</a:t>
            </a:r>
            <a:br>
              <a:rPr lang="en-US" altLang="zh-TW" sz="35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請多多指教</a:t>
            </a:r>
            <a:endParaRPr lang="zh-TW" altLang="en-US" sz="3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3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學生人數：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人，女生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人，合計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本學期任教科任老師：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英語科任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吳慶文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  本土語科任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黃子晏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  生活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科任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sz="3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宋亭誼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  生活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視覺藝術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科任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鄭以琳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班級概況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70218"/>
            <a:ext cx="2180124" cy="30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魏曉榕老師的小檔案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954194"/>
            <a:ext cx="7199829" cy="3379128"/>
          </a:xfrm>
        </p:spPr>
        <p:txBody>
          <a:bodyPr>
            <a:normAutofit fontScale="70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年畢業於國立臺南師範學院（現今臺南大學）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年取得長榮大學管理學院經營管理碩士學位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曾在高雄市小港區青山國小及三民區愛國國小，各服務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日正式任職於臺南市裕文國小，至今第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教學年資滿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年，現任低年級導師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教學經驗：低年級導師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</a:p>
          <a:p>
            <a:pPr marL="0" indent="0">
              <a:buNone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高年級導師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科任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中年級導師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46C8C6-3183-4252-AE62-3B97522F8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r="19337"/>
          <a:stretch/>
        </p:blipFill>
        <p:spPr>
          <a:xfrm>
            <a:off x="6300192" y="2643758"/>
            <a:ext cx="1728192" cy="2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班級教學及經營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37B1F-95EC-4C43-9770-020DC2897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教學理念─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培養孩子凡事誠實、內省負責的勇氣。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培養孩子同理尊重、關懷同儕的態度。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培養孩子建立自信、知足感恩的修養。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培養孩子獨立自主、解決問題的能力。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教孩子懂得做自己，為自己負責。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sz="4000" dirty="0">
                <a:solidFill>
                  <a:srgbClr val="FF0000"/>
                </a:solidFill>
                <a:ea typeface="標楷體" panose="03000509000000000000" pitchFamily="65" charset="-120"/>
              </a:rPr>
              <a:t>培養生活自理的能力。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19622"/>
            <a:ext cx="16420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3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加強校園整潔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星期二  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班級時間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班級時間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班級時間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學生朝會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班級時間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主題有：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生活常規、生命教育、家庭教育、性別平等、環境教育、家暴防治、海洋教育、人權教育等。 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不定期有：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天文課程、故事媽媽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 ～晨光時間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92822"/>
            <a:ext cx="1224136" cy="17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dirty="0">
                <a:ea typeface="宋体" panose="02010600030101010101" pitchFamily="2" charset="-122"/>
              </a:rPr>
              <a:t>※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注音符號教學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：學會拼音，以注音符號輔助閱讀，紀錄訊息並且表達意見。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ea typeface="宋体" panose="02010600030101010101" pitchFamily="2" charset="-122"/>
              </a:rPr>
              <a:t>※</a:t>
            </a:r>
            <a:r>
              <a:rPr lang="zh-TW" altLang="en-US" b="1" dirty="0">
                <a:solidFill>
                  <a:srgbClr val="8502C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聽說讀寫作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：聆聽、說話、閱讀、識字、寫字、寫作。 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正確執筆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，注意筆順，認識字的結構，寫出端正又美觀的字體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補充學習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下一頁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閱讀活動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下一頁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 ～國語文領域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90477"/>
            <a:ext cx="1728562" cy="12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童詩魔法書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小黃本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每週念兩首童詩。 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◎配合第一冊另有</a:t>
            </a:r>
            <a:r>
              <a:rPr lang="zh-TW" altLang="en-US" b="1" dirty="0">
                <a:solidFill>
                  <a:srgbClr val="8502C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補充學習單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例：童詩童畫、語文學習單、閱讀文章</a:t>
            </a:r>
            <a:r>
              <a:rPr lang="en-US" altLang="zh-TW" dirty="0">
                <a:ea typeface="宋体" panose="02010600030101010101" pitchFamily="2" charset="-122"/>
              </a:rPr>
              <a:t>……</a:t>
            </a:r>
            <a:r>
              <a:rPr lang="zh-TW" altLang="en-US" dirty="0">
                <a:ea typeface="宋体" panose="02010600030101010101" pitchFamily="2" charset="-122"/>
              </a:rPr>
              <a:t>。</a:t>
            </a:r>
          </a:p>
          <a:p>
            <a:pPr>
              <a:spcBef>
                <a:spcPct val="0"/>
              </a:spcBef>
              <a:buNone/>
            </a:pPr>
            <a:endParaRPr lang="en-US" altLang="zh-TW" b="1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國語～補充學習</a:t>
            </a:r>
          </a:p>
          <a:p>
            <a:pPr>
              <a:defRPr/>
            </a:pP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90477"/>
            <a:ext cx="1728562" cy="12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9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◎教育部「</a:t>
            </a:r>
            <a:r>
              <a:rPr lang="zh-TW" altLang="en-US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閱讀起步走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每位小一新生一本新書，編列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本。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方式，於</a:t>
            </a:r>
            <a:r>
              <a:rPr lang="zh-TW" altLang="en-US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第十一週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起週末讓學生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帶回進行親子閱讀。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教務處閱讀認證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頂尖小書迷：各年級每月借書量前三名為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「頂尖小書迷」 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閱讀達人認證。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下一頁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布可星球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在家裡進行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班級進行的閱讀文章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zh-TW" altLang="en-US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TW" b="1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國語～閱讀活動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90477"/>
            <a:ext cx="1728562" cy="12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2412</Words>
  <Application>Microsoft Office PowerPoint</Application>
  <PresentationFormat>如螢幕大小 (16:9)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微軟正黑體</vt:lpstr>
      <vt:lpstr>標楷體</vt:lpstr>
      <vt:lpstr>Arial</vt:lpstr>
      <vt:lpstr>Calibri</vt:lpstr>
      <vt:lpstr>Times New Roman</vt:lpstr>
      <vt:lpstr>Wingdings</vt:lpstr>
      <vt:lpstr>Wingdings 3</vt:lpstr>
      <vt:lpstr>Office 佈景主題</vt:lpstr>
      <vt:lpstr>一年6班 班級家長座談會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鱷魚愛童玩</dc:title>
  <dc:creator>wayne</dc:creator>
  <cp:lastModifiedBy>Roki</cp:lastModifiedBy>
  <cp:revision>133</cp:revision>
  <dcterms:created xsi:type="dcterms:W3CDTF">2019-09-16T07:00:26Z</dcterms:created>
  <dcterms:modified xsi:type="dcterms:W3CDTF">2023-09-08T07:18:39Z</dcterms:modified>
</cp:coreProperties>
</file>