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41" r:id="rId9"/>
    <p:sldMasterId id="2147483744" r:id="rId10"/>
    <p:sldMasterId id="2147483756" r:id="rId11"/>
    <p:sldMasterId id="2147483768" r:id="rId12"/>
    <p:sldMasterId id="2147483780" r:id="rId13"/>
    <p:sldMasterId id="2147483793" r:id="rId14"/>
    <p:sldMasterId id="2147483805" r:id="rId15"/>
    <p:sldMasterId id="2147483817" r:id="rId16"/>
    <p:sldMasterId id="2147483835" r:id="rId17"/>
  </p:sldMasterIdLst>
  <p:notesMasterIdLst>
    <p:notesMasterId r:id="rId121"/>
  </p:notesMasterIdLst>
  <p:sldIdLst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42" r:id="rId50"/>
    <p:sldId id="375" r:id="rId51"/>
    <p:sldId id="278" r:id="rId52"/>
    <p:sldId id="334" r:id="rId53"/>
    <p:sldId id="332" r:id="rId54"/>
    <p:sldId id="333" r:id="rId55"/>
    <p:sldId id="277" r:id="rId56"/>
    <p:sldId id="335" r:id="rId57"/>
    <p:sldId id="336" r:id="rId58"/>
    <p:sldId id="337" r:id="rId59"/>
    <p:sldId id="341" r:id="rId60"/>
    <p:sldId id="276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385" r:id="rId71"/>
    <p:sldId id="386" r:id="rId72"/>
    <p:sldId id="387" r:id="rId73"/>
    <p:sldId id="388" r:id="rId74"/>
    <p:sldId id="389" r:id="rId75"/>
    <p:sldId id="390" r:id="rId76"/>
    <p:sldId id="391" r:id="rId77"/>
    <p:sldId id="338" r:id="rId78"/>
    <p:sldId id="339" r:id="rId79"/>
    <p:sldId id="340" r:id="rId80"/>
    <p:sldId id="279" r:id="rId81"/>
    <p:sldId id="275" r:id="rId82"/>
    <p:sldId id="324" r:id="rId83"/>
    <p:sldId id="284" r:id="rId84"/>
    <p:sldId id="285" r:id="rId85"/>
    <p:sldId id="286" r:id="rId86"/>
    <p:sldId id="287" r:id="rId87"/>
    <p:sldId id="288" r:id="rId88"/>
    <p:sldId id="330" r:id="rId89"/>
    <p:sldId id="280" r:id="rId90"/>
    <p:sldId id="289" r:id="rId91"/>
    <p:sldId id="281" r:id="rId92"/>
    <p:sldId id="312" r:id="rId93"/>
    <p:sldId id="313" r:id="rId94"/>
    <p:sldId id="282" r:id="rId95"/>
    <p:sldId id="283" r:id="rId96"/>
    <p:sldId id="290" r:id="rId97"/>
    <p:sldId id="316" r:id="rId98"/>
    <p:sldId id="292" r:id="rId99"/>
    <p:sldId id="293" r:id="rId100"/>
    <p:sldId id="294" r:id="rId101"/>
    <p:sldId id="295" r:id="rId102"/>
    <p:sldId id="296" r:id="rId103"/>
    <p:sldId id="308" r:id="rId104"/>
    <p:sldId id="315" r:id="rId105"/>
    <p:sldId id="297" r:id="rId106"/>
    <p:sldId id="310" r:id="rId107"/>
    <p:sldId id="331" r:id="rId108"/>
    <p:sldId id="311" r:id="rId109"/>
    <p:sldId id="298" r:id="rId110"/>
    <p:sldId id="300" r:id="rId111"/>
    <p:sldId id="301" r:id="rId112"/>
    <p:sldId id="329" r:id="rId113"/>
    <p:sldId id="317" r:id="rId114"/>
    <p:sldId id="318" r:id="rId115"/>
    <p:sldId id="319" r:id="rId116"/>
    <p:sldId id="320" r:id="rId117"/>
    <p:sldId id="321" r:id="rId118"/>
    <p:sldId id="327" r:id="rId119"/>
    <p:sldId id="328" r:id="rId1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theme" Target="theme/theme1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altLang="zh-TW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922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36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831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023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61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852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1B2BC-31E4-844F-97C1-2EA8D08C41E0}" type="slidenum">
              <a:rPr kumimoji="1" lang="zh-TW" altLang="en-US" smtClean="0">
                <a:solidFill>
                  <a:prstClr val="black"/>
                </a:solidFill>
              </a:rPr>
              <a:pPr/>
              <a:t>89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5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507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508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17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7957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361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540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2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31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11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B67C-0A0C-47E3-AA6F-9005D87C0CD9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34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941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39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98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jpe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4BD-8213-41E1-B09D-2BD342E8AF0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DE2C-B313-4202-8038-3AFECBCE28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379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43C5-15FA-4728-927C-F8B54263F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BD4A-2560-47C6-B030-F4B015AB98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076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2B628-7793-4DCA-8BEE-DF3C9DDAA61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E18D4-3620-4C2A-BA3B-BC58E87493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4449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69FA-BD88-41C0-8E1C-BA33FE66E52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9CFAD-A01F-4EAA-96F8-AFF44E80E0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9796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7CCA-5631-47FA-B676-31B4BB7AE1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ABAA7-7B4C-4995-9031-C846B53373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34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8A98-C2CD-4C71-B93F-0C470777D5A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B8B05-9453-499B-90ED-29AB62FE15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7277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E33D6-7C80-40A9-B75F-10F69C6C12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B8AA-411B-46B3-B1B8-860AAA124F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9070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F4D6A-2660-47F4-A729-D037A2543E1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4955-DCAD-44D1-8905-C3F6F9E63C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751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2FAA-46C7-408E-9AEF-B2F720C7B4F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D23AC-3E08-43DA-A410-71ABBBADB8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4352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2E6A-BC20-4B4E-9F6D-19782F5F47B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805B1-AA4C-4EB1-9B17-00566D5917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09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9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14" name="Oval 36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41"/>
            <p:cNvSpPr/>
            <p:nvPr userDrawn="1"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40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Pie 33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35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Arc 37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Pie 45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Arc 46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Oval 47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Oval 48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Arc 39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Oval 49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Oval 50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8" y="2961461"/>
            <a:ext cx="7551601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072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717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01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394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770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926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629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250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74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2258F-EA53-45A1-BC5F-142D0E79B555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47EA-370B-4865-9BB6-FECB58ABDA4D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033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068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505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相簿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1" lang="zh-TW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1" lang="zh-TW"/>
              <a:t>按一下以新增相簿標題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1" lang="zh-TW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1" lang="en-US" altLang="zh-TW">
                <a:solidFill>
                  <a:prstClr val="white"/>
                </a:solidFill>
              </a:rPr>
              <a:pPr algn="r"/>
              <a:t>6/19/2018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1" lang="en-US" altLang="zh-TW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1" lang="zh-TW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zh-TW"/>
              <a:t>按一下以新增日期或詳細資料</a:t>
            </a:r>
          </a:p>
        </p:txBody>
      </p:sp>
    </p:spTree>
    <p:extLst>
      <p:ext uri="{BB962C8B-B14F-4D97-AF65-F5344CB8AC3E}">
        <p14:creationId xmlns:p14="http://schemas.microsoft.com/office/powerpoint/2010/main" val="400288737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手繪多邊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ea typeface="新細明體" charset="-120"/>
              </a:endParaRPr>
            </a:p>
          </p:txBody>
        </p:sp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ea typeface="新細明體" charset="-120"/>
              </a:endParaRPr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1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67DC8F1-3AF1-436C-B82E-0E57A248144E}" type="datetimeFigureOut">
              <a:rPr lang="zh-TW" altLang="en-US"/>
              <a:pPr>
                <a:defRPr/>
              </a:pPr>
              <a:t>2018/6/19</a:t>
            </a:fld>
            <a:endParaRPr lang="zh-TW" altLang="en-US"/>
          </a:p>
        </p:txBody>
      </p:sp>
      <p:sp>
        <p:nvSpPr>
          <p:cNvPr id="12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zh-TW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DDFA665-A39E-47F3-AB28-A78F5229F0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061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3DB7-C94D-4246-8CC8-BBAC4709491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1081E-8C12-475D-9B53-04B279246DEA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160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＞形箭號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＞形箭號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79C6A3-7D42-4814-8C91-8E2CAFBB9442}" type="datetimeFigureOut">
              <a:rPr lang="zh-TW" altLang="en-US">
                <a:solidFill>
                  <a:prstClr val="white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D10DB2-20AC-4A36-B467-4B8DCC861516}" type="slidenum">
              <a:rPr lang="zh-TW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13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93D21B-EF56-4E64-B2DA-6065D6DD5674}" type="datetimeFigureOut">
              <a:rPr lang="zh-TW" altLang="en-US">
                <a:solidFill>
                  <a:prstClr val="white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C64E71-21CA-48BB-9431-AA8C1E0F77DD}" type="slidenum">
              <a:rPr lang="zh-TW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75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A0A33A-B324-47F5-AEDB-4AA95B24F8CC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94E71E-8AB0-4973-A361-FED6C048597E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20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0BFCE0-6C7F-40C0-8B62-E67B35733E19}" type="datetimeFigureOut">
              <a:rPr lang="zh-TW" altLang="en-US">
                <a:solidFill>
                  <a:prstClr val="white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2A4C9A-66F3-400E-B6B7-30E857A0E43F}" type="slidenum">
              <a:rPr lang="zh-TW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24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C471F-33F8-497E-8C5A-DDF49BA38B60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89B93-7AED-4A90-845D-FC0DA8C1DA6D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3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pic>
        <p:nvPicPr>
          <p:cNvPr id="6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8" name="Oval 30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31"/>
            <p:cNvSpPr/>
            <p:nvPr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32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Pie 34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38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Arc 42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Pie 43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Arc 44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52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53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Arc 54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55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56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1" name="Freeform 24"/>
          <p:cNvSpPr/>
          <p:nvPr/>
        </p:nvSpPr>
        <p:spPr>
          <a:xfrm rot="15660000">
            <a:off x="5752308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20"/>
          <p:cNvSpPr/>
          <p:nvPr/>
        </p:nvSpPr>
        <p:spPr>
          <a:xfrm rot="15669120">
            <a:off x="4038605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Freeform 25"/>
          <p:cNvSpPr/>
          <p:nvPr/>
        </p:nvSpPr>
        <p:spPr>
          <a:xfrm rot="15660000">
            <a:off x="6128548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518" y="77793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5" name="Freeform 27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6" name="Freeform 28"/>
          <p:cNvSpPr/>
          <p:nvPr/>
        </p:nvSpPr>
        <p:spPr>
          <a:xfrm rot="15660000">
            <a:off x="7469193" y="1865323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7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71"/>
            <a:ext cx="7324068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10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5765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4CF2E5-EFB4-43EF-8804-D2D8A6ED29A5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5AAEC5-6126-4623-BB38-27590E5F0B89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36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6" name="手繪多邊形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ea typeface="新細明體" charset="-12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＞形箭號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943FEA1-7CE6-44E4-8220-8C0FC1E3A813}" type="datetimeFigureOut">
              <a:rPr lang="zh-TW" altLang="en-US">
                <a:solidFill>
                  <a:prstClr val="white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B4CB26-6B15-41BD-8357-E58FB44F1A3D}" type="slidenum">
              <a:rPr lang="zh-TW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93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EC64C-89EA-4030-A8BE-ACBE00C6C7A5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9A891-471E-476A-8D2F-6BFBEE0573C4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116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63470-26EC-4278-B16A-2F1284004A3E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B7497-B523-44FF-8948-2EA773525B73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211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84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617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97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818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342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2"/>
          <p:cNvSpPr/>
          <p:nvPr/>
        </p:nvSpPr>
        <p:spPr>
          <a:xfrm rot="4809906">
            <a:off x="3408367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6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786063" y="-981075"/>
            <a:ext cx="4392612" cy="2733675"/>
            <a:chOff x="2786799" y="-981635"/>
            <a:chExt cx="4391155" cy="2734235"/>
          </a:xfrm>
        </p:grpSpPr>
        <p:sp>
          <p:nvSpPr>
            <p:cNvPr id="8" name="Oval 16"/>
            <p:cNvSpPr/>
            <p:nvPr/>
          </p:nvSpPr>
          <p:spPr>
            <a:xfrm>
              <a:off x="4495969" y="1142875"/>
              <a:ext cx="609398" cy="6097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17" name="Arc 23"/>
              <p:cNvSpPr/>
              <p:nvPr/>
            </p:nvSpPr>
            <p:spPr>
              <a:xfrm rot="6387309">
                <a:off x="7124601" y="-846468"/>
                <a:ext cx="1452860" cy="1671082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24"/>
              <p:cNvSpPr/>
              <p:nvPr/>
            </p:nvSpPr>
            <p:spPr>
              <a:xfrm>
                <a:off x="7624888" y="305844"/>
                <a:ext cx="756986" cy="643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25"/>
              <p:cNvSpPr/>
              <p:nvPr/>
            </p:nvSpPr>
            <p:spPr>
              <a:xfrm>
                <a:off x="7063099" y="145475"/>
                <a:ext cx="755399" cy="6446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13" name="Pie 19"/>
              <p:cNvSpPr/>
              <p:nvPr/>
            </p:nvSpPr>
            <p:spPr>
              <a:xfrm>
                <a:off x="3481737" y="-772324"/>
                <a:ext cx="3504392" cy="1521138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20"/>
              <p:cNvSpPr/>
              <p:nvPr/>
            </p:nvSpPr>
            <p:spPr>
              <a:xfrm>
                <a:off x="4607526" y="134325"/>
                <a:ext cx="1023129" cy="9526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Arc 21"/>
              <p:cNvSpPr/>
              <p:nvPr/>
            </p:nvSpPr>
            <p:spPr>
              <a:xfrm rot="12469977">
                <a:off x="3441716" y="-184829"/>
                <a:ext cx="1132751" cy="830433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rc 26"/>
              <p:cNvSpPr/>
              <p:nvPr/>
            </p:nvSpPr>
            <p:spPr>
              <a:xfrm rot="6387309">
                <a:off x="5659329" y="-1047587"/>
                <a:ext cx="1905390" cy="204625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Oval 27"/>
            <p:cNvSpPr/>
            <p:nvPr/>
          </p:nvSpPr>
          <p:spPr>
            <a:xfrm>
              <a:off x="3062932" y="90148"/>
              <a:ext cx="268198" cy="2667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Chord 31"/>
            <p:cNvSpPr/>
            <p:nvPr/>
          </p:nvSpPr>
          <p:spPr>
            <a:xfrm rot="17618442">
              <a:off x="2809760" y="-85246"/>
              <a:ext cx="182600" cy="2285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0" name="Round Same Side Corner Rectangle 53"/>
          <p:cNvSpPr/>
          <p:nvPr/>
        </p:nvSpPr>
        <p:spPr>
          <a:xfrm rot="4733987">
            <a:off x="1458918" y="2141546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1" name="Freeform 51"/>
          <p:cNvSpPr/>
          <p:nvPr/>
        </p:nvSpPr>
        <p:spPr>
          <a:xfrm rot="4733987">
            <a:off x="814388" y="2201867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52"/>
          <p:cNvSpPr/>
          <p:nvPr/>
        </p:nvSpPr>
        <p:spPr>
          <a:xfrm rot="4733987">
            <a:off x="390529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7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7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95990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846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35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759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97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77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415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47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217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09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9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B3CF7-7CE7-47DF-BD65-74D9EB71C2E6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5AD85-97D0-430C-9767-1387B606AFC1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699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5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002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698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994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173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543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3160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70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92508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38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34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1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1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3449D7-538F-4BBC-BB09-B4D4FA6A1EE2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5E2F6-A73C-47C0-A49E-A0549F4E86F7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545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343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524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612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956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983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896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541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530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342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A4870-63B5-4C42-B3A4-9577F37E276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7C772-C5D4-4D5F-8804-54125C9BADC6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85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22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838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8150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053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7692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760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060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94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02BDD-760B-4199-ACFB-B9C621BD8130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C46C2-B607-4202-BFB9-364DD9F49612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0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8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7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85"/>
            <a:ext cx="3429000" cy="3169025"/>
          </a:xfrm>
        </p:spPr>
        <p:txBody>
          <a:bodyPr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24B83-F319-4B8C-8EA2-B850B40F708C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366CA-1167-4CB8-8471-CD05EA63247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5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3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5" y="2547938"/>
            <a:ext cx="3951755" cy="370046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7BF31-92C4-4DA0-8756-5063C749DED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18E4B-58A8-4F9C-90BB-BC8C4E3EF5B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3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9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D1211D-2C87-4C29-A3DC-A360106BA112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3D09-E5F0-4D9C-A36D-6965D25F299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1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 2 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2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9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8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EC5A452-99F6-4FE0-BC53-37F381036C3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A9D9EC8-B504-4122-AB38-EA6E8A8F3CF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96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9E666-CA80-4F93-B884-C0A0D390B930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6275E-F4D7-4611-AA05-F11D8118446E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42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30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561893-B792-49AA-ADC8-A49375837CCF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A2693-013C-4D83-804B-FEACA78D210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5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9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14" name="Oval 36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Oval 41"/>
            <p:cNvSpPr/>
            <p:nvPr userDrawn="1"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40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Pie 33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Oval 35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Arc 37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Pie 45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Arc 46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Oval 47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Oval 48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Arc 39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Oval 49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Oval 50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8" y="2961461"/>
            <a:ext cx="7551601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49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2258F-EA53-45A1-BC5F-142D0E79B555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947EA-370B-4865-9BB6-FECB58ABDA4D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6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3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pic>
        <p:nvPicPr>
          <p:cNvPr id="6" name="Picture 7" descr="TitleSlide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87400" y="-969963"/>
            <a:ext cx="5637213" cy="2701926"/>
            <a:chOff x="787878" y="-970104"/>
            <a:chExt cx="5636587" cy="2701922"/>
          </a:xfrm>
        </p:grpSpPr>
        <p:sp>
          <p:nvSpPr>
            <p:cNvPr id="8" name="Oval 30"/>
            <p:cNvSpPr/>
            <p:nvPr/>
          </p:nvSpPr>
          <p:spPr>
            <a:xfrm>
              <a:off x="2383139" y="1122219"/>
              <a:ext cx="609532" cy="6095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31"/>
            <p:cNvSpPr/>
            <p:nvPr/>
          </p:nvSpPr>
          <p:spPr>
            <a:xfrm>
              <a:off x="2856161" y="76057"/>
              <a:ext cx="1023823" cy="83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32"/>
            <p:cNvSpPr/>
            <p:nvPr/>
          </p:nvSpPr>
          <p:spPr>
            <a:xfrm>
              <a:off x="1948212" y="45895"/>
              <a:ext cx="1023823" cy="868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Pie 34"/>
            <p:cNvSpPr/>
            <p:nvPr/>
          </p:nvSpPr>
          <p:spPr>
            <a:xfrm>
              <a:off x="1219630" y="-765316"/>
              <a:ext cx="3504811" cy="1520823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Oval 38"/>
            <p:cNvSpPr/>
            <p:nvPr/>
          </p:nvSpPr>
          <p:spPr>
            <a:xfrm>
              <a:off x="2345043" y="141145"/>
              <a:ext cx="1023823" cy="952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Arc 42"/>
            <p:cNvSpPr/>
            <p:nvPr/>
          </p:nvSpPr>
          <p:spPr>
            <a:xfrm rot="12469977">
              <a:off x="1178360" y="-177942"/>
              <a:ext cx="1133349" cy="831849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Pie 43"/>
            <p:cNvSpPr/>
            <p:nvPr/>
          </p:nvSpPr>
          <p:spPr>
            <a:xfrm rot="60000">
              <a:off x="787878" y="-198580"/>
              <a:ext cx="380958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Arc 44"/>
            <p:cNvSpPr/>
            <p:nvPr/>
          </p:nvSpPr>
          <p:spPr>
            <a:xfrm rot="6387309">
              <a:off x="4862458" y="-839837"/>
              <a:ext cx="1452561" cy="1671452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Oval 52"/>
            <p:cNvSpPr/>
            <p:nvPr/>
          </p:nvSpPr>
          <p:spPr>
            <a:xfrm>
              <a:off x="5362545" y="461820"/>
              <a:ext cx="757154" cy="6429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Oval 53"/>
            <p:cNvSpPr/>
            <p:nvPr/>
          </p:nvSpPr>
          <p:spPr>
            <a:xfrm>
              <a:off x="4800632" y="152257"/>
              <a:ext cx="757154" cy="644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Arc 54"/>
            <p:cNvSpPr/>
            <p:nvPr/>
          </p:nvSpPr>
          <p:spPr>
            <a:xfrm rot="6387309">
              <a:off x="3395747" y="-1039842"/>
              <a:ext cx="1906585" cy="2046060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Oval 55"/>
            <p:cNvSpPr/>
            <p:nvPr/>
          </p:nvSpPr>
          <p:spPr>
            <a:xfrm>
              <a:off x="6114936" y="590407"/>
              <a:ext cx="152383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Oval 56"/>
            <p:cNvSpPr/>
            <p:nvPr/>
          </p:nvSpPr>
          <p:spPr>
            <a:xfrm>
              <a:off x="6191128" y="485632"/>
              <a:ext cx="104763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1" name="Freeform 24"/>
          <p:cNvSpPr/>
          <p:nvPr/>
        </p:nvSpPr>
        <p:spPr>
          <a:xfrm rot="15660000">
            <a:off x="5752308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20"/>
          <p:cNvSpPr/>
          <p:nvPr/>
        </p:nvSpPr>
        <p:spPr>
          <a:xfrm rot="15669120">
            <a:off x="4038605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Freeform 25"/>
          <p:cNvSpPr/>
          <p:nvPr/>
        </p:nvSpPr>
        <p:spPr>
          <a:xfrm rot="15660000">
            <a:off x="6128548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518" y="77793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5" name="Freeform 27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6" name="Freeform 28"/>
          <p:cNvSpPr/>
          <p:nvPr/>
        </p:nvSpPr>
        <p:spPr>
          <a:xfrm rot="15660000">
            <a:off x="7469193" y="1865323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7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71"/>
            <a:ext cx="7324068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10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690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2"/>
          <p:cNvSpPr/>
          <p:nvPr/>
        </p:nvSpPr>
        <p:spPr>
          <a:xfrm rot="4809906">
            <a:off x="3408367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6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786063" y="-981075"/>
            <a:ext cx="4392612" cy="2733675"/>
            <a:chOff x="2786799" y="-981635"/>
            <a:chExt cx="4391155" cy="2734235"/>
          </a:xfrm>
        </p:grpSpPr>
        <p:sp>
          <p:nvSpPr>
            <p:cNvPr id="8" name="Oval 16"/>
            <p:cNvSpPr/>
            <p:nvPr/>
          </p:nvSpPr>
          <p:spPr>
            <a:xfrm>
              <a:off x="4495969" y="1142875"/>
              <a:ext cx="609398" cy="60972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17" name="Arc 23"/>
              <p:cNvSpPr/>
              <p:nvPr/>
            </p:nvSpPr>
            <p:spPr>
              <a:xfrm rot="6387309">
                <a:off x="7124601" y="-846468"/>
                <a:ext cx="1452860" cy="1671082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24"/>
              <p:cNvSpPr/>
              <p:nvPr/>
            </p:nvSpPr>
            <p:spPr>
              <a:xfrm>
                <a:off x="7624888" y="305844"/>
                <a:ext cx="756986" cy="6430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25"/>
              <p:cNvSpPr/>
              <p:nvPr/>
            </p:nvSpPr>
            <p:spPr>
              <a:xfrm>
                <a:off x="7063099" y="145475"/>
                <a:ext cx="755399" cy="6446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13" name="Pie 19"/>
              <p:cNvSpPr/>
              <p:nvPr/>
            </p:nvSpPr>
            <p:spPr>
              <a:xfrm>
                <a:off x="3481737" y="-772324"/>
                <a:ext cx="3504392" cy="1521138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20"/>
              <p:cNvSpPr/>
              <p:nvPr/>
            </p:nvSpPr>
            <p:spPr>
              <a:xfrm>
                <a:off x="4607526" y="134325"/>
                <a:ext cx="1023129" cy="9526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Arc 21"/>
              <p:cNvSpPr/>
              <p:nvPr/>
            </p:nvSpPr>
            <p:spPr>
              <a:xfrm rot="12469977">
                <a:off x="3441716" y="-184829"/>
                <a:ext cx="1132751" cy="830433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rc 26"/>
              <p:cNvSpPr/>
              <p:nvPr/>
            </p:nvSpPr>
            <p:spPr>
              <a:xfrm rot="6387309">
                <a:off x="5659329" y="-1047587"/>
                <a:ext cx="1905390" cy="204625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Oval 27"/>
            <p:cNvSpPr/>
            <p:nvPr/>
          </p:nvSpPr>
          <p:spPr>
            <a:xfrm>
              <a:off x="3062932" y="90148"/>
              <a:ext cx="268198" cy="2667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Chord 31"/>
            <p:cNvSpPr/>
            <p:nvPr/>
          </p:nvSpPr>
          <p:spPr>
            <a:xfrm rot="17618442">
              <a:off x="2809760" y="-85246"/>
              <a:ext cx="182600" cy="228524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0" name="Round Same Side Corner Rectangle 53"/>
          <p:cNvSpPr/>
          <p:nvPr/>
        </p:nvSpPr>
        <p:spPr>
          <a:xfrm rot="4733987">
            <a:off x="1458918" y="2141546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1" name="Freeform 51"/>
          <p:cNvSpPr/>
          <p:nvPr/>
        </p:nvSpPr>
        <p:spPr>
          <a:xfrm rot="4733987">
            <a:off x="814388" y="2201867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2" name="Freeform 52"/>
          <p:cNvSpPr/>
          <p:nvPr/>
        </p:nvSpPr>
        <p:spPr>
          <a:xfrm rot="4733987">
            <a:off x="390529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3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7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7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98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B3CF7-7CE7-47DF-BD65-74D9EB71C2E6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5AD85-97D0-430C-9767-1387B606AFC1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1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34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1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10"/>
            <a:ext cx="3657600" cy="27431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3449D7-538F-4BBC-BB09-B4D4FA6A1EE2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5E2F6-A73C-47C0-A49E-A0549F4E86F7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79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1A4870-63B5-4C42-B3A4-9577F37E276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7C772-C5D4-4D5F-8804-54125C9BADC6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40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02BDD-760B-4199-ACFB-B9C621BD8130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C46C2-B607-4202-BFB9-364DD9F49612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8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7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85"/>
            <a:ext cx="3429000" cy="3169025"/>
          </a:xfrm>
        </p:spPr>
        <p:txBody>
          <a:bodyPr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24B83-F319-4B8C-8EA2-B850B40F708C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366CA-1167-4CB8-8471-CD05EA63247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77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5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3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5" y="2547938"/>
            <a:ext cx="3951755" cy="370046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7BF31-92C4-4DA0-8756-5063C749DED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18E4B-58A8-4F9C-90BB-BC8C4E3EF5B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4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3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9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D1211D-2C87-4C29-A3DC-A360106BA112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3D09-E5F0-4D9C-A36D-6965D25F299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4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 2 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2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409"/>
            <a:ext cx="7717536" cy="1281953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8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將圖片拖曳至版面配置區或按一下圖示以新增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EC5A452-99F6-4FE0-BC53-37F381036C3B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A9D9EC8-B504-4122-AB38-EA6E8A8F3CF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97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11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9E666-CA80-4F93-B884-C0A0D390B930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6275E-F4D7-4611-AA05-F11D8118446E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87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30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561893-B792-49AA-ADC8-A49375837CCF}" type="datetimeFigureOut">
              <a:rPr lang="zh-TW" altLang="en-US">
                <a:solidFill>
                  <a:prstClr val="white"/>
                </a:solidFill>
              </a:rPr>
              <a:pPr/>
              <a:t>2018/6/19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A2693-013C-4D83-804B-FEACA78D210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6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6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6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6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7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9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0" y="220981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0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0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6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2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8" y="731529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1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54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94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19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96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50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5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1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78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66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12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9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00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9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78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04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858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96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7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0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80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85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3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7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6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31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132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18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0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83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657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5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3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6073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0800000">
            <a:off x="-7161" y="0"/>
            <a:ext cx="9144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9023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62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0800000">
            <a:off x="-7161" y="0"/>
            <a:ext cx="9144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8697911" y="-167"/>
            <a:ext cx="4461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 rot="10800000">
            <a:off x="8520297" y="0"/>
            <a:ext cx="1842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8436112" y="-167"/>
            <a:ext cx="906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rot="10800000">
            <a:off x="8190700" y="-167"/>
            <a:ext cx="2478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2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3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5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2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4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8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9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9" y="2209808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9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8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9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25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527"/>
            <a:ext cx="4829287" cy="489472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0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05A0-4212-486A-8F87-7F71FA399C5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EC5DB-30E0-41A3-BEBA-3DD7230E90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445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2018/6/19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8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ECE003-053B-4DF2-A316-40C3A551AAF2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3" y="6172208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9B48D8-957C-4B28-9643-8F0308BBD5D2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BA1E052-0084-4754-B966-70481C3BE88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66EFA-3CFA-4FBD-8EA8-A2AA6DB585A8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85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8405BA8-D856-4389-959B-3231D7693278}" type="datetimeFigureOut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6669F21-0653-4F2B-BFCC-EFB8888E3705}" type="slidenum">
              <a:rPr lang="zh-TW" alt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9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B487-14EA-479E-915A-EC72D833EA5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A51B6-0469-438E-995A-D626E481006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33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92599BA4-709D-4C49-9FEB-C71BAA6622FD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2018/6/19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EDC76477-3228-4A55-B873-B20CDEF4BC57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C023C-A5A1-42AE-99B8-76AFB2A82DEB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2018/6/19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7AF52A-C951-4E4F-B250-DE95AF549CFE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AB3DDC00-AB7E-494F-945A-54BB6B92D1DF}" type="datetimeFigureOut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2018/6/19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BC56F682-CA15-426F-B234-06CEA9C0CFA1}" type="slidenum">
              <a:rPr lang="zh-TW" alt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‹#›</a:t>
            </a:fld>
            <a:endParaRPr lang="zh-TW" alt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8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29C024E-5EFC-412B-BF4E-3E008621BBA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0E56928E-4219-4F73-BE7E-834664B85DBC}" type="slidenum">
              <a:rPr lang="zh-TW" alt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573085" y="-606425"/>
            <a:ext cx="7562851" cy="1982788"/>
            <a:chOff x="-573169" y="-607194"/>
            <a:chExt cx="7563453" cy="1983277"/>
          </a:xfrm>
        </p:grpSpPr>
        <p:grpSp>
          <p:nvGrpSpPr>
            <p:cNvPr id="1034" name="Group 32"/>
            <p:cNvGrpSpPr>
              <a:grpSpLocks/>
            </p:cNvGrpSpPr>
            <p:nvPr userDrawn="1"/>
          </p:nvGrpSpPr>
          <p:grpSpPr bwMode="auto"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40180" y="-41839"/>
                <a:ext cx="581168" cy="790638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955" y="12084"/>
                <a:ext cx="1189132" cy="10130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162" y="-548343"/>
                <a:ext cx="1106761" cy="1195483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13" y="62896"/>
                <a:ext cx="609648" cy="4906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974" y="-607194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116" y="-402356"/>
                <a:ext cx="1600327" cy="80029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0662" y="761568"/>
                <a:ext cx="417545" cy="4176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69841" y="162934"/>
                <a:ext cx="779524" cy="982904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626" y="842596"/>
                <a:ext cx="533532" cy="53344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9014" y="491627"/>
                <a:ext cx="228618" cy="193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44" y="-604018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977" y="-343604"/>
                <a:ext cx="1600327" cy="685969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121" y="62896"/>
                <a:ext cx="685855" cy="53353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141" y="-257858"/>
                <a:ext cx="838267" cy="52718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59" y="-146629"/>
                <a:ext cx="582756" cy="90970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89" y="-146705"/>
                <a:ext cx="300062" cy="30011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493" y="-119712"/>
                <a:ext cx="182578" cy="22865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565" y="-114948"/>
                <a:ext cx="228618" cy="228656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631" y="-619"/>
                <a:ext cx="665216" cy="6653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1693" y="-299143"/>
                <a:ext cx="838267" cy="60975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0353" y="-79920"/>
              <a:ext cx="851110" cy="1136741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12790" y="1371600"/>
            <a:ext cx="7716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90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88" y="30003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BB8F8F-F4AF-46F8-8B47-940E12B048B6}" type="datetimeFigureOut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2018/6/19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5888"/>
            <a:ext cx="27432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04838"/>
            <a:ext cx="1385888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E7D2EF-25BF-42D6-9296-46E4307BDEEE}" type="slidenum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2pPr>
      <a:lvl3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3pPr>
      <a:lvl4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4pPr>
      <a:lvl5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5pPr>
      <a:lvl6pPr marL="4572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6pPr>
      <a:lvl7pPr marL="9144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7pPr>
      <a:lvl8pPr marL="13716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8pPr>
      <a:lvl9pPr marL="18288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0"/>
        </a:spcBef>
        <a:spcAft>
          <a:spcPts val="2000"/>
        </a:spcAft>
        <a:buBlip>
          <a:blip r:embed="rId18"/>
        </a:buBlip>
        <a:defRPr kumimoji="1"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573085" y="-606425"/>
            <a:ext cx="7562851" cy="1982788"/>
            <a:chOff x="-573169" y="-607194"/>
            <a:chExt cx="7563453" cy="1983277"/>
          </a:xfrm>
        </p:grpSpPr>
        <p:grpSp>
          <p:nvGrpSpPr>
            <p:cNvPr id="1034" name="Group 32"/>
            <p:cNvGrpSpPr>
              <a:grpSpLocks/>
            </p:cNvGrpSpPr>
            <p:nvPr userDrawn="1"/>
          </p:nvGrpSpPr>
          <p:grpSpPr bwMode="auto"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40180" y="-41839"/>
                <a:ext cx="581168" cy="790638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955" y="12084"/>
                <a:ext cx="1189132" cy="10130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162" y="-548343"/>
                <a:ext cx="1106761" cy="1195483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13" y="62896"/>
                <a:ext cx="609648" cy="4906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974" y="-607194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116" y="-402356"/>
                <a:ext cx="1600327" cy="80029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0662" y="761568"/>
                <a:ext cx="417545" cy="4176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69841" y="162934"/>
                <a:ext cx="779524" cy="982904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626" y="842596"/>
                <a:ext cx="533532" cy="53344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9014" y="491627"/>
                <a:ext cx="228618" cy="1937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44" y="-604018"/>
                <a:ext cx="1385998" cy="120521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977" y="-343604"/>
                <a:ext cx="1600327" cy="685969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121" y="62896"/>
                <a:ext cx="685855" cy="53353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141" y="-257858"/>
                <a:ext cx="838267" cy="52718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59" y="-146629"/>
                <a:ext cx="582756" cy="90970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89" y="-146705"/>
                <a:ext cx="300062" cy="300112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493" y="-119712"/>
                <a:ext cx="182578" cy="22865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565" y="-114948"/>
                <a:ext cx="228618" cy="228656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631" y="-619"/>
                <a:ext cx="665216" cy="6653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1693" y="-299143"/>
                <a:ext cx="838267" cy="60975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0353" y="-79920"/>
              <a:ext cx="851110" cy="1136741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712790" y="1371600"/>
            <a:ext cx="7716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90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88" y="300038"/>
            <a:ext cx="2743200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BB8F8F-F4AF-46F8-8B47-940E12B048B6}" type="datetimeFigureOut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2018/6/19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5888"/>
            <a:ext cx="27432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04838"/>
            <a:ext cx="1385888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E7D2EF-25BF-42D6-9296-46E4307BDEEE}" type="slidenum">
              <a:rPr kumimoji="1" lang="zh-TW" alt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 smtClean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0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2pPr>
      <a:lvl3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3pPr>
      <a:lvl4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4pPr>
      <a:lvl5pPr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5pPr>
      <a:lvl6pPr marL="4572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6pPr>
      <a:lvl7pPr marL="9144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7pPr>
      <a:lvl8pPr marL="13716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8pPr>
      <a:lvl9pPr marL="1828800" algn="l" rtl="0" fontAlgn="base">
        <a:lnSpc>
          <a:spcPts val="5600"/>
        </a:lnSpc>
        <a:spcBef>
          <a:spcPct val="0"/>
        </a:spcBef>
        <a:spcAft>
          <a:spcPct val="0"/>
        </a:spcAft>
        <a:defRPr kumimoji="1" sz="4600">
          <a:solidFill>
            <a:schemeClr val="bg1"/>
          </a:solidFill>
          <a:latin typeface="Arial Rounded MT Bold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0"/>
        </a:spcBef>
        <a:spcAft>
          <a:spcPts val="2000"/>
        </a:spcAft>
        <a:buBlip>
          <a:blip r:embed="rId18"/>
        </a:buBlip>
        <a:defRPr kumimoji="1"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fontAlgn="base">
        <a:spcBef>
          <a:spcPct val="0"/>
        </a:spcBef>
        <a:spcAft>
          <a:spcPts val="1000"/>
        </a:spcAft>
        <a:buBlip>
          <a:blip r:embed="rId18"/>
        </a:buBlip>
        <a:defRPr kumimoj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8928D9-5C2C-46D7-9A2C-0A02731A4586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4" y="617221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1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D3E1F06-EB78-43A6-8A17-C7AA25822666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2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28177-55EA-472C-8CBE-E98E665E2BB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2A64-79FD-485F-B366-48F23F4DC52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2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AB7511-89A9-0549-95C2-67BFEB5F038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2018/6/19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DC02CB2-A363-0B44-8CD6-73D8A64F0A3D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8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51065"/>
            <a:ext cx="5301300" cy="9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875925"/>
            <a:ext cx="5301300" cy="42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3CCFF"/>
              </a:buClr>
              <a:buSzPct val="1000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06283" y="633313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200" kern="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rPr>
              <a:pPr algn="r"/>
              <a:t>‹#›</a:t>
            </a:fld>
            <a:endParaRPr lang="en" sz="1200" kern="0">
              <a:solidFill>
                <a:srgbClr val="33CC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7544320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51065"/>
            <a:ext cx="5301300" cy="9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0"/>
              </a:spcBef>
              <a:buClr>
                <a:srgbClr val="162D5A"/>
              </a:buClr>
              <a:buSzPct val="100000"/>
              <a:buFont typeface="Droid Serif"/>
              <a:buNone/>
              <a:defRPr sz="2400" b="1">
                <a:solidFill>
                  <a:srgbClr val="162D5A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875925"/>
            <a:ext cx="5301300" cy="42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3CCFF"/>
              </a:buClr>
              <a:buSzPct val="100000"/>
              <a:buFont typeface="Pontano Sans"/>
              <a:buChar char="➝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⇾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>
              <a:spcBef>
                <a:spcPts val="48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>
              <a:spcBef>
                <a:spcPts val="360"/>
              </a:spcBef>
              <a:buClr>
                <a:srgbClr val="33CCFF"/>
              </a:buClr>
              <a:buSzPct val="100000"/>
              <a:buFont typeface="Pontano Sans"/>
              <a:buChar char="￫"/>
              <a:defRPr sz="1800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06283" y="633313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200" kern="0">
                <a:solidFill>
                  <a:srgbClr val="33CCFF"/>
                </a:solidFill>
                <a:latin typeface="Pontano Sans"/>
                <a:ea typeface="Pontano Sans"/>
                <a:cs typeface="Pontano Sans"/>
                <a:sym typeface="Pontano Sans"/>
              </a:rPr>
              <a:pPr algn="r"/>
              <a:t>‹#›</a:t>
            </a:fld>
            <a:endParaRPr lang="en" sz="1200" kern="0">
              <a:solidFill>
                <a:srgbClr val="33CC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1937245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anejapan.com/2016syurimatsuri/" TargetMode="External"/><Relationship Id="rId2" Type="http://schemas.openxmlformats.org/officeDocument/2006/relationships/hyperlink" Target="https://hanejapan.com/tsunahiki2015/" TargetMode="External"/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/index.php?title=%E9%9D%9E%E8%A3%94%E7%BE%8E%E5%9B%BD%E4%BA%BA%E5%86%85%E6%88%98%E7%BA%AA%E5%BF%B5%E7%A2%91&amp;action=edit&amp;redlink=1" TargetMode="External"/><Relationship Id="rId3" Type="http://schemas.openxmlformats.org/officeDocument/2006/relationships/hyperlink" Target="https://zh.wikipedia.org/wiki/%E4%B9%94%E6%B2%BB%E5%9F%8E%E5%A4%A7%E5%AD%A6" TargetMode="External"/><Relationship Id="rId7" Type="http://schemas.openxmlformats.org/officeDocument/2006/relationships/hyperlink" Target="https://zh.wikipedia.org/wiki/%E5%BC%97%E9%9B%B7%E5%BE%B7%E9%87%8C%E5%85%8B%C2%B7%E9%81%93%E6%A0%BC%E6%8B%89%E6%96%AF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5.xml"/><Relationship Id="rId6" Type="http://schemas.openxmlformats.org/officeDocument/2006/relationships/hyperlink" Target="https://zh.wikipedia.org/wiki/%E5%8D%8E%E7%9B%9B%E9%A1%BF%E7%BA%AA%E5%BF%B5%E7%A2%91" TargetMode="External"/><Relationship Id="rId5" Type="http://schemas.openxmlformats.org/officeDocument/2006/relationships/hyperlink" Target="https://zh.wikipedia.org/wiki/%E7%BE%8E%E5%9B%BD%E5%9B%BD%E4%BC%9A%E5%A4%A7%E5%8E%A6" TargetMode="External"/><Relationship Id="rId4" Type="http://schemas.openxmlformats.org/officeDocument/2006/relationships/hyperlink" Target="https://zh.wikipedia.org/wiki/%E5%B8%8C%E5%88%A9%E5%A0%82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9%A6%96%E9%83%BD" TargetMode="External"/><Relationship Id="rId2" Type="http://schemas.openxmlformats.org/officeDocument/2006/relationships/hyperlink" Target="https://zh.wikipedia.org/wiki/%E7%BE%8E%E5%9B%BD" TargetMode="External"/><Relationship Id="rId1" Type="http://schemas.openxmlformats.org/officeDocument/2006/relationships/slideLayout" Target="../slideLayouts/slideLayout144.xml"/><Relationship Id="rId5" Type="http://schemas.openxmlformats.org/officeDocument/2006/relationships/hyperlink" Target="https://zh.wikipedia.org/w/index.php?title=%E9%A7%90%E7%BE%8E%E5%9C%8B%E5%A4%96%E4%BA%A4%E6%A9%9F%E6%A7%8B%E5%88%97%E8%A1%A8&amp;action=edit&amp;redlink=1" TargetMode="External"/><Relationship Id="rId4" Type="http://schemas.openxmlformats.org/officeDocument/2006/relationships/hyperlink" Target="https://zh.wikipedia.org/wiki/%E7%BE%8E%E5%9B%BD%E8%81%94%E9%82%A6%E6%94%BF%E5%BA%9C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6%B3%A2%E5%A4%9A%E9%A9%AC%E5%85%8B%E6%B2%B3" TargetMode="External"/><Relationship Id="rId3" Type="http://schemas.openxmlformats.org/officeDocument/2006/relationships/hyperlink" Target="https://zh.wikipedia.org/wiki/%E7%B7%AF%E5%BA%A6" TargetMode="External"/><Relationship Id="rId7" Type="http://schemas.openxmlformats.org/officeDocument/2006/relationships/hyperlink" Target="https://zh.wikipedia.org/wiki/%E6%B2%B3%E6%B5%81" TargetMode="External"/><Relationship Id="rId2" Type="http://schemas.openxmlformats.org/officeDocument/2006/relationships/hyperlink" Target="https://zh.wikipedia.org/wiki/%E7%BE%8E%E5%9C%8B%E6%9D%B1%E5%B2%B8" TargetMode="External"/><Relationship Id="rId1" Type="http://schemas.openxmlformats.org/officeDocument/2006/relationships/slideLayout" Target="../slideLayouts/slideLayout145.xml"/><Relationship Id="rId6" Type="http://schemas.openxmlformats.org/officeDocument/2006/relationships/hyperlink" Target="https://zh.wikipedia.org/wiki/%E5%9C%B0%E8%A1%A8" TargetMode="External"/><Relationship Id="rId11" Type="http://schemas.openxmlformats.org/officeDocument/2006/relationships/hyperlink" Target="https://zh.wikipedia.org/wiki/%E7%BD%97%E5%85%8B%E6%B2%B3_(%E6%B3%A2%E5%A4%9A%E9%A9%AC%E5%85%8B%E6%B2%B3%E6%94%AF%E6%B5%81)" TargetMode="External"/><Relationship Id="rId5" Type="http://schemas.openxmlformats.org/officeDocument/2006/relationships/hyperlink" Target="https://zh.wikipedia.org/wiki/%E5%B9%B3%E6%96%B9%E5%85%AC%E9%87%8C" TargetMode="External"/><Relationship Id="rId10" Type="http://schemas.openxmlformats.org/officeDocument/2006/relationships/hyperlink" Target="https://zh.wikipedia.org/wiki/%E5%AE%89%E9%82%A3%E8%80%83%E6%96%AF%E8%BF%AA%E4%BA%9A%E6%B2%B3" TargetMode="External"/><Relationship Id="rId4" Type="http://schemas.openxmlformats.org/officeDocument/2006/relationships/hyperlink" Target="https://zh.wikipedia.org/wiki/%E7%B6%93%E5%BA%A6" TargetMode="External"/><Relationship Id="rId9" Type="http://schemas.openxmlformats.org/officeDocument/2006/relationships/hyperlink" Target="https://zh.wikipedia.org/wiki/%E6%94%AF%E6%B5%8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86%B1%E5%B3%B6%E6%95%88%E6%87%89" TargetMode="External"/><Relationship Id="rId2" Type="http://schemas.openxmlformats.org/officeDocument/2006/relationships/hyperlink" Target="https://zh.wikipedia.org/wiki/%E5%89%AF%E7%83%AD%E5%B8%A6%E6%B9%BF%E6%B6%A6%E6%B0%94%E5%80%99" TargetMode="External"/><Relationship Id="rId1" Type="http://schemas.openxmlformats.org/officeDocument/2006/relationships/slideLayout" Target="../slideLayouts/slideLayout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8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91%84%E6%B0%8F%E6%B8%A9%E6%A0%87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zh.wikipedia.org/wiki/%E6%B8%A9%E5%B8%A6%E6%B5%B7%E6%B4%8B%E6%80%A7%E6%B0%94%E5%80%99" TargetMode="Externa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4.jpeg"/><Relationship Id="rId5" Type="http://schemas.openxmlformats.org/officeDocument/2006/relationships/hyperlink" Target="https://zh.wikipedia.org/wiki/%E5%A4%A7%E9%99%86%E6%80%A7%E6%B0%94%E5%80%99" TargetMode="External"/><Relationship Id="rId4" Type="http://schemas.openxmlformats.org/officeDocument/2006/relationships/hyperlink" Target="https://zh.wikipedia.org/wiki/%E8%8F%AF%E6%B0%8F%E6%BA%AB%E6%A8%99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9%82%A3%E9%9C%B8%E5%B8%82" TargetMode="External"/><Relationship Id="rId2" Type="http://schemas.openxmlformats.org/officeDocument/2006/relationships/hyperlink" Target="https://zh.wikipedia.org/wiki/%E7%80%A8%E6%88%B6%E5%85%A7%E6%B5%B7%E5%BC%8F%E6%B0%A3%E5%80%99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5.jpg"/><Relationship Id="rId5" Type="http://schemas.openxmlformats.org/officeDocument/2006/relationships/hyperlink" Target="https://zh.wikipedia.org/wiki/%E7%86%B1%E5%B8%B6%E5%A4%9C" TargetMode="External"/><Relationship Id="rId4" Type="http://schemas.openxmlformats.org/officeDocument/2006/relationships/hyperlink" Target="https://zh.wikipedia.org/wiki/%E7%86%B1%E5%B3%B6%E6%95%88%E6%87%89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132.jpg"/><Relationship Id="rId10" Type="http://schemas.openxmlformats.org/officeDocument/2006/relationships/image" Target="../media/image13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91%9E%E5%A3%AB" TargetMode="External"/><Relationship Id="rId13" Type="http://schemas.openxmlformats.org/officeDocument/2006/relationships/hyperlink" Target="https://zh.wikipedia.org/wiki/%E5%8D%9A%E7%99%BB%E6%B9%96" TargetMode="External"/><Relationship Id="rId3" Type="http://schemas.openxmlformats.org/officeDocument/2006/relationships/hyperlink" Target="https://zh.wikipedia.org/wiki/%E4%B8%AD%E6%AC%A7" TargetMode="External"/><Relationship Id="rId7" Type="http://schemas.openxmlformats.org/officeDocument/2006/relationships/hyperlink" Target="https://zh.wikipedia.org/wiki/%E5%A5%A5%E5%9C%B0%E5%88%A9" TargetMode="External"/><Relationship Id="rId12" Type="http://schemas.openxmlformats.org/officeDocument/2006/relationships/hyperlink" Target="https://zh.wikipedia.org/wiki/%E8%8D%B7%E5%85%B0" TargetMode="External"/><Relationship Id="rId2" Type="http://schemas.openxmlformats.org/officeDocument/2006/relationships/hyperlink" Target="https://zh.wikipedia.org/wiki/%E8%A5%BF%E6%AC%A7" TargetMode="Externa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zh.wikipedia.org/wiki/%E6%8D%B7%E5%85%8B" TargetMode="External"/><Relationship Id="rId11" Type="http://schemas.openxmlformats.org/officeDocument/2006/relationships/hyperlink" Target="https://zh.wikipedia.org/wiki/%E6%AF%94%E5%88%A9%E6%97%B6" TargetMode="External"/><Relationship Id="rId5" Type="http://schemas.openxmlformats.org/officeDocument/2006/relationships/hyperlink" Target="https://zh.wikipedia.org/wiki/%E6%B3%A2%E5%85%B0" TargetMode="External"/><Relationship Id="rId15" Type="http://schemas.openxmlformats.org/officeDocument/2006/relationships/image" Target="../media/image26.jpeg"/><Relationship Id="rId10" Type="http://schemas.openxmlformats.org/officeDocument/2006/relationships/hyperlink" Target="https://zh.wikipedia.org/wiki/%E5%8D%A2%E6%A3%AE%E5%A0%A1" TargetMode="External"/><Relationship Id="rId4" Type="http://schemas.openxmlformats.org/officeDocument/2006/relationships/hyperlink" Target="https://zh.wikipedia.org/wiki/%E4%B8%B9%E9%BA%A6" TargetMode="External"/><Relationship Id="rId9" Type="http://schemas.openxmlformats.org/officeDocument/2006/relationships/hyperlink" Target="https://zh.wikipedia.org/wiki/%E6%B3%95%E5%9B%BD" TargetMode="External"/><Relationship Id="rId14" Type="http://schemas.openxmlformats.org/officeDocument/2006/relationships/hyperlink" Target="https://zh.wikipedia.org/wiki/%E5%9B%BD%E5%AE%B6%E9%9D%A2%E7%A7%AF%E5%88%97%E8%A1%A8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1988840"/>
            <a:ext cx="7200800" cy="3024336"/>
          </a:xfrm>
        </p:spPr>
        <p:txBody>
          <a:bodyPr>
            <a:normAutofit fontScale="92500"/>
          </a:bodyPr>
          <a:lstStyle/>
          <a:p>
            <a:pPr algn="l">
              <a:lnSpc>
                <a:spcPct val="160000"/>
              </a:lnSpc>
            </a:pPr>
            <a:r>
              <a:rPr lang="zh-TW" altLang="en-US" sz="4000" dirty="0" smtClean="0">
                <a:latin typeface="華康超特圓體" pitchFamily="49" charset="-120"/>
                <a:ea typeface="華康超特圓體" pitchFamily="49" charset="-120"/>
              </a:rPr>
              <a:t>     </a:t>
            </a:r>
            <a:r>
              <a:rPr lang="zh-TW" altLang="en-US" sz="5200" dirty="0" smtClean="0">
                <a:latin typeface="華康超特圓體" pitchFamily="49" charset="-120"/>
                <a:ea typeface="華康超特圓體" pitchFamily="49" charset="-120"/>
              </a:rPr>
              <a:t>氣象報告小幫手                                           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報         告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 余侑承    </a:t>
            </a:r>
            <a:r>
              <a:rPr lang="zh-TW" altLang="en-US" dirty="0" smtClean="0">
                <a:solidFill>
                  <a:srgbClr val="FFC000"/>
                </a:solidFill>
                <a:latin typeface="華康POP1W7楷注音字" pitchFamily="82" charset="-120"/>
                <a:ea typeface="華康POP1W7楷注音字" pitchFamily="82" charset="-120"/>
              </a:rPr>
              <a:t>資料收集</a:t>
            </a:r>
            <a:r>
              <a:rPr lang="en-US" altLang="zh-TW" dirty="0" smtClean="0">
                <a:solidFill>
                  <a:srgbClr val="FFC000"/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rgbClr val="FFC000"/>
                </a:solidFill>
                <a:latin typeface="華康POP1W7楷注音字" pitchFamily="82" charset="-120"/>
                <a:ea typeface="華康POP1W7楷注音字" pitchFamily="82" charset="-120"/>
              </a:rPr>
              <a:t> 林依萱</a:t>
            </a:r>
            <a:endParaRPr lang="en-US" altLang="zh-TW" dirty="0" smtClean="0">
              <a:solidFill>
                <a:srgbClr val="FFC000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 algn="l">
              <a:lnSpc>
                <a:spcPct val="160000"/>
              </a:lnSpc>
            </a:pPr>
            <a:r>
              <a:rPr lang="zh-TW" altLang="en-US" dirty="0">
                <a:solidFill>
                  <a:srgbClr val="00B050"/>
                </a:solidFill>
                <a:latin typeface="華康POP1W7楷注音字" pitchFamily="82" charset="-120"/>
                <a:ea typeface="華康POP1W7楷注音字" pitchFamily="82" charset="-120"/>
              </a:rPr>
              <a:t>資料</a:t>
            </a:r>
            <a:r>
              <a:rPr lang="zh-TW" altLang="en-US" dirty="0" smtClean="0">
                <a:solidFill>
                  <a:srgbClr val="00B050"/>
                </a:solidFill>
                <a:latin typeface="華康POP1W7楷注音字" pitchFamily="82" charset="-120"/>
                <a:ea typeface="華康POP1W7楷注音字" pitchFamily="82" charset="-120"/>
              </a:rPr>
              <a:t>整理</a:t>
            </a:r>
            <a:r>
              <a:rPr lang="en-US" altLang="zh-TW" dirty="0" smtClean="0">
                <a:solidFill>
                  <a:srgbClr val="00B050"/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rgbClr val="00B050"/>
                </a:solidFill>
                <a:latin typeface="華康POP1W7楷注音字" pitchFamily="82" charset="-120"/>
                <a:ea typeface="華康POP1W7楷注音字" pitchFamily="82" charset="-120"/>
              </a:rPr>
              <a:t> 黃柏翰    </a:t>
            </a:r>
            <a:r>
              <a:rPr lang="zh-TW" altLang="en-US" dirty="0" smtClean="0">
                <a:solidFill>
                  <a:srgbClr val="0070C0"/>
                </a:solidFill>
                <a:latin typeface="華康POP1W7楷注音字" pitchFamily="82" charset="-120"/>
                <a:ea typeface="華康POP1W7楷注音字" pitchFamily="82" charset="-120"/>
              </a:rPr>
              <a:t>電         腦</a:t>
            </a:r>
            <a:r>
              <a:rPr lang="en-US" altLang="zh-TW" dirty="0" smtClean="0">
                <a:solidFill>
                  <a:srgbClr val="0070C0"/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rgbClr val="0070C0"/>
                </a:solidFill>
                <a:latin typeface="華康POP1W7楷注音字" pitchFamily="82" charset="-120"/>
                <a:ea typeface="華康POP1W7楷注音字" pitchFamily="82" charset="-120"/>
              </a:rPr>
              <a:t> 劉鎵宇</a:t>
            </a:r>
            <a:endParaRPr lang="en-US" altLang="zh-TW" dirty="0" smtClean="0">
              <a:solidFill>
                <a:srgbClr val="0070C0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 algn="l">
              <a:lnSpc>
                <a:spcPct val="160000"/>
              </a:lnSpc>
            </a:pP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班         級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 </a:t>
            </a:r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303</a:t>
            </a:r>
            <a:r>
              <a:rPr lang="zh-TW" altLang="en-US" dirty="0" smtClean="0">
                <a:solidFill>
                  <a:schemeClr val="tx2">
                    <a:lumMod val="75000"/>
                  </a:schemeClr>
                </a:solidFill>
                <a:latin typeface="華康POP1W7楷注音字" pitchFamily="82" charset="-120"/>
                <a:ea typeface="華康POP1W7楷注音字" pitchFamily="82" charset="-120"/>
              </a:rPr>
              <a:t>           </a:t>
            </a:r>
            <a:r>
              <a:rPr lang="zh-TW" altLang="en-US" dirty="0" smtClean="0">
                <a:solidFill>
                  <a:srgbClr val="7030A0"/>
                </a:solidFill>
                <a:latin typeface="華康POP1W7楷注音字" pitchFamily="82" charset="-120"/>
                <a:ea typeface="華康POP1W7楷注音字" pitchFamily="82" charset="-120"/>
              </a:rPr>
              <a:t>組         別</a:t>
            </a:r>
            <a:r>
              <a:rPr lang="en-US" altLang="zh-TW" dirty="0" smtClean="0">
                <a:solidFill>
                  <a:srgbClr val="7030A0"/>
                </a:solidFill>
                <a:latin typeface="華康POP1W7楷注音字" pitchFamily="82" charset="-120"/>
                <a:ea typeface="華康POP1W7楷注音字" pitchFamily="82" charset="-120"/>
              </a:rPr>
              <a:t>:</a:t>
            </a:r>
            <a:r>
              <a:rPr lang="zh-TW" altLang="en-US" dirty="0" smtClean="0">
                <a:solidFill>
                  <a:srgbClr val="7030A0"/>
                </a:solidFill>
                <a:latin typeface="華康POP1W7楷注音字" pitchFamily="82" charset="-120"/>
                <a:ea typeface="華康POP1W7楷注音字" pitchFamily="82" charset="-120"/>
              </a:rPr>
              <a:t>   </a:t>
            </a:r>
            <a:r>
              <a:rPr lang="en-US" altLang="zh-TW" dirty="0" smtClean="0">
                <a:solidFill>
                  <a:srgbClr val="7030A0"/>
                </a:solidFill>
                <a:latin typeface="華康POP1W7楷注音字" pitchFamily="82" charset="-120"/>
                <a:ea typeface="華康POP1W7楷注音字" pitchFamily="82" charset="-120"/>
              </a:rPr>
              <a:t>6</a:t>
            </a:r>
          </a:p>
          <a:p>
            <a:pPr algn="l">
              <a:lnSpc>
                <a:spcPct val="160000"/>
              </a:lnSpc>
            </a:pPr>
            <a:endParaRPr lang="en-US" altLang="zh-TW" dirty="0" smtClean="0">
              <a:solidFill>
                <a:srgbClr val="0070C0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 algn="l">
              <a:lnSpc>
                <a:spcPct val="160000"/>
              </a:lnSpc>
            </a:pPr>
            <a:endParaRPr lang="en-US" altLang="zh-TW" dirty="0" smtClean="0">
              <a:solidFill>
                <a:srgbClr val="0070C0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620696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8800" dirty="0" smtClean="0">
                <a:solidFill>
                  <a:srgbClr val="0070C0"/>
                </a:solidFill>
                <a:latin typeface="華康超特圓體" pitchFamily="49" charset="-120"/>
                <a:ea typeface="華康超特圓體" pitchFamily="49" charset="-120"/>
              </a:rPr>
              <a:t>日本</a:t>
            </a:r>
            <a:r>
              <a:rPr lang="en-US" altLang="zh-TW" sz="8800" dirty="0" smtClean="0">
                <a:solidFill>
                  <a:srgbClr val="0070C0"/>
                </a:solidFill>
                <a:latin typeface="華康超特圓體" pitchFamily="49" charset="-120"/>
                <a:ea typeface="華康超特圓體" pitchFamily="49" charset="-120"/>
              </a:rPr>
              <a:t>~</a:t>
            </a:r>
            <a:r>
              <a:rPr lang="zh-TW" altLang="en-US" sz="8800" dirty="0" smtClean="0">
                <a:solidFill>
                  <a:srgbClr val="0070C0"/>
                </a:solidFill>
                <a:latin typeface="華康超特圓體" pitchFamily="49" charset="-120"/>
                <a:ea typeface="華康超特圓體" pitchFamily="49" charset="-120"/>
              </a:rPr>
              <a:t>沖繩</a:t>
            </a:r>
            <a:endParaRPr lang="zh-TW" altLang="en-US" sz="8800" dirty="0">
              <a:solidFill>
                <a:srgbClr val="0070C0"/>
              </a:solidFill>
              <a:latin typeface="華康超特圓體" pitchFamily="49" charset="-120"/>
              <a:ea typeface="華康超特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84"/>
            <a:ext cx="91440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8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 noChangeArrowheads="1"/>
          </p:cNvSpPr>
          <p:nvPr>
            <p:ph type="title"/>
          </p:nvPr>
        </p:nvSpPr>
        <p:spPr>
          <a:xfrm>
            <a:off x="2243138" y="109538"/>
            <a:ext cx="6272213" cy="1033462"/>
          </a:xfrm>
        </p:spPr>
        <p:txBody>
          <a:bodyPr/>
          <a:lstStyle/>
          <a:p>
            <a:r>
              <a:rPr lang="zh-TW" altLang="en-US" smtClean="0"/>
              <a:t>氣候引響德國習俗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28650" y="903289"/>
            <a:ext cx="457200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zh-TW" sz="3600" smtClean="0">
                <a:solidFill>
                  <a:prstClr val="black"/>
                </a:solidFill>
              </a:rPr>
              <a:t>德國菜以酸、咸口味為主，調味較為濃重。烹飪方法以烤、燜、串燒、燴為主。。</a:t>
            </a:r>
            <a:endParaRPr lang="en-US" altLang="zh-TW" sz="36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2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TW" sz="32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600" smtClean="0">
                <a:solidFill>
                  <a:prstClr val="black"/>
                </a:solidFill>
              </a:rPr>
              <a:t>因為德國是在很北邊</a:t>
            </a:r>
            <a:r>
              <a:rPr lang="en-US" altLang="zh-TW" sz="3600" smtClean="0">
                <a:solidFill>
                  <a:prstClr val="black"/>
                </a:solidFill>
              </a:rPr>
              <a:t>,</a:t>
            </a:r>
            <a:r>
              <a:rPr lang="zh-TW" altLang="en-US" sz="3600" smtClean="0">
                <a:solidFill>
                  <a:prstClr val="black"/>
                </a:solidFill>
              </a:rPr>
              <a:t>風大所以適合風力發電</a:t>
            </a:r>
            <a:r>
              <a:rPr lang="zh-TW" altLang="zh-TW" sz="3600" smtClean="0">
                <a:solidFill>
                  <a:prstClr val="black"/>
                </a:solidFill>
              </a:rPr>
              <a:t>。</a:t>
            </a:r>
            <a:endParaRPr lang="en-US" altLang="zh-TW" sz="36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 smtClean="0">
              <a:solidFill>
                <a:prstClr val="black"/>
              </a:solidFill>
            </a:endParaRPr>
          </a:p>
        </p:txBody>
      </p:sp>
      <p:pic>
        <p:nvPicPr>
          <p:cNvPr id="11" name="圖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94" y="0"/>
            <a:ext cx="3250406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7" y="2432050"/>
            <a:ext cx="2807494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8" y="4103688"/>
            <a:ext cx="278963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100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7" y="740703"/>
            <a:ext cx="34533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88" y="771701"/>
            <a:ext cx="4455635" cy="28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1520" y="4307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kern="0" dirty="0" smtClean="0">
                <a:solidFill>
                  <a:srgbClr val="000000"/>
                </a:solidFill>
                <a:cs typeface="Arial"/>
                <a:sym typeface="Arial"/>
              </a:rPr>
              <a:t>五月平均氣象資料</a:t>
            </a:r>
            <a:endParaRPr lang="zh-TW" altLang="en-US" sz="28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101</a:t>
            </a:fld>
            <a:endParaRPr lang="en"/>
          </a:p>
        </p:txBody>
      </p:sp>
      <p:sp>
        <p:nvSpPr>
          <p:cNvPr id="334" name="Shape 334"/>
          <p:cNvSpPr txBox="1">
            <a:spLocks noGrp="1"/>
          </p:cNvSpPr>
          <p:nvPr>
            <p:ph type="title" idx="4294967295"/>
          </p:nvPr>
        </p:nvSpPr>
        <p:spPr>
          <a:xfrm>
            <a:off x="1117549" y="2372883"/>
            <a:ext cx="4174532" cy="970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 smtClean="0">
                <a:solidFill>
                  <a:srgbClr val="16A3E0"/>
                </a:solidFill>
              </a:rPr>
              <a:t>Thank You</a:t>
            </a:r>
            <a:endParaRPr lang="en" sz="6000" dirty="0">
              <a:solidFill>
                <a:srgbClr val="16A3E0"/>
              </a:solidFill>
            </a:endParaRPr>
          </a:p>
        </p:txBody>
      </p:sp>
      <p:pic>
        <p:nvPicPr>
          <p:cNvPr id="336" name="Shape 336" descr="5.jpg"/>
          <p:cNvPicPr preferRelativeResize="0"/>
          <p:nvPr/>
        </p:nvPicPr>
        <p:blipFill rotWithShape="1">
          <a:blip r:embed="rId3">
            <a:alphaModFix/>
          </a:blip>
          <a:srcRect l="37369" r="37369"/>
          <a:stretch/>
        </p:blipFill>
        <p:spPr>
          <a:xfrm>
            <a:off x="5888701" y="0"/>
            <a:ext cx="230979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27"/>
          <p:cNvGrpSpPr/>
          <p:nvPr/>
        </p:nvGrpSpPr>
        <p:grpSpPr>
          <a:xfrm>
            <a:off x="2217840" y="3569163"/>
            <a:ext cx="432570" cy="561777"/>
            <a:chOff x="5926225" y="921350"/>
            <a:chExt cx="517800" cy="504350"/>
          </a:xfrm>
        </p:grpSpPr>
        <p:sp>
          <p:nvSpPr>
            <p:cNvPr id="7" name="Shape 62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F1C232"/>
                </a:solidFill>
                <a:cs typeface="Arial"/>
                <a:sym typeface="Arial"/>
              </a:endParaRPr>
            </a:p>
          </p:txBody>
        </p:sp>
        <p:sp>
          <p:nvSpPr>
            <p:cNvPr id="8" name="Shape 629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F1C232"/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Shape 630"/>
          <p:cNvSpPr/>
          <p:nvPr/>
        </p:nvSpPr>
        <p:spPr>
          <a:xfrm>
            <a:off x="2411760" y="3883899"/>
            <a:ext cx="400950" cy="301996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Shape 631"/>
          <p:cNvGrpSpPr/>
          <p:nvPr/>
        </p:nvGrpSpPr>
        <p:grpSpPr>
          <a:xfrm>
            <a:off x="3102828" y="3541672"/>
            <a:ext cx="432570" cy="561777"/>
            <a:chOff x="5926225" y="921350"/>
            <a:chExt cx="517800" cy="504350"/>
          </a:xfrm>
        </p:grpSpPr>
        <p:sp>
          <p:nvSpPr>
            <p:cNvPr id="11" name="Shape 632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633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Shape 634"/>
          <p:cNvSpPr/>
          <p:nvPr/>
        </p:nvSpPr>
        <p:spPr>
          <a:xfrm>
            <a:off x="3296748" y="3856407"/>
            <a:ext cx="400950" cy="301996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38100" cap="flat" cmpd="sng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Shape 635"/>
          <p:cNvGrpSpPr/>
          <p:nvPr/>
        </p:nvGrpSpPr>
        <p:grpSpPr>
          <a:xfrm>
            <a:off x="2543313" y="4540396"/>
            <a:ext cx="1075936" cy="1397317"/>
            <a:chOff x="5926225" y="921350"/>
            <a:chExt cx="517800" cy="504350"/>
          </a:xfrm>
        </p:grpSpPr>
        <p:sp>
          <p:nvSpPr>
            <p:cNvPr id="15" name="Shape 636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FF99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Shape 6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FF99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1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102</a:t>
            </a:fld>
            <a:endParaRPr lang="en"/>
          </a:p>
        </p:txBody>
      </p:sp>
      <p:pic>
        <p:nvPicPr>
          <p:cNvPr id="1026" name="Picture 2" descr="X:\105-2 三年級國際教育\自然國際教育照片\IMG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0" y="476672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007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103</a:t>
            </a:fld>
            <a:endParaRPr lang="en"/>
          </a:p>
        </p:txBody>
      </p:sp>
      <p:pic>
        <p:nvPicPr>
          <p:cNvPr id="2050" name="Picture 2" descr="X:\105-2 三年級國際教育\自然國際教育照片\IMG_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620688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0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" name="內容版面配置區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914650" y="700091"/>
            <a:ext cx="453271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smtClean="0">
                <a:solidFill>
                  <a:srgbClr val="FFC000"/>
                </a:solidFill>
              </a:rPr>
              <a:t>    303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9600" smtClean="0">
                <a:solidFill>
                  <a:srgbClr val="FFC000"/>
                </a:solidFill>
                <a:ea typeface="等线" pitchFamily="2" charset="-122"/>
              </a:rPr>
              <a:t>  第</a:t>
            </a:r>
            <a:r>
              <a:rPr lang="en-US" altLang="zh-CN" sz="9600" smtClean="0">
                <a:solidFill>
                  <a:srgbClr val="FFC000"/>
                </a:solidFill>
                <a:ea typeface="等线" pitchFamily="2" charset="-122"/>
              </a:rPr>
              <a:t>1</a:t>
            </a:r>
            <a:r>
              <a:rPr lang="zh-CN" altLang="en-US" sz="9600" smtClean="0">
                <a:solidFill>
                  <a:srgbClr val="FFC000"/>
                </a:solidFill>
                <a:ea typeface="等线" pitchFamily="2" charset="-122"/>
              </a:rPr>
              <a:t>組</a:t>
            </a:r>
            <a:endParaRPr lang="en-US" altLang="zh-CN" sz="9600" smtClean="0">
              <a:solidFill>
                <a:srgbClr val="FFC000"/>
              </a:solidFill>
              <a:ea typeface="等线" pitchFamily="2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9600" smtClean="0">
                <a:solidFill>
                  <a:srgbClr val="FFC000"/>
                </a:solidFill>
                <a:ea typeface="等线" pitchFamily="2" charset="-122"/>
              </a:rPr>
              <a:t>報告完畢</a:t>
            </a:r>
            <a:endParaRPr lang="zh-TW" altLang="en-US" sz="960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B0F0"/>
                </a:solidFill>
                <a:latin typeface="+mn-ea"/>
                <a:ea typeface="+mn-ea"/>
              </a:rPr>
              <a:t>氣象報告</a:t>
            </a:r>
            <a:r>
              <a:rPr lang="en-US" altLang="zh-TW" dirty="0" smtClean="0">
                <a:solidFill>
                  <a:srgbClr val="00B0F0"/>
                </a:solidFill>
                <a:latin typeface="+mn-ea"/>
                <a:ea typeface="+mn-ea"/>
              </a:rPr>
              <a:t>-</a:t>
            </a:r>
            <a:r>
              <a:rPr lang="en-US" altLang="zh-TW" dirty="0" smtClean="0">
                <a:solidFill>
                  <a:srgbClr val="FF0000"/>
                </a:solidFill>
                <a:latin typeface="+mn-ea"/>
                <a:ea typeface="+mn-ea"/>
              </a:rPr>
              <a:t>303-10</a:t>
            </a:r>
            <a:br>
              <a:rPr lang="en-US" altLang="zh-TW" dirty="0" smtClean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zh-TW" altLang="en-US" dirty="0">
                <a:solidFill>
                  <a:srgbClr val="00B0F0"/>
                </a:solidFill>
                <a:latin typeface="+mn-ea"/>
                <a:ea typeface="+mn-ea"/>
              </a:rPr>
              <a:t>泰國  曼谷</a:t>
            </a:r>
          </a:p>
        </p:txBody>
      </p:sp>
      <p:sp>
        <p:nvSpPr>
          <p:cNvPr id="4" name="矩形 3"/>
          <p:cNvSpPr/>
          <p:nvPr/>
        </p:nvSpPr>
        <p:spPr>
          <a:xfrm>
            <a:off x="6732240" y="5733256"/>
            <a:ext cx="22012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900" cmpd="sng">
                  <a:solidFill>
                    <a:srgbClr val="9E8E5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E8E5C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E8E5C">
                      <a:satMod val="190000"/>
                      <a:tint val="100000"/>
                      <a:alpha val="74000"/>
                    </a:srgbClr>
                  </a:innerShdw>
                </a:effectLst>
                <a:latin typeface="文鼎甜妞體U" pitchFamily="82" charset="-120"/>
                <a:ea typeface="文鼎甜妞體U" pitchFamily="82" charset="-120"/>
              </a:rPr>
              <a:t>第</a:t>
            </a:r>
            <a:r>
              <a:rPr lang="en-US" altLang="zh-TW" sz="4800" b="1" dirty="0" smtClean="0">
                <a:ln w="900" cmpd="sng">
                  <a:solidFill>
                    <a:srgbClr val="9E8E5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E8E5C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E8E5C">
                      <a:satMod val="190000"/>
                      <a:tint val="100000"/>
                      <a:alpha val="74000"/>
                    </a:srgbClr>
                  </a:innerShdw>
                </a:effectLst>
                <a:latin typeface="文鼎甜妞體U" pitchFamily="82" charset="-120"/>
                <a:ea typeface="文鼎甜妞體U" pitchFamily="82" charset="-120"/>
              </a:rPr>
              <a:t>10</a:t>
            </a:r>
            <a:r>
              <a:rPr lang="zh-TW" altLang="en-US" sz="4800" b="1" dirty="0" smtClean="0">
                <a:ln w="900" cmpd="sng">
                  <a:solidFill>
                    <a:srgbClr val="9E8E5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E8E5C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E8E5C">
                      <a:satMod val="190000"/>
                      <a:tint val="100000"/>
                      <a:alpha val="74000"/>
                    </a:srgbClr>
                  </a:innerShdw>
                </a:effectLst>
                <a:latin typeface="文鼎甜妞體U" pitchFamily="82" charset="-120"/>
                <a:ea typeface="文鼎甜妞體U" pitchFamily="82" charset="-120"/>
              </a:rPr>
              <a:t>組</a:t>
            </a:r>
            <a:endParaRPr lang="zh-TW" altLang="en-US" sz="4800" b="1" dirty="0">
              <a:ln w="900" cmpd="sng">
                <a:solidFill>
                  <a:srgbClr val="9E8E5C">
                    <a:satMod val="190000"/>
                    <a:alpha val="55000"/>
                  </a:srgbClr>
                </a:solidFill>
                <a:prstDash val="solid"/>
              </a:ln>
              <a:solidFill>
                <a:srgbClr val="9E8E5C">
                  <a:satMod val="200000"/>
                  <a:tint val="3000"/>
                </a:srgbClr>
              </a:solidFill>
              <a:effectLst>
                <a:innerShdw blurRad="101600" dist="76200" dir="5400000">
                  <a:srgbClr val="9E8E5C">
                    <a:satMod val="190000"/>
                    <a:tint val="100000"/>
                    <a:alpha val="74000"/>
                  </a:srgbClr>
                </a:innerShdw>
              </a:effectLst>
              <a:latin typeface="文鼎甜妞體U" pitchFamily="82" charset="-120"/>
              <a:ea typeface="文鼎甜妞體U" pitchFamily="82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4" y="359013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84262"/>
            <a:ext cx="25717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0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1196752"/>
            <a:ext cx="6400800" cy="68580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rgbClr val="0070C0"/>
                </a:solidFill>
                <a:latin typeface="+mj-ea"/>
              </a:rPr>
              <a:t>曼谷天氣</a:t>
            </a:r>
            <a:endParaRPr lang="zh-TW" altLang="en-US" sz="4400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8456" y="2348880"/>
            <a:ext cx="6400800" cy="3048001"/>
          </a:xfrm>
        </p:spPr>
        <p:txBody>
          <a:bodyPr>
            <a:normAutofit fontScale="92500"/>
          </a:bodyPr>
          <a:lstStyle/>
          <a:p>
            <a:pPr>
              <a:lnSpc>
                <a:spcPts val="26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溫度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:33</a:t>
            </a:r>
            <a:r>
              <a:rPr lang="en-US" altLang="zh-TW" sz="3600" b="1" baseline="30000" dirty="0" smtClean="0">
                <a:solidFill>
                  <a:srgbClr val="FF0000"/>
                </a:solidFill>
                <a:latin typeface="+mn-ea"/>
              </a:rPr>
              <a:t>°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 27</a:t>
            </a:r>
            <a:r>
              <a:rPr lang="en-US" altLang="zh-TW" sz="3600" b="1" baseline="30000" dirty="0">
                <a:solidFill>
                  <a:srgbClr val="FF0000"/>
                </a:solidFill>
                <a:latin typeface="+mn-ea"/>
              </a:rPr>
              <a:t>°</a:t>
            </a:r>
            <a:endParaRPr lang="en-US" altLang="zh-TW" sz="3600" b="1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dirty="0" smtClean="0">
                <a:solidFill>
                  <a:srgbClr val="FF0000"/>
                </a:solidFill>
                <a:latin typeface="+mn-ea"/>
              </a:rPr>
              <a:t>情形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zh-TW" altLang="zh-TW" sz="3600" dirty="0" smtClean="0">
                <a:solidFill>
                  <a:srgbClr val="FF0000"/>
                </a:solidFill>
                <a:latin typeface="+mn-ea"/>
              </a:rPr>
              <a:t>局部陰天</a:t>
            </a:r>
            <a:endParaRPr lang="en-US" altLang="zh-TW" sz="36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dirty="0" smtClean="0">
                <a:solidFill>
                  <a:srgbClr val="FF0000"/>
                </a:solidFill>
                <a:latin typeface="+mn-ea"/>
              </a:rPr>
              <a:t>降雨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:0cm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日出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05:48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日落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18:42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月</a:t>
            </a: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出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23:58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ts val="2600"/>
              </a:lnSpc>
            </a:pP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月</a:t>
            </a:r>
            <a:r>
              <a:rPr lang="zh-TW" altLang="en-US" sz="3600" b="1" dirty="0" smtClean="0">
                <a:solidFill>
                  <a:srgbClr val="FF0000"/>
                </a:solidFill>
                <a:latin typeface="+mn-ea"/>
              </a:rPr>
              <a:t>落</a:t>
            </a:r>
            <a:r>
              <a:rPr lang="en-US" altLang="zh-TW" sz="3600" b="1" dirty="0" smtClean="0">
                <a:solidFill>
                  <a:srgbClr val="FF0000"/>
                </a:solidFill>
                <a:latin typeface="+mn-ea"/>
              </a:rPr>
              <a:t>:</a:t>
            </a:r>
            <a:r>
              <a:rPr lang="en-US" altLang="zh-TW" sz="3600" dirty="0" smtClean="0">
                <a:solidFill>
                  <a:srgbClr val="FF0000"/>
                </a:solidFill>
                <a:latin typeface="+mn-ea"/>
              </a:rPr>
              <a:t>11:07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endParaRPr lang="zh-TW" altLang="en-US" dirty="0"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2448272" cy="276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3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92D050"/>
                </a:solidFill>
                <a:latin typeface="文鼎超黑" pitchFamily="49" charset="-120"/>
                <a:ea typeface="文鼎超黑" pitchFamily="49" charset="-120"/>
              </a:rPr>
              <a:t>經緯度</a:t>
            </a:r>
            <a:endParaRPr lang="zh-TW" altLang="en-US" dirty="0">
              <a:solidFill>
                <a:srgbClr val="92D050"/>
              </a:solidFill>
              <a:latin typeface="文鼎超黑" pitchFamily="49" charset="-120"/>
              <a:ea typeface="文鼎超黑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2060848"/>
            <a:ext cx="6400800" cy="3048001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+mn-ea"/>
              </a:rPr>
              <a:t>泰國地處亞洲中南半島上，約位於北緯 </a:t>
            </a:r>
            <a:r>
              <a:rPr lang="en-US" altLang="zh-TW" sz="3200" dirty="0" smtClean="0">
                <a:latin typeface="+mn-ea"/>
              </a:rPr>
              <a:t>5 ~ 20 </a:t>
            </a:r>
            <a:r>
              <a:rPr lang="zh-TW" altLang="en-US" sz="3200" dirty="0" smtClean="0">
                <a:latin typeface="+mn-ea"/>
              </a:rPr>
              <a:t>度、東經 </a:t>
            </a:r>
            <a:r>
              <a:rPr lang="en-US" altLang="zh-TW" sz="3200" dirty="0" smtClean="0">
                <a:latin typeface="+mn-ea"/>
              </a:rPr>
              <a:t>99 ~ 105 </a:t>
            </a:r>
            <a:r>
              <a:rPr lang="zh-TW" altLang="en-US" sz="3200" dirty="0" smtClean="0">
                <a:latin typeface="+mn-ea"/>
              </a:rPr>
              <a:t>度，國境大部份為低緩的山地和高原。地形多變，可分為西</a:t>
            </a:r>
            <a:r>
              <a:rPr lang="en-US" altLang="zh-TW" sz="3200" dirty="0" smtClean="0">
                <a:latin typeface="+mn-ea"/>
              </a:rPr>
              <a:t>﹑</a:t>
            </a:r>
            <a:r>
              <a:rPr lang="zh-TW" altLang="en-US" sz="3200" dirty="0" smtClean="0">
                <a:latin typeface="+mn-ea"/>
              </a:rPr>
              <a:t>中</a:t>
            </a:r>
            <a:r>
              <a:rPr lang="en-US" altLang="zh-TW" sz="3200" dirty="0" smtClean="0">
                <a:latin typeface="+mn-ea"/>
              </a:rPr>
              <a:t>﹑</a:t>
            </a:r>
            <a:r>
              <a:rPr lang="zh-TW" altLang="en-US" sz="3200" dirty="0" smtClean="0">
                <a:latin typeface="+mn-ea"/>
              </a:rPr>
              <a:t>東</a:t>
            </a:r>
            <a:r>
              <a:rPr lang="en-US" altLang="zh-TW" sz="3200" dirty="0" smtClean="0">
                <a:latin typeface="+mn-ea"/>
              </a:rPr>
              <a:t>﹑</a:t>
            </a:r>
            <a:r>
              <a:rPr lang="zh-TW" altLang="en-US" sz="3200" dirty="0" smtClean="0">
                <a:latin typeface="+mn-ea"/>
              </a:rPr>
              <a:t>南四個部份。 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74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pull/>
      </p:transition>
    </mc:Choice>
    <mc:Fallback xmlns="">
      <p:transition spd="slow" advClick="0"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1771632" cy="1238250"/>
          </a:xfrm>
        </p:spPr>
        <p:txBody>
          <a:bodyPr/>
          <a:lstStyle>
            <a:extLst/>
          </a:lstStyle>
          <a:p>
            <a:pPr algn="ctr"/>
            <a:r>
              <a:rPr lang="en-US" altLang="zh-TW" dirty="0" smtClean="0"/>
              <a:t>303-2</a:t>
            </a:r>
            <a:endParaRPr lang="en-US" altLang="en-US" sz="2400" dirty="0" smtClean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 vert="vert" anchor="ctr">
            <a:normAutofit/>
          </a:bodyPr>
          <a:lstStyle/>
          <a:p>
            <a:r>
              <a:rPr altLang="en-US" sz="4800" b="1" dirty="0" smtClean="0">
                <a:latin typeface="標楷體" pitchFamily="65" charset="-120"/>
                <a:ea typeface="標楷體" pitchFamily="65" charset="-120"/>
              </a:rPr>
              <a:t>台北市的氣象</a:t>
            </a:r>
            <a:endParaRPr lang="zh-TW" sz="4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版面配置區 5" descr="101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845" r="6845"/>
          <a:stretch>
            <a:fillRect/>
          </a:stretch>
        </p:blipFill>
        <p:spPr/>
      </p:pic>
      <p:sp>
        <p:nvSpPr>
          <p:cNvPr id="9" name="文字方塊 8"/>
          <p:cNvSpPr txBox="1"/>
          <p:nvPr/>
        </p:nvSpPr>
        <p:spPr>
          <a:xfrm>
            <a:off x="2000232" y="5572140"/>
            <a:ext cx="6858048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組長：</a:t>
            </a:r>
            <a:r>
              <a:rPr lang="en-US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05 </a:t>
            </a:r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詹凱安</a:t>
            </a:r>
            <a:endParaRPr lang="en-US" altLang="en-US" sz="28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組員：</a:t>
            </a:r>
            <a:r>
              <a:rPr lang="en-US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04 </a:t>
            </a:r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蔡秉承、</a:t>
            </a:r>
            <a:r>
              <a:rPr lang="en-US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17 </a:t>
            </a:r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鄭穎澤、</a:t>
            </a:r>
            <a:r>
              <a:rPr lang="en-US"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21 </a:t>
            </a:r>
            <a:r>
              <a:rPr altLang="en-US" sz="2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張辰君</a:t>
            </a:r>
            <a:endParaRPr lang="zh-TW" altLang="en-US" sz="2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4971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zh-TW" altLang="en-US" sz="8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台灣、台北市</a:t>
            </a:r>
            <a:endParaRPr lang="zh-TW" altLang="en-US" sz="8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 descr="台灣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5074" y="1714488"/>
            <a:ext cx="2580512" cy="4500594"/>
          </a:xfrm>
        </p:spPr>
      </p:pic>
      <p:pic>
        <p:nvPicPr>
          <p:cNvPr id="10" name="內容版面配置區 9" descr="台北市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57488" y="1928802"/>
            <a:ext cx="3130356" cy="4000528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000240"/>
            <a:ext cx="766074" cy="86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286256"/>
            <a:ext cx="766074" cy="77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字方塊 12"/>
          <p:cNvSpPr txBox="1"/>
          <p:nvPr/>
        </p:nvSpPr>
        <p:spPr>
          <a:xfrm>
            <a:off x="1214414" y="214311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平均溫度： </a:t>
            </a:r>
            <a:endParaRPr lang="en-US" altLang="zh-TW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19.4℃~26.6℃ 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14414" y="4357694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年降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雨量：</a:t>
            </a:r>
            <a:endParaRPr lang="en-US" altLang="zh-TW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169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天 </a:t>
            </a:r>
            <a:endParaRPr lang="en-US" altLang="zh-TW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2180.2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公釐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圖片 14" descr="濕度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101" y="3357562"/>
            <a:ext cx="791313" cy="594161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文字方塊 15"/>
          <p:cNvSpPr txBox="1"/>
          <p:nvPr/>
        </p:nvSpPr>
        <p:spPr>
          <a:xfrm>
            <a:off x="1214414" y="3354173"/>
            <a:ext cx="167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相對</a:t>
            </a:r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溼度：</a:t>
            </a:r>
            <a:endParaRPr lang="en-US" altLang="zh-TW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百分之</a:t>
            </a:r>
            <a:r>
              <a:rPr lang="en-US" altLang="zh-TW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80</a:t>
            </a:r>
            <a:endParaRPr lang="zh-TW" altLang="en-US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9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74  0.125 0.16683  C 0.125 0.25892  0.069 0.33366  0 0.33366  C -0.069 0.33366  -0.125 0.25892  -0.125 0.16683  C -0.125 0.07474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7 0  0.031 0.01869  0.031 0.04137  C 0.031 0.0654  0.017 0.08408  0 0.08408  C -0.017 0.08408  -0.031 0.10277  -0.031 0.12546  C -0.031 0.14815  -0.017 0.16683  0 0.16683  C 0.017 0.16683  0.031 0.18552  0.031 0.2082  C 0.031 0.23089  0.017 0.24958  0 0.24958  C -0.017 0.24958  -0.031 0.26826  -0.031 0.29229  C -0.031 0.31498  -0.017 0.33366  0 0.33366  C 0.017 0.33366  0.031 0.31498  0.031 0.29229  C 0.031 0.26826  0.017 0.24958  0 0.24958  C -0.017 0.24958  -0.031 0.23089  -0.031 0.2082  C -0.031 0.18552  -0.017 0.16683  0 0.16683  C 0.017 0.16683  0.031 0.14815  0.031 0.12546  C 0.031 0.10277  0.017 0.08408  0 0.08408  C -0.017 0.08408  -0.031 0.0654  -0.031 0.04137  C -0.031 0.01869  -0.017 0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台北市地處亞熱帶氣候。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年平均溫度為攝氏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23.6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度（華氏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74.5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度）。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夏季是從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５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月底至９月，氣溫炎熱潮濕，溫度約為攝氏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25.2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度至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28.6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度。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r>
              <a:rPr lang="zh-TW" altLang="en-US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秋天則是在</a:t>
            </a:r>
            <a:r>
              <a:rPr lang="en-US" altLang="zh-TW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10</a:t>
            </a:r>
            <a:r>
              <a:rPr lang="zh-TW" altLang="en-US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月至</a:t>
            </a:r>
            <a:r>
              <a:rPr lang="en-US" altLang="zh-TW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11</a:t>
            </a:r>
            <a:r>
              <a:rPr lang="zh-TW" altLang="en-US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月，溫度約為攝氏</a:t>
            </a:r>
            <a:r>
              <a:rPr lang="en-US" altLang="zh-TW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22.2</a:t>
            </a:r>
            <a:r>
              <a:rPr lang="zh-TW" altLang="en-US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度至</a:t>
            </a:r>
            <a:r>
              <a:rPr lang="en-US" altLang="zh-TW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24.2</a:t>
            </a:r>
            <a:r>
              <a:rPr lang="zh-TW" altLang="en-US" dirty="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度。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冬天從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12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月至２月，氣候較冷，溫度約為攝氏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15.3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度至</a:t>
            </a:r>
            <a:r>
              <a:rPr lang="en-US" altLang="zh-TW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18.5</a:t>
            </a:r>
            <a:r>
              <a:rPr lang="zh-TW" altLang="en-US" dirty="0" smtClean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  <a:cs typeface="Aharoni" pitchFamily="2" charset="-79"/>
              </a:rPr>
              <a:t>度。</a:t>
            </a:r>
            <a:endParaRPr lang="zh-TW" altLang="en-US" dirty="0" smtClean="0">
              <a:latin typeface="標楷體" pitchFamily="65" charset="-120"/>
              <a:ea typeface="標楷體" pitchFamily="65" charset="-120"/>
              <a:cs typeface="Aharoni" pitchFamily="2" charset="-79"/>
            </a:endParaRPr>
          </a:p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zh-TW" altLang="en-US" sz="80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氣   候</a:t>
            </a:r>
            <a:endParaRPr lang="zh-TW" altLang="en-US" sz="80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82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zh-TW" altLang="en-US" sz="8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氣  候  特  徵</a:t>
            </a:r>
          </a:p>
        </p:txBody>
      </p:sp>
      <p:pic>
        <p:nvPicPr>
          <p:cNvPr id="7" name="內容版面配置區 6" descr="氣候特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600200"/>
            <a:ext cx="4531632" cy="4972072"/>
          </a:xfrm>
        </p:spPr>
      </p:pic>
    </p:spTree>
    <p:extLst>
      <p:ext uri="{BB962C8B-B14F-4D97-AF65-F5344CB8AC3E}">
        <p14:creationId xmlns:p14="http://schemas.microsoft.com/office/powerpoint/2010/main" val="28836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氣象02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3894864" cy="4214842"/>
          </a:xfrm>
        </p:spPr>
      </p:pic>
      <p:pic>
        <p:nvPicPr>
          <p:cNvPr id="8" name="內容版面配置區 7" descr="氣象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43438" y="3929066"/>
            <a:ext cx="4038600" cy="2673350"/>
          </a:xfrm>
        </p:spPr>
      </p:pic>
      <p:pic>
        <p:nvPicPr>
          <p:cNvPr id="9" name="圖片 8" descr="天氣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571480"/>
            <a:ext cx="3571899" cy="2983443"/>
          </a:xfrm>
          <a:prstGeom prst="rect">
            <a:avLst/>
          </a:prstGeom>
        </p:spPr>
      </p:pic>
      <p:pic>
        <p:nvPicPr>
          <p:cNvPr id="10" name="圖片 9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4714884"/>
            <a:ext cx="1433516" cy="187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æ²ç¹©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2636920"/>
            <a:ext cx="7416824" cy="3926555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436890"/>
            <a:ext cx="5526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</a:rPr>
              <a:t>沖繩縣是日本最西南側的一個縣，縣廳所在地是那霸市</a:t>
            </a:r>
            <a:r>
              <a:rPr lang="zh-TW" altLang="en-US" sz="2800" dirty="0" smtClean="0">
                <a:solidFill>
                  <a:prstClr val="black"/>
                </a:solidFill>
              </a:rPr>
              <a:t>。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沖繩</a:t>
            </a:r>
            <a:r>
              <a:rPr lang="zh-TW" altLang="en-US" sz="2800" dirty="0">
                <a:solidFill>
                  <a:prstClr val="black"/>
                </a:solidFill>
              </a:rPr>
              <a:t>縣由琉球群島</a:t>
            </a:r>
            <a:r>
              <a:rPr lang="zh-TW" altLang="en-US" sz="2800" dirty="0" smtClean="0">
                <a:solidFill>
                  <a:prstClr val="black"/>
                </a:solidFill>
              </a:rPr>
              <a:t>中的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沖繩</a:t>
            </a:r>
            <a:r>
              <a:rPr lang="zh-TW" altLang="en-US" sz="2800" dirty="0">
                <a:solidFill>
                  <a:prstClr val="black"/>
                </a:solidFill>
              </a:rPr>
              <a:t>群島</a:t>
            </a:r>
            <a:r>
              <a:rPr lang="zh-TW" altLang="en-US" sz="2800" dirty="0" smtClean="0">
                <a:solidFill>
                  <a:prstClr val="black"/>
                </a:solidFill>
              </a:rPr>
              <a:t>、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先</a:t>
            </a:r>
            <a:r>
              <a:rPr lang="zh-TW" altLang="en-US" sz="2800" dirty="0">
                <a:solidFill>
                  <a:prstClr val="black"/>
                </a:solidFill>
              </a:rPr>
              <a:t>島群島</a:t>
            </a:r>
            <a:r>
              <a:rPr lang="zh-TW" altLang="en-US" sz="2800" dirty="0" smtClean="0">
                <a:solidFill>
                  <a:prstClr val="black"/>
                </a:solidFill>
              </a:rPr>
              <a:t>以及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太平洋</a:t>
            </a:r>
            <a:r>
              <a:rPr lang="zh-TW" altLang="en-US" sz="2800" dirty="0">
                <a:solidFill>
                  <a:prstClr val="black"/>
                </a:solidFill>
              </a:rPr>
              <a:t>中的大東群島組成</a:t>
            </a:r>
            <a:r>
              <a:rPr lang="zh-TW" altLang="en-US" sz="2800" dirty="0" smtClean="0">
                <a:solidFill>
                  <a:prstClr val="black"/>
                </a:solidFill>
              </a:rPr>
              <a:t>，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隔</a:t>
            </a:r>
            <a:r>
              <a:rPr lang="zh-TW" altLang="en-US" sz="2800" dirty="0">
                <a:solidFill>
                  <a:prstClr val="black"/>
                </a:solidFill>
              </a:rPr>
              <a:t>海和九州的鹿兒島縣相鄰</a:t>
            </a:r>
            <a:r>
              <a:rPr lang="zh-TW" altLang="en-US" sz="2800" dirty="0" smtClean="0">
                <a:solidFill>
                  <a:prstClr val="black"/>
                </a:solidFill>
              </a:rPr>
              <a:t>。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全</a:t>
            </a:r>
            <a:r>
              <a:rPr lang="zh-TW" altLang="en-US" sz="2800" dirty="0">
                <a:solidFill>
                  <a:prstClr val="black"/>
                </a:solidFill>
              </a:rPr>
              <a:t>縣由</a:t>
            </a:r>
            <a:r>
              <a:rPr lang="en-US" altLang="zh-TW" sz="2800" dirty="0">
                <a:solidFill>
                  <a:prstClr val="black"/>
                </a:solidFill>
              </a:rPr>
              <a:t>160</a:t>
            </a:r>
            <a:r>
              <a:rPr lang="zh-TW" altLang="en-US" sz="2800" dirty="0">
                <a:solidFill>
                  <a:prstClr val="black"/>
                </a:solidFill>
              </a:rPr>
              <a:t>個島嶼組成</a:t>
            </a:r>
            <a:r>
              <a:rPr lang="zh-TW" altLang="en-US" sz="2800" dirty="0" smtClean="0">
                <a:solidFill>
                  <a:prstClr val="black"/>
                </a:solidFill>
              </a:rPr>
              <a:t>，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其中</a:t>
            </a:r>
            <a:r>
              <a:rPr lang="en-US" altLang="zh-TW" sz="2800" dirty="0">
                <a:solidFill>
                  <a:prstClr val="black"/>
                </a:solidFill>
              </a:rPr>
              <a:t>49</a:t>
            </a:r>
            <a:r>
              <a:rPr lang="zh-TW" altLang="en-US" sz="2800" dirty="0">
                <a:solidFill>
                  <a:prstClr val="black"/>
                </a:solidFill>
              </a:rPr>
              <a:t>個有人居住</a:t>
            </a:r>
            <a:r>
              <a:rPr lang="zh-TW" altLang="en-US" sz="2800" dirty="0" smtClean="0">
                <a:solidFill>
                  <a:prstClr val="black"/>
                </a:solidFill>
              </a:rPr>
              <a:t>，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面積</a:t>
            </a:r>
            <a:r>
              <a:rPr lang="zh-TW" altLang="en-US" sz="2800" dirty="0">
                <a:solidFill>
                  <a:prstClr val="black"/>
                </a:solidFill>
              </a:rPr>
              <a:t>約</a:t>
            </a:r>
            <a:r>
              <a:rPr lang="en-US" altLang="zh-TW" sz="2800" dirty="0">
                <a:solidFill>
                  <a:prstClr val="black"/>
                </a:solidFill>
              </a:rPr>
              <a:t>2,281</a:t>
            </a:r>
            <a:r>
              <a:rPr lang="zh-TW" altLang="en-US" sz="2800" dirty="0">
                <a:solidFill>
                  <a:prstClr val="black"/>
                </a:solidFill>
              </a:rPr>
              <a:t>平方公里</a:t>
            </a:r>
            <a:r>
              <a:rPr lang="zh-TW" altLang="en-US" sz="2800" dirty="0" smtClean="0">
                <a:solidFill>
                  <a:prstClr val="black"/>
                </a:solidFill>
              </a:rPr>
              <a:t>，</a:t>
            </a:r>
            <a:endParaRPr lang="en-US" altLang="zh-TW" sz="2800" dirty="0" smtClean="0">
              <a:solidFill>
                <a:prstClr val="black"/>
              </a:solidFill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</a:rPr>
              <a:t>是</a:t>
            </a:r>
            <a:r>
              <a:rPr lang="zh-TW" altLang="en-US" sz="2800" dirty="0">
                <a:solidFill>
                  <a:prstClr val="black"/>
                </a:solidFill>
              </a:rPr>
              <a:t>日本陸地面積第四小的縣。</a:t>
            </a:r>
          </a:p>
        </p:txBody>
      </p:sp>
    </p:spTree>
    <p:extLst>
      <p:ext uri="{BB962C8B-B14F-4D97-AF65-F5344CB8AC3E}">
        <p14:creationId xmlns:p14="http://schemas.microsoft.com/office/powerpoint/2010/main" val="2235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image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71480"/>
            <a:ext cx="3960000" cy="2619503"/>
          </a:xfrm>
          <a:prstGeom prst="rect">
            <a:avLst/>
          </a:prstGeom>
        </p:spPr>
      </p:pic>
      <p:pic>
        <p:nvPicPr>
          <p:cNvPr id="11" name="圖片 10" descr="images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571480"/>
            <a:ext cx="3960000" cy="2607205"/>
          </a:xfrm>
          <a:prstGeom prst="rect">
            <a:avLst/>
          </a:prstGeom>
        </p:spPr>
      </p:pic>
      <p:pic>
        <p:nvPicPr>
          <p:cNvPr id="12" name="圖片 11" descr="images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679942"/>
            <a:ext cx="3960000" cy="2535140"/>
          </a:xfrm>
          <a:prstGeom prst="rect">
            <a:avLst/>
          </a:prstGeom>
        </p:spPr>
      </p:pic>
      <p:pic>
        <p:nvPicPr>
          <p:cNvPr id="13" name="圖片 12" descr="images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571876"/>
            <a:ext cx="3960000" cy="29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ages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16096"/>
            <a:ext cx="3960000" cy="2412838"/>
          </a:xfrm>
          <a:prstGeom prst="rect">
            <a:avLst/>
          </a:prstGeom>
        </p:spPr>
      </p:pic>
      <p:pic>
        <p:nvPicPr>
          <p:cNvPr id="3" name="圖片 2" descr="images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357562"/>
            <a:ext cx="3960000" cy="3007125"/>
          </a:xfrm>
          <a:prstGeom prst="rect">
            <a:avLst/>
          </a:prstGeom>
        </p:spPr>
      </p:pic>
      <p:pic>
        <p:nvPicPr>
          <p:cNvPr id="4" name="圖片 3" descr="images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643314"/>
            <a:ext cx="3960000" cy="2623500"/>
          </a:xfrm>
          <a:prstGeom prst="rect">
            <a:avLst/>
          </a:prstGeom>
        </p:spPr>
      </p:pic>
      <p:pic>
        <p:nvPicPr>
          <p:cNvPr id="5" name="圖片 4" descr="images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456409"/>
            <a:ext cx="3960000" cy="25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785926"/>
            <a:ext cx="3500462" cy="3843965"/>
          </a:xfrm>
          <a:prstGeom prst="rect">
            <a:avLst/>
          </a:prstGeom>
        </p:spPr>
      </p:pic>
      <p:pic>
        <p:nvPicPr>
          <p:cNvPr id="4" name="圖片 3" descr="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631304"/>
            <a:ext cx="928694" cy="718062"/>
          </a:xfrm>
          <a:prstGeom prst="rect">
            <a:avLst/>
          </a:prstGeom>
        </p:spPr>
      </p:pic>
      <p:pic>
        <p:nvPicPr>
          <p:cNvPr id="5" name="圖片 4" descr="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34" y="4559866"/>
            <a:ext cx="928694" cy="718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圖片 5" descr="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5702874"/>
            <a:ext cx="928694" cy="718062"/>
          </a:xfrm>
          <a:prstGeom prst="rect">
            <a:avLst/>
          </a:prstGeom>
        </p:spPr>
      </p:pic>
      <p:pic>
        <p:nvPicPr>
          <p:cNvPr id="7" name="圖片 6" descr="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5631436"/>
            <a:ext cx="928694" cy="71806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85720" y="53456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05 – </a:t>
            </a:r>
            <a:r>
              <a:rPr lang="zh-TW" altLang="en-US" dirty="0" smtClean="0">
                <a:solidFill>
                  <a:prstClr val="black"/>
                </a:solidFill>
              </a:rPr>
              <a:t>詹凱安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28728" y="64172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17 – </a:t>
            </a:r>
            <a:r>
              <a:rPr lang="zh-TW" altLang="en-US" dirty="0" smtClean="0">
                <a:solidFill>
                  <a:prstClr val="black"/>
                </a:solidFill>
              </a:rPr>
              <a:t>鄭穎澤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500958" y="527424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04 – </a:t>
            </a:r>
            <a:r>
              <a:rPr lang="zh-TW" altLang="en-US" dirty="0" smtClean="0">
                <a:solidFill>
                  <a:prstClr val="black"/>
                </a:solidFill>
              </a:rPr>
              <a:t>蔡秉承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286512" y="63458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21 – </a:t>
            </a:r>
            <a:r>
              <a:rPr lang="zh-TW" altLang="en-US" dirty="0" smtClean="0">
                <a:solidFill>
                  <a:prstClr val="black"/>
                </a:solidFill>
              </a:rPr>
              <a:t>張辰君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85786" y="357166"/>
            <a:ext cx="7286676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prstClr val="white"/>
                </a:solidFill>
                <a:latin typeface="Arabic Typesetting" pitchFamily="66" charset="-78"/>
                <a:cs typeface="Arabic Typesetting" pitchFamily="66" charset="-78"/>
              </a:rPr>
              <a:t>THANK  YOU !!!</a:t>
            </a:r>
            <a:endParaRPr lang="zh-TW" altLang="en-US" sz="6600" b="1" dirty="0">
              <a:solidFill>
                <a:prstClr val="white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97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查看來源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1912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27363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rgbClr val="7030A0"/>
                </a:solidFill>
              </a:rPr>
              <a:t/>
            </a:r>
            <a:br>
              <a:rPr lang="en-US" altLang="zh-TW" dirty="0" smtClean="0">
                <a:solidFill>
                  <a:srgbClr val="7030A0"/>
                </a:solidFill>
              </a:rPr>
            </a:br>
            <a:r>
              <a:rPr lang="en-US" altLang="zh-TW" dirty="0" smtClean="0">
                <a:solidFill>
                  <a:srgbClr val="7030A0"/>
                </a:solidFill>
              </a:rPr>
              <a:t/>
            </a:r>
            <a:br>
              <a:rPr lang="en-US" altLang="zh-TW" dirty="0" smtClean="0">
                <a:solidFill>
                  <a:srgbClr val="7030A0"/>
                </a:solidFill>
              </a:rPr>
            </a:br>
            <a:r>
              <a:rPr lang="en-US" altLang="zh-TW" dirty="0" smtClean="0">
                <a:solidFill>
                  <a:srgbClr val="7030A0"/>
                </a:solidFill>
              </a:rPr>
              <a:t>303</a:t>
            </a:r>
            <a:r>
              <a:rPr lang="zh-TW" altLang="en-US" dirty="0" smtClean="0">
                <a:solidFill>
                  <a:srgbClr val="7030A0"/>
                </a:solidFill>
              </a:rPr>
              <a:t> 第四組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9220" name="副標題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algn="ctr" eaLnBrk="1" hangingPunct="1"/>
            <a:endParaRPr lang="en-US" altLang="zh-TW" sz="2400" smtClean="0"/>
          </a:p>
          <a:p>
            <a:pPr marR="0" algn="ctr" eaLnBrk="1" hangingPunct="1"/>
            <a:r>
              <a:rPr lang="zh-TW" altLang="en-US" sz="2400" smtClean="0"/>
              <a:t>組員</a:t>
            </a:r>
            <a:r>
              <a:rPr lang="en-US" altLang="zh-TW" sz="2400" smtClean="0"/>
              <a:t>:</a:t>
            </a:r>
            <a:r>
              <a:rPr lang="zh-TW" altLang="en-US" sz="2400" smtClean="0"/>
              <a:t>陳品曦，黃妍昕，沈羿廷，陳品翰</a:t>
            </a:r>
            <a:endParaRPr lang="en-US" altLang="zh-TW" sz="2400" smtClean="0"/>
          </a:p>
          <a:p>
            <a:pPr marR="0" algn="ctr" eaLnBrk="1" hangingPunct="1"/>
            <a:r>
              <a:rPr lang="zh-TW" altLang="en-US" sz="2400" smtClean="0"/>
              <a:t>陳品翰 製作</a:t>
            </a:r>
          </a:p>
        </p:txBody>
      </p:sp>
    </p:spTree>
    <p:extLst>
      <p:ext uri="{BB962C8B-B14F-4D97-AF65-F5344CB8AC3E}">
        <p14:creationId xmlns:p14="http://schemas.microsoft.com/office/powerpoint/2010/main" val="2216234928"/>
      </p:ext>
    </p:extLst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mtClean="0"/>
              <a:t>臺中市 天氣概況</a:t>
            </a:r>
            <a:br>
              <a:rPr lang="zh-TW" altLang="en-US" smtClean="0"/>
            </a:br>
            <a:endParaRPr lang="zh-TW" altLang="en-US" dirty="0"/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611188" y="1052513"/>
            <a:ext cx="80645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臺中市今天（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10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日）為多雲午後短暫雷陣雨的天氣，氣溫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28-34℃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，午間悶熱且紫外線強，外出注意防曬並適時補充水分，以避免中暑；低壓帶影響，午後局部短暫雷陣雨，並有局部較大雨勢發生的機率，外出請攜帶雨具備用；沿海地區風力弱，雷雨區仍有較強陣風，請注意戶外設備牢固及活動安全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今天（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10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日）西區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(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盆地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)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為多雲午後短暫雷陣雨的天氣，氣溫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28-34℃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，降雨機率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50%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；太平區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(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近山區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)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為多雲午後短暫雷陣雨的天氣，氣溫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27-34℃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，降雨機率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60%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；大雅區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(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臺地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)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為多雲的天氣，氣溫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27-32℃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，降雨機率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20%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；梧棲區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(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濱海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)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為多雲的天氣，氣溫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27-32℃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，降雨機率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20%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今天（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10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日）梨山為晴午後短暫雷陣雨的天氣，氣溫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14-22℃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；大雪山國家森林遊樂區為多雲午後短暫雷陣雨的天氣，氣溫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16-22℃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；臺中港為多雲的天氣，氣溫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27-32℃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今天（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10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日）臺中沿海地區平均風力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4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級以下雷雨區陣風</a:t>
            </a: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8</a:t>
            </a: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級，船隻或沿岸活動，請注意安全。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2018-06-10 05:33:21</a:t>
            </a:r>
            <a:br>
              <a:rPr kumimoji="0" lang="en-US" altLang="zh-TW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</a:br>
            <a:r>
              <a:rPr kumimoji="0" lang="zh-TW" altLang="en-US" sz="1600" smtClean="0">
                <a:solidFill>
                  <a:prstClr val="black"/>
                </a:solidFill>
                <a:latin typeface="Lucida Sans Unicode" pitchFamily="34" charset="0"/>
                <a:ea typeface="微軟正黑體" pitchFamily="34" charset="-120"/>
              </a:rPr>
              <a:t>資料來源：中央氣象局 臺中市天氣小幫手</a:t>
            </a:r>
          </a:p>
        </p:txBody>
      </p:sp>
      <p:pic>
        <p:nvPicPr>
          <p:cNvPr id="10244" name="Picture 2" descr="氣象圖案 的圖片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005263"/>
            <a:ext cx="18192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102805"/>
      </p:ext>
    </p:extLst>
  </p:cSld>
  <p:clrMapOvr>
    <a:masterClrMapping/>
  </p:clrMapOvr>
  <p:transition>
    <p:dissolv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衛星雲圖</a:t>
            </a:r>
            <a:endParaRPr lang="zh-TW" altLang="en-US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81125"/>
            <a:ext cx="3810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78405"/>
      </p:ext>
    </p:extLst>
  </p:cSld>
  <p:clrMapOvr>
    <a:masterClrMapping/>
  </p:clrMapOvr>
  <p:transition>
    <p:wedge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台中氣象預報</a:t>
            </a:r>
            <a:r>
              <a:rPr lang="zh-TW" altLang="en-US" sz="1600" b="0" dirty="0" smtClean="0"/>
              <a:t>發布時間 </a:t>
            </a:r>
            <a:r>
              <a:rPr lang="en-US" altLang="zh-TW" sz="1600" b="0" dirty="0" smtClean="0"/>
              <a:t>: 2018/06/10 05:00 </a:t>
            </a:r>
            <a:endParaRPr lang="zh-TW" altLang="en-US" sz="16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827088" y="1125538"/>
          <a:ext cx="7921624" cy="3529011"/>
        </p:xfrm>
        <a:graphic>
          <a:graphicData uri="http://schemas.openxmlformats.org/drawingml/2006/table">
            <a:tbl>
              <a:tblPr/>
              <a:tblGrid>
                <a:gridCol w="990203"/>
                <a:gridCol w="990203"/>
                <a:gridCol w="990203"/>
                <a:gridCol w="990203"/>
                <a:gridCol w="990203"/>
                <a:gridCol w="990203"/>
                <a:gridCol w="990203"/>
                <a:gridCol w="990203"/>
              </a:tblGrid>
              <a:tr h="1176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臺中市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06/10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CC3366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星期日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06/11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06/12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星期二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06/13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星期三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06/14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星期四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06/15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星期五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06/16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CC3366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4" marR="35264" marT="35267" marB="352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</a:tr>
              <a:tr h="1176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白天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28 ~ 34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33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34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33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30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31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34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晚上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32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31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32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31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29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30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/>
                      </a:r>
                      <a:b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27 ~ 31</a:t>
                      </a:r>
                    </a:p>
                  </a:txBody>
                  <a:tcPr marL="70530" marR="35264" marT="35267" marB="3526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318" name="圖片 169" descr="多雲午後短暫雷陣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圖片 170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圖片 171" descr="多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圖片 172" descr="陰時多雲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圖片 173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圖片 174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圖片 175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圖片 176" descr="多雲短暫陣雨或雷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圖片 177" descr="多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圖片 178" descr="多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圖片 179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圖片 180" descr="陰時多雲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圖片 181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圖片 182" descr="陰短暫陣雨或雷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16" descr="查看來源圖片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581525"/>
            <a:ext cx="22320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89112"/>
      </p:ext>
    </p:extLst>
  </p:cSld>
  <p:clrMapOvr>
    <a:masterClrMapping/>
  </p:clrMapOvr>
  <p:transition>
    <p:strips dir="l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accent2"/>
                </a:solidFill>
              </a:rPr>
              <a:t>一</a:t>
            </a:r>
            <a:r>
              <a:rPr lang="zh-TW" altLang="zh-TW" dirty="0" smtClean="0">
                <a:solidFill>
                  <a:schemeClr val="accent2"/>
                </a:solidFill>
              </a:rPr>
              <a:t>週體感溫度和紫外線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84213" y="1196975"/>
          <a:ext cx="7993064" cy="3021012"/>
        </p:xfrm>
        <a:graphic>
          <a:graphicData uri="http://schemas.openxmlformats.org/drawingml/2006/table">
            <a:tbl>
              <a:tblPr/>
              <a:tblGrid>
                <a:gridCol w="999133"/>
                <a:gridCol w="999133"/>
                <a:gridCol w="999133"/>
                <a:gridCol w="999133"/>
                <a:gridCol w="999133"/>
                <a:gridCol w="999133"/>
                <a:gridCol w="999133"/>
                <a:gridCol w="999133"/>
              </a:tblGrid>
              <a:tr h="1007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臺中市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06/10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CC3366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星期日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06/11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星期一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06/12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星期二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06/13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星期三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06/14</a:t>
                      </a:r>
                      <a:br>
                        <a:rPr lang="en-US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 dirty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星期四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06/15</a:t>
                      </a:r>
                      <a:br>
                        <a:rPr lang="en-US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星期五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06/16</a:t>
                      </a:r>
                      <a:br>
                        <a:rPr lang="en-US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</a:br>
                      <a:r>
                        <a:rPr lang="zh-TW" sz="1600" b="1" kern="0">
                          <a:solidFill>
                            <a:srgbClr val="CC3366"/>
                          </a:solidFill>
                          <a:latin typeface="Verdana"/>
                          <a:ea typeface="新細明體"/>
                          <a:cs typeface="新細明體"/>
                        </a:rPr>
                        <a:t>星期六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5262" marR="35262" marT="35253" marB="352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</a:tr>
              <a:tr h="1007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體感溫度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32 ~ 39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32 ~ 37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31 ~ 38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32 ~ 39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31 ~ 35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31 ~ 37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latin typeface="Verdana"/>
                          <a:ea typeface="新細明體"/>
                          <a:cs typeface="新細明體"/>
                        </a:rPr>
                        <a:t>31 ~ 40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0">
                          <a:solidFill>
                            <a:srgbClr val="0086B3"/>
                          </a:solidFill>
                          <a:latin typeface="Verdana"/>
                          <a:ea typeface="新細明體"/>
                          <a:cs typeface="新細明體"/>
                        </a:rPr>
                        <a:t>紫外線</a:t>
                      </a:r>
                      <a:endParaRPr lang="zh-TW" sz="16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0" dirty="0">
                        <a:solidFill>
                          <a:srgbClr val="000000"/>
                        </a:solidFill>
                        <a:latin typeface="Verdana"/>
                        <a:ea typeface="新細明體"/>
                        <a:cs typeface="新細明體"/>
                      </a:endParaRPr>
                    </a:p>
                  </a:txBody>
                  <a:tcPr marL="70525" marR="35262" marT="35253" marB="3525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342" name="圖片 197" descr="https://www.cwb.gov.tw/V7/symbol/UVI/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圖片 198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圖片 199" descr="https://www.cwb.gov.tw/V7/symbol/UVI/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圖片 200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圖片 201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圖片 202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圖片 203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圖片 11" descr="https://www.cwb.gov.tw/V7/symbol/UVI/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圖片 12" descr="https://www.cwb.gov.tw/V7/symbol/UVI/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圖片 13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圖片 14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圖片 15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4" name="圖片 16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圖片 17" descr="https://www.cwb.gov.tw/V7/symbol/UVI/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6" name="Picture 9" descr="查看來源圖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652963"/>
            <a:ext cx="482441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11692"/>
      </p:ext>
    </p:extLst>
  </p:cSld>
  <p:clrMapOvr>
    <a:masterClrMapping/>
  </p:clrMapOvr>
  <p:transition>
    <p:wipe dir="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查看來源圖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094288"/>
            <a:ext cx="1763712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403350" y="3573463"/>
          <a:ext cx="6288090" cy="1871662"/>
        </p:xfrm>
        <a:graphic>
          <a:graphicData uri="http://schemas.openxmlformats.org/drawingml/2006/table">
            <a:tbl>
              <a:tblPr/>
              <a:tblGrid>
                <a:gridCol w="1257618"/>
                <a:gridCol w="1257618"/>
                <a:gridCol w="1257618"/>
                <a:gridCol w="1257618"/>
                <a:gridCol w="1257618"/>
              </a:tblGrid>
              <a:tr h="118954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dirty="0" smtClean="0">
                          <a:solidFill>
                            <a:srgbClr val="0086B3"/>
                          </a:solidFill>
                        </a:rPr>
                        <a:t>06/10</a:t>
                      </a:r>
                      <a:endParaRPr lang="en-US" altLang="zh-TW" sz="1300" b="1" dirty="0">
                        <a:solidFill>
                          <a:srgbClr val="0086B3"/>
                        </a:solidFill>
                      </a:endParaRPr>
                    </a:p>
                  </a:txBody>
                  <a:tcPr marL="34100" marR="34100" marT="34091" marB="34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0086B3"/>
                          </a:solidFill>
                        </a:rPr>
                        <a:t>日出時刻</a:t>
                      </a:r>
                      <a:br>
                        <a:rPr lang="zh-TW" altLang="en-US" sz="1300" b="1">
                          <a:solidFill>
                            <a:srgbClr val="0086B3"/>
                          </a:solidFill>
                        </a:rPr>
                      </a:br>
                      <a:r>
                        <a:rPr lang="en-US" sz="1300" b="1">
                          <a:solidFill>
                            <a:srgbClr val="0086B3"/>
                          </a:solidFill>
                        </a:rPr>
                        <a:t>hh:mm</a:t>
                      </a:r>
                    </a:p>
                  </a:txBody>
                  <a:tcPr marL="34100" marR="34100" marT="34091" marB="34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0086B3"/>
                          </a:solidFill>
                        </a:rPr>
                        <a:t>日沒時刻</a:t>
                      </a:r>
                      <a:br>
                        <a:rPr lang="zh-TW" altLang="en-US" sz="1300" b="1">
                          <a:solidFill>
                            <a:srgbClr val="0086B3"/>
                          </a:solidFill>
                        </a:rPr>
                      </a:br>
                      <a:r>
                        <a:rPr lang="en-US" sz="1300" b="1">
                          <a:solidFill>
                            <a:srgbClr val="0086B3"/>
                          </a:solidFill>
                        </a:rPr>
                        <a:t>hh:mm</a:t>
                      </a:r>
                    </a:p>
                  </a:txBody>
                  <a:tcPr marL="34100" marR="34100" marT="34091" marB="34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solidFill>
                            <a:srgbClr val="0086B3"/>
                          </a:solidFill>
                        </a:rPr>
                        <a:t>月出時刻</a:t>
                      </a:r>
                      <a:br>
                        <a:rPr lang="zh-TW" altLang="en-US" sz="1300" b="1" dirty="0">
                          <a:solidFill>
                            <a:srgbClr val="0086B3"/>
                          </a:solidFill>
                        </a:rPr>
                      </a:br>
                      <a:r>
                        <a:rPr lang="en-US" sz="1300" b="1" dirty="0" err="1">
                          <a:solidFill>
                            <a:srgbClr val="0086B3"/>
                          </a:solidFill>
                        </a:rPr>
                        <a:t>hh:mm</a:t>
                      </a:r>
                      <a:endParaRPr lang="en-US" sz="1300" b="1" dirty="0">
                        <a:solidFill>
                          <a:srgbClr val="0086B3"/>
                        </a:solidFill>
                      </a:endParaRPr>
                    </a:p>
                  </a:txBody>
                  <a:tcPr marL="34100" marR="34100" marT="34091" marB="34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0086B3"/>
                          </a:solidFill>
                        </a:rPr>
                        <a:t>月沒時刻</a:t>
                      </a:r>
                      <a:br>
                        <a:rPr lang="zh-TW" altLang="en-US" sz="1300" b="1">
                          <a:solidFill>
                            <a:srgbClr val="0086B3"/>
                          </a:solidFill>
                        </a:rPr>
                      </a:br>
                      <a:r>
                        <a:rPr lang="en-US" sz="1300" b="1">
                          <a:solidFill>
                            <a:srgbClr val="0086B3"/>
                          </a:solidFill>
                        </a:rPr>
                        <a:t>hh:mm</a:t>
                      </a:r>
                    </a:p>
                  </a:txBody>
                  <a:tcPr marL="34100" marR="34100" marT="34091" marB="3409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</a:tr>
              <a:tr h="6821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 smtClean="0">
                          <a:solidFill>
                            <a:srgbClr val="0086B3"/>
                          </a:solidFill>
                        </a:rPr>
                        <a:t>臺中</a:t>
                      </a:r>
                      <a:endParaRPr lang="zh-TW" altLang="en-US" sz="1300" b="1" dirty="0">
                        <a:solidFill>
                          <a:srgbClr val="0086B3"/>
                        </a:solidFill>
                      </a:endParaRPr>
                    </a:p>
                  </a:txBody>
                  <a:tcPr marL="68199" marR="34100" marT="34091" marB="34091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Verdana"/>
                        </a:rPr>
                        <a:t>05:09</a:t>
                      </a:r>
                    </a:p>
                  </a:txBody>
                  <a:tcPr marL="68199" marR="34100" marT="34091" marB="34091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Verdana"/>
                        </a:rPr>
                        <a:t>18:45</a:t>
                      </a:r>
                    </a:p>
                  </a:txBody>
                  <a:tcPr marL="68199" marR="34100" marT="34091" marB="34091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Verdana"/>
                        </a:rPr>
                        <a:t>02:15</a:t>
                      </a:r>
                    </a:p>
                  </a:txBody>
                  <a:tcPr marL="68199" marR="34100" marT="34091" marB="34091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Verdana"/>
                        </a:rPr>
                        <a:t>15:01</a:t>
                      </a:r>
                    </a:p>
                  </a:txBody>
                  <a:tcPr marL="68199" marR="34100" marT="34091" marB="34091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547813" y="1844675"/>
          <a:ext cx="6096000" cy="936626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4683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 smtClean="0">
                          <a:solidFill>
                            <a:srgbClr val="0086B3"/>
                          </a:solidFill>
                        </a:rPr>
                        <a:t>六月</a:t>
                      </a:r>
                      <a:endParaRPr lang="zh-TW" altLang="en-US" sz="1300" b="1" dirty="0">
                        <a:solidFill>
                          <a:srgbClr val="0086B3"/>
                        </a:solidFill>
                      </a:endParaRPr>
                    </a:p>
                  </a:txBody>
                  <a:tcPr marL="34101" marR="34101" marT="34120" marB="341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0086B3"/>
                          </a:solidFill>
                        </a:rPr>
                        <a:t>最高溫 </a:t>
                      </a:r>
                      <a:r>
                        <a:rPr lang="en-US" altLang="zh-TW" sz="1300" b="1">
                          <a:solidFill>
                            <a:srgbClr val="0086B3"/>
                          </a:solidFill>
                        </a:rPr>
                        <a:t>(℃)</a:t>
                      </a:r>
                    </a:p>
                  </a:txBody>
                  <a:tcPr marL="34101" marR="34101" marT="34120" marB="341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0086B3"/>
                          </a:solidFill>
                        </a:rPr>
                        <a:t>最低溫 </a:t>
                      </a:r>
                      <a:r>
                        <a:rPr lang="en-US" altLang="zh-TW" sz="1300" b="1">
                          <a:solidFill>
                            <a:srgbClr val="0086B3"/>
                          </a:solidFill>
                        </a:rPr>
                        <a:t>(℃)</a:t>
                      </a:r>
                    </a:p>
                  </a:txBody>
                  <a:tcPr marL="34101" marR="34101" marT="34120" marB="341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solidFill>
                            <a:srgbClr val="0086B3"/>
                          </a:solidFill>
                        </a:rPr>
                        <a:t>降雨量 </a:t>
                      </a:r>
                      <a:r>
                        <a:rPr lang="en-US" altLang="zh-TW" sz="1300" b="1" dirty="0">
                          <a:solidFill>
                            <a:srgbClr val="0086B3"/>
                          </a:solidFill>
                        </a:rPr>
                        <a:t>(</a:t>
                      </a:r>
                      <a:r>
                        <a:rPr lang="en-US" sz="1300" b="1" dirty="0">
                          <a:solidFill>
                            <a:srgbClr val="0086B3"/>
                          </a:solidFill>
                        </a:rPr>
                        <a:t>mm)</a:t>
                      </a:r>
                    </a:p>
                  </a:txBody>
                  <a:tcPr marL="34101" marR="34101" marT="34120" marB="341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87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 smtClean="0">
                          <a:solidFill>
                            <a:srgbClr val="0086B3"/>
                          </a:solidFill>
                        </a:rPr>
                        <a:t>臺中</a:t>
                      </a:r>
                      <a:endParaRPr lang="zh-TW" altLang="en-US" sz="1300" b="1" dirty="0">
                        <a:solidFill>
                          <a:srgbClr val="0086B3"/>
                        </a:solidFill>
                      </a:endParaRPr>
                    </a:p>
                  </a:txBody>
                  <a:tcPr marL="68202" marR="34101" marT="34120" marB="3412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Verdana"/>
                        </a:rPr>
                        <a:t>31.9</a:t>
                      </a:r>
                    </a:p>
                  </a:txBody>
                  <a:tcPr marL="68202" marR="34101" marT="34120" marB="3412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Verdana"/>
                        </a:rPr>
                        <a:t>24.4</a:t>
                      </a:r>
                    </a:p>
                  </a:txBody>
                  <a:tcPr marL="68202" marR="34101" marT="34120" marB="3412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Verdana"/>
                        </a:rPr>
                        <a:t>331.2</a:t>
                      </a:r>
                    </a:p>
                  </a:txBody>
                  <a:tcPr marL="68202" marR="34101" marT="34120" marB="3412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829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361" name="矩形 9"/>
          <p:cNvSpPr>
            <a:spLocks noChangeArrowheads="1"/>
          </p:cNvSpPr>
          <p:nvPr/>
        </p:nvSpPr>
        <p:spPr bwMode="auto">
          <a:xfrm>
            <a:off x="1619250" y="1341438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b="1" smtClean="0">
                <a:solidFill>
                  <a:srgbClr val="DA1F28"/>
                </a:solidFill>
                <a:latin typeface="Lucida Sans Unicode" pitchFamily="34" charset="0"/>
                <a:ea typeface="微軟正黑體" pitchFamily="34" charset="-120"/>
              </a:rPr>
              <a:t>月平均</a:t>
            </a:r>
            <a:endParaRPr kumimoji="0" lang="zh-TW" altLang="en-US" smtClean="0">
              <a:solidFill>
                <a:srgbClr val="DA1F28"/>
              </a:solidFill>
              <a:latin typeface="Lucida Sans Unicode" pitchFamily="34" charset="0"/>
              <a:ea typeface="微軟正黑體" pitchFamily="34" charset="-120"/>
            </a:endParaRPr>
          </a:p>
        </p:txBody>
      </p:sp>
      <p:sp>
        <p:nvSpPr>
          <p:cNvPr id="14362" name="矩形 10"/>
          <p:cNvSpPr>
            <a:spLocks noChangeArrowheads="1"/>
          </p:cNvSpPr>
          <p:nvPr/>
        </p:nvSpPr>
        <p:spPr bwMode="auto">
          <a:xfrm>
            <a:off x="1476375" y="3068638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b="1" smtClean="0">
                <a:solidFill>
                  <a:srgbClr val="DA1F28"/>
                </a:solidFill>
                <a:latin typeface="Lucida Sans Unicode" pitchFamily="34" charset="0"/>
                <a:ea typeface="微軟正黑體" pitchFamily="34" charset="-120"/>
              </a:rPr>
              <a:t>日出日沒、月出月沒</a:t>
            </a:r>
            <a:endParaRPr kumimoji="0" lang="zh-TW" altLang="en-US" smtClean="0">
              <a:solidFill>
                <a:srgbClr val="DA1F28"/>
              </a:solidFill>
              <a:latin typeface="Lucida Sans Unicode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894034"/>
      </p:ext>
    </p:extLst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查看來源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80645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查看來源圖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048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224001"/>
      </p:ext>
    </p:extLst>
  </p:cSld>
  <p:clrMapOvr>
    <a:masterClrMapping/>
  </p:clrMapOvr>
  <p:transition>
    <p:wheel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AppData\Local\Microsoft\Windows\Temporary Internet Files\Content.IE5\S6U4UADX\gatag-0000866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2" y="555526"/>
            <a:ext cx="1426468" cy="1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1268768"/>
            <a:ext cx="8269684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000" dirty="0" smtClean="0">
                <a:solidFill>
                  <a:prstClr val="black"/>
                </a:solidFill>
                <a:latin typeface="華康POP1W7楷注音字" pitchFamily="82" charset="-120"/>
              </a:rPr>
              <a:t>                 陽光・沙灘・大海</a:t>
            </a:r>
            <a:r>
              <a:rPr lang="ja-JP" altLang="en-US" sz="2000" dirty="0" smtClean="0">
                <a:solidFill>
                  <a:prstClr val="black"/>
                </a:solidFill>
                <a:latin typeface="華康POP1W7楷注音字" pitchFamily="82" charset="-120"/>
              </a:rPr>
              <a:t/>
            </a:r>
            <a:br>
              <a:rPr lang="ja-JP" altLang="en-US" sz="2000" dirty="0" smtClean="0">
                <a:solidFill>
                  <a:prstClr val="black"/>
                </a:solidFill>
                <a:latin typeface="華康POP1W7楷注音字" pitchFamily="82" charset="-120"/>
              </a:rPr>
            </a:br>
            <a:r>
              <a:rPr lang="ja-JP" altLang="en-US" sz="2000" dirty="0">
                <a:solidFill>
                  <a:prstClr val="black"/>
                </a:solidFill>
                <a:latin typeface="華康POP1W7楷注音字" pitchFamily="82" charset="-120"/>
              </a:rPr>
              <a:t>這些不外乎就是大家對沖繩的印象</a:t>
            </a:r>
            <a:r>
              <a:rPr lang="ja-JP" altLang="en-US" sz="2000" dirty="0" smtClean="0">
                <a:solidFill>
                  <a:prstClr val="black"/>
                </a:solidFill>
                <a:latin typeface="華康POP1W7楷注音字" pitchFamily="82" charset="-120"/>
              </a:rPr>
              <a:t>。</a:t>
            </a:r>
            <a:endParaRPr lang="en-US" altLang="ja-JP" sz="2000" dirty="0" smtClean="0">
              <a:solidFill>
                <a:prstClr val="black"/>
              </a:solidFill>
              <a:latin typeface="華康POP1W7楷注音字" pitchFamily="82" charset="-12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u"/>
            </a:pP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沖繩地理位置相當接近台灣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  所以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天氣與氣候都台灣非常像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  唯一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不同的是海島天氣變化比起台灣更加劇烈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   相信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有去過台灣外島玩的人應該會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懂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u"/>
            </a:pP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那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種剛剛還大太陽，然後下一秒突然狂風暴雨的感覺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。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u"/>
            </a:pP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海風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也相當的大，雖然冬天氣溫和台灣沒有差太多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POP1W7楷注音字" pitchFamily="82" charset="-120"/>
              <a:ea typeface="華康POP1W7楷注音字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</a:t>
            </a:r>
            <a:r>
              <a:rPr lang="zh-TW" altLang="en-US" sz="16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    但是</a:t>
            </a:r>
            <a:r>
              <a:rPr lang="zh-TW" altLang="en-US" sz="1600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由於海風很強，所以「體感溫度」會感覺冷許多</a:t>
            </a:r>
            <a:r>
              <a:rPr lang="zh-TW" altLang="en-US" dirty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>。</a:t>
            </a:r>
            <a:r>
              <a:rPr lang="zh-TW" altLang="en-US" sz="54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  <a:t/>
            </a:r>
            <a:br>
              <a:rPr lang="zh-TW" altLang="en-US" sz="5400" dirty="0" smtClean="0">
                <a:solidFill>
                  <a:prstClr val="black"/>
                </a:solidFill>
                <a:latin typeface="華康POP1W7楷注音字" pitchFamily="82" charset="-120"/>
                <a:ea typeface="華康POP1W7楷注音字" pitchFamily="82" charset="-120"/>
              </a:rPr>
            </a:br>
            <a:endParaRPr lang="zh-TW" alt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POP1W7楷注音字" pitchFamily="82" charset="-120"/>
              <a:ea typeface="華康POP1W7楷注音字" pitchFamily="8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4" y="332664"/>
            <a:ext cx="5080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 smtClean="0">
                <a:solidFill>
                  <a:prstClr val="black"/>
                </a:solidFill>
              </a:rPr>
              <a:t>  沖繩</a:t>
            </a:r>
            <a:r>
              <a:rPr lang="zh-TW" altLang="en-US" sz="3600" b="1" dirty="0">
                <a:solidFill>
                  <a:prstClr val="black"/>
                </a:solidFill>
              </a:rPr>
              <a:t>天氣、氣溫、氣候</a:t>
            </a:r>
          </a:p>
        </p:txBody>
      </p:sp>
      <p:pic>
        <p:nvPicPr>
          <p:cNvPr id="2053" name="Picture 5" descr="C:\Users\Administrator\AppData\Local\Microsoft\Windows\Temporary Internet Files\Content.IE5\DPN9LG0Z\gatag-000079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66" y="1118149"/>
            <a:ext cx="2022339" cy="1427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0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zh-TW" altLang="zh-TW" sz="4000" b="1" kern="100" dirty="0" smtClean="0">
                <a:solidFill>
                  <a:srgbClr val="1F497D"/>
                </a:solidFill>
                <a:effectLst/>
                <a:latin typeface="Calibri"/>
                <a:ea typeface="新細明體"/>
                <a:cs typeface="Times New Roman"/>
              </a:rPr>
              <a:t>北海道天氣介紹</a:t>
            </a:r>
            <a:endParaRPr lang="zh-TW" altLang="zh-TW" sz="2000" kern="100" dirty="0" smtClean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日本的夏季常給人潮濕悶熱的印象，不過北海道的夏季氣溫偏低，不常出現悶熱的天氣，早晚還能感受到一股涼意。整體而言，氣溫隨著地區而有所不同，夏季氣溫最低的道東，</a:t>
            </a:r>
            <a:r>
              <a:rPr lang="en-US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8</a:t>
            </a: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月平均氣溫為</a:t>
            </a:r>
            <a:r>
              <a:rPr lang="en-US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17.5</a:t>
            </a: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℃，還不到</a:t>
            </a:r>
            <a:r>
              <a:rPr lang="en-US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20</a:t>
            </a: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℃；很少有超過</a:t>
            </a:r>
            <a:r>
              <a:rPr lang="en-US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25</a:t>
            </a: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℃的熱天，風吹起來非常涼爽。而在其他地區，即便是夏季，氣溫超過</a:t>
            </a:r>
            <a:r>
              <a:rPr lang="en-US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30</a:t>
            </a:r>
            <a:r>
              <a:rPr lang="zh-TW" altLang="zh-TW" sz="2800" kern="0" dirty="0">
                <a:solidFill>
                  <a:srgbClr val="333333"/>
                </a:solidFill>
                <a:latin typeface="Calibri"/>
                <a:cs typeface="新細明體"/>
              </a:rPr>
              <a:t>℃的盛夏日也只有幾天。</a:t>
            </a:r>
            <a:endParaRPr lang="zh-TW" altLang="zh-TW" sz="2000" kern="100" dirty="0" smtClean="0">
              <a:effectLst/>
              <a:latin typeface="Calibri"/>
              <a:ea typeface="新細明體"/>
              <a:cs typeface="Times New Roman"/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北海道天氣     </a:t>
            </a:r>
            <a:r>
              <a:rPr lang="en-US" altLang="zh-TW" dirty="0" smtClean="0"/>
              <a:t>303-7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72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zh-TW" altLang="zh-TW" sz="4000" b="1" kern="100" dirty="0" smtClean="0">
                <a:solidFill>
                  <a:srgbClr val="1F497D"/>
                </a:solidFill>
                <a:effectLst/>
                <a:latin typeface="Calibri"/>
                <a:ea typeface="新細明體"/>
                <a:cs typeface="Times New Roman"/>
              </a:rPr>
              <a:t>形成北海道氣候的原因</a:t>
            </a:r>
            <a:endParaRPr lang="zh-TW" altLang="zh-TW" sz="4000" b="1" kern="100" dirty="0" smtClean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1400" kern="100" dirty="0" smtClean="0">
                <a:solidFill>
                  <a:srgbClr val="26282A"/>
                </a:solidFill>
                <a:effectLst/>
                <a:latin typeface="Calibri"/>
                <a:ea typeface="新細明體"/>
                <a:cs typeface="Times New Roman"/>
              </a:rPr>
              <a:t>   </a:t>
            </a:r>
            <a:r>
              <a:rPr lang="en-US" altLang="zh-TW" sz="1800" kern="100" dirty="0" smtClean="0">
                <a:solidFill>
                  <a:srgbClr val="26282A"/>
                </a:solidFill>
                <a:effectLst/>
                <a:latin typeface="Calibri"/>
                <a:ea typeface="新細明體"/>
                <a:cs typeface="Times New Roman"/>
              </a:rPr>
              <a:t> 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北海道四面環海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基本上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由太平洋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日本海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鄂霍次克海所環繞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在地形上是擁</a:t>
            </a:r>
            <a:endParaRPr lang="zh-TW" altLang="zh-TW" sz="2800" kern="100" dirty="0" smtClean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有巨大且多變的火山</a:t>
            </a:r>
            <a:r>
              <a:rPr lang="en-US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,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一望無際的平原及美麗的天然湖沼等三大地勢</a:t>
            </a:r>
            <a:r>
              <a:rPr lang="zh-HK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。</a:t>
            </a:r>
            <a:r>
              <a:rPr lang="zh-TW" altLang="zh-TW" sz="2800" kern="100" dirty="0">
                <a:solidFill>
                  <a:srgbClr val="26282A"/>
                </a:solidFill>
                <a:latin typeface="Calibri"/>
                <a:cs typeface="Times New Roman"/>
              </a:rPr>
              <a:t>以經緯度</a:t>
            </a:r>
            <a:endParaRPr lang="zh-TW" altLang="zh-TW" sz="2800" kern="100" dirty="0" smtClean="0">
              <a:effectLst/>
              <a:latin typeface="Calibri"/>
              <a:ea typeface="新細明體"/>
              <a:cs typeface="Times New Roman"/>
            </a:endParaRPr>
          </a:p>
          <a:p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來看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,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北海道位置在東經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139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度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20`~148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度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53`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北緯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 41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度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21`~ 45</a:t>
            </a:r>
            <a:r>
              <a:rPr lang="zh-TW" altLang="zh-TW" sz="2800" dirty="0">
                <a:solidFill>
                  <a:srgbClr val="26282A"/>
                </a:solidFill>
                <a:cs typeface="Times New Roman"/>
              </a:rPr>
              <a:t>度</a:t>
            </a:r>
            <a:r>
              <a:rPr lang="en-US" altLang="zh-TW" sz="2800" dirty="0">
                <a:solidFill>
                  <a:srgbClr val="26282A"/>
                </a:solidFill>
                <a:cs typeface="Times New Roman"/>
              </a:rPr>
              <a:t>33`</a:t>
            </a:r>
            <a:r>
              <a:rPr lang="zh-HK" altLang="zh-TW" sz="2800" dirty="0">
                <a:solidFill>
                  <a:srgbClr val="26282A"/>
                </a:solidFill>
                <a:cs typeface="Times New Roman"/>
              </a:rPr>
              <a:t>。</a:t>
            </a:r>
            <a:endParaRPr lang="zh-TW" altLang="zh-TW" sz="2800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3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C:\Users\USER\Desktop\北海道\japan_map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8407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69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0" y="188640"/>
            <a:ext cx="5597756" cy="375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6" y="4733925"/>
            <a:ext cx="8516937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97100"/>
            <a:ext cx="38100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63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730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807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日本～           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303-7</a:t>
            </a:r>
            <a:endParaRPr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kwn04c\AppData\Local\Temp\Rar$DI00.873\6FD401FF-0612-491B-9749-7F3DB2380D8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0" r="1489" b="10687"/>
          <a:stretch/>
        </p:blipFill>
        <p:spPr bwMode="auto">
          <a:xfrm>
            <a:off x="20014" y="1059545"/>
            <a:ext cx="9007872" cy="50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73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C:\Users\kwn04c\AppData\Local\Temp\Rar$DI13.562\F801D0CE-29A9-4BA9-814C-5A137D9B427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1323"/>
          <a:stretch/>
        </p:blipFill>
        <p:spPr bwMode="auto">
          <a:xfrm>
            <a:off x="0" y="1059543"/>
            <a:ext cx="9144000" cy="50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98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C:\Users\kwn04c\AppData\Local\Temp\Rar$DI06.225\876E7426-CFA6-404E-AFE4-9EE33D3346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5" r="2222" b="8994"/>
          <a:stretch/>
        </p:blipFill>
        <p:spPr bwMode="auto">
          <a:xfrm>
            <a:off x="1" y="1814294"/>
            <a:ext cx="8940800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2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kwn04c\AppData\Local\Temp\Rar$DI09.037\C27E1F49-1276-4523-9B30-276904687E9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 r="2064" b="-2222"/>
          <a:stretch/>
        </p:blipFill>
        <p:spPr bwMode="auto">
          <a:xfrm>
            <a:off x="-1" y="1132114"/>
            <a:ext cx="8955315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8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4" y="404664"/>
            <a:ext cx="7716837" cy="1447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anziPen TC Regular"/>
                <a:cs typeface="HanziPen TC Regular"/>
              </a:rPr>
              <a:t>美國華盛頓     </a:t>
            </a:r>
            <a:r>
              <a:rPr lang="en-US" altLang="zh-TW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anziPen TC Regular"/>
                <a:cs typeface="HanziPen TC Regular"/>
              </a:rPr>
              <a:t>303-3</a:t>
            </a:r>
            <a:endParaRPr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HanziPen TC Regular"/>
              <a:cs typeface="HanziPen TC Regular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C:\Users\kwn04c\Downloads\97BAF5D1-8988-4716-A4D2-D4694ACE8E9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15483" r="9474" b="25681"/>
          <a:stretch/>
        </p:blipFill>
        <p:spPr bwMode="auto">
          <a:xfrm>
            <a:off x="971602" y="1916832"/>
            <a:ext cx="7416800" cy="40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9592" y="472479"/>
            <a:ext cx="712879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prstClr val="black"/>
                </a:solidFill>
              </a:rPr>
              <a:t>春天的沖繩白天不會太熱，早晚稍微偏涼，是相當適合旅遊的季節。海灘開放及全日本最早的煙火大會也是在這段時間舉行。</a:t>
            </a:r>
          </a:p>
        </p:txBody>
      </p:sp>
      <p:sp>
        <p:nvSpPr>
          <p:cNvPr id="4" name="矩形 3"/>
          <p:cNvSpPr/>
          <p:nvPr/>
        </p:nvSpPr>
        <p:spPr>
          <a:xfrm>
            <a:off x="899592" y="1344961"/>
            <a:ext cx="7128792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prstClr val="black"/>
                </a:solidFill>
              </a:rPr>
              <a:t>夏天的</a:t>
            </a:r>
            <a:r>
              <a:rPr lang="zh-TW" altLang="en-US" dirty="0" smtClean="0">
                <a:solidFill>
                  <a:prstClr val="black"/>
                </a:solidFill>
              </a:rPr>
              <a:t>沖繩相當</a:t>
            </a:r>
            <a:r>
              <a:rPr lang="zh-TW" altLang="en-US" dirty="0">
                <a:solidFill>
                  <a:prstClr val="black"/>
                </a:solidFill>
              </a:rPr>
              <a:t>的熱，不過也是玩海上活動最好的時機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</a:rPr>
              <a:t>記得</a:t>
            </a:r>
            <a:r>
              <a:rPr lang="zh-TW" altLang="en-US" dirty="0">
                <a:solidFill>
                  <a:prstClr val="black"/>
                </a:solidFill>
              </a:rPr>
              <a:t>在這三個月來訪沖繩的人，一定要做好防曬準備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</a:rPr>
              <a:t>同時也是</a:t>
            </a:r>
            <a:r>
              <a:rPr lang="zh-TW" altLang="en-US" dirty="0">
                <a:solidFill>
                  <a:prstClr val="black"/>
                </a:solidFill>
              </a:rPr>
              <a:t>颱風最多的季節，敬請密切注意颱風訊息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</a:rPr>
              <a:t>最高氣溫超過</a:t>
            </a:r>
            <a:r>
              <a:rPr lang="en-US" altLang="zh-TW" dirty="0" smtClean="0">
                <a:solidFill>
                  <a:prstClr val="black"/>
                </a:solidFill>
              </a:rPr>
              <a:t>31</a:t>
            </a:r>
            <a:r>
              <a:rPr lang="zh-TW" altLang="en-US" dirty="0" smtClean="0">
                <a:solidFill>
                  <a:prstClr val="black"/>
                </a:solidFill>
              </a:rPr>
              <a:t>度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9592" y="3493806"/>
            <a:ext cx="7128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秋天的沖繩相當舒適，是一年之中最適合旅遊的季節</a:t>
            </a:r>
            <a:r>
              <a:rPr lang="zh-TW" altLang="en-US" dirty="0" smtClean="0">
                <a:solidFill>
                  <a:srgbClr val="C00000"/>
                </a:solidFill>
              </a:rPr>
              <a:t>。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zh-TW" altLang="en-US" dirty="0" smtClean="0">
                <a:solidFill>
                  <a:srgbClr val="C00000"/>
                </a:solidFill>
              </a:rPr>
              <a:t>許多</a:t>
            </a:r>
            <a:r>
              <a:rPr lang="zh-TW" altLang="en-US" dirty="0">
                <a:solidFill>
                  <a:srgbClr val="C00000"/>
                </a:solidFill>
              </a:rPr>
              <a:t>沖繩的大祭典如</a:t>
            </a:r>
            <a:r>
              <a:rPr lang="zh-TW" altLang="en-US" dirty="0">
                <a:solidFill>
                  <a:srgbClr val="C00000"/>
                </a:solidFill>
                <a:hlinkClick r:id="rId2"/>
              </a:rPr>
              <a:t>那霸大拔河祭</a:t>
            </a:r>
            <a:r>
              <a:rPr lang="zh-TW" altLang="en-US" dirty="0">
                <a:solidFill>
                  <a:srgbClr val="C00000"/>
                </a:solidFill>
              </a:rPr>
              <a:t>、</a:t>
            </a:r>
            <a:r>
              <a:rPr lang="zh-TW" altLang="en-US" dirty="0">
                <a:solidFill>
                  <a:srgbClr val="C00000"/>
                </a:solidFill>
                <a:hlinkClick r:id="rId3"/>
              </a:rPr>
              <a:t>首里城祭</a:t>
            </a:r>
            <a:r>
              <a:rPr lang="zh-TW" altLang="en-US" dirty="0">
                <a:solidFill>
                  <a:srgbClr val="C00000"/>
                </a:solidFill>
              </a:rPr>
              <a:t>等等皆在這個季節舉行。</a:t>
            </a:r>
          </a:p>
        </p:txBody>
      </p:sp>
      <p:sp>
        <p:nvSpPr>
          <p:cNvPr id="6" name="矩形 5"/>
          <p:cNvSpPr/>
          <p:nvPr/>
        </p:nvSpPr>
        <p:spPr>
          <a:xfrm>
            <a:off x="899592" y="4140131"/>
            <a:ext cx="712879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冬天</a:t>
            </a:r>
            <a:r>
              <a:rPr lang="zh-TW" altLang="en-US" dirty="0">
                <a:solidFill>
                  <a:prstClr val="black"/>
                </a:solidFill>
              </a:rPr>
              <a:t>的沖繩沒有像東京大阪一樣會下雪，不過由於是海中的小島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因此</a:t>
            </a:r>
            <a:r>
              <a:rPr lang="zh-TW" altLang="en-US" dirty="0">
                <a:solidFill>
                  <a:prstClr val="black"/>
                </a:solidFill>
              </a:rPr>
              <a:t>海風相當的強，吹起風的時候感覺會比較冷</a:t>
            </a:r>
            <a:r>
              <a:rPr lang="zh-TW" altLang="en-US" dirty="0" smtClean="0">
                <a:solidFill>
                  <a:prstClr val="black"/>
                </a:solidFill>
              </a:rPr>
              <a:t>。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沖繩</a:t>
            </a:r>
            <a:r>
              <a:rPr lang="zh-TW" altLang="en-US" dirty="0">
                <a:solidFill>
                  <a:prstClr val="black"/>
                </a:solidFill>
              </a:rPr>
              <a:t>的櫻花祭也是在這個季節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r>
              <a:rPr lang="en-US" altLang="zh-TW" dirty="0" smtClean="0">
                <a:solidFill>
                  <a:prstClr val="black"/>
                </a:solidFill>
              </a:rPr>
              <a:t> 19</a:t>
            </a:r>
            <a:r>
              <a:rPr lang="zh-TW" altLang="en-US" dirty="0" smtClean="0">
                <a:solidFill>
                  <a:prstClr val="black"/>
                </a:solidFill>
              </a:rPr>
              <a:t>～</a:t>
            </a:r>
            <a:r>
              <a:rPr lang="en-US" altLang="zh-TW" dirty="0" smtClean="0">
                <a:solidFill>
                  <a:prstClr val="black"/>
                </a:solidFill>
              </a:rPr>
              <a:t>21</a:t>
            </a:r>
            <a:r>
              <a:rPr lang="zh-TW" altLang="en-US" dirty="0" smtClean="0">
                <a:solidFill>
                  <a:prstClr val="black"/>
                </a:solidFill>
              </a:rPr>
              <a:t>度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C:\Users\kwn04c\Downloads\243F4ACA-8F36-4E0D-B6C6-1C111BECF1F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1958"/>
          <a:stretch/>
        </p:blipFill>
        <p:spPr bwMode="auto">
          <a:xfrm>
            <a:off x="0" y="1219205"/>
            <a:ext cx="9144000" cy="48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11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C:\Users\kwn04c\Downloads\BDAF4AA3-E81D-4E9A-A2BB-D66BAE258E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6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 descr="C:\Users\kwn04c\Downloads\DB0527AA-5445-4D2C-990C-EE92EBE3E8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24233"/>
          <a:stretch/>
        </p:blipFill>
        <p:spPr bwMode="auto">
          <a:xfrm>
            <a:off x="0" y="1700808"/>
            <a:ext cx="9144000" cy="44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87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C:\Users\kwn04c\AppData\Local\Temp\Rar$DI10.469\D3F607E1-7700-43AA-A1FF-A69DABE83A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1" b="37143"/>
          <a:stretch/>
        </p:blipFill>
        <p:spPr bwMode="auto">
          <a:xfrm>
            <a:off x="179516" y="1628805"/>
            <a:ext cx="8461829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474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美國</a:t>
            </a:r>
            <a:r>
              <a:rPr lang="en-US" altLang="zh-TW" dirty="0" smtClean="0"/>
              <a:t>---</a:t>
            </a:r>
            <a:r>
              <a:rPr lang="zh-TW" altLang="en-US" dirty="0" smtClean="0"/>
              <a:t>紐約天氣</a:t>
            </a:r>
            <a:r>
              <a:rPr lang="en-US" altLang="zh-TW" dirty="0" smtClean="0"/>
              <a:t>303-8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C:\Users\kwn04c\AppData\Local\Temp\Rar$DI00.999\34BABDA9-E08B-4AA2-878D-07DF1D49568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r="1905" b="7936"/>
          <a:stretch/>
        </p:blipFill>
        <p:spPr bwMode="auto">
          <a:xfrm>
            <a:off x="2" y="1567543"/>
            <a:ext cx="8969829" cy="47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美國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華盛頓特區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30019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zh-TW" sz="3600" b="1" dirty="0" smtClean="0"/>
              <a:t>氣候</a:t>
            </a:r>
            <a:r>
              <a:rPr lang="zh-TW" altLang="en-US" sz="3600" b="1" dirty="0" smtClean="0"/>
              <a:t>介紹   </a:t>
            </a:r>
            <a:r>
              <a:rPr lang="en-US" altLang="zh-TW" sz="3600" b="1" dirty="0" smtClean="0"/>
              <a:t>303-3</a:t>
            </a:r>
          </a:p>
          <a:p>
            <a:pPr marL="0" indent="0" algn="ctr">
              <a:buNone/>
            </a:pPr>
            <a:endParaRPr lang="zh-TW" altLang="zh-TW" sz="3600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16832"/>
            <a:ext cx="6336704" cy="33123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544522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左上：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tooltip="喬治城大學"/>
              </a:rPr>
              <a:t>喬治城大學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 tooltip="希利堂"/>
              </a:rPr>
              <a:t>希利堂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；右上：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 tooltip="美國國會大廈"/>
              </a:rPr>
              <a:t>美國國會大廈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；中：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 tooltip="華盛頓紀念碑"/>
              </a:rPr>
              <a:t>華盛頓紀念碑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；左下：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 tooltip="弗雷德里克·道格拉斯"/>
              </a:rPr>
              <a:t>弗雷德里克·道格拉斯</a:t>
            </a:r>
            <a:r>
              <a:rPr lang="zh-TW" altLang="zh-TW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故居；右下：</a:t>
            </a:r>
            <a:r>
              <a:rPr lang="zh-TW" altLang="zh-TW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非裔美國人內戰紀念碑</a:t>
            </a:r>
            <a:endParaRPr lang="zh-TW" altLang="en-US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44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369">
        <p:circle/>
      </p:transition>
    </mc:Choice>
    <mc:Fallback xmlns="">
      <p:transition spd="slow" advTm="636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2996952"/>
            <a:ext cx="7772400" cy="2952328"/>
          </a:xfrm>
        </p:spPr>
        <p:txBody>
          <a:bodyPr>
            <a:noAutofit/>
          </a:bodyPr>
          <a:lstStyle/>
          <a:p>
            <a:pPr algn="l"/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華盛頓哥倫比亞特區，是</a:t>
            </a:r>
            <a:r>
              <a:rPr lang="en-US" altLang="zh-TW" sz="3600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2" tooltip="美國"/>
              </a:rPr>
              <a:t>美國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600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3" tooltip="首都"/>
              </a:rPr>
              <a:t>首都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，縮寫為 D.C.以及簡稱華盛頓、特區（the District）等。中文通常簡稱華府。華盛頓哥倫比亞特區是大多數</a:t>
            </a:r>
            <a:r>
              <a:rPr lang="en-US" altLang="zh-TW" sz="3600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4" tooltip="美國聯邦政府"/>
              </a:rPr>
              <a:t>美國聯邦政府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機關、與</a:t>
            </a:r>
            <a:r>
              <a:rPr lang="en-US" altLang="zh-TW" sz="3600" b="1" u="sng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各國駐美大使館，並擁有為數眾多的博物館與文化史蹟。哥倫比亞特區是美國最富裕、財富高度集中的地區；該地區2015年的人均生產總值爲181,185美元，冠絕全美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59632" y="6453336"/>
            <a:ext cx="6400800" cy="193576"/>
          </a:xfrm>
        </p:spPr>
        <p:txBody>
          <a:bodyPr>
            <a:normAutofit fontScale="32500" lnSpcReduction="20000"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4705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地理位置</a:t>
            </a:r>
          </a:p>
          <a:p>
            <a:pPr marL="0" indent="0">
              <a:buNone/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華盛頓哥倫比亞特區位於美國中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2" tooltip="美國東岸"/>
              </a:rPr>
              <a:t>大西洋岸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地區，</a:t>
            </a:r>
            <a:r>
              <a:rPr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  <a:hlinkClick r:id="rId3" tooltip="緯度"/>
              </a:rPr>
              <a:t>北緯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38.913611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度，</a:t>
            </a:r>
            <a:r>
              <a:rPr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  <a:hlinkClick r:id="rId4" tooltip="經度"/>
              </a:rPr>
              <a:t>西經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77.013222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度；總面積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177</a:t>
            </a:r>
            <a:r>
              <a:rPr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平方公</a:t>
            </a:r>
            <a:r>
              <a:rPr lang="en-US" altLang="zh-TW" b="1" u="sng" dirty="0">
                <a:latin typeface="標楷體" panose="03000509000000000000" pitchFamily="65" charset="-120"/>
                <a:ea typeface="標楷體" panose="03000509000000000000" pitchFamily="65" charset="-120"/>
                <a:hlinkClick r:id="rId5" tooltip="平方公里"/>
              </a:rPr>
              <a:t>里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，其中有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10.16%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6" tooltip="地表"/>
              </a:rPr>
              <a:t>地表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水。特區西南同維吉尼亞州相連，邊界為波多馬克河，其他三面同馬里蘭州相連。有三條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7" tooltip="河流"/>
              </a:rPr>
              <a:t>河流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流經華盛頓，分別為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8" tooltip="波多馬克河"/>
              </a:rPr>
              <a:t>波多馬克河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，及其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9" tooltip="支流"/>
              </a:rPr>
              <a:t>支流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10" tooltip="安那考斯迪亞河"/>
              </a:rPr>
              <a:t>安那考斯迪亞河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11" tooltip="羅克河 (波多馬克河支流)"/>
              </a:rPr>
              <a:t>羅克河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（石溪、岩溪）</a:t>
            </a:r>
            <a:r>
              <a:rPr lang="zh-TW" altLang="zh-TW" dirty="0"/>
              <a:t>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1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氣候</a:t>
            </a:r>
          </a:p>
          <a:p>
            <a:pPr marL="0" indent="0">
              <a:buNone/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華盛頓屬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2" tooltip="副熱帶濕潤氣候"/>
              </a:rPr>
              <a:t>副熱帶濕潤氣候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，四季分明，氣溫變化相對和緩，全年降水分配均勻。冬季冷涼，微潮，時而偏向寒冷，日最高氣溫低於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0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32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）的平均日數為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9.0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天，日最低氣溫低於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0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32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）的平均日數為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65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天，低於−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14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）的平均日數為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天；夏季炎熱潮濕，日最高氣溫超過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℃的日數年均有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天，超過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℃的有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。最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冷月（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月）均溫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2.2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36.0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），極端最低氣溫−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26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（−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1899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日）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。最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熱月（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月）均溫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26.6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79.8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），極端最高氣溫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41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106 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1918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日，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1930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日）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。無霜期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平均為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235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28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日至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日）；由於</a:t>
            </a:r>
            <a:r>
              <a:rPr lang="en-US" altLang="zh-TW" b="1" u="sng" dirty="0" err="1">
                <a:latin typeface="標楷體" panose="03000509000000000000" pitchFamily="65" charset="-120"/>
                <a:ea typeface="標楷體" panose="03000509000000000000" pitchFamily="65" charset="-120"/>
                <a:hlinkClick r:id="rId3" tooltip="熱島效應"/>
              </a:rPr>
              <a:t>熱島效應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的影響，市中心的無霜期較西北郊可多出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天以上；此外，西北郊平均降雪量可達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51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公分（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英寸）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。可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測量降雪平均期為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日至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。年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均降水量約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1,010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公釐（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39.7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英寸），年極端最少降水量為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550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公釐（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21.66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英寸）（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1930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年），最多為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1,558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公釐（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61.33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英寸）（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1889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年）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。年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均降雪量為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公分（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15.4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英寸）。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1405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謝謝大家的觀賞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7848872" cy="4248472"/>
          </a:xfrm>
        </p:spPr>
      </p:pic>
    </p:spTree>
    <p:extLst>
      <p:ext uri="{BB962C8B-B14F-4D97-AF65-F5344CB8AC3E}">
        <p14:creationId xmlns:p14="http://schemas.microsoft.com/office/powerpoint/2010/main" val="426616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55976" y="3326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沖繩縣的氣候屬亞熱帶氣候，年間平均氣溫為</a:t>
            </a:r>
            <a:r>
              <a:rPr lang="en-US" altLang="zh-TW" dirty="0">
                <a:solidFill>
                  <a:prstClr val="black"/>
                </a:solidFill>
              </a:rPr>
              <a:t>22.8°C</a:t>
            </a:r>
            <a:r>
              <a:rPr lang="zh-TW" altLang="en-US" dirty="0">
                <a:solidFill>
                  <a:prstClr val="black"/>
                </a:solidFill>
              </a:rPr>
              <a:t>，即使在冬天也高達</a:t>
            </a:r>
            <a:r>
              <a:rPr lang="en-US" altLang="zh-TW" dirty="0">
                <a:solidFill>
                  <a:prstClr val="black"/>
                </a:solidFill>
              </a:rPr>
              <a:t>20°C</a:t>
            </a:r>
            <a:r>
              <a:rPr lang="zh-TW" altLang="en-US" dirty="0">
                <a:solidFill>
                  <a:prstClr val="black"/>
                </a:solidFill>
              </a:rPr>
              <a:t>左右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初夏</a:t>
            </a:r>
            <a:r>
              <a:rPr lang="zh-TW" altLang="en-US" dirty="0">
                <a:solidFill>
                  <a:prstClr val="black"/>
                </a:solidFill>
              </a:rPr>
              <a:t>從四月就開始，盛夏要持續到九月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適宜</a:t>
            </a:r>
            <a:r>
              <a:rPr lang="zh-TW" altLang="en-US" dirty="0">
                <a:solidFill>
                  <a:prstClr val="black"/>
                </a:solidFill>
              </a:rPr>
              <a:t>從事水域活動；五月多雨為梅雨季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七</a:t>
            </a:r>
            <a:r>
              <a:rPr lang="zh-TW" altLang="en-US" dirty="0">
                <a:solidFill>
                  <a:prstClr val="black"/>
                </a:solidFill>
              </a:rPr>
              <a:t>至八月紫外線稍強，但為最佳的旅遊季節。四月到十一月白天穿短袖即可</a:t>
            </a:r>
            <a:r>
              <a:rPr lang="zh-TW" altLang="en-US" dirty="0" smtClean="0">
                <a:solidFill>
                  <a:prstClr val="black"/>
                </a:solidFill>
              </a:rPr>
              <a:t>，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zh-TW" altLang="en-US" dirty="0" smtClean="0">
                <a:solidFill>
                  <a:prstClr val="black"/>
                </a:solidFill>
              </a:rPr>
              <a:t>但</a:t>
            </a:r>
            <a:r>
              <a:rPr lang="zh-TW" altLang="en-US" dirty="0">
                <a:solidFill>
                  <a:prstClr val="black"/>
                </a:solidFill>
              </a:rPr>
              <a:t>晚上偏涼，建議您多帶件薄外套。</a:t>
            </a:r>
          </a:p>
        </p:txBody>
      </p:sp>
      <p:pic>
        <p:nvPicPr>
          <p:cNvPr id="3074" name="Picture 2" descr="æµ·æ´åå¬åOcean Expo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80013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9512" y="310256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縣受到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黑潮的影響，全年氣候溫暖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那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霸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市年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平均氣溫有</a:t>
            </a:r>
            <a:r>
              <a:rPr lang="en-US" altLang="zh-TW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23.1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度。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縣屬於海洋性氣候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因此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氣溫的年較差較低，只有</a:t>
            </a:r>
            <a:r>
              <a:rPr lang="en-US" altLang="zh-TW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12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度。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夏季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的沖繩雖然氣候炎熱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但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受海洋影響而少有極端高溫天氣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最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熱時的平均氣溫也不會超過</a:t>
            </a:r>
            <a:r>
              <a:rPr lang="en-US" altLang="zh-TW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30°C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縣自有觀測記錄以來未出現過零度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以下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的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氣溫記錄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縣由於受季風和颱風影響較多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年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降水量約有</a:t>
            </a:r>
            <a:r>
              <a:rPr lang="en-US" altLang="zh-TW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2,000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毫米，屬於多雨地區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梅雨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期和颱風帶來的降雨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佔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縣降水量的約六成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。</a:t>
            </a:r>
            <a:endParaRPr lang="en-US" altLang="zh-TW" sz="1600" dirty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在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空梅雨或颱風過境次數較少時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容易發生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乾旱。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沖繩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縣有「颱風銀座」之</a:t>
            </a: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稱，</a:t>
            </a:r>
            <a:endParaRPr lang="en-US" altLang="zh-TW" sz="1600" dirty="0" smtClean="0">
              <a:solidFill>
                <a:prstClr val="black"/>
              </a:solidFill>
              <a:latin typeface="華康標楷W5注音字A" pitchFamily="66" charset="-120"/>
              <a:ea typeface="華康標楷W5注音字A" pitchFamily="66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在</a:t>
            </a:r>
            <a:r>
              <a:rPr lang="zh-TW" altLang="en-US" sz="1600" dirty="0">
                <a:solidFill>
                  <a:prstClr val="black"/>
                </a:solidFill>
                <a:latin typeface="華康標楷W5注音字A" pitchFamily="66" charset="-120"/>
                <a:ea typeface="華康標楷W5注音字A" pitchFamily="66" charset="-120"/>
              </a:rPr>
              <a:t>夏季頻繁有颱風經過。</a:t>
            </a:r>
          </a:p>
        </p:txBody>
      </p:sp>
    </p:spTree>
    <p:extLst>
      <p:ext uri="{BB962C8B-B14F-4D97-AF65-F5344CB8AC3E}">
        <p14:creationId xmlns:p14="http://schemas.microsoft.com/office/powerpoint/2010/main" val="15580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390677C-1624-4D8B-8644-DD86C0D36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193" y="3429000"/>
            <a:ext cx="4954250" cy="1913466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</p:txBody>
      </p:sp>
      <p:pic>
        <p:nvPicPr>
          <p:cNvPr id="1030" name="Picture 6" descr="ç¸éåç">
            <a:extLst>
              <a:ext uri="{FF2B5EF4-FFF2-40B4-BE49-F238E27FC236}">
                <a16:creationId xmlns="" xmlns:a16="http://schemas.microsoft.com/office/drawing/2014/main" id="{9FF1DE4E-B996-4836-A021-9ABE27A5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90" y="873427"/>
            <a:ext cx="6602135" cy="257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C202EC95-BD0A-4D6E-ADDB-C42B16E48904}"/>
              </a:ext>
            </a:extLst>
          </p:cNvPr>
          <p:cNvSpPr txBox="1"/>
          <p:nvPr/>
        </p:nvSpPr>
        <p:spPr>
          <a:xfrm>
            <a:off x="871333" y="3582099"/>
            <a:ext cx="672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600" dirty="0">
                <a:solidFill>
                  <a:prstClr val="white"/>
                </a:solidFill>
                <a:latin typeface="Wide Latin" panose="020A0A07050505020404" pitchFamily="18" charset="0"/>
              </a:rPr>
              <a:t>四季的氣候 四季分明</a:t>
            </a:r>
          </a:p>
        </p:txBody>
      </p:sp>
      <p:pic>
        <p:nvPicPr>
          <p:cNvPr id="10" name="그림 36" descr="효과_001.png">
            <a:extLst>
              <a:ext uri="{FF2B5EF4-FFF2-40B4-BE49-F238E27FC236}">
                <a16:creationId xmlns="" xmlns:a16="http://schemas.microsoft.com/office/drawing/2014/main" id="{EBAC7779-78FA-4F52-A301-1FDAF8F680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167" y="2892358"/>
            <a:ext cx="7896092" cy="396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34" descr="효과_003.png">
            <a:extLst>
              <a:ext uri="{FF2B5EF4-FFF2-40B4-BE49-F238E27FC236}">
                <a16:creationId xmlns="" xmlns:a16="http://schemas.microsoft.com/office/drawing/2014/main" id="{D0B374C2-A51B-4C11-B305-865C50E9C2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63" y="112481"/>
            <a:ext cx="3238305" cy="3802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B9091893-8820-493A-8841-F005E5428680}"/>
              </a:ext>
            </a:extLst>
          </p:cNvPr>
          <p:cNvSpPr txBox="1"/>
          <p:nvPr/>
        </p:nvSpPr>
        <p:spPr>
          <a:xfrm>
            <a:off x="1473090" y="5270170"/>
            <a:ext cx="566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dirty="0">
                <a:solidFill>
                  <a:prstClr val="white"/>
                </a:solidFill>
              </a:rPr>
              <a:t>三年仁班    </a:t>
            </a:r>
            <a:r>
              <a:rPr lang="en-US" altLang="zh-TW" sz="2000" dirty="0">
                <a:solidFill>
                  <a:prstClr val="white"/>
                </a:solidFill>
              </a:rPr>
              <a:t>22</a:t>
            </a:r>
            <a:r>
              <a:rPr lang="zh-TW" altLang="en-US" sz="2000" dirty="0">
                <a:solidFill>
                  <a:prstClr val="white"/>
                </a:solidFill>
              </a:rPr>
              <a:t>號   </a:t>
            </a:r>
            <a:r>
              <a:rPr lang="en-US" altLang="zh-TW" sz="2000" dirty="0">
                <a:solidFill>
                  <a:prstClr val="white"/>
                </a:solidFill>
              </a:rPr>
              <a:t>35</a:t>
            </a:r>
            <a:r>
              <a:rPr lang="zh-TW" altLang="en-US" sz="2000" dirty="0">
                <a:solidFill>
                  <a:prstClr val="white"/>
                </a:solidFill>
              </a:rPr>
              <a:t>號</a:t>
            </a:r>
            <a:r>
              <a:rPr lang="en-US" altLang="zh-TW" sz="2000" dirty="0">
                <a:solidFill>
                  <a:prstClr val="white"/>
                </a:solidFill>
              </a:rPr>
              <a:t>   36</a:t>
            </a:r>
            <a:r>
              <a:rPr lang="zh-TW" altLang="en-US" sz="2000" dirty="0">
                <a:solidFill>
                  <a:prstClr val="white"/>
                </a:solidFill>
              </a:rPr>
              <a:t>號</a:t>
            </a:r>
          </a:p>
        </p:txBody>
      </p:sp>
    </p:spTree>
    <p:extLst>
      <p:ext uri="{BB962C8B-B14F-4D97-AF65-F5344CB8AC3E}">
        <p14:creationId xmlns:p14="http://schemas.microsoft.com/office/powerpoint/2010/main" val="50783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6112F79-3257-4974-AD2A-8FD48118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æ­å¹èå°åçå¹´å¹³åæ°£æº«">
            <a:extLst>
              <a:ext uri="{FF2B5EF4-FFF2-40B4-BE49-F238E27FC236}">
                <a16:creationId xmlns="" xmlns:a16="http://schemas.microsoft.com/office/drawing/2014/main" id="{BA3C8185-C254-477A-9A4D-4A4AE6AE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517"/>
            <a:ext cx="9144000" cy="5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478188C8-A31B-4FEE-B2D8-7F5D95399959}"/>
              </a:ext>
            </a:extLst>
          </p:cNvPr>
          <p:cNvSpPr txBox="1"/>
          <p:nvPr/>
        </p:nvSpPr>
        <p:spPr>
          <a:xfrm>
            <a:off x="1275127" y="36822"/>
            <a:ext cx="664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dirty="0">
                <a:solidFill>
                  <a:prstClr val="white"/>
                </a:solidFill>
              </a:rPr>
              <a:t>台北和北海道  一年四季的氣候變化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="" xmlns:a16="http://schemas.microsoft.com/office/drawing/2014/main" id="{CD695BEF-58E7-4108-967A-6B102E84CFF1}"/>
              </a:ext>
            </a:extLst>
          </p:cNvPr>
          <p:cNvSpPr/>
          <p:nvPr/>
        </p:nvSpPr>
        <p:spPr>
          <a:xfrm>
            <a:off x="2449585" y="1568742"/>
            <a:ext cx="1744910" cy="48110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="" xmlns:a16="http://schemas.microsoft.com/office/drawing/2014/main" id="{C3FC068D-9E58-4FA7-8828-5E318B243B0C}"/>
              </a:ext>
            </a:extLst>
          </p:cNvPr>
          <p:cNvSpPr/>
          <p:nvPr/>
        </p:nvSpPr>
        <p:spPr>
          <a:xfrm>
            <a:off x="4278385" y="1568742"/>
            <a:ext cx="1744910" cy="48110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="" xmlns:a16="http://schemas.microsoft.com/office/drawing/2014/main" id="{51E449BC-C899-44CE-B5FA-3145247F12A2}"/>
              </a:ext>
            </a:extLst>
          </p:cNvPr>
          <p:cNvSpPr/>
          <p:nvPr/>
        </p:nvSpPr>
        <p:spPr>
          <a:xfrm>
            <a:off x="6174297" y="1568742"/>
            <a:ext cx="1744910" cy="481108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C1CD5E43-5A10-4FAD-98BE-F69A488DC305}"/>
              </a:ext>
            </a:extLst>
          </p:cNvPr>
          <p:cNvSpPr txBox="1"/>
          <p:nvPr/>
        </p:nvSpPr>
        <p:spPr>
          <a:xfrm>
            <a:off x="2801923" y="1669409"/>
            <a:ext cx="101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b="1" dirty="0">
                <a:solidFill>
                  <a:srgbClr val="FF0000"/>
                </a:solidFill>
              </a:rPr>
              <a:t>夏季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4F87467-309C-4E89-8E35-4CECEC7A8248}"/>
              </a:ext>
            </a:extLst>
          </p:cNvPr>
          <p:cNvSpPr txBox="1"/>
          <p:nvPr/>
        </p:nvSpPr>
        <p:spPr>
          <a:xfrm>
            <a:off x="4597167" y="166940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b="1" dirty="0">
                <a:solidFill>
                  <a:srgbClr val="FF0000"/>
                </a:solidFill>
              </a:rPr>
              <a:t>秋季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2360C914-EE42-4AF1-86A3-E5377180B644}"/>
              </a:ext>
            </a:extLst>
          </p:cNvPr>
          <p:cNvSpPr txBox="1"/>
          <p:nvPr/>
        </p:nvSpPr>
        <p:spPr>
          <a:xfrm>
            <a:off x="6526635" y="1778466"/>
            <a:ext cx="117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b="1" dirty="0">
                <a:solidFill>
                  <a:srgbClr val="FF0000"/>
                </a:solidFill>
              </a:rPr>
              <a:t>冬季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E754EB19-C518-421D-9D8A-2927F28CBC38}"/>
              </a:ext>
            </a:extLst>
          </p:cNvPr>
          <p:cNvSpPr txBox="1"/>
          <p:nvPr/>
        </p:nvSpPr>
        <p:spPr>
          <a:xfrm>
            <a:off x="1400961" y="1669409"/>
            <a:ext cx="83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b="1" dirty="0">
                <a:solidFill>
                  <a:srgbClr val="FF0000"/>
                </a:solidFill>
              </a:rPr>
              <a:t>春季</a:t>
            </a:r>
          </a:p>
        </p:txBody>
      </p:sp>
      <p:pic>
        <p:nvPicPr>
          <p:cNvPr id="12" name="Picture 4" descr="\\Fileserver-pt\server-file2\4.넷째마당\수연\바\바_067.png">
            <a:extLst>
              <a:ext uri="{FF2B5EF4-FFF2-40B4-BE49-F238E27FC236}">
                <a16:creationId xmlns="" xmlns:a16="http://schemas.microsoft.com/office/drawing/2014/main" id="{CA47C1ED-AA80-462A-8A19-8856D4AC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0536" y="-121055"/>
            <a:ext cx="9227662" cy="172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812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ED16C3F-F7E8-42EC-A15C-EED4D8F5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778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A61340E-CD51-4932-910A-47BC35EF4CF1}"/>
              </a:ext>
            </a:extLst>
          </p:cNvPr>
          <p:cNvSpPr/>
          <p:nvPr/>
        </p:nvSpPr>
        <p:spPr>
          <a:xfrm>
            <a:off x="1786855" y="4171001"/>
            <a:ext cx="6996418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6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-15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0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en-US" altLang="zh-TW" sz="2200" dirty="0">
              <a:solidFill>
                <a:srgbClr val="000000"/>
              </a:solidFill>
              <a:latin typeface="Harlow Solid Italic" panose="04030604020F02020D02" pitchFamily="82" charset="0"/>
            </a:endParaRPr>
          </a:p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4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0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- 6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en-US" altLang="zh-TW" sz="2200" dirty="0">
              <a:solidFill>
                <a:srgbClr val="000000"/>
              </a:solidFill>
              <a:latin typeface="Harlow Solid Italic" panose="04030604020F02020D02" pitchFamily="82" charset="0"/>
            </a:endParaRPr>
          </a:p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5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18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zh-TW" altLang="en-US" sz="2200" dirty="0">
              <a:solidFill>
                <a:prstClr val="white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9" name="그림 13" descr="개체_056.png">
            <a:extLst>
              <a:ext uri="{FF2B5EF4-FFF2-40B4-BE49-F238E27FC236}">
                <a16:creationId xmlns="" xmlns:a16="http://schemas.microsoft.com/office/drawing/2014/main" id="{F6811726-CFBC-4001-8B80-59E25A3F75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740" y="3429000"/>
            <a:ext cx="1326557" cy="305751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69FF0835-D4D4-48B5-A06C-FF3D22FB7715}"/>
              </a:ext>
            </a:extLst>
          </p:cNvPr>
          <p:cNvSpPr txBox="1"/>
          <p:nvPr/>
        </p:nvSpPr>
        <p:spPr>
          <a:xfrm>
            <a:off x="545284" y="3884103"/>
            <a:ext cx="83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000" b="1" dirty="0">
                <a:solidFill>
                  <a:prstClr val="white"/>
                </a:solidFill>
              </a:rPr>
              <a:t>春天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A2FE5AD7-659A-443D-9B1B-214AEC5F48C9}"/>
              </a:ext>
            </a:extLst>
          </p:cNvPr>
          <p:cNvSpPr txBox="1"/>
          <p:nvPr/>
        </p:nvSpPr>
        <p:spPr>
          <a:xfrm>
            <a:off x="1929468" y="3699437"/>
            <a:ext cx="412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white"/>
                </a:solidFill>
              </a:rPr>
              <a:t>北海道的春天涼爽</a:t>
            </a:r>
          </a:p>
        </p:txBody>
      </p:sp>
    </p:spTree>
    <p:extLst>
      <p:ext uri="{BB962C8B-B14F-4D97-AF65-F5344CB8AC3E}">
        <p14:creationId xmlns:p14="http://schemas.microsoft.com/office/powerpoint/2010/main" val="3465249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6997CB27-EF2D-4B50-8079-C4161257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7" name="그림 17" descr="개체_058.png">
            <a:extLst>
              <a:ext uri="{FF2B5EF4-FFF2-40B4-BE49-F238E27FC236}">
                <a16:creationId xmlns="" xmlns:a16="http://schemas.microsoft.com/office/drawing/2014/main" id="{BC5FF2D4-A0EB-4B3B-8A44-459B27CE6A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89" y="3739845"/>
            <a:ext cx="1125781" cy="261629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23C76BF4-1C57-4E4E-80EF-CCE66B1E7E92}"/>
              </a:ext>
            </a:extLst>
          </p:cNvPr>
          <p:cNvSpPr txBox="1"/>
          <p:nvPr/>
        </p:nvSpPr>
        <p:spPr>
          <a:xfrm>
            <a:off x="377505" y="3984771"/>
            <a:ext cx="70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b="1" dirty="0">
                <a:solidFill>
                  <a:prstClr val="white"/>
                </a:solidFill>
              </a:rPr>
              <a:t>夏天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2F88C6A-020A-42CC-9040-7C2E0ACD097E}"/>
              </a:ext>
            </a:extLst>
          </p:cNvPr>
          <p:cNvSpPr/>
          <p:nvPr/>
        </p:nvSpPr>
        <p:spPr>
          <a:xfrm>
            <a:off x="1958828" y="3984771"/>
            <a:ext cx="6723777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6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21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  <a:t/>
            </a:r>
            <a:b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</a:b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7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18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27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18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  <a:t/>
            </a:r>
            <a:b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</a:b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8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21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27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18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zh-TW" altLang="en-US" sz="2200" dirty="0">
              <a:solidFill>
                <a:prstClr val="white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3746BEED-8373-47B0-A546-B589F0261D4D}"/>
              </a:ext>
            </a:extLst>
          </p:cNvPr>
          <p:cNvSpPr txBox="1"/>
          <p:nvPr/>
        </p:nvSpPr>
        <p:spPr>
          <a:xfrm>
            <a:off x="1778466" y="3739845"/>
            <a:ext cx="432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white"/>
                </a:solidFill>
              </a:rPr>
              <a:t>北海道的夏天溫暖</a:t>
            </a:r>
          </a:p>
        </p:txBody>
      </p:sp>
    </p:spTree>
    <p:extLst>
      <p:ext uri="{BB962C8B-B14F-4D97-AF65-F5344CB8AC3E}">
        <p14:creationId xmlns:p14="http://schemas.microsoft.com/office/powerpoint/2010/main" val="2057699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2DD3BFA-CAC6-48C9-8CDB-BC0C30525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9820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6EE0006-4348-4329-90EE-7B5FBFECF944}"/>
              </a:ext>
            </a:extLst>
          </p:cNvPr>
          <p:cNvSpPr/>
          <p:nvPr/>
        </p:nvSpPr>
        <p:spPr>
          <a:xfrm>
            <a:off x="2286000" y="3977966"/>
            <a:ext cx="607782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24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15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en-US" altLang="zh-TW" sz="2200" dirty="0">
              <a:solidFill>
                <a:srgbClr val="000000"/>
              </a:solidFill>
              <a:latin typeface="Harlow Solid Italic" panose="04030604020F02020D02" pitchFamily="82" charset="0"/>
            </a:endParaRPr>
          </a:p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10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6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18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  <a:t/>
            </a:r>
            <a:br>
              <a:rPr lang="zh-TW" altLang="en-US" sz="2200" dirty="0">
                <a:solidFill>
                  <a:prstClr val="white"/>
                </a:solidFill>
                <a:latin typeface="Harlow Solid Italic" panose="04030604020F02020D02" pitchFamily="82" charset="0"/>
              </a:rPr>
            </a:b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11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zh-TW" altLang="en-US" sz="2200" dirty="0">
              <a:solidFill>
                <a:prstClr val="white"/>
              </a:solidFill>
              <a:latin typeface="Harlow Solid Italic" panose="04030604020F02020D02" pitchFamily="82" charset="0"/>
            </a:endParaRPr>
          </a:p>
        </p:txBody>
      </p:sp>
      <p:pic>
        <p:nvPicPr>
          <p:cNvPr id="6" name="그림 14" descr="개체_057.png">
            <a:extLst>
              <a:ext uri="{FF2B5EF4-FFF2-40B4-BE49-F238E27FC236}">
                <a16:creationId xmlns="" xmlns:a16="http://schemas.microsoft.com/office/drawing/2014/main" id="{2E532A0C-49AD-46F2-A9BD-783173A6ED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703" y="3752217"/>
            <a:ext cx="1111440" cy="285830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1E67B745-22B6-4CB2-8986-72E8DCBB5484}"/>
              </a:ext>
            </a:extLst>
          </p:cNvPr>
          <p:cNvSpPr txBox="1"/>
          <p:nvPr/>
        </p:nvSpPr>
        <p:spPr>
          <a:xfrm>
            <a:off x="677376" y="4236440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b="1" dirty="0">
                <a:solidFill>
                  <a:prstClr val="white"/>
                </a:solidFill>
              </a:rPr>
              <a:t>秋天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86963CFA-83A9-48B8-A854-1789360A396A}"/>
              </a:ext>
            </a:extLst>
          </p:cNvPr>
          <p:cNvSpPr txBox="1"/>
          <p:nvPr/>
        </p:nvSpPr>
        <p:spPr>
          <a:xfrm>
            <a:off x="1954635" y="3752217"/>
            <a:ext cx="3582099" cy="366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white"/>
                </a:solidFill>
              </a:rPr>
              <a:t>北海道的秋天涼爽</a:t>
            </a:r>
          </a:p>
        </p:txBody>
      </p:sp>
    </p:spTree>
    <p:extLst>
      <p:ext uri="{BB962C8B-B14F-4D97-AF65-F5344CB8AC3E}">
        <p14:creationId xmlns:p14="http://schemas.microsoft.com/office/powerpoint/2010/main" val="3737075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28CE500-A8DB-48FB-8D50-F16D074C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6" name="그림 22" descr="효과_011.png">
            <a:extLst>
              <a:ext uri="{FF2B5EF4-FFF2-40B4-BE49-F238E27FC236}">
                <a16:creationId xmlns="" xmlns:a16="http://schemas.microsoft.com/office/drawing/2014/main" id="{E418313B-1857-44AC-9876-78362C9C91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56" y="4060492"/>
            <a:ext cx="2220922" cy="850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12F4CC9A-AF31-4BAA-8B3C-BBD2D160D120}"/>
              </a:ext>
            </a:extLst>
          </p:cNvPr>
          <p:cNvSpPr txBox="1"/>
          <p:nvPr/>
        </p:nvSpPr>
        <p:spPr>
          <a:xfrm>
            <a:off x="503339" y="4353886"/>
            <a:ext cx="148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b="1" dirty="0">
                <a:solidFill>
                  <a:prstClr val="white"/>
                </a:solidFill>
              </a:rPr>
              <a:t>冬天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7988F46-44E2-4A4A-BF53-1D5E28610635}"/>
              </a:ext>
            </a:extLst>
          </p:cNvPr>
          <p:cNvSpPr/>
          <p:nvPr/>
        </p:nvSpPr>
        <p:spPr>
          <a:xfrm>
            <a:off x="2386778" y="4107665"/>
            <a:ext cx="6253883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12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- 9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-15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  <a:endParaRPr lang="en-US" altLang="zh-TW" sz="2200" dirty="0">
              <a:solidFill>
                <a:srgbClr val="000000"/>
              </a:solidFill>
              <a:latin typeface="Harlow Solid Italic" panose="04030604020F02020D02" pitchFamily="82" charset="0"/>
            </a:endParaRPr>
          </a:p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1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0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-21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- 6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</a:p>
          <a:p>
            <a:pPr defTabSz="457200">
              <a:lnSpc>
                <a:spcPct val="200000"/>
              </a:lnSpc>
            </a:pP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2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月最高溫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-12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度，最低溫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-21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～ </a:t>
            </a:r>
            <a:r>
              <a:rPr lang="en-US" altLang="zh-TW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- 3 </a:t>
            </a:r>
            <a:r>
              <a:rPr lang="zh-TW" altLang="en-US" sz="2200" dirty="0">
                <a:solidFill>
                  <a:srgbClr val="000000"/>
                </a:solidFill>
                <a:latin typeface="Harlow Solid Italic" panose="04030604020F02020D02" pitchFamily="82" charset="0"/>
              </a:rPr>
              <a:t>度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395FF5F5-5827-40D9-B0BE-3E16DFD784E1}"/>
              </a:ext>
            </a:extLst>
          </p:cNvPr>
          <p:cNvSpPr txBox="1"/>
          <p:nvPr/>
        </p:nvSpPr>
        <p:spPr>
          <a:xfrm>
            <a:off x="2541864" y="3691156"/>
            <a:ext cx="34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dirty="0">
                <a:solidFill>
                  <a:prstClr val="white"/>
                </a:solidFill>
              </a:rPr>
              <a:t>北海道的冬天寒冷</a:t>
            </a:r>
          </a:p>
        </p:txBody>
      </p:sp>
    </p:spTree>
    <p:extLst>
      <p:ext uri="{BB962C8B-B14F-4D97-AF65-F5344CB8AC3E}">
        <p14:creationId xmlns:p14="http://schemas.microsoft.com/office/powerpoint/2010/main" val="3857874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D57241D-37AC-430B-94AA-E789ACCA9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997" y="2379115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b="1" i="1" dirty="0"/>
              <a:t>謝謝老師和各位同學的聆聽</a:t>
            </a:r>
            <a:r>
              <a:rPr lang="en-US" altLang="zh-TW" b="1" i="1" dirty="0"/>
              <a:t/>
            </a:r>
            <a:br>
              <a:rPr lang="en-US" altLang="zh-TW" b="1" i="1" dirty="0"/>
            </a:br>
            <a:endParaRPr lang="zh-TW" altLang="en-US" b="1" i="1" dirty="0"/>
          </a:p>
        </p:txBody>
      </p:sp>
      <p:pic>
        <p:nvPicPr>
          <p:cNvPr id="4" name="그림 20" descr="나뭇잎_001.png">
            <a:extLst>
              <a:ext uri="{FF2B5EF4-FFF2-40B4-BE49-F238E27FC236}">
                <a16:creationId xmlns="" xmlns:a16="http://schemas.microsoft.com/office/drawing/2014/main" id="{29DAED90-66B5-4588-8BB2-ADC935936B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13" y="622123"/>
            <a:ext cx="2305692" cy="1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8" descr="꽃_002.png">
            <a:extLst>
              <a:ext uri="{FF2B5EF4-FFF2-40B4-BE49-F238E27FC236}">
                <a16:creationId xmlns="" xmlns:a16="http://schemas.microsoft.com/office/drawing/2014/main" id="{F18088A7-51E0-4307-A451-DF7289F90C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849140"/>
            <a:ext cx="2736304" cy="2381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09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282425B-D07E-461E-9223-B3D92C4E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xmlns="" id="{93DA905F-0A08-4EC6-ADF0-74DA24623E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79889B8F-13D1-4BEF-8A9B-A8F84156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3F8E62E-9F62-47A4-8156-930086C028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>
                <a:latin typeface="+mn-ea"/>
              </a:rPr>
              <a:t>303</a:t>
            </a:r>
            <a:r>
              <a:rPr lang="zh-TW" altLang="en-US" b="1" dirty="0">
                <a:latin typeface="+mn-ea"/>
              </a:rPr>
              <a:t>第五組 天氣報告</a:t>
            </a:r>
            <a:endParaRPr lang="zh-TW" altLang="en-US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8382F53-7C06-43D1-8BAF-32C8EB99A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3600" b="1" dirty="0">
                <a:solidFill>
                  <a:schemeClr val="tx1"/>
                </a:solidFill>
                <a:latin typeface="+mn-ea"/>
              </a:rPr>
              <a:t>2018</a:t>
            </a:r>
            <a:r>
              <a:rPr lang="zh-TW" altLang="en-US" sz="3600" b="1" dirty="0">
                <a:solidFill>
                  <a:schemeClr val="tx1"/>
                </a:solidFill>
                <a:latin typeface="+mn-ea"/>
              </a:rPr>
              <a:t>韓國首爾六月天氣報告</a:t>
            </a:r>
          </a:p>
          <a:p>
            <a:endParaRPr lang="zh-TW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D0EC062-FC21-4F1D-92B1-F5C39831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63" y="569181"/>
            <a:ext cx="4561808" cy="265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6AB6DACF-6C6A-4BFF-AD3C-3B6B454AA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2" y="4604658"/>
            <a:ext cx="226825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7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5E8B290-DF15-4C6C-8497-77BCF0C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2018</a:t>
            </a:r>
            <a:r>
              <a:rPr lang="zh-TW" altLang="en-US" dirty="0"/>
              <a:t>年天氣報表</a:t>
            </a:r>
          </a:p>
        </p:txBody>
      </p:sp>
      <p:graphicFrame>
        <p:nvGraphicFramePr>
          <p:cNvPr id="12" name="內容版面配置區 11">
            <a:extLst>
              <a:ext uri="{FF2B5EF4-FFF2-40B4-BE49-F238E27FC236}">
                <a16:creationId xmlns:a16="http://schemas.microsoft.com/office/drawing/2014/main" xmlns="" id="{A20E0D06-DBF0-4B48-A202-E5A15998E56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1780482"/>
              </p:ext>
            </p:extLst>
          </p:nvPr>
        </p:nvGraphicFramePr>
        <p:xfrm>
          <a:off x="508002" y="2249906"/>
          <a:ext cx="7772401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877">
                  <a:extLst>
                    <a:ext uri="{9D8B030D-6E8A-4147-A177-3AD203B41FA5}">
                      <a16:colId xmlns:a16="http://schemas.microsoft.com/office/drawing/2014/main" xmlns="" val="3410704086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061112036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4042021247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3440007752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521629984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366684519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772566671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1091609791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622114800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81759458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1022303288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537167799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851073821"/>
                    </a:ext>
                  </a:extLst>
                </a:gridCol>
              </a:tblGrid>
              <a:tr h="5788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月份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27081131"/>
                  </a:ext>
                </a:extLst>
              </a:tr>
              <a:tr h="15082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</a:rPr>
                        <a:t>最高溫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3℃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13℃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19℃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24℃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30℃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31℃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30℃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27℃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21℃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3℃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541315524"/>
                  </a:ext>
                </a:extLst>
              </a:tr>
              <a:tr h="15082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</a:rPr>
                        <a:t>最低溫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-8℃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-6℃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-4℃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8℃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14℃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19℃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25℃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22℃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17℃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1℃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-5℃</a:t>
                      </a:r>
                      <a:endParaRPr lang="zh-TW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470265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6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 noChangeArrowheads="1"/>
          </p:cNvSpPr>
          <p:nvPr>
            <p:ph type="title"/>
          </p:nvPr>
        </p:nvSpPr>
        <p:spPr>
          <a:xfrm>
            <a:off x="60722" y="2544763"/>
            <a:ext cx="5047059" cy="1066800"/>
          </a:xfrm>
        </p:spPr>
        <p:txBody>
          <a:bodyPr/>
          <a:lstStyle/>
          <a:p>
            <a:pPr eaLnBrk="1" hangingPunct="1"/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smtClean="0">
                <a:latin typeface="微軟正黑體" pitchFamily="34" charset="-120"/>
                <a:ea typeface="微軟正黑體" pitchFamily="34" charset="-120"/>
              </a:rPr>
              <a:t>組長</a:t>
            </a:r>
            <a:r>
              <a:rPr lang="en-US" altLang="zh-TW" sz="3600" b="1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邱于碩      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組員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賴信彥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陳宥丞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黃柏林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製作人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CN" altLang="en-US" sz="3600" b="1" smtClean="0">
                <a:latin typeface="微軟正黑體" pitchFamily="34" charset="-120"/>
                <a:ea typeface="微軟正黑體" pitchFamily="34" charset="-120"/>
              </a:rPr>
              <a:t>陳宥丞</a:t>
            </a: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CN" sz="3600" b="1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3600" b="1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副標題 2"/>
          <p:cNvSpPr txBox="1">
            <a:spLocks noChangeArrowheads="1"/>
          </p:cNvSpPr>
          <p:nvPr/>
        </p:nvSpPr>
        <p:spPr bwMode="auto">
          <a:xfrm>
            <a:off x="642939" y="298453"/>
            <a:ext cx="418504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fontAlgn="base">
              <a:spcAft>
                <a:spcPct val="0"/>
              </a:spcAft>
              <a:buFont typeface="Arial" charset="0"/>
              <a:buNone/>
            </a:pPr>
            <a:r>
              <a:rPr lang="zh-TW" altLang="zh-TW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德國</a:t>
            </a:r>
            <a:r>
              <a:rPr lang="en-US" altLang="zh-TW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柏林</a:t>
            </a:r>
            <a:r>
              <a:rPr lang="en-US" altLang="zh-TW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303-</a:t>
            </a:r>
            <a:r>
              <a:rPr lang="zh-TW" altLang="en-US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80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組</a:t>
            </a:r>
          </a:p>
        </p:txBody>
      </p:sp>
      <p:pic>
        <p:nvPicPr>
          <p:cNvPr id="5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78" y="0"/>
            <a:ext cx="3756422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78" y="3481388"/>
            <a:ext cx="3756422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42" y="4154488"/>
            <a:ext cx="289083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17978"/>
            <a:ext cx="2496741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1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7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28" decel="50000">
                                          <p:stCondLst>
                                            <p:cond delay="22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9857" y="-371120"/>
            <a:ext cx="6172200" cy="1067708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10700" dirty="0">
                <a:solidFill>
                  <a:schemeClr val="tx1"/>
                </a:solidFill>
              </a:rPr>
              <a:t>謝謝收看</a:t>
            </a:r>
            <a:r>
              <a:rPr lang="en-US" altLang="zh-TW" sz="10700" dirty="0">
                <a:solidFill>
                  <a:schemeClr val="tx1"/>
                </a:solidFill>
              </a:rPr>
              <a:t>!</a:t>
            </a:r>
            <a:br>
              <a:rPr lang="en-US" altLang="zh-TW" sz="10700" dirty="0">
                <a:solidFill>
                  <a:schemeClr val="tx1"/>
                </a:solidFill>
              </a:rPr>
            </a:br>
            <a:r>
              <a:rPr lang="zh-TW" altLang="en-US" sz="10700" dirty="0">
                <a:solidFill>
                  <a:schemeClr val="tx1"/>
                </a:solidFill>
              </a:rPr>
              <a:t>我們下次見</a:t>
            </a:r>
            <a:r>
              <a:rPr lang="en-US" altLang="zh-TW" sz="10700" dirty="0">
                <a:solidFill>
                  <a:schemeClr val="tx1"/>
                </a:solidFill>
              </a:rPr>
              <a:t>!</a:t>
            </a:r>
            <a:br>
              <a:rPr lang="en-US" altLang="zh-TW" sz="10700" dirty="0">
                <a:solidFill>
                  <a:schemeClr val="tx1"/>
                </a:solidFill>
              </a:rPr>
            </a:br>
            <a:r>
              <a:rPr lang="en-US" altLang="zh-TW" sz="10700" dirty="0">
                <a:solidFill>
                  <a:schemeClr val="tx1"/>
                </a:solidFill>
              </a:rPr>
              <a:t/>
            </a:r>
            <a:br>
              <a:rPr lang="en-US" altLang="zh-TW" sz="10700" dirty="0">
                <a:solidFill>
                  <a:schemeClr val="tx1"/>
                </a:solidFill>
              </a:rPr>
            </a:br>
            <a:r>
              <a:rPr lang="en-US" altLang="zh-TW" sz="10700" dirty="0">
                <a:solidFill>
                  <a:schemeClr val="tx1"/>
                </a:solidFill>
              </a:rPr>
              <a:t/>
            </a:r>
            <a:br>
              <a:rPr lang="en-US" altLang="zh-TW" sz="10700" dirty="0">
                <a:solidFill>
                  <a:schemeClr val="tx1"/>
                </a:solidFill>
              </a:rPr>
            </a:br>
            <a:r>
              <a:rPr lang="zh-TW" altLang="en-US" dirty="0"/>
              <a:t>                                            </a:t>
            </a:r>
            <a:r>
              <a:rPr lang="zh-TW" altLang="en-US" dirty="0">
                <a:solidFill>
                  <a:schemeClr val="tx1"/>
                </a:solidFill>
              </a:rPr>
              <a:t>製作人</a:t>
            </a:r>
            <a:r>
              <a:rPr lang="en-US" altLang="zh-TW" dirty="0">
                <a:solidFill>
                  <a:schemeClr val="tx1"/>
                </a:solidFill>
              </a:rPr>
              <a:t>:</a:t>
            </a:r>
            <a:r>
              <a:rPr lang="zh-TW" altLang="en-US" dirty="0">
                <a:solidFill>
                  <a:schemeClr val="tx1"/>
                </a:solidFill>
              </a:rPr>
              <a:t>王宥鈞</a:t>
            </a:r>
            <a:r>
              <a:rPr lang="en-US" altLang="zh-TW" dirty="0">
                <a:solidFill>
                  <a:schemeClr val="tx1"/>
                </a:solidFill>
              </a:rPr>
              <a:t/>
            </a:r>
            <a:br>
              <a:rPr lang="en-US" altLang="zh-TW" dirty="0">
                <a:solidFill>
                  <a:schemeClr val="tx1"/>
                </a:solidFill>
              </a:rPr>
            </a:b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15" y="3447521"/>
            <a:ext cx="331701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3819173"/>
            <a:ext cx="226825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7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979">
        <p:blinds dir="vert"/>
      </p:transition>
    </mc:Choice>
    <mc:Fallback xmlns="">
      <p:transition spd="slow" advTm="997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7298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318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3617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埃及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開羅</a:t>
            </a:r>
            <a:r>
              <a:rPr lang="zh-TW" altLang="en-US" dirty="0" smtClean="0"/>
              <a:t>天氣</a:t>
            </a:r>
            <a:r>
              <a:rPr lang="en-US" altLang="zh-TW" dirty="0" smtClean="0"/>
              <a:t>303-4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r="9019" b="40348"/>
          <a:stretch/>
        </p:blipFill>
        <p:spPr bwMode="auto">
          <a:xfrm>
            <a:off x="0" y="1700809"/>
            <a:ext cx="9171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8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</a:rPr>
              <a:t>埃及</a:t>
            </a:r>
            <a:r>
              <a:rPr lang="en-US" altLang="zh-TW" dirty="0">
                <a:solidFill>
                  <a:prstClr val="black"/>
                </a:solidFill>
              </a:rPr>
              <a:t>---</a:t>
            </a:r>
            <a:r>
              <a:rPr lang="zh-TW" altLang="en-US" dirty="0">
                <a:solidFill>
                  <a:srgbClr val="FF0000"/>
                </a:solidFill>
              </a:rPr>
              <a:t>開羅</a:t>
            </a:r>
            <a:r>
              <a:rPr lang="zh-TW" altLang="en-US" dirty="0">
                <a:solidFill>
                  <a:prstClr val="black"/>
                </a:solidFill>
              </a:rPr>
              <a:t>天氣</a:t>
            </a:r>
            <a:r>
              <a:rPr lang="en-US" altLang="zh-TW" dirty="0">
                <a:solidFill>
                  <a:prstClr val="black"/>
                </a:solidFill>
              </a:rPr>
              <a:t>303-4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r="19936"/>
          <a:stretch/>
        </p:blipFill>
        <p:spPr bwMode="auto">
          <a:xfrm>
            <a:off x="1619677" y="1124744"/>
            <a:ext cx="581659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2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6466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 rot="20875810">
            <a:off x="646846" y="3182242"/>
            <a:ext cx="4126201" cy="2839859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組長：</a:t>
            </a:r>
            <a:r>
              <a:rPr lang="en-US" altLang="zh-TW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40  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紀權芸</a:t>
            </a:r>
          </a:p>
          <a:p>
            <a:pPr algn="r"/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組員：</a:t>
            </a:r>
            <a:r>
              <a:rPr lang="en-US" altLang="zh-TW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41  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李湘柔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  <a:p>
            <a:pPr algn="r"/>
            <a:r>
              <a:rPr lang="zh-TW" altLang="en-US" sz="3200" b="1" dirty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</a:t>
            </a:r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      </a:t>
            </a:r>
            <a:r>
              <a:rPr lang="en-US" altLang="zh-TW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34</a:t>
            </a:r>
            <a:r>
              <a:rPr lang="zh-TW" altLang="en-US" sz="3200" b="1" dirty="0" smtClean="0">
                <a:solidFill>
                  <a:srgbClr val="E85AD7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  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游婕宥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73" y="476682"/>
            <a:ext cx="7175351" cy="1793167"/>
          </a:xfrm>
        </p:spPr>
        <p:txBody>
          <a:bodyPr/>
          <a:lstStyle/>
          <a:p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303-</a:t>
            </a:r>
            <a:r>
              <a:rPr lang="zh-TW" altLang="en-US" sz="4400" dirty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第</a:t>
            </a:r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9</a:t>
            </a:r>
            <a:r>
              <a:rPr lang="zh-TW" altLang="en-US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>組報告天氣</a:t>
            </a:r>
            <a: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  <a:t/>
            </a:r>
            <a:br>
              <a:rPr lang="en-US" altLang="zh-TW" sz="4400" dirty="0" smtClean="0">
                <a:solidFill>
                  <a:srgbClr val="7030A0"/>
                </a:solidFill>
                <a:latin typeface="華康少女文字W5" panose="02010609010101010101" pitchFamily="49" charset="-120"/>
                <a:ea typeface="華康少女文字W5" panose="02010609010101010101" pitchFamily="49" charset="-120"/>
              </a:rPr>
            </a:br>
            <a:endParaRPr lang="zh-TW" altLang="en-US" sz="4400" dirty="0">
              <a:solidFill>
                <a:srgbClr val="7030A0"/>
              </a:solidFill>
              <a:latin typeface="華康少女文字W5" panose="02010609010101010101" pitchFamily="49" charset="-120"/>
              <a:ea typeface="華康少女文字W5" panose="0201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690">
            <a:off x="5528168" y="1679114"/>
            <a:ext cx="2925763" cy="249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7" b="4191"/>
          <a:stretch/>
        </p:blipFill>
        <p:spPr bwMode="auto">
          <a:xfrm rot="21380668">
            <a:off x="5528163" y="4365104"/>
            <a:ext cx="2877004" cy="1688124"/>
          </a:xfrm>
          <a:prstGeom prst="roundRect">
            <a:avLst>
              <a:gd name="adj" fmla="val 64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88547"/>
              </p:ext>
            </p:extLst>
          </p:nvPr>
        </p:nvGraphicFramePr>
        <p:xfrm>
          <a:off x="1176526" y="1806416"/>
          <a:ext cx="7283904" cy="3206760"/>
        </p:xfrm>
        <a:graphic>
          <a:graphicData uri="http://schemas.openxmlformats.org/drawingml/2006/table">
            <a:tbl>
              <a:tblPr/>
              <a:tblGrid>
                <a:gridCol w="982526"/>
                <a:gridCol w="982526"/>
                <a:gridCol w="982526"/>
                <a:gridCol w="982526"/>
                <a:gridCol w="982526"/>
                <a:gridCol w="982526"/>
                <a:gridCol w="1388748"/>
              </a:tblGrid>
              <a:tr h="847764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地點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天氣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溫度</a:t>
                      </a:r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(℃)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月平均溫度</a:t>
                      </a:r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(℃)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0">
                          <a:solidFill>
                            <a:srgbClr val="444444"/>
                          </a:solidFill>
                          <a:effectLst/>
                        </a:rPr>
                        <a:t>月平均雨量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112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最低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最高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毫米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444444"/>
                          </a:solidFill>
                          <a:effectLst/>
                        </a:rPr>
                        <a:t>&gt;=0.1</a:t>
                      </a:r>
                      <a:r>
                        <a:rPr lang="zh-TW" altLang="en-US" b="0" dirty="0">
                          <a:solidFill>
                            <a:srgbClr val="444444"/>
                          </a:solidFill>
                          <a:effectLst/>
                        </a:rPr>
                        <a:t>毫米日數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5F7"/>
                    </a:solidFill>
                  </a:tcPr>
                </a:tc>
              </a:tr>
              <a:tr h="847764">
                <a:tc>
                  <a:txBody>
                    <a:bodyPr/>
                    <a:lstStyle/>
                    <a:p>
                      <a:pPr algn="l"/>
                      <a:r>
                        <a:rPr lang="zh-TW" altLang="en-US">
                          <a:effectLst/>
                          <a:latin typeface="Verdana"/>
                        </a:rPr>
                        <a:t>東京</a:t>
                      </a:r>
                    </a:p>
                  </a:txBody>
                  <a:tcPr marL="1524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effectLst/>
                          <a:latin typeface="Verdana"/>
                        </a:rPr>
                        <a:t>雨天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effectLst/>
                          <a:latin typeface="Verdana"/>
                        </a:rPr>
                        <a:t>17~24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effectLst/>
                          <a:latin typeface="Verdana"/>
                        </a:rPr>
                        <a:t>18.9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25.2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164.9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effectLst/>
                          <a:latin typeface="Verdana"/>
                        </a:rPr>
                        <a:t>11.9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 rot="21424042">
            <a:off x="1196077" y="1307558"/>
            <a:ext cx="1526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2017/06/07 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42999" y="731520"/>
            <a:ext cx="7005627" cy="413764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夏天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來臨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！，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夏季的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天氣</a:t>
            </a:r>
            <a:r>
              <a:rPr lang="zh-TW" altLang="en-US" sz="2800" dirty="0">
                <a:solidFill>
                  <a:srgbClr val="A21691"/>
                </a:solidFill>
                <a:latin typeface="+mn-ea"/>
              </a:rPr>
              <a:t>就是熱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，如果</a:t>
            </a:r>
            <a:r>
              <a:rPr lang="en-US" altLang="zh-TW" sz="2800" dirty="0" smtClean="0">
                <a:solidFill>
                  <a:srgbClr val="A21691"/>
                </a:solidFill>
                <a:latin typeface="+mn-ea"/>
              </a:rPr>
              <a:t>6</a:t>
            </a:r>
            <a:r>
              <a:rPr lang="zh-TW" altLang="en-US" sz="2800" dirty="0" smtClean="0">
                <a:solidFill>
                  <a:srgbClr val="A21691"/>
                </a:solidFill>
                <a:latin typeface="+mn-ea"/>
              </a:rPr>
              <a:t>月要出國去東京旅遊，就要注意一下了！</a:t>
            </a:r>
            <a:r>
              <a:rPr lang="zh-TW" altLang="en-US" sz="2800" dirty="0" smtClean="0">
                <a:solidFill>
                  <a:srgbClr val="A21691"/>
                </a:solidFill>
              </a:rPr>
              <a:t>  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梅雨季從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</a:rPr>
              <a:t>這個月開始，最好隨身攜帶晴陽傘，不僅可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遮擋陽光，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</a:rPr>
              <a:t>也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</a:rPr>
              <a:t>可以應付突然下雨。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建議穿短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袖輕薄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服裝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，夏季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的飄逸長裙仍舊可以持續出場，不僅可防曬，又通風涼快。</a:t>
            </a:r>
            <a:r>
              <a:rPr lang="zh-TW" altLang="en-US" sz="2800" dirty="0">
                <a:solidFill>
                  <a:srgbClr val="C737A1"/>
                </a:solidFill>
              </a:rPr>
              <a:t>因為尚有些許溫差，男女都可攜帶長袖襯衫充當外套，或是輕薄短外套保暖。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2318" r="6209" b="4387"/>
          <a:stretch/>
        </p:blipFill>
        <p:spPr bwMode="auto">
          <a:xfrm rot="883359">
            <a:off x="6387328" y="4519850"/>
            <a:ext cx="2664296" cy="24238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9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 noChangeArrowheads="1"/>
          </p:cNvSpPr>
          <p:nvPr>
            <p:ph type="title"/>
          </p:nvPr>
        </p:nvSpPr>
        <p:spPr>
          <a:xfrm>
            <a:off x="3368279" y="-488950"/>
            <a:ext cx="5175647" cy="1520825"/>
          </a:xfrm>
        </p:spPr>
        <p:txBody>
          <a:bodyPr/>
          <a:lstStyle/>
          <a:p>
            <a:pPr eaLnBrk="1" hangingPunct="1"/>
            <a:r>
              <a:rPr lang="zh-TW" altLang="en-US" sz="3600" b="1" smtClean="0"/>
              <a:t>德國地理位置</a:t>
            </a:r>
          </a:p>
        </p:txBody>
      </p:sp>
      <p:pic>
        <p:nvPicPr>
          <p:cNvPr id="3075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72" t="1377399" r="-27184998" b="-1299054"/>
          <a:stretch>
            <a:fillRect/>
          </a:stretch>
        </p:blipFill>
        <p:spPr>
          <a:xfrm>
            <a:off x="226220" y="7040564"/>
            <a:ext cx="9096375" cy="109537"/>
          </a:xfrm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8"/>
            <a:ext cx="91440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9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71602" y="548680"/>
            <a:ext cx="2852936" cy="2880320"/>
          </a:xfrm>
        </p:spPr>
        <p:txBody>
          <a:bodyPr/>
          <a:lstStyle/>
          <a:p>
            <a:r>
              <a:rPr lang="zh-TW" altLang="en-US" sz="2800" b="1" dirty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東京	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6</a:t>
            </a:r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月：</a:t>
            </a:r>
            <a:endParaRPr lang="en-US" altLang="zh-TW" sz="2800" b="1" dirty="0" smtClean="0">
              <a:solidFill>
                <a:srgbClr val="7030A0"/>
              </a:solidFill>
              <a:latin typeface="華康仿宋體W4(P)" panose="02010600010101010101" pitchFamily="2" charset="-120"/>
              <a:ea typeface="華康仿宋體W4(P)" panose="02010600010101010101" pitchFamily="2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最高氣溫</a:t>
            </a:r>
            <a:r>
              <a:rPr lang="en-US" altLang="zh-TW" sz="2800" b="1" dirty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25.2</a:t>
            </a: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最低氣溫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18.9</a:t>
            </a:r>
            <a:endParaRPr lang="en-US" altLang="zh-TW" sz="2800" b="1" dirty="0">
              <a:solidFill>
                <a:srgbClr val="7030A0"/>
              </a:solidFill>
              <a:latin typeface="華康仿宋體W4(P)" panose="02010600010101010101" pitchFamily="2" charset="-120"/>
              <a:ea typeface="華康仿宋體W4(P)" panose="02010600010101010101" pitchFamily="2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降水量</a:t>
            </a:r>
            <a:r>
              <a:rPr lang="en-US" altLang="zh-TW" sz="2800" b="1" dirty="0" smtClean="0">
                <a:solidFill>
                  <a:srgbClr val="7030A0"/>
                </a:solidFill>
                <a:latin typeface="華康仿宋體W4(P)" panose="02010600010101010101" pitchFamily="2" charset="-120"/>
                <a:ea typeface="華康仿宋體W4(P)" panose="02010600010101010101" pitchFamily="2" charset="-120"/>
              </a:rPr>
              <a:t>164.9</a:t>
            </a:r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369">
            <a:off x="4264117" y="572274"/>
            <a:ext cx="4648682" cy="26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672">
            <a:off x="861492" y="3507576"/>
            <a:ext cx="4039006" cy="28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wahouse.com.tw/images/j1w3c4k4j8v1r2y3o537_5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6"/>
          <a:stretch/>
        </p:blipFill>
        <p:spPr bwMode="auto">
          <a:xfrm>
            <a:off x="4993924" y="332656"/>
            <a:ext cx="3744416" cy="32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508105" y="3606656"/>
            <a:ext cx="2386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風和日麗 東京</a:t>
            </a:r>
            <a:r>
              <a:rPr lang="zh-TW" altLang="en-US" b="1" dirty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晴空</a:t>
            </a:r>
            <a:r>
              <a:rPr lang="zh-TW" altLang="en-US" b="1" dirty="0" smtClean="0">
                <a:solidFill>
                  <a:srgbClr val="00B0F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塔</a:t>
            </a:r>
            <a:endParaRPr lang="zh-TW" altLang="en-US" b="1" dirty="0">
              <a:solidFill>
                <a:srgbClr val="00B0F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</p:txBody>
      </p:sp>
      <p:pic>
        <p:nvPicPr>
          <p:cNvPr id="13" name="Picture 2" descr="http://a.share.photo.xuite.net/my0812tw/1a2e234/17158148/932321328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 bwMode="auto">
          <a:xfrm>
            <a:off x="655940" y="116632"/>
            <a:ext cx="3552825" cy="40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755577" y="420528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　</a:t>
            </a:r>
            <a:r>
              <a:rPr lang="zh-TW" altLang="en-US" b="1" dirty="0">
                <a:solidFill>
                  <a:srgbClr val="E85AD7"/>
                </a:solidFill>
                <a:latin typeface="微軟正黑體"/>
              </a:rPr>
              <a:t>東京鐵塔　幸福相遇</a:t>
            </a:r>
            <a:endParaRPr lang="zh-TW" altLang="en-US" dirty="0">
              <a:solidFill>
                <a:srgbClr val="E85AD7"/>
              </a:solidFill>
              <a:latin typeface="微軟正黑體"/>
            </a:endParaRPr>
          </a:p>
        </p:txBody>
      </p:sp>
      <p:sp>
        <p:nvSpPr>
          <p:cNvPr id="2" name="心形 1"/>
          <p:cNvSpPr/>
          <p:nvPr/>
        </p:nvSpPr>
        <p:spPr>
          <a:xfrm>
            <a:off x="3347865" y="4205282"/>
            <a:ext cx="360040" cy="36933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5AD7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8" y="4593749"/>
            <a:ext cx="2847078" cy="18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021588" y="466579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東京的秋天　銀杏林道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3851931"/>
            <a:ext cx="3096345" cy="504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464208" y="587727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prstClr val="white">
                    <a:lumMod val="50000"/>
                  </a:prstClr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冬天的東京淺草寺</a:t>
            </a:r>
          </a:p>
        </p:txBody>
      </p:sp>
    </p:spTree>
    <p:extLst>
      <p:ext uri="{BB962C8B-B14F-4D97-AF65-F5344CB8AC3E}">
        <p14:creationId xmlns:p14="http://schemas.microsoft.com/office/powerpoint/2010/main" val="32459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369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印度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德里</a:t>
            </a:r>
            <a:r>
              <a:rPr lang="zh-TW" altLang="en-US" dirty="0" smtClean="0"/>
              <a:t>天氣   </a:t>
            </a:r>
            <a:r>
              <a:rPr lang="en-US" altLang="zh-TW" sz="3600" dirty="0" smtClean="0"/>
              <a:t>303-3</a:t>
            </a:r>
            <a:endParaRPr lang="zh-TW" alt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668" r="39675" b="15441"/>
          <a:stretch/>
        </p:blipFill>
        <p:spPr bwMode="auto">
          <a:xfrm>
            <a:off x="899592" y="1412776"/>
            <a:ext cx="7405014" cy="486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印度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德里</a:t>
            </a:r>
            <a:r>
              <a:rPr lang="zh-TW" altLang="en-US" dirty="0" smtClean="0"/>
              <a:t>天氣   </a:t>
            </a:r>
            <a:r>
              <a:rPr lang="en-US" altLang="zh-TW" sz="3600" dirty="0" smtClean="0"/>
              <a:t>303-3</a:t>
            </a:r>
            <a:endParaRPr lang="zh-TW" alt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37" r="39175" b="52939"/>
          <a:stretch/>
        </p:blipFill>
        <p:spPr bwMode="auto">
          <a:xfrm>
            <a:off x="179512" y="1628808"/>
            <a:ext cx="8419554" cy="406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4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首爾</a:t>
            </a:r>
            <a:r>
              <a:rPr lang="zh-TW" altLang="en-US" dirty="0" smtClean="0"/>
              <a:t>天氣    </a:t>
            </a:r>
            <a:r>
              <a:rPr lang="en-US" altLang="zh-TW" sz="3600" dirty="0" smtClean="0"/>
              <a:t>303-10</a:t>
            </a:r>
            <a:endParaRPr lang="zh-TW" altLang="en-US" sz="36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9462" r="60399" b="53008"/>
          <a:stretch/>
        </p:blipFill>
        <p:spPr bwMode="auto">
          <a:xfrm>
            <a:off x="1907704" y="1124744"/>
            <a:ext cx="5256584" cy="59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908720"/>
            <a:ext cx="7652367" cy="57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182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706606" cy="57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426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 r="32469" b="11891"/>
          <a:stretch/>
        </p:blipFill>
        <p:spPr bwMode="auto">
          <a:xfrm>
            <a:off x="2411765" y="1124744"/>
            <a:ext cx="4577555" cy="765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r="23490" b="7721"/>
          <a:stretch/>
        </p:blipFill>
        <p:spPr bwMode="auto">
          <a:xfrm>
            <a:off x="2123728" y="1052736"/>
            <a:ext cx="4577556" cy="56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 noChangeArrowheads="1"/>
          </p:cNvSpPr>
          <p:nvPr>
            <p:ph type="title"/>
          </p:nvPr>
        </p:nvSpPr>
        <p:spPr>
          <a:xfrm>
            <a:off x="3627835" y="-493713"/>
            <a:ext cx="2153840" cy="2120901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德國天氣</a:t>
            </a:r>
          </a:p>
        </p:txBody>
      </p:sp>
      <p:sp>
        <p:nvSpPr>
          <p:cNvPr id="3" name="內容版面配置區 2"/>
          <p:cNvSpPr>
            <a:spLocks noGrp="1" noChangeArrowheads="1"/>
          </p:cNvSpPr>
          <p:nvPr>
            <p:ph idx="1"/>
          </p:nvPr>
        </p:nvSpPr>
        <p:spPr>
          <a:xfrm>
            <a:off x="614363" y="914400"/>
            <a:ext cx="8067675" cy="5226050"/>
          </a:xfrm>
        </p:spPr>
        <p:txBody>
          <a:bodyPr/>
          <a:lstStyle/>
          <a:p>
            <a:pPr eaLnBrk="1" hangingPunct="1"/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德國大多數地區受西風帶影響，屬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  <a:hlinkClick r:id="rId2" tooltip="溫帶海洋性氣候"/>
              </a:rPr>
              <a:t>溫帶海洋性氣候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eaLnBrk="1" hangingPunct="1"/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德國年均降水量為789公釐（31英寸），無穩定的乾燥期。冬季溫和，夏季溫暖，氣溫可超30 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  <a:hlinkClick r:id="rId3" tooltip="攝氏溫標"/>
              </a:rPr>
              <a:t>°C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（86 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  <a:hlinkClick r:id="rId4" tooltip="華氏溫標"/>
              </a:rPr>
              <a:t>°F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）。</a:t>
            </a:r>
          </a:p>
          <a:p>
            <a:pPr eaLnBrk="1" hangingPunct="1"/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德國東部偏向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  <a:hlinkClick r:id="rId5" tooltip="大陸性氣候"/>
              </a:rPr>
              <a:t>大陸性氣候</a:t>
            </a:r>
            <a:r>
              <a:rPr lang="zh-TW" altLang="zh-TW" smtClean="0">
                <a:latin typeface="微軟正黑體" pitchFamily="34" charset="-120"/>
                <a:ea typeface="微軟正黑體" pitchFamily="34" charset="-120"/>
              </a:rPr>
              <a:t>，冬季寒冷，夏季溫暖，較常出現長時間的乾燥。德國中部及南部地區為海洋性氣候及大陸性氣候的過渡帶，最南部的阿爾卑斯山區氣溫較低，德國中部的高地屬山地氣候，氣溫較低且降雨較多</a:t>
            </a:r>
          </a:p>
          <a:p>
            <a:pPr eaLnBrk="1" hangingPunct="1"/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7" y="4687888"/>
            <a:ext cx="2807494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87888"/>
            <a:ext cx="2586038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46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加拿大</a:t>
            </a:r>
            <a:r>
              <a:rPr lang="en-US" altLang="zh-TW" dirty="0" smtClean="0"/>
              <a:t>---</a:t>
            </a:r>
            <a:r>
              <a:rPr lang="zh-TW" altLang="en-US" dirty="0" smtClean="0">
                <a:solidFill>
                  <a:srgbClr val="FF0000"/>
                </a:solidFill>
              </a:rPr>
              <a:t>溫哥華</a:t>
            </a:r>
            <a:r>
              <a:rPr lang="zh-TW" altLang="en-US" dirty="0" smtClean="0"/>
              <a:t>天氣</a:t>
            </a:r>
            <a:r>
              <a:rPr lang="en-US" altLang="zh-TW" sz="3600" dirty="0" smtClean="0"/>
              <a:t>303-7</a:t>
            </a:r>
            <a:endParaRPr lang="zh-TW" altLang="en-US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 b="50694"/>
          <a:stretch/>
        </p:blipFill>
        <p:spPr bwMode="auto">
          <a:xfrm>
            <a:off x="683573" y="1412776"/>
            <a:ext cx="785477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3465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349642"/>
            <a:ext cx="6858000" cy="1002651"/>
          </a:xfrm>
        </p:spPr>
        <p:txBody>
          <a:bodyPr/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-</a:t>
            </a:r>
            <a:r>
              <a:rPr lang="zh-TW" altLang="en-US" dirty="0" smtClean="0"/>
              <a:t>大阪氣象</a:t>
            </a:r>
            <a:r>
              <a:rPr lang="en-US" altLang="zh-TW" sz="3600" b="1" dirty="0" smtClean="0"/>
              <a:t>303-6</a:t>
            </a:r>
            <a:endParaRPr lang="zh-TW" altLang="en-US" sz="3600" b="1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143000" y="6078828"/>
            <a:ext cx="6497392" cy="559906"/>
          </a:xfrm>
        </p:spPr>
        <p:txBody>
          <a:bodyPr/>
          <a:lstStyle/>
          <a:p>
            <a:r>
              <a:rPr lang="zh-TW" altLang="en-US" dirty="0" smtClean="0"/>
              <a:t>組員：姚寶媗、吳沼儀、鐘恩喬、盧佳鍹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33" y="1954983"/>
            <a:ext cx="5438708" cy="38558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4" y="3882929"/>
            <a:ext cx="19716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981" y="565128"/>
            <a:ext cx="81909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dirty="0" smtClean="0">
                <a:solidFill>
                  <a:prstClr val="black"/>
                </a:solidFill>
              </a:rPr>
              <a:t>氣候</a:t>
            </a:r>
            <a:endParaRPr lang="en-US" altLang="zh-TW" sz="3600" b="1" dirty="0" smtClean="0">
              <a:solidFill>
                <a:prstClr val="black"/>
              </a:solidFill>
            </a:endParaRPr>
          </a:p>
          <a:p>
            <a:endParaRPr lang="en-US" altLang="zh-TW" sz="3600" b="1" dirty="0" smtClean="0">
              <a:solidFill>
                <a:prstClr val="black"/>
              </a:solidFill>
            </a:endParaRPr>
          </a:p>
          <a:p>
            <a:r>
              <a:rPr lang="zh-TW" altLang="zh-TW" sz="2800" dirty="0" smtClean="0">
                <a:solidFill>
                  <a:prstClr val="black"/>
                </a:solidFill>
              </a:rPr>
              <a:t>大阪市屬於</a:t>
            </a:r>
            <a:r>
              <a:rPr lang="zh-TW" altLang="zh-TW" sz="2800" dirty="0" smtClean="0">
                <a:solidFill>
                  <a:prstClr val="black"/>
                </a:solidFill>
                <a:hlinkClick r:id="rId2" tooltip="瀨戶內海式氣候"/>
              </a:rPr>
              <a:t>瀨戶內海式氣候</a:t>
            </a:r>
            <a:r>
              <a:rPr lang="zh-TW" altLang="zh-TW" sz="2800" dirty="0" smtClean="0">
                <a:solidFill>
                  <a:prstClr val="black"/>
                </a:solidFill>
              </a:rPr>
              <a:t>，全年氣候溫暖。夏季大阪市非常炎熱，是日本最熱的地區之一。8月份大阪的平均氣溫高達28.8度，是日本所有都道府縣廳所在地中最熱的城市，甚至超過位於南國的</a:t>
            </a:r>
            <a:r>
              <a:rPr lang="zh-TW" altLang="zh-TW" sz="2800" dirty="0" smtClean="0">
                <a:solidFill>
                  <a:prstClr val="black"/>
                </a:solidFill>
                <a:hlinkClick r:id="rId3" tooltip="那霸市"/>
              </a:rPr>
              <a:t>那霸市</a:t>
            </a:r>
            <a:r>
              <a:rPr lang="zh-TW" altLang="zh-TW" sz="2800" dirty="0" smtClean="0">
                <a:solidFill>
                  <a:prstClr val="black"/>
                </a:solidFill>
              </a:rPr>
              <a:t>。並且由於</a:t>
            </a:r>
            <a:r>
              <a:rPr lang="zh-TW" altLang="zh-TW" sz="2800" dirty="0" smtClean="0">
                <a:solidFill>
                  <a:prstClr val="black"/>
                </a:solidFill>
                <a:hlinkClick r:id="rId4" tooltip="熱島效應"/>
              </a:rPr>
              <a:t>熱島效應</a:t>
            </a:r>
            <a:r>
              <a:rPr lang="zh-TW" altLang="zh-TW" sz="2800" dirty="0" smtClean="0">
                <a:solidFill>
                  <a:prstClr val="black"/>
                </a:solidFill>
              </a:rPr>
              <a:t>的影響，夏季大阪市區在晚間氣溫也較少下降，近年大阪市的全年平均</a:t>
            </a:r>
            <a:r>
              <a:rPr lang="zh-TW" altLang="zh-TW" sz="2800" dirty="0" smtClean="0">
                <a:solidFill>
                  <a:prstClr val="black"/>
                </a:solidFill>
                <a:hlinkClick r:id="rId5" tooltip="熱帶夜"/>
              </a:rPr>
              <a:t>熱帶夜</a:t>
            </a:r>
            <a:r>
              <a:rPr lang="zh-TW" altLang="zh-TW" sz="2800" dirty="0" smtClean="0">
                <a:solidFill>
                  <a:prstClr val="black"/>
                </a:solidFill>
              </a:rPr>
              <a:t>更多次超過40日。冬季大阪的氣候亦相對溫暖，但在強冷鋒來襲時氣溫會低於零度。冬天的大阪由於氣候乾燥而較少降雪，即使降雪也很少積雪。</a:t>
            </a:r>
            <a:endParaRPr lang="zh-TW" altLang="zh-TW" sz="2800" dirty="0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8" y="4339019"/>
            <a:ext cx="2515204" cy="20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9" y="1624016"/>
            <a:ext cx="8165306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23" y="1399745"/>
            <a:ext cx="3559550" cy="4258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31" y="1399744"/>
            <a:ext cx="3368883" cy="42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8" y="566672"/>
            <a:ext cx="7383468" cy="54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" y="548680"/>
            <a:ext cx="7853003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404664"/>
            <a:ext cx="7711736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626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lad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r="1023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118" y="99403"/>
            <a:ext cx="6326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新北市5月17日天氣報告</a:t>
            </a:r>
          </a:p>
          <a:p>
            <a:pPr defTabSz="457200"/>
            <a:r>
              <a:rPr lang="en-US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 </a:t>
            </a:r>
            <a:r>
              <a:rPr lang="en-US" alt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Yuppy SC Regular"/>
              </a:rPr>
              <a:t>            303-8</a:t>
            </a:r>
          </a:p>
          <a:p>
            <a:pPr defTabSz="457200"/>
            <a:endParaRPr lang="zh-TW" alt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新細明體"/>
              <a:cs typeface="Yuppy SC Regular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7" y="3875692"/>
            <a:ext cx="1106551" cy="112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35" y="5405663"/>
            <a:ext cx="1092076" cy="106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785197"/>
            <a:ext cx="1106551" cy="125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49a93acbd4801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6" y="2356539"/>
            <a:ext cx="1073456" cy="107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字方塊 15"/>
          <p:cNvSpPr txBox="1"/>
          <p:nvPr/>
        </p:nvSpPr>
        <p:spPr>
          <a:xfrm>
            <a:off x="1492164" y="4857396"/>
            <a:ext cx="3703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3200" b="1" dirty="0" smtClean="0">
                <a:solidFill>
                  <a:srgbClr val="FF23D7"/>
                </a:solidFill>
              </a:rPr>
              <a:t>紫外線指數：</a:t>
            </a:r>
            <a:r>
              <a:rPr lang="en-US" altLang="zh-TW" sz="3200" dirty="0" smtClean="0">
                <a:solidFill>
                  <a:srgbClr val="FF23D7"/>
                </a:solidFill>
              </a:rPr>
              <a:t> </a:t>
            </a:r>
            <a:r>
              <a:rPr lang="zh-TW" altLang="en-US" sz="3200" dirty="0">
                <a:solidFill>
                  <a:srgbClr val="FF23D7"/>
                </a:solidFill>
              </a:rPr>
              <a:t>輻射弱，塗擦</a:t>
            </a:r>
            <a:r>
              <a:rPr lang="en-US" altLang="zh-TW" sz="3200" dirty="0">
                <a:solidFill>
                  <a:srgbClr val="FF23D7"/>
                </a:solidFill>
              </a:rPr>
              <a:t>SPF8-12</a:t>
            </a:r>
            <a:r>
              <a:rPr lang="zh-TW" altLang="en-US" sz="3200" dirty="0">
                <a:solidFill>
                  <a:srgbClr val="FF23D7"/>
                </a:solidFill>
              </a:rPr>
              <a:t>防曬護</a:t>
            </a:r>
            <a:r>
              <a:rPr lang="zh-TW" altLang="en-US" sz="3200" dirty="0" smtClean="0">
                <a:solidFill>
                  <a:srgbClr val="FF23D7"/>
                </a:solidFill>
              </a:rPr>
              <a:t>膚品</a:t>
            </a:r>
            <a:endParaRPr kumimoji="1" lang="zh-TW" altLang="en-US" sz="3200" dirty="0">
              <a:solidFill>
                <a:srgbClr val="FF23D7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92963" y="2845228"/>
            <a:ext cx="4159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err="1" smtClean="0">
                <a:solidFill>
                  <a:srgbClr val="0000FF"/>
                </a:solidFill>
              </a:rPr>
              <a:t>風向指數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：</a:t>
            </a:r>
            <a:r>
              <a:rPr lang="zh-TW" altLang="en-US" sz="3200" dirty="0" smtClean="0">
                <a:solidFill>
                  <a:srgbClr val="0000FF"/>
                </a:solidFill>
              </a:rPr>
              <a:t>東風</a:t>
            </a:r>
            <a:r>
              <a:rPr lang="en-US" altLang="zh-TW" sz="3200" dirty="0" smtClean="0">
                <a:solidFill>
                  <a:srgbClr val="0000FF"/>
                </a:solidFill>
              </a:rPr>
              <a:t> 5-6</a:t>
            </a:r>
            <a:r>
              <a:rPr lang="zh-TW" altLang="en-US" sz="3200" dirty="0" smtClean="0">
                <a:solidFill>
                  <a:srgbClr val="0000FF"/>
                </a:solidFill>
              </a:rPr>
              <a:t>級</a:t>
            </a:r>
            <a:endParaRPr kumimoji="1"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477732" y="1748242"/>
            <a:ext cx="439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err="1" smtClean="0">
                <a:solidFill>
                  <a:srgbClr val="FF0000"/>
                </a:solidFill>
              </a:rPr>
              <a:t>氣溫指數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：</a:t>
            </a:r>
            <a:r>
              <a:rPr lang="en-US" altLang="zh-TW" sz="3200" dirty="0" smtClean="0">
                <a:solidFill>
                  <a:srgbClr val="FF0000"/>
                </a:solidFill>
              </a:rPr>
              <a:t>22</a:t>
            </a:r>
            <a:r>
              <a:rPr lang="en-US" altLang="zh-TW" sz="3200" dirty="0">
                <a:solidFill>
                  <a:srgbClr val="FF0000"/>
                </a:solidFill>
              </a:rPr>
              <a:t>℃~27℃</a:t>
            </a:r>
            <a:r>
              <a:rPr lang="en-US" altLang="zh-TW" sz="3200" dirty="0" smtClean="0">
                <a:solidFill>
                  <a:srgbClr val="FF0000"/>
                </a:solidFill>
              </a:rPr>
              <a:t> </a:t>
            </a:r>
            <a:endParaRPr kumimoji="1"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477732" y="3639814"/>
            <a:ext cx="399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en-US" sz="3200" b="1" dirty="0" smtClean="0">
                <a:solidFill>
                  <a:srgbClr val="35BD15"/>
                </a:solidFill>
              </a:rPr>
              <a:t>天氣指數:</a:t>
            </a:r>
            <a:r>
              <a:rPr lang="en-US" altLang="zh-TW" sz="3200" dirty="0" smtClean="0">
                <a:solidFill>
                  <a:srgbClr val="35BD15"/>
                </a:solidFill>
              </a:rPr>
              <a:t> </a:t>
            </a:r>
            <a:r>
              <a:rPr lang="zh-TW" altLang="en-US" sz="3200" dirty="0" smtClean="0">
                <a:solidFill>
                  <a:srgbClr val="35BD15"/>
                </a:solidFill>
              </a:rPr>
              <a:t>陰轉小雨</a:t>
            </a:r>
            <a:endParaRPr kumimoji="1" lang="zh-TW" altLang="en-US" sz="3200" dirty="0">
              <a:solidFill>
                <a:srgbClr val="35BD15"/>
              </a:solidFill>
            </a:endParaRPr>
          </a:p>
        </p:txBody>
      </p:sp>
      <p:pic>
        <p:nvPicPr>
          <p:cNvPr id="2" name="TWICE(트와이스) KNOCK KNOCK M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1871" y="6174183"/>
            <a:ext cx="597188" cy="5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74  0.125 0.16683  C 0.125 0.25892  0.069 0.33366  0 0.33366  C -0.069 0.33366  -0.125 0.25892  -0.125 0.16683  C -0.125 0.07474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404  0.027 0.08008  0.06 0.08008  C 0.099 0.08008  0.113 0.04004  0.119 0.01602  L 0.125 -0.01602  C 0.131 -0.04004  0.146 -0.08008  0.19 -0.08008  C 0.218 -0.08008  0.25 -0.04404  0.25 0  C 0.25 0.04404  0.218 0.08008  0.19 0.08008  C 0.146 0.08008  0.131 0.04004  0.125 0.01602  L 0.119 -0.01602  C 0.113 -0.04004  0.099 -0.08008  0.06 -0.08008  C 0.027 -0.08008  0 -0.04404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7 0  0.031 0.01869  0.031 0.04137  C 0.031 0.0654  0.017 0.08408  0 0.08408  C -0.017 0.08408  -0.031 0.10277  -0.031 0.12546  C -0.031 0.14815  -0.017 0.16683  0 0.16683  C 0.017 0.16683  0.031 0.18552  0.031 0.2082  C 0.031 0.23089  0.017 0.24958  0 0.24958  C -0.017 0.24958  -0.031 0.26826  -0.031 0.29229  C -0.031 0.31498  -0.017 0.33366  0 0.33366  C 0.017 0.33366  0.031 0.31498  0.031 0.29229  C 0.031 0.26826  0.017 0.24958  0 0.24958  C -0.017 0.24958  -0.031 0.23089  -0.031 0.2082  C -0.031 0.18552  -0.017 0.16683  0 0.16683  C 0.017 0.16683  0.031 0.14815  0.031 0.12546  C 0.031 0.10277  0.017 0.08408  0 0.08408  C -0.017 0.08408  -0.031 0.0654  -0.031 0.04137  C -0.031 0.01869  -0.017 0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-0.004  0.012 -0.04538  0.037 -0.04271  C 0.075 -0.0387  0.09 -0.00934  0.125 -0.0387  C 0.147 -0.05606  0.173 -0.1001  0.192 -0.09876  C 0.235 -0.09743  0.244 -0.05205  0.244 -0.01068  C 0.245 0.04805  0.189 0.09743  0.121 0.10277  C 0.052 0.10677  -0.005 0.04404  0 0  Z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0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 noChangeArrowheads="1"/>
          </p:cNvSpPr>
          <p:nvPr>
            <p:ph type="title"/>
          </p:nvPr>
        </p:nvSpPr>
        <p:spPr>
          <a:xfrm>
            <a:off x="-78581" y="-188913"/>
            <a:ext cx="1406129" cy="1325563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latin typeface="微軟正黑體" pitchFamily="34" charset="-120"/>
                <a:ea typeface="微軟正黑體" pitchFamily="34" charset="-120"/>
              </a:rPr>
              <a:t>  德國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199335" y="-4763"/>
            <a:ext cx="4999434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zh-TW" sz="2400" smtClean="0">
                <a:solidFill>
                  <a:prstClr val="black"/>
                </a:solidFill>
              </a:rPr>
              <a:t>在地區分類上德國屬於</a:t>
            </a:r>
            <a:r>
              <a:rPr lang="zh-TW" altLang="zh-TW" sz="2400" smtClean="0">
                <a:solidFill>
                  <a:prstClr val="black"/>
                </a:solidFill>
                <a:hlinkClick r:id="rId2" tooltip="西歐"/>
              </a:rPr>
              <a:t>西歐</a:t>
            </a:r>
            <a:r>
              <a:rPr lang="zh-TW" altLang="zh-TW" sz="2400" smtClean="0">
                <a:solidFill>
                  <a:prstClr val="black"/>
                </a:solidFill>
              </a:rPr>
              <a:t>或</a:t>
            </a:r>
            <a:r>
              <a:rPr lang="zh-TW" altLang="zh-TW" sz="2400" smtClean="0">
                <a:solidFill>
                  <a:prstClr val="black"/>
                </a:solidFill>
                <a:hlinkClick r:id="rId3" tooltip="中歐"/>
              </a:rPr>
              <a:t>中歐</a:t>
            </a:r>
            <a:r>
              <a:rPr lang="zh-TW" altLang="zh-TW" sz="2400" smtClean="0">
                <a:solidFill>
                  <a:prstClr val="black"/>
                </a:solidFill>
              </a:rPr>
              <a:t>，北與</a:t>
            </a:r>
            <a:r>
              <a:rPr lang="zh-TW" altLang="zh-TW" sz="2400" smtClean="0">
                <a:solidFill>
                  <a:prstClr val="black"/>
                </a:solidFill>
                <a:hlinkClick r:id="rId4" tooltip="丹麥"/>
              </a:rPr>
              <a:t>丹麥</a:t>
            </a:r>
            <a:r>
              <a:rPr lang="zh-TW" altLang="zh-TW" sz="2400" smtClean="0">
                <a:solidFill>
                  <a:prstClr val="black"/>
                </a:solidFill>
              </a:rPr>
              <a:t>相連，東面與</a:t>
            </a:r>
            <a:r>
              <a:rPr lang="zh-TW" altLang="zh-TW" sz="2400" smtClean="0">
                <a:solidFill>
                  <a:prstClr val="black"/>
                </a:solidFill>
                <a:hlinkClick r:id="rId5" tooltip="波蘭"/>
              </a:rPr>
              <a:t>波蘭</a:t>
            </a:r>
            <a:r>
              <a:rPr lang="zh-TW" altLang="zh-TW" sz="2400" smtClean="0">
                <a:solidFill>
                  <a:prstClr val="black"/>
                </a:solidFill>
              </a:rPr>
              <a:t>和</a:t>
            </a:r>
            <a:r>
              <a:rPr lang="zh-TW" altLang="zh-TW" sz="2400" smtClean="0">
                <a:solidFill>
                  <a:prstClr val="black"/>
                </a:solidFill>
                <a:hlinkClick r:id="rId6" tooltip="捷克"/>
              </a:rPr>
              <a:t>捷克</a:t>
            </a:r>
            <a:r>
              <a:rPr lang="zh-TW" altLang="zh-TW" sz="2400" smtClean="0">
                <a:solidFill>
                  <a:prstClr val="black"/>
                </a:solidFill>
              </a:rPr>
              <a:t>接壤，東南臨</a:t>
            </a:r>
            <a:r>
              <a:rPr lang="zh-TW" altLang="zh-TW" sz="2400" smtClean="0">
                <a:solidFill>
                  <a:prstClr val="black"/>
                </a:solidFill>
                <a:hlinkClick r:id="rId7" tooltip="奧地利"/>
              </a:rPr>
              <a:t>奧地利</a:t>
            </a:r>
            <a:r>
              <a:rPr lang="zh-TW" altLang="zh-TW" sz="2400" smtClean="0">
                <a:solidFill>
                  <a:prstClr val="black"/>
                </a:solidFill>
              </a:rPr>
              <a:t>，西南偏南為</a:t>
            </a:r>
            <a:r>
              <a:rPr lang="zh-TW" altLang="zh-TW" sz="2400" smtClean="0">
                <a:solidFill>
                  <a:prstClr val="black"/>
                </a:solidFill>
                <a:hlinkClick r:id="rId8" tooltip="瑞士"/>
              </a:rPr>
              <a:t>瑞士</a:t>
            </a:r>
            <a:r>
              <a:rPr lang="zh-TW" altLang="zh-TW" sz="2400" smtClean="0">
                <a:solidFill>
                  <a:prstClr val="black"/>
                </a:solidFill>
              </a:rPr>
              <a:t>，西同</a:t>
            </a:r>
            <a:r>
              <a:rPr lang="zh-TW" altLang="zh-TW" sz="2400" smtClean="0">
                <a:solidFill>
                  <a:prstClr val="black"/>
                </a:solidFill>
                <a:hlinkClick r:id="rId9" tooltip="法國"/>
              </a:rPr>
              <a:t>法國</a:t>
            </a:r>
            <a:r>
              <a:rPr lang="zh-TW" altLang="zh-TW" sz="2400" smtClean="0">
                <a:solidFill>
                  <a:prstClr val="black"/>
                </a:solidFill>
              </a:rPr>
              <a:t>、</a:t>
            </a:r>
            <a:r>
              <a:rPr lang="zh-TW" altLang="zh-TW" sz="2400" smtClean="0">
                <a:solidFill>
                  <a:prstClr val="black"/>
                </a:solidFill>
                <a:hlinkClick r:id="rId10" tooltip="盧森堡"/>
              </a:rPr>
              <a:t>盧森堡</a:t>
            </a:r>
            <a:r>
              <a:rPr lang="zh-TW" altLang="zh-TW" sz="2400" smtClean="0">
                <a:solidFill>
                  <a:prstClr val="black"/>
                </a:solidFill>
              </a:rPr>
              <a:t>和</a:t>
            </a:r>
            <a:r>
              <a:rPr lang="zh-TW" altLang="zh-TW" sz="2400" smtClean="0">
                <a:solidFill>
                  <a:prstClr val="black"/>
                </a:solidFill>
                <a:hlinkClick r:id="rId11" tooltip="比利時"/>
              </a:rPr>
              <a:t>比利時</a:t>
            </a:r>
            <a:r>
              <a:rPr lang="zh-TW" altLang="zh-TW" sz="2400" smtClean="0">
                <a:solidFill>
                  <a:prstClr val="black"/>
                </a:solidFill>
              </a:rPr>
              <a:t>相界，西北毗</a:t>
            </a:r>
            <a:r>
              <a:rPr lang="zh-TW" altLang="zh-TW" sz="2400" smtClean="0">
                <a:solidFill>
                  <a:prstClr val="black"/>
                </a:solidFill>
                <a:hlinkClick r:id="rId12" tooltip="荷蘭"/>
              </a:rPr>
              <a:t>荷蘭</a:t>
            </a:r>
            <a:r>
              <a:rPr lang="zh-TW" altLang="zh-TW" sz="2400" smtClean="0">
                <a:solidFill>
                  <a:prstClr val="black"/>
                </a:solidFill>
              </a:rPr>
              <a:t>。其領土大部分位於北緯47至55度，東經5至16度間。德國北瀕北海，東北偏北臨波羅的海，於奧地利及瑞士邊界同中歐第三大湖</a:t>
            </a:r>
            <a:r>
              <a:rPr lang="zh-TW" altLang="zh-TW" sz="2400" smtClean="0">
                <a:solidFill>
                  <a:prstClr val="black"/>
                </a:solidFill>
                <a:hlinkClick r:id="rId13" tooltip="博登湖"/>
              </a:rPr>
              <a:t>博登湖</a:t>
            </a:r>
            <a:r>
              <a:rPr lang="zh-TW" altLang="zh-TW" sz="2400" smtClean="0">
                <a:solidFill>
                  <a:prstClr val="black"/>
                </a:solidFill>
              </a:rPr>
              <a:t>相鄰。德國國土面積為357,021平方公里（137,847平方英里），包括349,223平方公里（134,836平方英里）陸地及7,798平方公里（3,011平方英里）水域，為歐洲面積第7大國家及</a:t>
            </a:r>
            <a:r>
              <a:rPr lang="zh-TW" altLang="zh-TW" sz="2400" smtClean="0">
                <a:solidFill>
                  <a:prstClr val="black"/>
                </a:solidFill>
                <a:hlinkClick r:id="rId14" tooltip="國家面積列表"/>
              </a:rPr>
              <a:t>世界面積第62大國家</a:t>
            </a:r>
            <a:r>
              <a:rPr lang="zh-TW" altLang="zh-TW" sz="2400" smtClean="0">
                <a:solidFill>
                  <a:prstClr val="black"/>
                </a:solidFill>
              </a:rPr>
              <a:t>。</a:t>
            </a:r>
            <a:endParaRPr lang="en-US" altLang="zh-TW" sz="24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smtClean="0">
                <a:solidFill>
                  <a:prstClr val="black"/>
                </a:solidFill>
              </a:rPr>
              <a:t>德國是在西半球</a:t>
            </a:r>
            <a:r>
              <a:rPr lang="zh-TW" altLang="zh-TW" sz="2400" smtClean="0">
                <a:solidFill>
                  <a:prstClr val="black"/>
                </a:solidFill>
              </a:rPr>
              <a:t>，</a:t>
            </a:r>
            <a:r>
              <a:rPr lang="zh-TW" altLang="en-US" sz="2400" smtClean="0">
                <a:solidFill>
                  <a:prstClr val="black"/>
                </a:solidFill>
              </a:rPr>
              <a:t>爾且德國是在中歐</a:t>
            </a:r>
            <a:r>
              <a:rPr lang="zh-TW" altLang="zh-TW" sz="2400" smtClean="0">
                <a:solidFill>
                  <a:prstClr val="black"/>
                </a:solidFill>
              </a:rPr>
              <a:t>，</a:t>
            </a:r>
            <a:r>
              <a:rPr lang="zh-TW" altLang="en-US" sz="2400" smtClean="0">
                <a:solidFill>
                  <a:prstClr val="black"/>
                </a:solidFill>
              </a:rPr>
              <a:t>所以冬天很冷夏天很熱</a:t>
            </a:r>
            <a:r>
              <a:rPr lang="zh-TW" altLang="zh-TW" sz="2400" smtClean="0">
                <a:solidFill>
                  <a:prstClr val="black"/>
                </a:solidFill>
              </a:rPr>
              <a:t>。</a:t>
            </a:r>
            <a:endParaRPr lang="en-US" altLang="zh-TW" sz="2400" smtClean="0">
              <a:solidFill>
                <a:prstClr val="black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2000" smtClean="0">
              <a:solidFill>
                <a:prstClr val="black"/>
              </a:solidFill>
            </a:endParaRPr>
          </a:p>
        </p:txBody>
      </p:sp>
      <p:sp>
        <p:nvSpPr>
          <p:cNvPr id="5124" name="AutoShape 5" descr="「德國」的圖片搜尋結果"/>
          <p:cNvSpPr>
            <a:spLocks noChangeAspect="1" noChangeArrowheads="1"/>
          </p:cNvSpPr>
          <p:nvPr/>
        </p:nvSpPr>
        <p:spPr bwMode="auto">
          <a:xfrm>
            <a:off x="4869658" y="1868488"/>
            <a:ext cx="108942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800" smtClean="0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78" y="4452938"/>
            <a:ext cx="3184922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41" y="3"/>
            <a:ext cx="2883694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" y="2857502"/>
            <a:ext cx="43291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000" smtClean="0">
                <a:solidFill>
                  <a:prstClr val="black"/>
                </a:solidFill>
              </a:rPr>
              <a:t>春季：德國春季很晚，</a:t>
            </a:r>
            <a:r>
              <a:rPr lang="en-US" altLang="zh-TW" sz="2000" smtClean="0">
                <a:solidFill>
                  <a:prstClr val="black"/>
                </a:solidFill>
              </a:rPr>
              <a:t>4</a:t>
            </a:r>
            <a:r>
              <a:rPr lang="zh-TW" altLang="en-US" sz="2000" smtClean="0">
                <a:solidFill>
                  <a:prstClr val="black"/>
                </a:solidFill>
              </a:rPr>
              <a:t>月以後才算是回春變暖，</a:t>
            </a:r>
            <a:r>
              <a:rPr lang="en-US" altLang="zh-TW" sz="2000" smtClean="0">
                <a:solidFill>
                  <a:prstClr val="black"/>
                </a:solidFill>
              </a:rPr>
              <a:t>1℃-9℃</a:t>
            </a:r>
            <a:r>
              <a:rPr lang="zh-TW" altLang="en-US" sz="2000" smtClean="0">
                <a:solidFill>
                  <a:prstClr val="black"/>
                </a:solidFill>
              </a:rPr>
              <a:t>；</a:t>
            </a:r>
            <a:br>
              <a:rPr lang="zh-TW" altLang="en-US" sz="2000" smtClean="0">
                <a:solidFill>
                  <a:prstClr val="black"/>
                </a:solidFill>
              </a:rPr>
            </a:br>
            <a:r>
              <a:rPr lang="zh-TW" altLang="en-US" sz="2000" smtClean="0">
                <a:solidFill>
                  <a:prstClr val="black"/>
                </a:solidFill>
              </a:rPr>
              <a:t>        夏季：夏季很短，在</a:t>
            </a:r>
            <a:r>
              <a:rPr lang="en-US" altLang="zh-TW" sz="2000" smtClean="0">
                <a:solidFill>
                  <a:prstClr val="black"/>
                </a:solidFill>
              </a:rPr>
              <a:t>6</a:t>
            </a:r>
            <a:r>
              <a:rPr lang="zh-TW" altLang="en-US" sz="2000" smtClean="0">
                <a:solidFill>
                  <a:prstClr val="black"/>
                </a:solidFill>
              </a:rPr>
              <a:t>、</a:t>
            </a:r>
            <a:r>
              <a:rPr lang="en-US" altLang="zh-TW" sz="2000" smtClean="0">
                <a:solidFill>
                  <a:prstClr val="black"/>
                </a:solidFill>
              </a:rPr>
              <a:t>7</a:t>
            </a:r>
            <a:r>
              <a:rPr lang="zh-TW" altLang="en-US" sz="2000" smtClean="0">
                <a:solidFill>
                  <a:prstClr val="black"/>
                </a:solidFill>
              </a:rPr>
              <a:t>月間通常只有兩三個星期會有炎熱的感覺。 </a:t>
            </a:r>
            <a:r>
              <a:rPr lang="en-US" altLang="zh-TW" sz="2000" smtClean="0">
                <a:solidFill>
                  <a:prstClr val="black"/>
                </a:solidFill>
              </a:rPr>
              <a:t>11℃-21℃</a:t>
            </a:r>
            <a:r>
              <a:rPr lang="zh-TW" altLang="en-US" sz="2000" smtClean="0">
                <a:solidFill>
                  <a:prstClr val="black"/>
                </a:solidFill>
              </a:rPr>
              <a:t>；</a:t>
            </a:r>
            <a:br>
              <a:rPr lang="zh-TW" altLang="en-US" sz="2000" smtClean="0">
                <a:solidFill>
                  <a:prstClr val="black"/>
                </a:solidFill>
              </a:rPr>
            </a:br>
            <a:r>
              <a:rPr lang="zh-TW" altLang="en-US" sz="2000" smtClean="0">
                <a:solidFill>
                  <a:prstClr val="black"/>
                </a:solidFill>
              </a:rPr>
              <a:t>        秋季：德國秋季過得很快，一般從</a:t>
            </a:r>
            <a:r>
              <a:rPr lang="en-US" altLang="zh-TW" sz="2000" smtClean="0">
                <a:solidFill>
                  <a:prstClr val="black"/>
                </a:solidFill>
              </a:rPr>
              <a:t>10</a:t>
            </a:r>
            <a:r>
              <a:rPr lang="zh-TW" altLang="en-US" sz="2000" smtClean="0">
                <a:solidFill>
                  <a:prstClr val="black"/>
                </a:solidFill>
              </a:rPr>
              <a:t>月末就基本結束了，</a:t>
            </a:r>
            <a:r>
              <a:rPr lang="en-US" altLang="zh-TW" sz="2000" smtClean="0">
                <a:solidFill>
                  <a:prstClr val="black"/>
                </a:solidFill>
              </a:rPr>
              <a:t>10℃-18℃</a:t>
            </a:r>
            <a:r>
              <a:rPr lang="zh-TW" altLang="en-US" sz="2000" smtClean="0">
                <a:solidFill>
                  <a:prstClr val="black"/>
                </a:solidFill>
              </a:rPr>
              <a:t>；</a:t>
            </a:r>
            <a:br>
              <a:rPr lang="zh-TW" altLang="en-US" sz="2000" smtClean="0">
                <a:solidFill>
                  <a:prstClr val="black"/>
                </a:solidFill>
              </a:rPr>
            </a:br>
            <a:r>
              <a:rPr lang="zh-TW" altLang="en-US" sz="2000" smtClean="0">
                <a:solidFill>
                  <a:prstClr val="black"/>
                </a:solidFill>
              </a:rPr>
              <a:t>冬季：德國的冬季較長，一般是從</a:t>
            </a:r>
            <a:r>
              <a:rPr lang="en-US" altLang="zh-TW" sz="2000" smtClean="0">
                <a:solidFill>
                  <a:prstClr val="black"/>
                </a:solidFill>
              </a:rPr>
              <a:t>11</a:t>
            </a:r>
            <a:r>
              <a:rPr lang="zh-TW" altLang="en-US" sz="2000" smtClean="0">
                <a:solidFill>
                  <a:prstClr val="black"/>
                </a:solidFill>
              </a:rPr>
              <a:t>月到次年的</a:t>
            </a:r>
            <a:r>
              <a:rPr lang="en-US" altLang="zh-TW" sz="2000" smtClean="0">
                <a:solidFill>
                  <a:prstClr val="black"/>
                </a:solidFill>
              </a:rPr>
              <a:t>3</a:t>
            </a:r>
            <a:r>
              <a:rPr lang="zh-TW" altLang="en-US" sz="2000" smtClean="0">
                <a:solidFill>
                  <a:prstClr val="black"/>
                </a:solidFill>
              </a:rPr>
              <a:t>月，</a:t>
            </a:r>
            <a:r>
              <a:rPr lang="en-US" altLang="zh-TW" sz="2000" smtClean="0">
                <a:solidFill>
                  <a:prstClr val="black"/>
                </a:solidFill>
              </a:rPr>
              <a:t>10</a:t>
            </a:r>
            <a:r>
              <a:rPr lang="zh-TW" altLang="en-US" sz="2000" smtClean="0">
                <a:solidFill>
                  <a:prstClr val="black"/>
                </a:solidFill>
              </a:rPr>
              <a:t>月末</a:t>
            </a:r>
            <a:r>
              <a:rPr lang="en-US" altLang="zh-TW" sz="2000" smtClean="0">
                <a:solidFill>
                  <a:prstClr val="black"/>
                </a:solidFill>
              </a:rPr>
              <a:t>11</a:t>
            </a:r>
            <a:r>
              <a:rPr lang="zh-TW" altLang="en-US" sz="2000" smtClean="0">
                <a:solidFill>
                  <a:prstClr val="black"/>
                </a:solidFill>
              </a:rPr>
              <a:t>月都有可能開始下雪，但降雪主要集中在</a:t>
            </a:r>
            <a:r>
              <a:rPr lang="en-US" altLang="zh-TW" sz="2000" smtClean="0">
                <a:solidFill>
                  <a:prstClr val="black"/>
                </a:solidFill>
              </a:rPr>
              <a:t>1</a:t>
            </a:r>
            <a:r>
              <a:rPr lang="zh-TW" altLang="en-US" sz="2000" smtClean="0">
                <a:solidFill>
                  <a:prstClr val="black"/>
                </a:solidFill>
              </a:rPr>
              <a:t>、</a:t>
            </a:r>
            <a:r>
              <a:rPr lang="en-US" altLang="zh-TW" sz="2000" smtClean="0">
                <a:solidFill>
                  <a:prstClr val="black"/>
                </a:solidFill>
              </a:rPr>
              <a:t>2</a:t>
            </a:r>
            <a:r>
              <a:rPr lang="zh-TW" altLang="en-US" sz="2000" smtClean="0">
                <a:solidFill>
                  <a:prstClr val="black"/>
                </a:solidFill>
              </a:rPr>
              <a:t>月份，氣溫在</a:t>
            </a:r>
            <a:r>
              <a:rPr lang="en-US" altLang="zh-TW" sz="2000" smtClean="0">
                <a:solidFill>
                  <a:prstClr val="black"/>
                </a:solidFill>
              </a:rPr>
              <a:t>0℃</a:t>
            </a:r>
            <a:r>
              <a:rPr lang="zh-TW" altLang="en-US" sz="2000" smtClean="0">
                <a:solidFill>
                  <a:prstClr val="black"/>
                </a:solidFill>
              </a:rPr>
              <a:t>左右，極端最低氣溫會達到零下</a:t>
            </a:r>
            <a:r>
              <a:rPr lang="en-US" altLang="zh-TW" sz="2000" smtClean="0">
                <a:solidFill>
                  <a:prstClr val="black"/>
                </a:solidFill>
              </a:rPr>
              <a:t>10℃</a:t>
            </a:r>
            <a:r>
              <a:rPr lang="zh-TW" altLang="en-US" sz="2000" smtClean="0">
                <a:solidFill>
                  <a:prstClr val="black"/>
                </a:solidFill>
              </a:rPr>
              <a:t>以下，山區則更冷，</a:t>
            </a:r>
            <a:r>
              <a:rPr lang="en-US" altLang="zh-TW" sz="2000" smtClean="0">
                <a:solidFill>
                  <a:prstClr val="black"/>
                </a:solidFill>
              </a:rPr>
              <a:t>0℃-5℃</a:t>
            </a:r>
            <a:endParaRPr lang="zh-TW" altLang="en-US" sz="20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4" y="1196760"/>
            <a:ext cx="7467373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X:\105-2 三年級國際教育\自然國際教育照片\IMG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" y="692696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689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4" y="1268760"/>
            <a:ext cx="7320977" cy="546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ea typeface="文鼎粗隸" panose="02010609010101010101" pitchFamily="49" charset="-120"/>
              </a:rPr>
              <a:t>中國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～</a:t>
            </a:r>
            <a:r>
              <a:rPr lang="zh-TW" altLang="en-US" sz="5000" b="1" dirty="0">
                <a:solidFill>
                  <a:srgbClr val="FF0000"/>
                </a:solidFill>
                <a:latin typeface="標楷體"/>
                <a:ea typeface="文鼎粗隸" panose="02010609010101010101" pitchFamily="49" charset="-120"/>
              </a:rPr>
              <a:t>北京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天氣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303-5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8"/>
            <a:ext cx="7202582" cy="23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0" y="1268760"/>
            <a:ext cx="4766072" cy="31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7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0" y="692704"/>
            <a:ext cx="7274558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513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7125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96</a:t>
            </a:fld>
            <a:endParaRPr lang="en">
              <a:solidFill>
                <a:srgbClr val="000000"/>
              </a:solidFill>
            </a:endParaRPr>
          </a:p>
        </p:txBody>
      </p:sp>
      <p:pic>
        <p:nvPicPr>
          <p:cNvPr id="3074" name="Picture 2" descr="X:\105-2 三年級國際教育\自然國際教育照片\IMG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8" y="548680"/>
            <a:ext cx="771173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0594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7565808" y="6333133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97</a:t>
            </a:fld>
            <a:endParaRPr lang="en" dirty="0"/>
          </a:p>
        </p:txBody>
      </p:sp>
      <p:sp>
        <p:nvSpPr>
          <p:cNvPr id="239" name="Shape 239"/>
          <p:cNvSpPr/>
          <p:nvPr/>
        </p:nvSpPr>
        <p:spPr>
          <a:xfrm>
            <a:off x="3625525" y="2652333"/>
            <a:ext cx="102300" cy="136400"/>
          </a:xfrm>
          <a:prstGeom prst="ellipse">
            <a:avLst/>
          </a:prstGeom>
          <a:solidFill>
            <a:srgbClr val="162D5A"/>
          </a:solidFill>
          <a:ln w="38100" cap="flat" cmpd="sng">
            <a:solidFill>
              <a:srgbClr val="A7EA5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04801"/>
            <a:ext cx="5963668" cy="47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56669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kern="0" dirty="0" smtClean="0">
                <a:solidFill>
                  <a:srgbClr val="000000"/>
                </a:solidFill>
                <a:cs typeface="Arial"/>
                <a:sym typeface="Arial"/>
              </a:rPr>
              <a:t>303-11 </a:t>
            </a:r>
            <a:r>
              <a:rPr lang="zh-TW" altLang="en-US" sz="3200" b="1" kern="0" dirty="0" smtClean="0">
                <a:solidFill>
                  <a:srgbClr val="000000"/>
                </a:solidFill>
                <a:cs typeface="Arial"/>
                <a:sym typeface="Arial"/>
              </a:rPr>
              <a:t>美國加州 洛杉磯 天氣報告</a:t>
            </a:r>
            <a:endParaRPr lang="zh-TW" altLang="en-US" sz="32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7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702"/>
            <a:ext cx="706755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98</a:t>
            </a:fld>
            <a:endParaRPr lang="en"/>
          </a:p>
        </p:txBody>
      </p:sp>
      <p:sp>
        <p:nvSpPr>
          <p:cNvPr id="3" name="文字方塊 2"/>
          <p:cNvSpPr txBox="1"/>
          <p:nvPr/>
        </p:nvSpPr>
        <p:spPr>
          <a:xfrm>
            <a:off x="397871" y="1054177"/>
            <a:ext cx="1820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洛杉磯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美國加州 </a:t>
            </a:r>
            <a:endParaRPr lang="zh-TW" alt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51720" y="550386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最高溫攝氏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22.78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度</a:t>
            </a:r>
            <a:endParaRPr lang="en-US" altLang="zh-TW" sz="14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r>
              <a:rPr lang="zh-TW" altLang="en-US" sz="1400" kern="0" dirty="0">
                <a:solidFill>
                  <a:srgbClr val="000000"/>
                </a:solidFill>
                <a:cs typeface="Arial"/>
                <a:sym typeface="Arial"/>
              </a:rPr>
              <a:t>最低溫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攝氏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15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度</a:t>
            </a:r>
            <a:endParaRPr lang="zh-TW" altLang="en-U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553" y="6324600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轉換公式： </a:t>
            </a:r>
            <a:b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</a:b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華氏 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= </a:t>
            </a: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攝氏*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(9/5)+32 </a:t>
            </a:r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   攝氏 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= (</a:t>
            </a:r>
            <a:r>
              <a:rPr lang="zh-TW" altLang="en-US" sz="1000" kern="0" dirty="0">
                <a:solidFill>
                  <a:srgbClr val="FFFFFF"/>
                </a:solidFill>
                <a:cs typeface="Arial"/>
                <a:sym typeface="Arial"/>
              </a:rPr>
              <a:t>華氏</a:t>
            </a:r>
            <a:r>
              <a:rPr lang="en-US" altLang="zh-TW" sz="1000" kern="0" dirty="0">
                <a:solidFill>
                  <a:srgbClr val="FFFFFF"/>
                </a:solidFill>
                <a:cs typeface="Arial"/>
                <a:sym typeface="Arial"/>
              </a:rPr>
              <a:t>-32)*5/9 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95936" y="554283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紫外線指數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:</a:t>
            </a:r>
            <a:r>
              <a:rPr lang="zh-TW" altLang="en-US" sz="1400" kern="0" dirty="0" smtClea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altLang="zh-TW" sz="1400" kern="0" dirty="0" smtClean="0">
                <a:solidFill>
                  <a:srgbClr val="000000"/>
                </a:solidFill>
                <a:cs typeface="Arial"/>
                <a:sym typeface="Arial"/>
              </a:rPr>
              <a:t>7.8</a:t>
            </a:r>
          </a:p>
          <a:p>
            <a:r>
              <a:rPr lang="zh-TW" altLang="en-US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91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7533"/>
            <a:ext cx="64008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99</a:t>
            </a:fld>
            <a:endParaRPr lang="e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50"/>
            <a:ext cx="16764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76329" y="124524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59535" y="269770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59535" y="4361239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92775" y="582315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kern="0" dirty="0" smtClean="0">
                <a:solidFill>
                  <a:srgbClr val="FFFFFF"/>
                </a:solidFill>
                <a:cs typeface="Arial"/>
                <a:sym typeface="Arial"/>
              </a:rPr>
              <a:t>濕度</a:t>
            </a:r>
            <a:endParaRPr lang="zh-TW" altLang="en-US" sz="10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5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時裝">
  <a:themeElements>
    <a:clrScheme name="時裝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黑領帶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時裝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17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天空">
  <a:themeElements>
    <a:clrScheme name="天空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天空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天空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天空">
  <a:themeElements>
    <a:clrScheme name="天空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天空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天空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est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2899</Words>
  <Application>Microsoft Office PowerPoint</Application>
  <PresentationFormat>如螢幕大小 (4:3)</PresentationFormat>
  <Paragraphs>368</Paragraphs>
  <Slides>103</Slides>
  <Notes>26</Notes>
  <HiddenSlides>0</HiddenSlides>
  <MMClips>1</MMClips>
  <ScaleCrop>false</ScaleCrop>
  <HeadingPairs>
    <vt:vector size="4" baseType="variant">
      <vt:variant>
        <vt:lpstr>佈景主題</vt:lpstr>
      </vt:variant>
      <vt:variant>
        <vt:i4>17</vt:i4>
      </vt:variant>
      <vt:variant>
        <vt:lpstr>投影片標題</vt:lpstr>
      </vt:variant>
      <vt:variant>
        <vt:i4>103</vt:i4>
      </vt:variant>
    </vt:vector>
  </HeadingPairs>
  <TitlesOfParts>
    <vt:vector size="120" baseType="lpstr">
      <vt:lpstr>Office 佈景主題</vt:lpstr>
      <vt:lpstr>天空</vt:lpstr>
      <vt:lpstr>1_天空</vt:lpstr>
      <vt:lpstr>氣流</vt:lpstr>
      <vt:lpstr>1_Office 佈景主題</vt:lpstr>
      <vt:lpstr>2_Office 佈景主題</vt:lpstr>
      <vt:lpstr>3_Office 佈景主題</vt:lpstr>
      <vt:lpstr>Nestor template</vt:lpstr>
      <vt:lpstr>1_Nestor template</vt:lpstr>
      <vt:lpstr>1_氣流</vt:lpstr>
      <vt:lpstr>4_Office 佈景主題</vt:lpstr>
      <vt:lpstr>時裝</vt:lpstr>
      <vt:lpstr>5_Office 佈景主題</vt:lpstr>
      <vt:lpstr>匯合</vt:lpstr>
      <vt:lpstr>流線</vt:lpstr>
      <vt:lpstr>切割線</vt:lpstr>
      <vt:lpstr>多面向</vt:lpstr>
      <vt:lpstr>日本~沖繩</vt:lpstr>
      <vt:lpstr>PowerPoint 簡報</vt:lpstr>
      <vt:lpstr>PowerPoint 簡報</vt:lpstr>
      <vt:lpstr>PowerPoint 簡報</vt:lpstr>
      <vt:lpstr>PowerPoint 簡報</vt:lpstr>
      <vt:lpstr>       組長:邱于碩       組員:賴信彥/陳宥丞/黃柏林 製作人:陳宥丞       </vt:lpstr>
      <vt:lpstr>德國地理位置</vt:lpstr>
      <vt:lpstr>德國天氣</vt:lpstr>
      <vt:lpstr>  德國</vt:lpstr>
      <vt:lpstr>氣候引響德國習俗</vt:lpstr>
      <vt:lpstr>PowerPoint 簡報</vt:lpstr>
      <vt:lpstr>氣象報告-303-10 泰國  曼谷</vt:lpstr>
      <vt:lpstr>曼谷天氣</vt:lpstr>
      <vt:lpstr>經緯度</vt:lpstr>
      <vt:lpstr>PowerPoint 簡報</vt:lpstr>
      <vt:lpstr>台灣、台北市</vt:lpstr>
      <vt:lpstr>氣   候</vt:lpstr>
      <vt:lpstr>氣  候  特  徵</vt:lpstr>
      <vt:lpstr>PowerPoint 簡報</vt:lpstr>
      <vt:lpstr>PowerPoint 簡報</vt:lpstr>
      <vt:lpstr>PowerPoint 簡報</vt:lpstr>
      <vt:lpstr>PowerPoint 簡報</vt:lpstr>
      <vt:lpstr>  303 第四組</vt:lpstr>
      <vt:lpstr>臺中市 天氣概況 </vt:lpstr>
      <vt:lpstr>衛星雲圖</vt:lpstr>
      <vt:lpstr>台中氣象預報發布時間 : 2018/06/10 05:00 </vt:lpstr>
      <vt:lpstr>一週體感溫度和紫外線</vt:lpstr>
      <vt:lpstr>PowerPoint 簡報</vt:lpstr>
      <vt:lpstr>PowerPoint 簡報</vt:lpstr>
      <vt:lpstr>北海道天氣     303-7</vt:lpstr>
      <vt:lpstr>PowerPoint 簡報</vt:lpstr>
      <vt:lpstr>PowerPoint 簡報</vt:lpstr>
      <vt:lpstr>PowerPoint 簡報</vt:lpstr>
      <vt:lpstr>PowerPoint 簡報</vt:lpstr>
      <vt:lpstr>日本～           303-7</vt:lpstr>
      <vt:lpstr>PowerPoint 簡報</vt:lpstr>
      <vt:lpstr>PowerPoint 簡報</vt:lpstr>
      <vt:lpstr>PowerPoint 簡報</vt:lpstr>
      <vt:lpstr>美國華盛頓     303-3</vt:lpstr>
      <vt:lpstr>PowerPoint 簡報</vt:lpstr>
      <vt:lpstr>PowerPoint 簡報</vt:lpstr>
      <vt:lpstr>PowerPoint 簡報</vt:lpstr>
      <vt:lpstr>PowerPoint 簡報</vt:lpstr>
      <vt:lpstr>美國---紐約天氣303-8</vt:lpstr>
      <vt:lpstr>美國-華盛頓特區</vt:lpstr>
      <vt:lpstr>華盛頓哥倫比亞特區，是美國的首都，縮寫為 D.C.以及簡稱華盛頓、特區（the District）等。中文通常簡稱華府。華盛頓哥倫比亞特區是大多數美國聯邦政府機關、與各國駐美大使館，並擁有為數眾多的博物館與文化史蹟。哥倫比亞特區是美國最富裕、財富高度集中的地區；該地區2015年的人均生產總值爲181,185美元，冠絕全美</vt:lpstr>
      <vt:lpstr>PowerPoint 簡報</vt:lpstr>
      <vt:lpstr>PowerPoint 簡報</vt:lpstr>
      <vt:lpstr>謝謝大家的觀賞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謝謝老師和各位同學的聆聽 </vt:lpstr>
      <vt:lpstr>PowerPoint 簡報</vt:lpstr>
      <vt:lpstr>303第五組 天氣報告</vt:lpstr>
      <vt:lpstr>2018年天氣報表</vt:lpstr>
      <vt:lpstr> 謝謝收看! 我們下次見!                                               製作人:王宥鈞 </vt:lpstr>
      <vt:lpstr>PowerPoint 簡報</vt:lpstr>
      <vt:lpstr>PowerPoint 簡報</vt:lpstr>
      <vt:lpstr>PowerPoint 簡報</vt:lpstr>
      <vt:lpstr>埃及---開羅天氣303-4</vt:lpstr>
      <vt:lpstr>埃及---開羅天氣303-4</vt:lpstr>
      <vt:lpstr>PowerPoint 簡報</vt:lpstr>
      <vt:lpstr>303-第9組報告天氣 </vt:lpstr>
      <vt:lpstr>PowerPoint 簡報</vt:lpstr>
      <vt:lpstr>PowerPoint 簡報</vt:lpstr>
      <vt:lpstr>PowerPoint 簡報</vt:lpstr>
      <vt:lpstr>PowerPoint 簡報</vt:lpstr>
      <vt:lpstr>PowerPoint 簡報</vt:lpstr>
      <vt:lpstr>印度---德里天氣   303-3</vt:lpstr>
      <vt:lpstr>印度---德里天氣   303-3</vt:lpstr>
      <vt:lpstr>韓國---首爾天氣    303-10</vt:lpstr>
      <vt:lpstr>PowerPoint 簡報</vt:lpstr>
      <vt:lpstr>PowerPoint 簡報</vt:lpstr>
      <vt:lpstr>加拿大---溫哥華天氣303-7</vt:lpstr>
      <vt:lpstr>加拿大---溫哥華天氣303-7</vt:lpstr>
      <vt:lpstr>加拿大---溫哥華天氣303-7</vt:lpstr>
      <vt:lpstr>PowerPoint 簡報</vt:lpstr>
      <vt:lpstr>日本-大阪氣象303-6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中國～北京天氣303-5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48</cp:revision>
  <dcterms:created xsi:type="dcterms:W3CDTF">2017-06-05T01:09:05Z</dcterms:created>
  <dcterms:modified xsi:type="dcterms:W3CDTF">2018-06-19T06:01:26Z</dcterms:modified>
</cp:coreProperties>
</file>