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8" r:id="rId3"/>
    <p:sldId id="260" r:id="rId4"/>
    <p:sldId id="276" r:id="rId5"/>
    <p:sldId id="261" r:id="rId6"/>
    <p:sldId id="263" r:id="rId7"/>
    <p:sldId id="262" r:id="rId8"/>
    <p:sldId id="264" r:id="rId9"/>
    <p:sldId id="274" r:id="rId10"/>
    <p:sldId id="265" r:id="rId11"/>
    <p:sldId id="275" r:id="rId12"/>
    <p:sldId id="271" r:id="rId13"/>
    <p:sldId id="270" r:id="rId14"/>
    <p:sldId id="272" r:id="rId15"/>
    <p:sldId id="273" r:id="rId16"/>
    <p:sldId id="269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25A1DEB-E877-4418-BEC5-9BF23BF6C101}">
          <p14:sldIdLst>
            <p14:sldId id="256"/>
            <p14:sldId id="258"/>
            <p14:sldId id="260"/>
            <p14:sldId id="276"/>
            <p14:sldId id="261"/>
            <p14:sldId id="263"/>
            <p14:sldId id="262"/>
            <p14:sldId id="264"/>
            <p14:sldId id="274"/>
            <p14:sldId id="265"/>
            <p14:sldId id="275"/>
            <p14:sldId id="271"/>
            <p14:sldId id="270"/>
            <p14:sldId id="272"/>
            <p14:sldId id="273"/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803"/>
    <a:srgbClr val="EEEE00"/>
    <a:srgbClr val="0096D7"/>
    <a:srgbClr val="008000"/>
    <a:srgbClr val="0078AC"/>
    <a:srgbClr val="FF1111"/>
    <a:srgbClr val="0000FF"/>
    <a:srgbClr val="464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7" y="-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6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4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758" y="913895"/>
            <a:ext cx="8372475" cy="1185069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WTO,ICBL</a:t>
            </a:r>
            <a:r>
              <a:rPr lang="zh-TW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的報告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1579" y="3831529"/>
            <a:ext cx="8008842" cy="2336404"/>
          </a:xfrm>
        </p:spPr>
        <p:txBody>
          <a:bodyPr anchor="t"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班級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:617</a:t>
            </a:r>
          </a:p>
          <a:p>
            <a:pPr algn="ctr"/>
            <a:r>
              <a:rPr lang="zh-TW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陳威廷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吳鎧廷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王子睿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吳奕宣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姚心儀</a:t>
            </a:r>
            <a:endParaRPr lang="en-US" altLang="zh-TW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        65%       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        10%       10%</a:t>
            </a:r>
          </a:p>
          <a:p>
            <a:endParaRPr lang="zh-TW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lan Walker - All Falls Down (ft. Noah Cyrus &amp; Digital Farm Animals)">
            <a:hlinkClick r:id="" action="ppaction://media"/>
            <a:extLst>
              <a:ext uri="{FF2B5EF4-FFF2-40B4-BE49-F238E27FC236}">
                <a16:creationId xmlns:a16="http://schemas.microsoft.com/office/drawing/2014/main" xmlns="" id="{029520B3-FD96-4C0D-A563-01E813B49A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Alan Walker - All Falls Down (ft. Noah Cyrus &amp; Digital Farm Animals)">
            <a:hlinkClick r:id="" action="ppaction://media"/>
            <a:extLst>
              <a:ext uri="{FF2B5EF4-FFF2-40B4-BE49-F238E27FC236}">
                <a16:creationId xmlns:a16="http://schemas.microsoft.com/office/drawing/2014/main" xmlns="" id="{030C87D6-DA8C-4E87-B7F1-BCF9D20CA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6197" y="2019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4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F7EFB783-BD19-4F04-BEF8-E5CEF22A0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704" y="3246104"/>
            <a:ext cx="542591" cy="36579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1038FEF-7297-48FD-B35F-8EF1457A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4981591"/>
            <a:ext cx="9912355" cy="1441141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                      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                                                                                          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             </a:t>
            </a:r>
            <a:r>
              <a:rPr lang="zh-TW" altLang="en-US" dirty="0">
                <a:solidFill>
                  <a:srgbClr val="0096D7"/>
                </a:solidFill>
              </a:rPr>
              <a:t> </a:t>
            </a:r>
            <a:r>
              <a:rPr lang="zh-TW" altLang="en-US" sz="6000" b="1" dirty="0">
                <a:solidFill>
                  <a:srgbClr val="EE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藍色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國家為締約國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xmlns="" id="{C5377662-76DE-48C3-86F0-E36258FDBF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149109"/>
            <a:ext cx="10402956" cy="4591929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910764A4-9845-4847-B50C-82B74A18D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572" y="6858000"/>
            <a:ext cx="9910859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2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C783005-D81D-4BFE-BF44-CC8B43D3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208" y="513265"/>
            <a:ext cx="5077584" cy="1478570"/>
          </a:xfrm>
        </p:spPr>
        <p:txBody>
          <a:bodyPr>
            <a:normAutofit/>
          </a:bodyPr>
          <a:lstStyle/>
          <a:p>
            <a:r>
              <a:rPr lang="zh-TW" alt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</a:t>
            </a:r>
            <a:r>
              <a:rPr lang="zh-TW" alt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</a:t>
            </a:r>
            <a:r>
              <a:rPr lang="zh-TW" altLang="en-US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徵</a:t>
            </a:r>
            <a:r>
              <a:rPr lang="zh-TW" altLang="en-US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答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xmlns="" id="{A9695ECC-29D8-4B92-A2CA-51699DE022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307"/>
            <a:ext cx="6929528" cy="4791694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xmlns="" id="{7F084C92-FFB8-4899-AB2C-15FD95C6AD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49" y="1929073"/>
            <a:ext cx="4900551" cy="4925986"/>
          </a:xfrm>
        </p:spPr>
      </p:pic>
    </p:spTree>
    <p:extLst>
      <p:ext uri="{BB962C8B-B14F-4D97-AF65-F5344CB8AC3E}">
        <p14:creationId xmlns:p14="http://schemas.microsoft.com/office/powerpoint/2010/main" val="42059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B9C7BE7-C55B-4986-B166-2C31F9BA0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4015848"/>
            <a:ext cx="9906000" cy="2570482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zh-TW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世界貿易組織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0EC8BB7-2E6F-4D22-81A4-4576F41C9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25" y="1802808"/>
            <a:ext cx="985808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02F1A0A-7B60-4D6D-99FB-5E5CC229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753" y="333305"/>
            <a:ext cx="12192000" cy="276814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9506CA8-FF57-4663-AFAA-A052BA65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835140"/>
            <a:ext cx="9906000" cy="45719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B9C7BE7-C55B-4986-B166-2C31F9BA0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777" y="3101448"/>
            <a:ext cx="9906000" cy="257048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關稅調降</a:t>
            </a:r>
          </a:p>
          <a:p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zh-TW" altLang="en-US" sz="4800" b="1" dirty="0" smtClean="0">
                <a:solidFill>
                  <a:srgbClr val="EE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減少</a:t>
            </a:r>
            <a:r>
              <a:rPr lang="zh-TW" altLang="en-US" sz="4800" b="1" dirty="0">
                <a:solidFill>
                  <a:srgbClr val="EE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農工產品管施 </a:t>
            </a:r>
          </a:p>
          <a:p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zh-TW" altLang="en-US" sz="4800" b="1" dirty="0" smtClean="0">
                <a:solidFill>
                  <a:srgbClr val="FD9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開放</a:t>
            </a:r>
            <a:r>
              <a:rPr lang="zh-TW" altLang="en-US" sz="4800" b="1" dirty="0">
                <a:solidFill>
                  <a:srgbClr val="FD9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服務業市場 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67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B9C7BE7-C55B-4986-B166-2C31F9BA0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7" y="3018321"/>
            <a:ext cx="9906000" cy="2570482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國際反地雷組織</a:t>
            </a:r>
            <a:endParaRPr lang="zh-TW" altLang="en-US" sz="6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D7B30CE0-17BC-4D55-9512-5C8EBE9BD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71" y="1215960"/>
            <a:ext cx="969348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B9C7BE7-C55B-4986-B166-2C31F9BA0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3552710"/>
            <a:ext cx="9906000" cy="2570482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婦女</a:t>
            </a: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兒童、</a:t>
            </a:r>
            <a:endParaRPr lang="zh-TW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退伍軍人</a:t>
            </a:r>
            <a:endParaRPr lang="zh-TW" altLang="en-US" sz="66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D06FABA4-FC0A-497C-803F-1CCA54249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339"/>
            <a:ext cx="12192000" cy="27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1B0333D-569A-40A0-ACAE-0CC8A373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35" y="1798744"/>
            <a:ext cx="10320129" cy="3260511"/>
          </a:xfrm>
        </p:spPr>
        <p:txBody>
          <a:bodyPr>
            <a:normAutofit/>
          </a:bodyPr>
          <a:lstStyle/>
          <a:p>
            <a:r>
              <a:rPr lang="en-US" altLang="zh-T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Q5: </a:t>
            </a: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您給這篇簡報幾顆</a:t>
            </a:r>
            <a:r>
              <a:rPr lang="zh-TW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星</a:t>
            </a:r>
            <a:r>
              <a:rPr lang="en-US" altLang="zh-TW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?</a:t>
            </a:r>
            <a:br>
              <a:rPr lang="en-US" altLang="zh-TW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</a:br>
            <a:r>
              <a:rPr lang="zh-TW" alt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                </a:t>
            </a:r>
            <a:r>
              <a:rPr lang="en-US" altLang="zh-TW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( 1 – 10 </a:t>
            </a:r>
            <a:r>
              <a:rPr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顆星</a:t>
            </a:r>
            <a:r>
              <a:rPr lang="en-US" altLang="zh-TW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)</a:t>
            </a:r>
            <a:endParaRPr lang="zh-TW" altLang="en-US" sz="6600" dirty="0">
              <a:solidFill>
                <a:srgbClr val="FFFF00"/>
              </a:solidFill>
            </a:endParaRPr>
          </a:p>
        </p:txBody>
      </p:sp>
      <p:sp>
        <p:nvSpPr>
          <p:cNvPr id="3" name="星形: 五角 2">
            <a:extLst>
              <a:ext uri="{FF2B5EF4-FFF2-40B4-BE49-F238E27FC236}">
                <a16:creationId xmlns:a16="http://schemas.microsoft.com/office/drawing/2014/main" xmlns="" id="{679BD3B7-B4DE-46C2-B2D8-88C7C28301D3}"/>
              </a:ext>
            </a:extLst>
          </p:cNvPr>
          <p:cNvSpPr/>
          <p:nvPr/>
        </p:nvSpPr>
        <p:spPr>
          <a:xfrm>
            <a:off x="5592416" y="450573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星形: 五角 3">
            <a:extLst>
              <a:ext uri="{FF2B5EF4-FFF2-40B4-BE49-F238E27FC236}">
                <a16:creationId xmlns:a16="http://schemas.microsoft.com/office/drawing/2014/main" xmlns="" id="{5C01CC1E-ECF8-472A-A751-DF218F8633BA}"/>
              </a:ext>
            </a:extLst>
          </p:cNvPr>
          <p:cNvSpPr/>
          <p:nvPr/>
        </p:nvSpPr>
        <p:spPr>
          <a:xfrm>
            <a:off x="9150626" y="450574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星形: 五角 4">
            <a:extLst>
              <a:ext uri="{FF2B5EF4-FFF2-40B4-BE49-F238E27FC236}">
                <a16:creationId xmlns:a16="http://schemas.microsoft.com/office/drawing/2014/main" xmlns="" id="{6162FA30-46EC-46C1-B116-9600F3551E8F}"/>
              </a:ext>
            </a:extLst>
          </p:cNvPr>
          <p:cNvSpPr/>
          <p:nvPr/>
        </p:nvSpPr>
        <p:spPr>
          <a:xfrm>
            <a:off x="9150626" y="4555672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xmlns="" id="{146BBF0E-C0A2-4052-86A5-19DA2F9A12DB}"/>
              </a:ext>
            </a:extLst>
          </p:cNvPr>
          <p:cNvSpPr/>
          <p:nvPr/>
        </p:nvSpPr>
        <p:spPr>
          <a:xfrm>
            <a:off x="2034209" y="437320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星形: 五角 6">
            <a:extLst>
              <a:ext uri="{FF2B5EF4-FFF2-40B4-BE49-F238E27FC236}">
                <a16:creationId xmlns:a16="http://schemas.microsoft.com/office/drawing/2014/main" xmlns="" id="{8A397DAC-4EE9-4C27-A6B1-5441853D0750}"/>
              </a:ext>
            </a:extLst>
          </p:cNvPr>
          <p:cNvSpPr/>
          <p:nvPr/>
        </p:nvSpPr>
        <p:spPr>
          <a:xfrm>
            <a:off x="2034209" y="4555671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星形: 五角 7">
            <a:extLst>
              <a:ext uri="{FF2B5EF4-FFF2-40B4-BE49-F238E27FC236}">
                <a16:creationId xmlns:a16="http://schemas.microsoft.com/office/drawing/2014/main" xmlns="" id="{EC4FA6B3-DC14-4DE7-8140-A891FF655EF2}"/>
              </a:ext>
            </a:extLst>
          </p:cNvPr>
          <p:cNvSpPr/>
          <p:nvPr/>
        </p:nvSpPr>
        <p:spPr>
          <a:xfrm>
            <a:off x="5592415" y="4555671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xmlns="" id="{C96010F5-6FD0-4E37-A78E-1967E1CFC5A6}"/>
              </a:ext>
            </a:extLst>
          </p:cNvPr>
          <p:cNvSpPr/>
          <p:nvPr/>
        </p:nvSpPr>
        <p:spPr>
          <a:xfrm>
            <a:off x="7371521" y="450571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xmlns="" id="{F5A61A3E-9DCB-4711-8A67-BA467DB0EA81}"/>
              </a:ext>
            </a:extLst>
          </p:cNvPr>
          <p:cNvSpPr/>
          <p:nvPr/>
        </p:nvSpPr>
        <p:spPr>
          <a:xfrm>
            <a:off x="3813311" y="448794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星形: 五角 10">
            <a:extLst>
              <a:ext uri="{FF2B5EF4-FFF2-40B4-BE49-F238E27FC236}">
                <a16:creationId xmlns:a16="http://schemas.microsoft.com/office/drawing/2014/main" xmlns="" id="{74086CB8-061F-491F-BFA8-8935D23797F9}"/>
              </a:ext>
            </a:extLst>
          </p:cNvPr>
          <p:cNvSpPr/>
          <p:nvPr/>
        </p:nvSpPr>
        <p:spPr>
          <a:xfrm>
            <a:off x="3813310" y="4555670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星形: 五角 11">
            <a:extLst>
              <a:ext uri="{FF2B5EF4-FFF2-40B4-BE49-F238E27FC236}">
                <a16:creationId xmlns:a16="http://schemas.microsoft.com/office/drawing/2014/main" xmlns="" id="{C897FC19-BF55-4802-A0F1-4A7A024B9430}"/>
              </a:ext>
            </a:extLst>
          </p:cNvPr>
          <p:cNvSpPr/>
          <p:nvPr/>
        </p:nvSpPr>
        <p:spPr>
          <a:xfrm>
            <a:off x="7417074" y="4555669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9A9CF9A-B3F4-4C34-9B8B-88B2DBF0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126" y="2612338"/>
            <a:ext cx="9077741" cy="1633324"/>
          </a:xfrm>
        </p:spPr>
        <p:txBody>
          <a:bodyPr>
            <a:noAutofit/>
          </a:bodyPr>
          <a:lstStyle/>
          <a:p>
            <a:r>
              <a:rPr lang="en-US" altLang="zh-TW" sz="1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END</a:t>
            </a:r>
            <a:endParaRPr lang="zh-TW" altLang="en-US" sz="1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1ED9CB2-EABB-4D4E-AC86-958680581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9849" y="4245662"/>
            <a:ext cx="5612297" cy="175757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WATCHING</a:t>
            </a:r>
          </a:p>
          <a:p>
            <a:pPr algn="ctr"/>
            <a:r>
              <a:rPr lang="zh-TW" altLang="en-US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陳威廷</a:t>
            </a: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吳鎧廷</a:t>
            </a:r>
            <a:r>
              <a:rPr lang="zh-TW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王子睿</a:t>
            </a:r>
            <a:endParaRPr lang="en-US" altLang="zh-TW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ctr"/>
            <a:r>
              <a:rPr lang="zh-TW" altLang="en-US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吳奕宣</a:t>
            </a:r>
            <a:r>
              <a:rPr lang="zh-TW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姚心儀</a:t>
            </a:r>
            <a:r>
              <a:rPr lang="zh-TW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 敬上</a:t>
            </a:r>
            <a:endParaRPr lang="zh-TW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93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278BBBD-7438-48E9-8785-E66F9325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世界貿易組織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(WTO)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xmlns="" id="{98CED7D4-5C63-4B81-B282-6FFC7245A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12" y="1772096"/>
            <a:ext cx="5891213" cy="3313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B40E4646-3685-4A49-9AF5-F38BE444E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成立時間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總部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瑞士 日內瓦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幫助成員展開自由及公平的貿易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ctorian LET" pitchFamily="2" charset="0"/>
              </a:rPr>
              <a:t>，監督各項經濟及貿易協議。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ctorian LET" pitchFamily="2" charset="0"/>
            </a:endParaRPr>
          </a:p>
        </p:txBody>
      </p:sp>
      <p:pic>
        <p:nvPicPr>
          <p:cNvPr id="3" name="Alan Walker - All Falls Down (ft. Noah Cyrus &amp; Digital Farm Animals)">
            <a:hlinkClick r:id="" action="ppaction://media"/>
            <a:extLst>
              <a:ext uri="{FF2B5EF4-FFF2-40B4-BE49-F238E27FC236}">
                <a16:creationId xmlns:a16="http://schemas.microsoft.com/office/drawing/2014/main" xmlns="" id="{03D795EE-6204-4734-83E6-A07E47A1FB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56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0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407EBA7-9746-415C-9CC4-C0CC1326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450574"/>
            <a:ext cx="9905999" cy="1272209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加入後ＷＴＯ的好處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277282B-6179-4D9E-B1E7-90353492B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251" y="4558956"/>
            <a:ext cx="3200400" cy="576262"/>
          </a:xfrm>
        </p:spPr>
        <p:txBody>
          <a:bodyPr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（一）關稅調降</a:t>
            </a:r>
          </a:p>
        </p:txBody>
      </p:sp>
      <p:pic>
        <p:nvPicPr>
          <p:cNvPr id="13" name="圖片版面配置區 12">
            <a:extLst>
              <a:ext uri="{FF2B5EF4-FFF2-40B4-BE49-F238E27FC236}">
                <a16:creationId xmlns:a16="http://schemas.microsoft.com/office/drawing/2014/main" xmlns="" id="{B84ACF5E-D0B4-41F1-A460-9AEDCB04204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r="1167" b="482"/>
          <a:stretch/>
        </p:blipFill>
        <p:spPr>
          <a:xfrm>
            <a:off x="1144589" y="1828800"/>
            <a:ext cx="3192461" cy="2740684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37E630C4-3F67-46AB-AE7A-B52653D2303B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141411" y="6835140"/>
            <a:ext cx="3195240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6A82C87-6B37-41E3-8A20-03E58D4D6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077" y="4569485"/>
            <a:ext cx="3200400" cy="576262"/>
          </a:xfrm>
        </p:spPr>
        <p:txBody>
          <a:bodyPr/>
          <a:lstStyle/>
          <a:p>
            <a:pPr algn="ctr"/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（二）減少農工產品管施 </a:t>
            </a:r>
          </a:p>
        </p:txBody>
      </p:sp>
      <p:pic>
        <p:nvPicPr>
          <p:cNvPr id="15" name="圖片版面配置區 14">
            <a:extLst>
              <a:ext uri="{FF2B5EF4-FFF2-40B4-BE49-F238E27FC236}">
                <a16:creationId xmlns:a16="http://schemas.microsoft.com/office/drawing/2014/main" xmlns="" id="{C6C5D812-C11F-478E-B098-DB9A5262E11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r="2160"/>
          <a:stretch>
            <a:fillRect/>
          </a:stretch>
        </p:blipFill>
        <p:spPr>
          <a:xfrm>
            <a:off x="4495800" y="1815547"/>
            <a:ext cx="3198813" cy="2753937"/>
          </a:xfrm>
        </p:spPr>
      </p:pic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xmlns="" id="{29B0A176-BAA6-4693-AF54-C67111451B68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 flipV="1">
            <a:off x="4487593" y="6880859"/>
            <a:ext cx="3200400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3F74C80B-58E4-49E1-A09B-5F1B748EB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8340" y="4558956"/>
            <a:ext cx="3190741" cy="576262"/>
          </a:xfrm>
        </p:spPr>
        <p:txBody>
          <a:bodyPr/>
          <a:lstStyle/>
          <a:p>
            <a:pPr algn="ctr"/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（三）開放服務業市場 </a:t>
            </a:r>
          </a:p>
        </p:txBody>
      </p:sp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xmlns="" id="{D6A6E200-1264-4967-93BA-EF9F3FDFE46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253" b="34879"/>
          <a:stretch/>
        </p:blipFill>
        <p:spPr>
          <a:xfrm>
            <a:off x="7848340" y="1807663"/>
            <a:ext cx="3198813" cy="2697687"/>
          </a:xfrm>
        </p:spPr>
      </p:pic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xmlns="" id="{AB1392F1-15BF-4E1D-B13F-CC0EB22E4EC8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 flipV="1">
            <a:off x="7848340" y="6789421"/>
            <a:ext cx="3194968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9164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01839" y="451262"/>
            <a:ext cx="3687068" cy="1721922"/>
          </a:xfrm>
        </p:spPr>
        <p:txBody>
          <a:bodyPr/>
          <a:lstStyle/>
          <a:p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WTO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的總部在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瑞士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日內瓦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15"/>
          </p:nvPr>
        </p:nvSpPr>
        <p:spPr>
          <a:xfrm flipV="1">
            <a:off x="1284329" y="6958261"/>
            <a:ext cx="3208735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605395" y="4582776"/>
            <a:ext cx="2621618" cy="1333330"/>
          </a:xfrm>
        </p:spPr>
        <p:txBody>
          <a:bodyPr/>
          <a:lstStyle/>
          <a:p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WTO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目前共有</a:t>
            </a:r>
            <a:endPara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個會員。</a:t>
            </a:r>
            <a:endPara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16"/>
          </p:nvPr>
        </p:nvSpPr>
        <p:spPr>
          <a:xfrm flipV="1">
            <a:off x="4504213" y="6973465"/>
            <a:ext cx="3195830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8668801" y="5046062"/>
            <a:ext cx="3236416" cy="1070417"/>
          </a:xfrm>
        </p:spPr>
        <p:txBody>
          <a:bodyPr/>
          <a:lstStyle/>
          <a:p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wto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現任總理是</a:t>
            </a:r>
            <a:endPara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羅伯托</a:t>
            </a:r>
            <a:r>
              <a:rPr lang="en-US" altLang="zh-TW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zh-TW" alt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阿澤維多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TW" altLang="en-US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17"/>
          </p:nvPr>
        </p:nvSpPr>
        <p:spPr>
          <a:xfrm>
            <a:off x="8024720" y="6935401"/>
            <a:ext cx="3194968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9" y="148920"/>
            <a:ext cx="4414613" cy="279372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9" y="3915356"/>
            <a:ext cx="5277770" cy="258133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2798D2BC-6C14-4184-AB6E-5FAAE73B5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07" y="65214"/>
            <a:ext cx="3596204" cy="48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F7EFB783-BD19-4F04-BEF8-E5CEF22A0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704" y="3246104"/>
            <a:ext cx="542591" cy="36579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1038FEF-7297-48FD-B35F-8EF1457A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4981591"/>
            <a:ext cx="9912355" cy="1441141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成員國                                   觀察國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成員國（歐盟代表）            非成員國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xmlns="" id="{C5377662-76DE-48C3-86F0-E36258FDBF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3387" r="-16" b="3332"/>
          <a:stretch/>
        </p:blipFill>
        <p:spPr>
          <a:xfrm>
            <a:off x="821635" y="-1"/>
            <a:ext cx="10402956" cy="4890149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910764A4-9845-4847-B50C-82B74A18D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572" y="6858000"/>
            <a:ext cx="9910859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7AA8560A-C2E5-413C-AA41-CCF3E2D2E9A6}"/>
              </a:ext>
            </a:extLst>
          </p:cNvPr>
          <p:cNvSpPr txBox="1"/>
          <p:nvPr/>
        </p:nvSpPr>
        <p:spPr>
          <a:xfrm>
            <a:off x="6911381" y="4981590"/>
            <a:ext cx="556591" cy="556591"/>
          </a:xfrm>
          <a:prstGeom prst="rect">
            <a:avLst/>
          </a:prstGeom>
          <a:solidFill>
            <a:srgbClr val="EEEE00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CDD31840-841C-4238-8311-D5C7A19FCA71}"/>
              </a:ext>
            </a:extLst>
          </p:cNvPr>
          <p:cNvSpPr txBox="1"/>
          <p:nvPr/>
        </p:nvSpPr>
        <p:spPr>
          <a:xfrm>
            <a:off x="6911381" y="5866142"/>
            <a:ext cx="556591" cy="556591"/>
          </a:xfrm>
          <a:prstGeom prst="rect">
            <a:avLst/>
          </a:prstGeom>
          <a:solidFill>
            <a:srgbClr val="FF111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F0F68DE0-2292-4E67-B27D-9DF1369E8B45}"/>
              </a:ext>
            </a:extLst>
          </p:cNvPr>
          <p:cNvSpPr txBox="1"/>
          <p:nvPr/>
        </p:nvSpPr>
        <p:spPr>
          <a:xfrm>
            <a:off x="1285460" y="5008591"/>
            <a:ext cx="556591" cy="55659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A10BFF6C-C905-43B0-8C43-51C0275EC100}"/>
              </a:ext>
            </a:extLst>
          </p:cNvPr>
          <p:cNvSpPr txBox="1"/>
          <p:nvPr/>
        </p:nvSpPr>
        <p:spPr>
          <a:xfrm>
            <a:off x="1285460" y="5866142"/>
            <a:ext cx="556591" cy="55659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447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C2EAB66D-9298-4BE2-BF68-54CF993D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869" y="2658717"/>
            <a:ext cx="4638261" cy="154056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THE  END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61116C1-8A00-4242-9253-A08C77EB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12593">
            <a:off x="3253596" y="2469575"/>
            <a:ext cx="1270833" cy="672548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>
                <a:solidFill>
                  <a:srgbClr val="C00000"/>
                </a:solidFill>
              </a:rPr>
              <a:t>            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endParaRPr lang="zh-TW" alt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031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14151A7-5826-4564-AF98-CB91CEA7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609601"/>
            <a:ext cx="4485907" cy="1639884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國際反地雷組織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(ICBL)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xmlns="" id="{38664A09-F52E-447F-AFB0-443A41ABB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945644"/>
            <a:ext cx="5891213" cy="449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F87F46C-9324-404D-9F74-15E6D6B84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710" y="2143468"/>
            <a:ext cx="3858155" cy="3541714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成立時間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總部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瑞士 日內瓦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推動禁雷運動，以及協助全球各地掃除地雷。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39877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407EBA7-9746-415C-9CC4-C0CC1326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450574"/>
            <a:ext cx="9905999" cy="1272209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組織成員包括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277282B-6179-4D9E-B1E7-90353492B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251" y="4558956"/>
            <a:ext cx="3200400" cy="576262"/>
          </a:xfrm>
        </p:spPr>
        <p:txBody>
          <a:bodyPr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（一）婦女</a:t>
            </a:r>
          </a:p>
        </p:txBody>
      </p:sp>
      <p:pic>
        <p:nvPicPr>
          <p:cNvPr id="13" name="圖片版面配置區 12">
            <a:extLst>
              <a:ext uri="{FF2B5EF4-FFF2-40B4-BE49-F238E27FC236}">
                <a16:creationId xmlns:a16="http://schemas.microsoft.com/office/drawing/2014/main" xmlns="" id="{B84ACF5E-D0B4-41F1-A460-9AEDCB04204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2" t="18984" r="35618" b="33865"/>
          <a:stretch/>
        </p:blipFill>
        <p:spPr>
          <a:xfrm>
            <a:off x="1145973" y="1807663"/>
            <a:ext cx="3192461" cy="2761821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37E630C4-3F67-46AB-AE7A-B52653D2303B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141411" y="6835140"/>
            <a:ext cx="3195240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6A82C87-6B37-41E3-8A20-03E58D4D6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077" y="4569485"/>
            <a:ext cx="3200400" cy="576262"/>
          </a:xfrm>
        </p:spPr>
        <p:txBody>
          <a:bodyPr/>
          <a:lstStyle/>
          <a:p>
            <a:pPr algn="ctr"/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（二）兒童</a:t>
            </a:r>
          </a:p>
        </p:txBody>
      </p:sp>
      <p:pic>
        <p:nvPicPr>
          <p:cNvPr id="15" name="圖片版面配置區 14">
            <a:extLst>
              <a:ext uri="{FF2B5EF4-FFF2-40B4-BE49-F238E27FC236}">
                <a16:creationId xmlns:a16="http://schemas.microsoft.com/office/drawing/2014/main" xmlns="" id="{C6C5D812-C11F-478E-B098-DB9A5262E11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5166"/>
          <a:stretch/>
        </p:blipFill>
        <p:spPr>
          <a:xfrm>
            <a:off x="4487593" y="1815547"/>
            <a:ext cx="3207883" cy="2753937"/>
          </a:xfrm>
        </p:spPr>
      </p:pic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xmlns="" id="{29B0A176-BAA6-4693-AF54-C67111451B68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 flipV="1">
            <a:off x="4487593" y="6880859"/>
            <a:ext cx="3200400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3F74C80B-58E4-49E1-A09B-5F1B748EB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8340" y="4558956"/>
            <a:ext cx="3190741" cy="576262"/>
          </a:xfrm>
        </p:spPr>
        <p:txBody>
          <a:bodyPr/>
          <a:lstStyle/>
          <a:p>
            <a:pPr algn="ctr"/>
            <a:r>
              <a:rPr lang="zh-TW" altLang="en-US" sz="2300" b="1" dirty="0"/>
              <a:t>（三）退伍軍人</a:t>
            </a:r>
          </a:p>
        </p:txBody>
      </p:sp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xmlns="" id="{D6A6E200-1264-4967-93BA-EF9F3FDFE46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10898" r="4817" b="18771"/>
          <a:stretch/>
        </p:blipFill>
        <p:spPr>
          <a:xfrm>
            <a:off x="7846019" y="1807663"/>
            <a:ext cx="3190741" cy="2697687"/>
          </a:xfrm>
        </p:spPr>
      </p:pic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xmlns="" id="{AB1392F1-15BF-4E1D-B13F-CC0EB22E4EC8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 flipV="1">
            <a:off x="7848340" y="6789421"/>
            <a:ext cx="3194968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7586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360" y="4762117"/>
            <a:ext cx="3633339" cy="1030704"/>
          </a:xfrm>
        </p:spPr>
        <p:txBody>
          <a:bodyPr/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瑞士全球反地雷運動的精神標誌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跛腳椅。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15"/>
          </p:nvPr>
        </p:nvSpPr>
        <p:spPr>
          <a:xfrm flipV="1">
            <a:off x="1284329" y="6958261"/>
            <a:ext cx="3208735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633339" y="879287"/>
            <a:ext cx="4219103" cy="1417214"/>
          </a:xfrm>
        </p:spPr>
        <p:txBody>
          <a:bodyPr/>
          <a:lstStyle/>
          <a:p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圖中人員正以掃雷工具偵測地雷。</a:t>
            </a:r>
            <a:endPara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16"/>
          </p:nvPr>
        </p:nvSpPr>
        <p:spPr>
          <a:xfrm flipV="1">
            <a:off x="4504213" y="6973465"/>
            <a:ext cx="3195830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8024719" y="5199092"/>
            <a:ext cx="4167281" cy="1070417"/>
          </a:xfrm>
        </p:spPr>
        <p:txBody>
          <a:bodyPr/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地雷是一種埋在地下的武器，只要受壓就會爆炸。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17"/>
          </p:nvPr>
        </p:nvSpPr>
        <p:spPr>
          <a:xfrm>
            <a:off x="8024720" y="6935401"/>
            <a:ext cx="3194968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1" y="273655"/>
            <a:ext cx="3170883" cy="444516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44" y="2762238"/>
            <a:ext cx="4507175" cy="321360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2798D2BC-6C14-4184-AB6E-5FAAE73B5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39" y="273655"/>
            <a:ext cx="3596204" cy="48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電路">
  <a:themeElements>
    <a:clrScheme name="電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電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262</Words>
  <Application>Microsoft Office PowerPoint</Application>
  <PresentationFormat>自訂</PresentationFormat>
  <Paragraphs>47</Paragraphs>
  <Slides>17</Slides>
  <Notes>0</Notes>
  <HiddenSlides>0</HiddenSlides>
  <MMClips>3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電路</vt:lpstr>
      <vt:lpstr>WTO,ICBL的報告</vt:lpstr>
      <vt:lpstr>世界貿易組織 (WTO)</vt:lpstr>
      <vt:lpstr>加入後ＷＴＯ的好處</vt:lpstr>
      <vt:lpstr>PowerPoint 簡報</vt:lpstr>
      <vt:lpstr>             成員國                                   觀察國         成員國（歐盟代表）            非成員國</vt:lpstr>
      <vt:lpstr>             NOT</vt:lpstr>
      <vt:lpstr>國際反地雷組織 (ICBL)</vt:lpstr>
      <vt:lpstr>組織成員包括</vt:lpstr>
      <vt:lpstr>PowerPoint 簡報</vt:lpstr>
      <vt:lpstr>                                                                                                                                                                藍色國家為締約國 </vt:lpstr>
      <vt:lpstr>有獎徵答</vt:lpstr>
      <vt:lpstr>PowerPoint 簡報</vt:lpstr>
      <vt:lpstr>PowerPoint 簡報</vt:lpstr>
      <vt:lpstr>PowerPoint 簡報</vt:lpstr>
      <vt:lpstr>PowerPoint 簡報</vt:lpstr>
      <vt:lpstr>Q5: 您給這篇簡報幾顆星?                  ( 1 – 10 顆星)</vt:lpstr>
      <vt:lpstr>THE 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WTO,ICBL 的報告</dc:title>
  <dc:creator>windaria</dc:creator>
  <cp:lastModifiedBy>user</cp:lastModifiedBy>
  <cp:revision>55</cp:revision>
  <dcterms:created xsi:type="dcterms:W3CDTF">2019-02-10T02:07:44Z</dcterms:created>
  <dcterms:modified xsi:type="dcterms:W3CDTF">2019-03-19T04:48:24Z</dcterms:modified>
</cp:coreProperties>
</file>