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33"/>
  </p:notesMasterIdLst>
  <p:handoutMasterIdLst>
    <p:handoutMasterId r:id="rId34"/>
  </p:handoutMasterIdLst>
  <p:sldIdLst>
    <p:sldId id="310" r:id="rId3"/>
    <p:sldId id="421" r:id="rId4"/>
    <p:sldId id="422" r:id="rId5"/>
    <p:sldId id="423" r:id="rId6"/>
    <p:sldId id="424" r:id="rId7"/>
    <p:sldId id="425" r:id="rId8"/>
    <p:sldId id="427" r:id="rId9"/>
    <p:sldId id="428" r:id="rId10"/>
    <p:sldId id="430" r:id="rId11"/>
    <p:sldId id="429" r:id="rId12"/>
    <p:sldId id="466" r:id="rId13"/>
    <p:sldId id="431" r:id="rId14"/>
    <p:sldId id="432" r:id="rId15"/>
    <p:sldId id="464" r:id="rId16"/>
    <p:sldId id="469" r:id="rId17"/>
    <p:sldId id="468" r:id="rId18"/>
    <p:sldId id="465" r:id="rId19"/>
    <p:sldId id="439" r:id="rId20"/>
    <p:sldId id="440" r:id="rId21"/>
    <p:sldId id="471" r:id="rId22"/>
    <p:sldId id="472" r:id="rId23"/>
    <p:sldId id="443" r:id="rId24"/>
    <p:sldId id="467" r:id="rId25"/>
    <p:sldId id="462" r:id="rId26"/>
    <p:sldId id="451" r:id="rId27"/>
    <p:sldId id="453" r:id="rId28"/>
    <p:sldId id="454" r:id="rId29"/>
    <p:sldId id="455" r:id="rId30"/>
    <p:sldId id="452" r:id="rId31"/>
    <p:sldId id="380" r:id="rId32"/>
  </p:sldIdLst>
  <p:sldSz cx="9144000" cy="6858000" type="screen4x3"/>
  <p:notesSz cx="6888163" cy="96234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CCFF99"/>
    <a:srgbClr val="FFFF99"/>
    <a:srgbClr val="CCFFCC"/>
    <a:srgbClr val="CCFFFF"/>
    <a:srgbClr val="3333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150" autoAdjust="0"/>
  </p:normalViewPr>
  <p:slideViewPr>
    <p:cSldViewPr>
      <p:cViewPr varScale="1">
        <p:scale>
          <a:sx n="67" d="100"/>
          <a:sy n="67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26.wmf"/><Relationship Id="rId7" Type="http://schemas.openxmlformats.org/officeDocument/2006/relationships/image" Target="../media/image34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3.wmf"/><Relationship Id="rId5" Type="http://schemas.openxmlformats.org/officeDocument/2006/relationships/image" Target="../media/image28.wmf"/><Relationship Id="rId4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B5701BD3-49E8-46E1-A8C0-752F343068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3918CBA3-7955-43C9-92CB-EA72AF7D73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F2F69-25BA-4934-A35D-781A88981900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B00B9-2FAD-46C5-98CC-6E16B0B4BD20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7587E-FC95-4039-9EFF-593BD6E15659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649FF-3C5A-4F81-A607-FEE2E155E858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ECDDB-DCF2-4591-B0D9-8B7210C5C5E6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ECDDB-DCF2-4591-B0D9-8B7210C5C5E6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4BD41-DF2D-42D5-982F-46BBB5CA1233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692F0-E239-4B6F-BBF4-206FBEDB2F68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1F643-D5DA-46E5-B61C-06CF1CCFCCC2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3F5DB-17BA-49A4-AE26-F03D4E2B1B17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B9E14-FA89-42AA-ABAC-91CDE5FC35E1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F5C9D-D645-4D79-9920-1D7F65D214EA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B9E14-FA89-42AA-ABAC-91CDE5FC35E1}" type="slidenum">
              <a:rPr lang="en-US" altLang="zh-TW" smtClean="0"/>
              <a:pPr/>
              <a:t>21</a:t>
            </a:fld>
            <a:endParaRPr lang="en-US" altLang="zh-TW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AFC3C-68C5-434F-A8C5-834E98C118E7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76059-8F96-43F1-886A-432B1C44A348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B6747-65F5-4BAE-A532-F69791977541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42ED-79B4-4A1B-AA72-0478B0721B39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7CDAB-879D-417F-A3A3-61E253E7E763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76FB6-C368-447C-9DB1-963221F9238C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08B53-6E37-4568-9712-07FBD52AF540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EA32E-57D5-445C-876E-D6D20F62F144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570413"/>
            <a:ext cx="5510213" cy="43307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3F39-51A5-4E7E-9F49-E641608B04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0A67-E64E-4425-8964-D0CFC62776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3782C-2814-4176-AB5B-425957E55A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B3CCD-7C33-4DE3-9F26-DD12BBC9C9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AD0FA-B9D1-43D7-95DD-A9789E2AD9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801F-D28F-4406-86CD-9D2CBF6E3B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2B8B-A9CB-4012-8706-A9F634174B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3E943-F393-4457-970D-DA58742CE5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7387-8F72-47FB-AC9A-4BD16770C2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3EAF2-ABB2-404D-A187-05C76DC4E8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FAF3B-DB0B-4408-A778-20A5CFAD2B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FF1B4-DF62-4E96-A379-3682F71AF1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F57B7-DFD1-463F-8E25-1801E624D6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6C2B1-BEF1-4F73-9664-575C3FEEC6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CFCE-1597-4C75-9368-70B7954397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B0AA-48DD-4468-847F-F8920963DA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72A5C-0D4E-4DBE-BBAF-DB320F5070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9F752-F874-4653-861A-A73C8F1DE6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5001A-3FBA-4647-BADB-7EF8030A64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A77E6-07BA-4463-9E2D-D2DDDDC6D1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14E3D-2E7C-4A36-A242-6F68D332D0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C918F-85A0-421C-B021-0E1CB286AA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96421AD6-4540-4C0E-9715-F4669454C5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168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168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16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205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5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170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0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0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7170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70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70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2052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170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</p:grpSp>
      <p:grpSp>
        <p:nvGrpSpPr>
          <p:cNvPr id="2049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171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71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grpSp>
        <p:nvGrpSpPr>
          <p:cNvPr id="2049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49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172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2049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172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2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4" y="316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2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4" y="166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2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2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3" y="881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2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0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3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3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3" y="126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sp>
          <p:nvSpPr>
            <p:cNvPr id="7173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83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A7780FD-83A9-45C2-809A-B7194298D6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Microsoft_Office_Excel_97-2003____2.xls"/><Relationship Id="rId4" Type="http://schemas.openxmlformats.org/officeDocument/2006/relationships/oleObject" Target="../embeddings/Microsoft_Office_Excel_97-2003____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Microsoft_Office_Excel_97-2003____4.xls"/><Relationship Id="rId4" Type="http://schemas.openxmlformats.org/officeDocument/2006/relationships/oleObject" Target="../embeddings/Microsoft_Office_Excel_97-2003____3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Microsoft_Office_Excel_97-2003____6.xls"/><Relationship Id="rId4" Type="http://schemas.openxmlformats.org/officeDocument/2006/relationships/oleObject" Target="../embeddings/Microsoft_Office_Excel_97-2003____5.xl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5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2268538" y="3040063"/>
            <a:ext cx="5111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3600" dirty="0">
                <a:ea typeface="標楷體" pitchFamily="65" charset="-120"/>
              </a:rPr>
              <a:t> 1 - </a:t>
            </a:r>
            <a:r>
              <a:rPr lang="en-US" altLang="zh-TW" sz="3600" dirty="0" smtClean="0">
                <a:ea typeface="標楷體" pitchFamily="65" charset="-120"/>
              </a:rPr>
              <a:t>4 </a:t>
            </a:r>
            <a:r>
              <a:rPr lang="zh-TW" altLang="en-US" sz="3600" dirty="0" smtClean="0">
                <a:ea typeface="標楷體" pitchFamily="65" charset="-120"/>
              </a:rPr>
              <a:t>密度的</a:t>
            </a:r>
            <a:r>
              <a:rPr lang="zh-TW" altLang="en-US" sz="3600" dirty="0">
                <a:ea typeface="標楷體" pitchFamily="65" charset="-120"/>
              </a:rPr>
              <a:t>測量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614363" y="908050"/>
            <a:ext cx="806132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（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3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）單位：</a:t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 dirty="0" smtClean="0">
                <a:latin typeface="Arial" charset="0"/>
                <a:ea typeface="標楷體" pitchFamily="65" charset="-120"/>
                <a:sym typeface="Wingdings" pitchFamily="2" charset="2"/>
              </a:rPr>
              <a:t>      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單位系統的轉換：</a:t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                 </a:t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/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/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/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                 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581275" y="1928813"/>
          <a:ext cx="2190750" cy="492125"/>
        </p:xfrm>
        <a:graphic>
          <a:graphicData uri="http://schemas.openxmlformats.org/presentationml/2006/ole">
            <p:oleObj spid="_x0000_s4098" name="方程式" r:id="rId4" imgW="1015920" imgH="228600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189038" y="2565400"/>
          <a:ext cx="7037387" cy="847725"/>
        </p:xfrm>
        <a:graphic>
          <a:graphicData uri="http://schemas.openxmlformats.org/presentationml/2006/ole">
            <p:oleObj spid="_x0000_s4099" name="方程式" r:id="rId5" imgW="3263760" imgH="393480" progId="Equation.3">
              <p:embed/>
            </p:oleObj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2557463" y="3595688"/>
          <a:ext cx="2574925" cy="492125"/>
        </p:xfrm>
        <a:graphic>
          <a:graphicData uri="http://schemas.openxmlformats.org/presentationml/2006/ole">
            <p:oleObj spid="_x0000_s4100" name="方程式" r:id="rId6" imgW="1193760" imgH="228600" progId="Equation.3">
              <p:embed/>
            </p:oleObj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1103313" y="4160838"/>
          <a:ext cx="7200900" cy="901700"/>
        </p:xfrm>
        <a:graphic>
          <a:graphicData uri="http://schemas.openxmlformats.org/presentationml/2006/ole">
            <p:oleObj spid="_x0000_s4101" name="方程式" r:id="rId7" imgW="3340080" imgH="419040" progId="Equation.3">
              <p:embed/>
            </p:oleObj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1057275" y="5300663"/>
          <a:ext cx="3148013" cy="738187"/>
        </p:xfrm>
        <a:graphic>
          <a:graphicData uri="http://schemas.openxmlformats.org/presentationml/2006/ole">
            <p:oleObj spid="_x0000_s4102" name="方程式" r:id="rId8" imgW="1460160" imgH="342720" progId="Equation.3">
              <p:embed/>
            </p:oleObj>
          </a:graphicData>
        </a:graphic>
      </p:graphicFrame>
      <p:graphicFrame>
        <p:nvGraphicFramePr>
          <p:cNvPr id="530441" name="Object 9"/>
          <p:cNvGraphicFramePr>
            <a:graphicFrameLocks noChangeAspect="1"/>
          </p:cNvGraphicFramePr>
          <p:nvPr/>
        </p:nvGraphicFramePr>
        <p:xfrm>
          <a:off x="6338888" y="1336675"/>
          <a:ext cx="2370137" cy="815975"/>
        </p:xfrm>
        <a:graphic>
          <a:graphicData uri="http://schemas.openxmlformats.org/presentationml/2006/ole">
            <p:oleObj spid="_x0000_s4103" name="方程式" r:id="rId9" imgW="1143000" imgH="393480" progId="Equation.3">
              <p:embed/>
            </p:oleObj>
          </a:graphicData>
        </a:graphic>
      </p:graphicFrame>
      <p:graphicFrame>
        <p:nvGraphicFramePr>
          <p:cNvPr id="530442" name="Object 10"/>
          <p:cNvGraphicFramePr>
            <a:graphicFrameLocks noChangeAspect="1"/>
          </p:cNvGraphicFramePr>
          <p:nvPr/>
        </p:nvGraphicFramePr>
        <p:xfrm>
          <a:off x="4572000" y="5516563"/>
          <a:ext cx="4165600" cy="900112"/>
        </p:xfrm>
        <a:graphic>
          <a:graphicData uri="http://schemas.openxmlformats.org/presentationml/2006/ole">
            <p:oleObj spid="_x0000_s4104" name="方程式" r:id="rId10" imgW="2120760" imgH="457200" progId="Equation.3">
              <p:embed/>
            </p:oleObj>
          </a:graphicData>
        </a:graphic>
      </p:graphicFrame>
      <p:sp>
        <p:nvSpPr>
          <p:cNvPr id="530443" name="Rectangle 11"/>
          <p:cNvSpPr>
            <a:spLocks noChangeArrowheads="1"/>
          </p:cNvSpPr>
          <p:nvPr/>
        </p:nvSpPr>
        <p:spPr bwMode="auto">
          <a:xfrm>
            <a:off x="2124075" y="2578100"/>
            <a:ext cx="863600" cy="865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0444" name="Rectangle 12"/>
          <p:cNvSpPr>
            <a:spLocks noChangeArrowheads="1"/>
          </p:cNvSpPr>
          <p:nvPr/>
        </p:nvSpPr>
        <p:spPr bwMode="auto">
          <a:xfrm>
            <a:off x="2968625" y="2565400"/>
            <a:ext cx="1868488" cy="817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0445" name="Rectangle 13"/>
          <p:cNvSpPr>
            <a:spLocks noChangeArrowheads="1"/>
          </p:cNvSpPr>
          <p:nvPr/>
        </p:nvSpPr>
        <p:spPr bwMode="auto">
          <a:xfrm>
            <a:off x="4845050" y="2617788"/>
            <a:ext cx="1624013" cy="817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0446" name="Rectangle 14"/>
          <p:cNvSpPr>
            <a:spLocks noChangeArrowheads="1"/>
          </p:cNvSpPr>
          <p:nvPr/>
        </p:nvSpPr>
        <p:spPr bwMode="auto">
          <a:xfrm>
            <a:off x="6565900" y="2606675"/>
            <a:ext cx="1868488" cy="817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0447" name="Rectangle 15"/>
          <p:cNvSpPr>
            <a:spLocks noChangeArrowheads="1"/>
          </p:cNvSpPr>
          <p:nvPr/>
        </p:nvSpPr>
        <p:spPr bwMode="auto">
          <a:xfrm>
            <a:off x="2354263" y="4259263"/>
            <a:ext cx="1101725" cy="817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0448" name="Rectangle 16"/>
          <p:cNvSpPr>
            <a:spLocks noChangeArrowheads="1"/>
          </p:cNvSpPr>
          <p:nvPr/>
        </p:nvSpPr>
        <p:spPr bwMode="auto">
          <a:xfrm>
            <a:off x="3498850" y="4198938"/>
            <a:ext cx="1639888" cy="817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0449" name="Rectangle 17"/>
          <p:cNvSpPr>
            <a:spLocks noChangeArrowheads="1"/>
          </p:cNvSpPr>
          <p:nvPr/>
        </p:nvSpPr>
        <p:spPr bwMode="auto">
          <a:xfrm>
            <a:off x="5181600" y="4229100"/>
            <a:ext cx="1433513" cy="817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0450" name="Rectangle 18"/>
          <p:cNvSpPr>
            <a:spLocks noChangeArrowheads="1"/>
          </p:cNvSpPr>
          <p:nvPr/>
        </p:nvSpPr>
        <p:spPr bwMode="auto">
          <a:xfrm>
            <a:off x="6678613" y="4257675"/>
            <a:ext cx="1620837" cy="817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0451" name="Rectangle 19"/>
          <p:cNvSpPr>
            <a:spLocks noChangeArrowheads="1"/>
          </p:cNvSpPr>
          <p:nvPr/>
        </p:nvSpPr>
        <p:spPr bwMode="auto">
          <a:xfrm>
            <a:off x="2787650" y="5273675"/>
            <a:ext cx="1401763" cy="817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27063" y="5461000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  <a:sym typeface="Wingdings" pitchFamily="2" charset="2"/>
              </a:rPr>
              <a:t>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22250" y="136525"/>
            <a:ext cx="845420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ebdings" pitchFamily="18" charset="2"/>
              </a:rPr>
              <a:t></a:t>
            </a: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物質的密度</a:t>
            </a:r>
            <a:r>
              <a:rPr kumimoji="1" lang="en-US" altLang="zh-TW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(D</a:t>
            </a:r>
            <a:r>
              <a:rPr kumimoji="1" lang="en-US" altLang="zh-TW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kumimoji="1" lang="zh-TW" alt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2" name="文字方塊 3"/>
          <p:cNvSpPr txBox="1"/>
          <p:nvPr/>
        </p:nvSpPr>
        <p:spPr>
          <a:xfrm>
            <a:off x="7812360" y="332656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800" dirty="0" smtClean="0"/>
              <a:t>4/4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3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3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43" grpId="0" animBg="1"/>
      <p:bldP spid="530444" grpId="0" animBg="1"/>
      <p:bldP spid="530445" grpId="0" animBg="1"/>
      <p:bldP spid="530446" grpId="0" animBg="1"/>
      <p:bldP spid="530447" grpId="0" animBg="1"/>
      <p:bldP spid="530448" grpId="0" animBg="1"/>
      <p:bldP spid="530449" grpId="0" animBg="1"/>
      <p:bldP spid="530450" grpId="0" animBg="1"/>
      <p:bldP spid="5304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9013" y="95250"/>
            <a:ext cx="6870700" cy="801688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chemeClr val="tx1"/>
                </a:solidFill>
                <a:ea typeface="標楷體" pitchFamily="65" charset="-120"/>
              </a:rPr>
              <a:t>密度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範例</a:t>
            </a: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250825" y="822325"/>
            <a:ext cx="86423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TW">
                <a:latin typeface="Arial" charset="0"/>
                <a:ea typeface="標楷體" pitchFamily="65" charset="-120"/>
              </a:rPr>
              <a:t>1.</a:t>
            </a:r>
            <a:r>
              <a:rPr lang="zh-TW" altLang="en-US">
                <a:latin typeface="Arial" charset="0"/>
                <a:ea typeface="標楷體" pitchFamily="65" charset="-120"/>
              </a:rPr>
              <a:t>（    ）下表的甲、乙、丙、丁四個物質的密度，何者的密度</a:t>
            </a:r>
            <a:endParaRPr lang="en-US" altLang="zh-TW">
              <a:latin typeface="Arial" charset="0"/>
              <a:ea typeface="標楷體" pitchFamily="65" charset="-120"/>
            </a:endParaRPr>
          </a:p>
          <a:p>
            <a:pPr>
              <a:lnSpc>
                <a:spcPct val="115000"/>
              </a:lnSpc>
            </a:pPr>
            <a:r>
              <a:rPr lang="zh-TW" altLang="en-US">
                <a:latin typeface="Arial" charset="0"/>
                <a:ea typeface="標楷體" pitchFamily="65" charset="-120"/>
              </a:rPr>
              <a:t>              最小？（</a:t>
            </a:r>
            <a:r>
              <a:rPr lang="en-US" altLang="zh-TW">
                <a:latin typeface="Arial" charset="0"/>
                <a:ea typeface="標楷體" pitchFamily="65" charset="-120"/>
              </a:rPr>
              <a:t>A</a:t>
            </a:r>
            <a:r>
              <a:rPr lang="zh-TW" altLang="en-US">
                <a:latin typeface="Arial" charset="0"/>
                <a:ea typeface="標楷體" pitchFamily="65" charset="-120"/>
              </a:rPr>
              <a:t>）甲   （</a:t>
            </a:r>
            <a:r>
              <a:rPr lang="en-US" altLang="zh-TW">
                <a:latin typeface="Arial" charset="0"/>
                <a:ea typeface="標楷體" pitchFamily="65" charset="-120"/>
              </a:rPr>
              <a:t>B</a:t>
            </a:r>
            <a:r>
              <a:rPr lang="zh-TW" altLang="en-US">
                <a:latin typeface="Arial" charset="0"/>
                <a:ea typeface="標楷體" pitchFamily="65" charset="-120"/>
              </a:rPr>
              <a:t>）乙   （</a:t>
            </a:r>
            <a:r>
              <a:rPr lang="en-US" altLang="zh-TW">
                <a:latin typeface="Arial" charset="0"/>
                <a:ea typeface="標楷體" pitchFamily="65" charset="-120"/>
              </a:rPr>
              <a:t>C</a:t>
            </a:r>
            <a:r>
              <a:rPr lang="zh-TW" altLang="en-US">
                <a:latin typeface="Arial" charset="0"/>
                <a:ea typeface="標楷體" pitchFamily="65" charset="-120"/>
              </a:rPr>
              <a:t>）丙   （</a:t>
            </a:r>
            <a:r>
              <a:rPr lang="en-US" altLang="zh-TW">
                <a:latin typeface="Arial" charset="0"/>
                <a:ea typeface="標楷體" pitchFamily="65" charset="-120"/>
              </a:rPr>
              <a:t>D</a:t>
            </a:r>
            <a:r>
              <a:rPr lang="zh-TW" altLang="en-US">
                <a:latin typeface="Arial" charset="0"/>
                <a:ea typeface="標楷體" pitchFamily="65" charset="-120"/>
              </a:rPr>
              <a:t>）丁。</a:t>
            </a:r>
          </a:p>
        </p:txBody>
      </p:sp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893763" y="854075"/>
            <a:ext cx="509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B</a:t>
            </a:r>
          </a:p>
        </p:txBody>
      </p:sp>
      <p:graphicFrame>
        <p:nvGraphicFramePr>
          <p:cNvPr id="573445" name="Group 5"/>
          <p:cNvGraphicFramePr>
            <a:graphicFrameLocks noGrp="1"/>
          </p:cNvGraphicFramePr>
          <p:nvPr/>
        </p:nvGraphicFramePr>
        <p:xfrm>
          <a:off x="854075" y="1857375"/>
          <a:ext cx="7416800" cy="939800"/>
        </p:xfrm>
        <a:graphic>
          <a:graphicData uri="http://schemas.openxmlformats.org/drawingml/2006/table">
            <a:tbl>
              <a:tblPr/>
              <a:tblGrid>
                <a:gridCol w="1450975"/>
                <a:gridCol w="1489075"/>
                <a:gridCol w="1493838"/>
                <a:gridCol w="1489075"/>
                <a:gridCol w="1493837"/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物質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甲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乙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丙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丁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密度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10 g/cm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100 g/L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500 Kg/m</a:t>
                      </a:r>
                      <a:r>
                        <a:rPr kumimoji="1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0.5 g/ml</a:t>
                      </a:r>
                      <a:endParaRPr kumimoji="1" lang="en-US" altLang="zh-TW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3465" name="Object 25"/>
          <p:cNvGraphicFramePr>
            <a:graphicFrameLocks noChangeAspect="1"/>
          </p:cNvGraphicFramePr>
          <p:nvPr/>
        </p:nvGraphicFramePr>
        <p:xfrm>
          <a:off x="1866900" y="3132138"/>
          <a:ext cx="5022850" cy="763587"/>
        </p:xfrm>
        <a:graphic>
          <a:graphicData uri="http://schemas.openxmlformats.org/presentationml/2006/ole">
            <p:oleObj spid="_x0000_s5122" name="方程式" r:id="rId3" imgW="2234880" imgH="393480" progId="Equation.3">
              <p:embed/>
            </p:oleObj>
          </a:graphicData>
        </a:graphic>
      </p:graphicFrame>
      <p:graphicFrame>
        <p:nvGraphicFramePr>
          <p:cNvPr id="573466" name="Object 26"/>
          <p:cNvGraphicFramePr>
            <a:graphicFrameLocks noChangeAspect="1"/>
          </p:cNvGraphicFramePr>
          <p:nvPr/>
        </p:nvGraphicFramePr>
        <p:xfrm>
          <a:off x="1973263" y="4216400"/>
          <a:ext cx="5280025" cy="812800"/>
        </p:xfrm>
        <a:graphic>
          <a:graphicData uri="http://schemas.openxmlformats.org/presentationml/2006/ole">
            <p:oleObj spid="_x0000_s5123" name="方程式" r:id="rId4" imgW="2349360" imgH="419040" progId="Equation.3">
              <p:embed/>
            </p:oleObj>
          </a:graphicData>
        </a:graphic>
      </p:graphicFrame>
      <p:graphicFrame>
        <p:nvGraphicFramePr>
          <p:cNvPr id="573467" name="Object 27"/>
          <p:cNvGraphicFramePr>
            <a:graphicFrameLocks noChangeAspect="1"/>
          </p:cNvGraphicFramePr>
          <p:nvPr/>
        </p:nvGraphicFramePr>
        <p:xfrm>
          <a:off x="2022475" y="5351463"/>
          <a:ext cx="2795588" cy="665162"/>
        </p:xfrm>
        <a:graphic>
          <a:graphicData uri="http://schemas.openxmlformats.org/presentationml/2006/ole">
            <p:oleObj spid="_x0000_s5124" name="方程式" r:id="rId5" imgW="1244520" imgH="342720" progId="Equation.3">
              <p:embed/>
            </p:oleObj>
          </a:graphicData>
        </a:graphic>
      </p:graphicFrame>
      <p:sp>
        <p:nvSpPr>
          <p:cNvPr id="573468" name="Rectangle 28"/>
          <p:cNvSpPr>
            <a:spLocks noChangeArrowheads="1"/>
          </p:cNvSpPr>
          <p:nvPr/>
        </p:nvSpPr>
        <p:spPr bwMode="auto">
          <a:xfrm>
            <a:off x="4240213" y="3140075"/>
            <a:ext cx="1008062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469" name="Rectangle 29"/>
          <p:cNvSpPr>
            <a:spLocks noChangeArrowheads="1"/>
          </p:cNvSpPr>
          <p:nvPr/>
        </p:nvSpPr>
        <p:spPr bwMode="auto">
          <a:xfrm>
            <a:off x="4149725" y="3575050"/>
            <a:ext cx="1258888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470" name="Rectangle 30"/>
          <p:cNvSpPr>
            <a:spLocks noChangeArrowheads="1"/>
          </p:cNvSpPr>
          <p:nvPr/>
        </p:nvSpPr>
        <p:spPr bwMode="auto">
          <a:xfrm>
            <a:off x="5292725" y="3141663"/>
            <a:ext cx="1501775" cy="619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471" name="Rectangle 31"/>
          <p:cNvSpPr>
            <a:spLocks noChangeArrowheads="1"/>
          </p:cNvSpPr>
          <p:nvPr/>
        </p:nvSpPr>
        <p:spPr bwMode="auto">
          <a:xfrm>
            <a:off x="4614863" y="4225925"/>
            <a:ext cx="1008062" cy="393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472" name="Rectangle 32"/>
          <p:cNvSpPr>
            <a:spLocks noChangeArrowheads="1"/>
          </p:cNvSpPr>
          <p:nvPr/>
        </p:nvSpPr>
        <p:spPr bwMode="auto">
          <a:xfrm>
            <a:off x="4557713" y="4691063"/>
            <a:ext cx="1008062" cy="360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473" name="Rectangle 33"/>
          <p:cNvSpPr>
            <a:spLocks noChangeArrowheads="1"/>
          </p:cNvSpPr>
          <p:nvPr/>
        </p:nvSpPr>
        <p:spPr bwMode="auto">
          <a:xfrm>
            <a:off x="5661025" y="4284663"/>
            <a:ext cx="1751013" cy="815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474" name="Rectangle 34"/>
          <p:cNvSpPr>
            <a:spLocks noChangeArrowheads="1"/>
          </p:cNvSpPr>
          <p:nvPr/>
        </p:nvSpPr>
        <p:spPr bwMode="auto">
          <a:xfrm>
            <a:off x="3440113" y="5403850"/>
            <a:ext cx="1428750" cy="663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7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7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/>
      <p:bldP spid="573468" grpId="0" animBg="1"/>
      <p:bldP spid="573469" grpId="0" animBg="1"/>
      <p:bldP spid="573470" grpId="0" animBg="1"/>
      <p:bldP spid="573471" grpId="0" animBg="1"/>
      <p:bldP spid="573472" grpId="0" animBg="1"/>
      <p:bldP spid="573473" grpId="0" animBg="1"/>
      <p:bldP spid="5734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50825" y="893763"/>
            <a:ext cx="8713788" cy="40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（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1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）判斷物質種類：定溫下，</a:t>
            </a:r>
            <a:r>
              <a:rPr lang="zh-TW" altLang="en-US" dirty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2" pitchFamily="18" charset="2"/>
              </a:rPr>
              <a:t>純物質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的密度為</a:t>
            </a:r>
            <a:r>
              <a:rPr lang="zh-TW" altLang="en-US" u="sng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       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。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/>
            </a:r>
            <a:br>
              <a:rPr lang="zh-TW" altLang="en-US" dirty="0">
                <a:ea typeface="標楷體" pitchFamily="65" charset="-120"/>
                <a:cs typeface="Times New Roman" pitchFamily="18" charset="0"/>
                <a:sym typeface="Wingdings 3" pitchFamily="18" charset="2"/>
              </a:rPr>
            </a:b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（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2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）判斷沉浮：</a:t>
            </a:r>
            <a:b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</a:b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" pitchFamily="2" charset="2"/>
              </a:rPr>
              <a:t>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物體密度＞液體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密度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(D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＞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d)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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> 物會</a:t>
            </a:r>
            <a:r>
              <a:rPr lang="zh-TW" altLang="en-US" u="sng" dirty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>     </a:t>
            </a:r>
            <a:r>
              <a:rPr lang="zh-TW" altLang="en-US" u="sng" dirty="0" smtClean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>  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>至液體底部 </a:t>
            </a:r>
            <a:br>
              <a:rPr lang="zh-TW" altLang="en-US" dirty="0">
                <a:ea typeface="標楷體" pitchFamily="65" charset="-120"/>
                <a:cs typeface="Times New Roman" pitchFamily="18" charset="0"/>
                <a:sym typeface="Wingdings 3" pitchFamily="18" charset="2"/>
              </a:rPr>
            </a:b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>   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" pitchFamily="2" charset="2"/>
              </a:rPr>
              <a:t>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物體密度＜液體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密度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(D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＜ 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d)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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> 物會</a:t>
            </a:r>
            <a:r>
              <a:rPr lang="zh-TW" altLang="en-US" u="sng" dirty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>       </a:t>
            </a:r>
            <a:r>
              <a:rPr lang="zh-TW" altLang="en-US" u="sng" dirty="0" smtClean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>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>在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>液面 </a:t>
            </a:r>
            <a:br>
              <a:rPr lang="zh-TW" altLang="en-US" dirty="0">
                <a:ea typeface="標楷體" pitchFamily="65" charset="-120"/>
                <a:cs typeface="Times New Roman" pitchFamily="18" charset="0"/>
                <a:sym typeface="Wingdings 3" pitchFamily="18" charset="2"/>
              </a:rPr>
            </a:b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>   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" pitchFamily="2" charset="2"/>
              </a:rPr>
              <a:t>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物體密度＝液體密度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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> 物能在</a:t>
            </a:r>
            <a:r>
              <a:rPr lang="zh-TW" altLang="en-US" u="sng" dirty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>       </a:t>
            </a:r>
            <a:r>
              <a:rPr lang="zh-TW" altLang="en-US" u="sng" dirty="0" smtClean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>            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>位置</a:t>
            </a:r>
            <a:r>
              <a:rPr lang="en-US" altLang="zh-TW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3" pitchFamily="18" charset="2"/>
              </a:rPr>
              <a:t/>
            </a:r>
            <a:br>
              <a:rPr lang="zh-TW" altLang="en-US" dirty="0" smtClean="0">
                <a:ea typeface="標楷體" pitchFamily="65" charset="-120"/>
                <a:cs typeface="Times New Roman" pitchFamily="18" charset="0"/>
                <a:sym typeface="Wingdings 3" pitchFamily="18" charset="2"/>
              </a:rPr>
            </a:b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（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3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）溫度改變時，密度會隨之改變</a:t>
            </a:r>
            <a:b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</a:b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    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（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因質量</a:t>
            </a:r>
            <a:r>
              <a:rPr lang="zh-TW" altLang="en-US" u="sng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</a:t>
            </a:r>
            <a:r>
              <a:rPr lang="zh-TW" altLang="en-US" u="sng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      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，但體積會隨溫度</a:t>
            </a:r>
            <a:r>
              <a:rPr lang="zh-TW" altLang="en-US" u="sng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</a:t>
            </a:r>
            <a:r>
              <a:rPr lang="zh-TW" altLang="en-US" u="sng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       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）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/>
            </a:r>
            <a:b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</a:b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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V 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D </a:t>
            </a:r>
            <a:r>
              <a:rPr lang="en-US" altLang="zh-TW" u="sng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       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。</a:t>
            </a:r>
            <a:b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</a:b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  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" pitchFamily="2" charset="2"/>
              </a:rPr>
              <a:t>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V 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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D </a:t>
            </a:r>
            <a:r>
              <a:rPr lang="en-US" altLang="zh-TW" u="sng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       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。 </a:t>
            </a:r>
          </a:p>
        </p:txBody>
      </p:sp>
      <p:sp>
        <p:nvSpPr>
          <p:cNvPr id="534531" name="Text Box 3"/>
          <p:cNvSpPr txBox="1">
            <a:spLocks noChangeArrowheads="1"/>
          </p:cNvSpPr>
          <p:nvPr/>
        </p:nvSpPr>
        <p:spPr bwMode="auto">
          <a:xfrm>
            <a:off x="6283325" y="4437063"/>
            <a:ext cx="43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>
                <a:sym typeface="Wingdings" pitchFamily="2" charset="2"/>
              </a:rPr>
              <a:t>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561013" y="4779963"/>
            <a:ext cx="2362200" cy="1752600"/>
            <a:chOff x="1360" y="2930"/>
            <a:chExt cx="1488" cy="1104"/>
          </a:xfrm>
        </p:grpSpPr>
        <p:sp>
          <p:nvSpPr>
            <p:cNvPr id="6165" name="Rectangle 5"/>
            <p:cNvSpPr>
              <a:spLocks noChangeArrowheads="1"/>
            </p:cNvSpPr>
            <p:nvPr/>
          </p:nvSpPr>
          <p:spPr bwMode="auto">
            <a:xfrm>
              <a:off x="1360" y="3122"/>
              <a:ext cx="1488" cy="91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6" name="Line 6"/>
            <p:cNvSpPr>
              <a:spLocks noChangeShapeType="1"/>
            </p:cNvSpPr>
            <p:nvPr/>
          </p:nvSpPr>
          <p:spPr bwMode="auto">
            <a:xfrm>
              <a:off x="1360" y="297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7" name="Line 7"/>
            <p:cNvSpPr>
              <a:spLocks noChangeShapeType="1"/>
            </p:cNvSpPr>
            <p:nvPr/>
          </p:nvSpPr>
          <p:spPr bwMode="auto">
            <a:xfrm>
              <a:off x="2848" y="293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8" name="Oval 8"/>
            <p:cNvSpPr>
              <a:spLocks noChangeArrowheads="1"/>
            </p:cNvSpPr>
            <p:nvPr/>
          </p:nvSpPr>
          <p:spPr bwMode="auto">
            <a:xfrm>
              <a:off x="1792" y="2978"/>
              <a:ext cx="336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9" name="Rectangle 9"/>
            <p:cNvSpPr>
              <a:spLocks noChangeArrowheads="1"/>
            </p:cNvSpPr>
            <p:nvPr/>
          </p:nvSpPr>
          <p:spPr bwMode="auto">
            <a:xfrm>
              <a:off x="1888" y="3890"/>
              <a:ext cx="240" cy="14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0" name="Oval 10"/>
            <p:cNvSpPr>
              <a:spLocks noChangeArrowheads="1"/>
            </p:cNvSpPr>
            <p:nvPr/>
          </p:nvSpPr>
          <p:spPr bwMode="auto">
            <a:xfrm>
              <a:off x="2272" y="3458"/>
              <a:ext cx="240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1" name="Oval 11"/>
            <p:cNvSpPr>
              <a:spLocks noChangeArrowheads="1"/>
            </p:cNvSpPr>
            <p:nvPr/>
          </p:nvSpPr>
          <p:spPr bwMode="auto">
            <a:xfrm>
              <a:off x="1408" y="3842"/>
              <a:ext cx="240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2" name="Oval 12"/>
            <p:cNvSpPr>
              <a:spLocks noChangeArrowheads="1"/>
            </p:cNvSpPr>
            <p:nvPr/>
          </p:nvSpPr>
          <p:spPr bwMode="auto">
            <a:xfrm>
              <a:off x="2560" y="3122"/>
              <a:ext cx="240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3" name="Oval 13"/>
            <p:cNvSpPr>
              <a:spLocks noChangeArrowheads="1"/>
            </p:cNvSpPr>
            <p:nvPr/>
          </p:nvSpPr>
          <p:spPr bwMode="auto">
            <a:xfrm>
              <a:off x="1504" y="3314"/>
              <a:ext cx="240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74" name="Line 14"/>
            <p:cNvSpPr>
              <a:spLocks noChangeShapeType="1"/>
            </p:cNvSpPr>
            <p:nvPr/>
          </p:nvSpPr>
          <p:spPr bwMode="auto">
            <a:xfrm>
              <a:off x="1744" y="312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50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100013"/>
            <a:ext cx="6870700" cy="808037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密度的性質</a:t>
            </a:r>
          </a:p>
        </p:txBody>
      </p:sp>
      <p:sp>
        <p:nvSpPr>
          <p:cNvPr id="534544" name="Text Box 16"/>
          <p:cNvSpPr txBox="1">
            <a:spLocks noChangeArrowheads="1"/>
          </p:cNvSpPr>
          <p:nvPr/>
        </p:nvSpPr>
        <p:spPr bwMode="auto">
          <a:xfrm>
            <a:off x="6635626" y="908720"/>
            <a:ext cx="1032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定值</a:t>
            </a:r>
          </a:p>
        </p:txBody>
      </p:sp>
      <p:sp>
        <p:nvSpPr>
          <p:cNvPr id="534545" name="Text Box 17"/>
          <p:cNvSpPr txBox="1">
            <a:spLocks noChangeArrowheads="1"/>
          </p:cNvSpPr>
          <p:nvPr/>
        </p:nvSpPr>
        <p:spPr bwMode="auto">
          <a:xfrm>
            <a:off x="6361113" y="584676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ym typeface="Wingdings" pitchFamily="2" charset="2"/>
              </a:rPr>
              <a:t></a:t>
            </a:r>
          </a:p>
        </p:txBody>
      </p:sp>
      <p:sp>
        <p:nvSpPr>
          <p:cNvPr id="534546" name="Text Box 18"/>
          <p:cNvSpPr txBox="1">
            <a:spLocks noChangeArrowheads="1"/>
          </p:cNvSpPr>
          <p:nvPr/>
        </p:nvSpPr>
        <p:spPr bwMode="auto">
          <a:xfrm>
            <a:off x="5652120" y="1772816"/>
            <a:ext cx="50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沉</a:t>
            </a:r>
          </a:p>
        </p:txBody>
      </p:sp>
      <p:sp>
        <p:nvSpPr>
          <p:cNvPr id="534547" name="Text Box 19"/>
          <p:cNvSpPr txBox="1">
            <a:spLocks noChangeArrowheads="1"/>
          </p:cNvSpPr>
          <p:nvPr/>
        </p:nvSpPr>
        <p:spPr bwMode="auto">
          <a:xfrm>
            <a:off x="5868144" y="2204864"/>
            <a:ext cx="50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浮</a:t>
            </a:r>
          </a:p>
        </p:txBody>
      </p:sp>
      <p:sp>
        <p:nvSpPr>
          <p:cNvPr id="534548" name="Text Box 20"/>
          <p:cNvSpPr txBox="1">
            <a:spLocks noChangeArrowheads="1"/>
          </p:cNvSpPr>
          <p:nvPr/>
        </p:nvSpPr>
        <p:spPr bwMode="auto">
          <a:xfrm>
            <a:off x="7380288" y="54435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ym typeface="Wingdings" pitchFamily="2" charset="2"/>
              </a:rPr>
              <a:t></a:t>
            </a:r>
          </a:p>
        </p:txBody>
      </p:sp>
      <p:sp>
        <p:nvSpPr>
          <p:cNvPr id="534549" name="Text Box 21"/>
          <p:cNvSpPr txBox="1">
            <a:spLocks noChangeArrowheads="1"/>
          </p:cNvSpPr>
          <p:nvPr/>
        </p:nvSpPr>
        <p:spPr bwMode="auto">
          <a:xfrm>
            <a:off x="5047432" y="2636912"/>
            <a:ext cx="161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液中任何</a:t>
            </a:r>
          </a:p>
        </p:txBody>
      </p:sp>
      <p:graphicFrame>
        <p:nvGraphicFramePr>
          <p:cNvPr id="534550" name="Object 22"/>
          <p:cNvGraphicFramePr>
            <a:graphicFrameLocks noChangeAspect="1"/>
          </p:cNvGraphicFramePr>
          <p:nvPr/>
        </p:nvGraphicFramePr>
        <p:xfrm>
          <a:off x="2483768" y="5272062"/>
          <a:ext cx="1285875" cy="1174750"/>
        </p:xfrm>
        <a:graphic>
          <a:graphicData uri="http://schemas.openxmlformats.org/presentationml/2006/ole">
            <p:oleObj spid="_x0000_s6146" name="方程式" r:id="rId4" imgW="431640" imgH="393480" progId="Equation.3">
              <p:embed/>
            </p:oleObj>
          </a:graphicData>
        </a:graphic>
      </p:graphicFrame>
      <p:sp>
        <p:nvSpPr>
          <p:cNvPr id="534551" name="Oval 23"/>
          <p:cNvSpPr>
            <a:spLocks noChangeArrowheads="1"/>
          </p:cNvSpPr>
          <p:nvPr/>
        </p:nvSpPr>
        <p:spPr bwMode="auto">
          <a:xfrm>
            <a:off x="3198143" y="5229200"/>
            <a:ext cx="647700" cy="6477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4552" name="Text Box 24"/>
          <p:cNvSpPr txBox="1">
            <a:spLocks noChangeArrowheads="1"/>
          </p:cNvSpPr>
          <p:nvPr/>
        </p:nvSpPr>
        <p:spPr bwMode="auto">
          <a:xfrm>
            <a:off x="2195736" y="3543399"/>
            <a:ext cx="927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不變</a:t>
            </a:r>
          </a:p>
        </p:txBody>
      </p:sp>
      <p:sp>
        <p:nvSpPr>
          <p:cNvPr id="534553" name="Text Box 25"/>
          <p:cNvSpPr txBox="1">
            <a:spLocks noChangeArrowheads="1"/>
          </p:cNvSpPr>
          <p:nvPr/>
        </p:nvSpPr>
        <p:spPr bwMode="auto">
          <a:xfrm>
            <a:off x="5652120" y="3501008"/>
            <a:ext cx="96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改變</a:t>
            </a:r>
          </a:p>
        </p:txBody>
      </p:sp>
      <p:sp>
        <p:nvSpPr>
          <p:cNvPr id="534554" name="Text Box 26"/>
          <p:cNvSpPr txBox="1">
            <a:spLocks noChangeArrowheads="1"/>
          </p:cNvSpPr>
          <p:nvPr/>
        </p:nvSpPr>
        <p:spPr bwMode="auto">
          <a:xfrm>
            <a:off x="2699792" y="3913892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↑</a:t>
            </a:r>
          </a:p>
        </p:txBody>
      </p:sp>
      <p:sp>
        <p:nvSpPr>
          <p:cNvPr id="534555" name="Text Box 27"/>
          <p:cNvSpPr txBox="1">
            <a:spLocks noChangeArrowheads="1"/>
          </p:cNvSpPr>
          <p:nvPr/>
        </p:nvSpPr>
        <p:spPr bwMode="auto">
          <a:xfrm>
            <a:off x="2699792" y="4408785"/>
            <a:ext cx="527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↓</a:t>
            </a:r>
          </a:p>
        </p:txBody>
      </p:sp>
      <p:sp>
        <p:nvSpPr>
          <p:cNvPr id="32" name="矩形 31"/>
          <p:cNvSpPr/>
          <p:nvPr/>
        </p:nvSpPr>
        <p:spPr>
          <a:xfrm>
            <a:off x="7812360" y="1772816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沉體</a:t>
            </a:r>
            <a:r>
              <a:rPr lang="en-US" altLang="zh-TW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380312" y="2276872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浮體</a:t>
            </a:r>
            <a:r>
              <a:rPr lang="en-US" altLang="zh-TW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)</a:t>
            </a:r>
            <a:endParaRPr lang="zh-TW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7236296" y="2708920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懸浮體</a:t>
            </a:r>
            <a:r>
              <a:rPr lang="en-US" altLang="zh-TW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) 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3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3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3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3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3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3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1" grpId="0"/>
      <p:bldP spid="534544" grpId="0"/>
      <p:bldP spid="534545" grpId="0"/>
      <p:bldP spid="534546" grpId="0"/>
      <p:bldP spid="534547" grpId="0"/>
      <p:bldP spid="534548" grpId="0"/>
      <p:bldP spid="534549" grpId="0"/>
      <p:bldP spid="534551" grpId="0" animBg="1"/>
      <p:bldP spid="534552" grpId="0"/>
      <p:bldP spid="534553" grpId="0"/>
      <p:bldP spid="534554" grpId="0"/>
      <p:bldP spid="534555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5850" y="260350"/>
            <a:ext cx="6726238" cy="550863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常見物質的密度</a:t>
            </a: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/>
        </p:nvGraphicFramePr>
        <p:xfrm>
          <a:off x="228600" y="1000125"/>
          <a:ext cx="8686800" cy="5143504"/>
        </p:xfrm>
        <a:graphic>
          <a:graphicData uri="http://schemas.openxmlformats.org/drawingml/2006/table">
            <a:tbl>
              <a:tblPr/>
              <a:tblGrid>
                <a:gridCol w="2171700"/>
                <a:gridCol w="2171700"/>
                <a:gridCol w="2171700"/>
                <a:gridCol w="2171700"/>
              </a:tblGrid>
              <a:tr h="6492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表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1-4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 常見物體的密度（常溫常壓下）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2.7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13.6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0.92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血液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≒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8.9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7.9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二氧化碳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0.00198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7.14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空氣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≒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0.0013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地殼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≒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2.8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氫氣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0.00009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pSp>
        <p:nvGrpSpPr>
          <p:cNvPr id="29743" name="群組 12"/>
          <p:cNvGrpSpPr>
            <a:grpSpLocks/>
          </p:cNvGrpSpPr>
          <p:nvPr/>
        </p:nvGrpSpPr>
        <p:grpSpPr bwMode="auto">
          <a:xfrm>
            <a:off x="357188" y="6194425"/>
            <a:ext cx="1905000" cy="523875"/>
            <a:chOff x="357158" y="6194733"/>
            <a:chExt cx="1904826" cy="523220"/>
          </a:xfrm>
        </p:grpSpPr>
        <p:sp>
          <p:nvSpPr>
            <p:cNvPr id="29750" name="矩形 4"/>
            <p:cNvSpPr>
              <a:spLocks noChangeArrowheads="1"/>
            </p:cNvSpPr>
            <p:nvPr/>
          </p:nvSpPr>
          <p:spPr bwMode="auto">
            <a:xfrm>
              <a:off x="357158" y="6271291"/>
              <a:ext cx="714380" cy="370105"/>
            </a:xfrm>
            <a:prstGeom prst="rect">
              <a:avLst/>
            </a:prstGeom>
            <a:solidFill>
              <a:srgbClr val="FFFF00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51" name="文字方塊 5"/>
            <p:cNvSpPr txBox="1">
              <a:spLocks noChangeArrowheads="1"/>
            </p:cNvSpPr>
            <p:nvPr/>
          </p:nvSpPr>
          <p:spPr bwMode="auto">
            <a:xfrm>
              <a:off x="1000100" y="6194733"/>
              <a:ext cx="12618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800"/>
                <a:t>：固體</a:t>
              </a:r>
            </a:p>
          </p:txBody>
        </p:sp>
      </p:grpSp>
      <p:grpSp>
        <p:nvGrpSpPr>
          <p:cNvPr id="29744" name="群組 11"/>
          <p:cNvGrpSpPr>
            <a:grpSpLocks/>
          </p:cNvGrpSpPr>
          <p:nvPr/>
        </p:nvGrpSpPr>
        <p:grpSpPr bwMode="auto">
          <a:xfrm>
            <a:off x="2619375" y="6194425"/>
            <a:ext cx="1905000" cy="523875"/>
            <a:chOff x="2595736" y="6194733"/>
            <a:chExt cx="1904826" cy="523220"/>
          </a:xfrm>
        </p:grpSpPr>
        <p:sp>
          <p:nvSpPr>
            <p:cNvPr id="29748" name="矩形 6"/>
            <p:cNvSpPr>
              <a:spLocks noChangeArrowheads="1"/>
            </p:cNvSpPr>
            <p:nvPr/>
          </p:nvSpPr>
          <p:spPr bwMode="auto">
            <a:xfrm>
              <a:off x="2595736" y="6271291"/>
              <a:ext cx="714380" cy="370105"/>
            </a:xfrm>
            <a:prstGeom prst="rect">
              <a:avLst/>
            </a:prstGeom>
            <a:solidFill>
              <a:srgbClr val="FFCCCC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49" name="文字方塊 7"/>
            <p:cNvSpPr txBox="1">
              <a:spLocks noChangeArrowheads="1"/>
            </p:cNvSpPr>
            <p:nvPr/>
          </p:nvSpPr>
          <p:spPr bwMode="auto">
            <a:xfrm>
              <a:off x="3238678" y="6194733"/>
              <a:ext cx="12618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800"/>
                <a:t>：液體</a:t>
              </a:r>
            </a:p>
          </p:txBody>
        </p:sp>
      </p:grpSp>
      <p:grpSp>
        <p:nvGrpSpPr>
          <p:cNvPr id="29745" name="群組 10"/>
          <p:cNvGrpSpPr>
            <a:grpSpLocks/>
          </p:cNvGrpSpPr>
          <p:nvPr/>
        </p:nvGrpSpPr>
        <p:grpSpPr bwMode="auto">
          <a:xfrm>
            <a:off x="4881563" y="6194425"/>
            <a:ext cx="1905000" cy="523875"/>
            <a:chOff x="4881752" y="6194733"/>
            <a:chExt cx="1904826" cy="523220"/>
          </a:xfrm>
        </p:grpSpPr>
        <p:sp>
          <p:nvSpPr>
            <p:cNvPr id="29746" name="矩形 8"/>
            <p:cNvSpPr>
              <a:spLocks noChangeArrowheads="1"/>
            </p:cNvSpPr>
            <p:nvPr/>
          </p:nvSpPr>
          <p:spPr bwMode="auto">
            <a:xfrm>
              <a:off x="4881752" y="6271291"/>
              <a:ext cx="714380" cy="370105"/>
            </a:xfrm>
            <a:prstGeom prst="rect">
              <a:avLst/>
            </a:prstGeom>
            <a:solidFill>
              <a:srgbClr val="00B0F0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47" name="文字方塊 9"/>
            <p:cNvSpPr txBox="1">
              <a:spLocks noChangeArrowheads="1"/>
            </p:cNvSpPr>
            <p:nvPr/>
          </p:nvSpPr>
          <p:spPr bwMode="auto">
            <a:xfrm>
              <a:off x="5524694" y="6194733"/>
              <a:ext cx="12618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800"/>
                <a:t>：氣體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96850"/>
            <a:ext cx="8568630" cy="771525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kumimoji="0" lang="zh-TW" altLang="en-US" sz="3200" dirty="0" smtClean="0">
                <a:solidFill>
                  <a:schemeClr val="tx1"/>
                </a:solidFill>
                <a:ea typeface="標楷體" pitchFamily="65" charset="-120"/>
              </a:rPr>
              <a:t>定溫、定壓下，</a:t>
            </a:r>
            <a:r>
              <a:rPr kumimoji="0" lang="en-US" altLang="zh-TW" sz="3200" dirty="0" smtClean="0">
                <a:solidFill>
                  <a:schemeClr val="tx1"/>
                </a:solidFill>
                <a:ea typeface="標楷體" pitchFamily="65" charset="-120"/>
              </a:rPr>
              <a:t>M</a:t>
            </a:r>
            <a:r>
              <a:rPr kumimoji="0" lang="zh-TW" altLang="en-US" sz="3200" dirty="0" smtClean="0">
                <a:solidFill>
                  <a:schemeClr val="tx1"/>
                </a:solidFill>
                <a:ea typeface="標楷體" pitchFamily="65" charset="-120"/>
              </a:rPr>
              <a:t>、</a:t>
            </a:r>
            <a:r>
              <a:rPr kumimoji="0" lang="en-US" altLang="zh-TW" sz="3200" dirty="0" smtClean="0">
                <a:solidFill>
                  <a:schemeClr val="tx1"/>
                </a:solidFill>
                <a:ea typeface="標楷體" pitchFamily="65" charset="-120"/>
              </a:rPr>
              <a:t>V</a:t>
            </a:r>
            <a:r>
              <a:rPr kumimoji="0" lang="zh-TW" altLang="en-US" sz="3200" dirty="0" smtClean="0">
                <a:solidFill>
                  <a:schemeClr val="tx1"/>
                </a:solidFill>
                <a:ea typeface="標楷體" pitchFamily="65" charset="-120"/>
              </a:rPr>
              <a:t>、</a:t>
            </a:r>
            <a:r>
              <a:rPr kumimoji="0" lang="en-US" altLang="zh-TW" sz="3200" dirty="0" smtClean="0">
                <a:solidFill>
                  <a:schemeClr val="tx1"/>
                </a:solidFill>
                <a:ea typeface="標楷體" pitchFamily="65" charset="-120"/>
              </a:rPr>
              <a:t>D</a:t>
            </a:r>
            <a:r>
              <a:rPr lang="zh-TW" altLang="en-US" sz="3200" dirty="0" smtClean="0">
                <a:solidFill>
                  <a:schemeClr val="tx1"/>
                </a:solidFill>
                <a:ea typeface="標楷體" pitchFamily="65" charset="-120"/>
              </a:rPr>
              <a:t>關係圖與意義   </a:t>
            </a:r>
            <a:endParaRPr lang="zh-TW" altLang="en-US" sz="28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63203" name="Group 3"/>
          <p:cNvGraphicFramePr>
            <a:graphicFrameLocks noGrp="1"/>
          </p:cNvGraphicFramePr>
          <p:nvPr/>
        </p:nvGraphicFramePr>
        <p:xfrm>
          <a:off x="554038" y="1139825"/>
          <a:ext cx="8121650" cy="5384800"/>
        </p:xfrm>
        <a:graphic>
          <a:graphicData uri="http://schemas.openxmlformats.org/drawingml/2006/table">
            <a:tbl>
              <a:tblPr/>
              <a:tblGrid>
                <a:gridCol w="8121650"/>
              </a:tblGrid>
              <a:tr h="269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  <a:tr h="269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aseline="0" dirty="0" smtClean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   </a:t>
                      </a:r>
                      <a:r>
                        <a:rPr lang="zh-TW" altLang="en-US" sz="28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同一物質，密度一定</a:t>
                      </a:r>
                      <a:endParaRPr lang="en-US" altLang="zh-TW" sz="28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純物質的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固定，不因質量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體積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大小改變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【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例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2000" dirty="0" smtClean="0"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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大氣壓、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4℃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下，體積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10ml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20ml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的水，密度都是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g/cm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2000" dirty="0" smtClean="0"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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大氣壓、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4℃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下，質量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100g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200g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的水，密度都是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g/cm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8205" name="Group 11"/>
          <p:cNvGrpSpPr>
            <a:grpSpLocks/>
          </p:cNvGrpSpPr>
          <p:nvPr/>
        </p:nvGrpSpPr>
        <p:grpSpPr bwMode="auto">
          <a:xfrm>
            <a:off x="1619672" y="1412776"/>
            <a:ext cx="2319338" cy="2246312"/>
            <a:chOff x="3915" y="944"/>
            <a:chExt cx="1461" cy="1415"/>
          </a:xfrm>
        </p:grpSpPr>
        <p:grpSp>
          <p:nvGrpSpPr>
            <p:cNvPr id="8208" name="Group 12"/>
            <p:cNvGrpSpPr>
              <a:grpSpLocks/>
            </p:cNvGrpSpPr>
            <p:nvPr/>
          </p:nvGrpSpPr>
          <p:grpSpPr bwMode="auto">
            <a:xfrm>
              <a:off x="3993" y="1133"/>
              <a:ext cx="1179" cy="1134"/>
              <a:chOff x="520" y="1071"/>
              <a:chExt cx="1179" cy="1134"/>
            </a:xfrm>
          </p:grpSpPr>
          <p:sp>
            <p:nvSpPr>
              <p:cNvPr id="8209" name="Line 13"/>
              <p:cNvSpPr>
                <a:spLocks noChangeShapeType="1"/>
              </p:cNvSpPr>
              <p:nvPr/>
            </p:nvSpPr>
            <p:spPr bwMode="auto">
              <a:xfrm>
                <a:off x="520" y="2205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10" name="Line 14"/>
              <p:cNvSpPr>
                <a:spLocks noChangeShapeType="1"/>
              </p:cNvSpPr>
              <p:nvPr/>
            </p:nvSpPr>
            <p:spPr bwMode="auto">
              <a:xfrm flipV="1">
                <a:off x="521" y="1071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aphicFrame>
          <p:nvGraphicFramePr>
            <p:cNvPr id="8194" name="Object 15"/>
            <p:cNvGraphicFramePr>
              <a:graphicFrameLocks noChangeAspect="1"/>
            </p:cNvGraphicFramePr>
            <p:nvPr/>
          </p:nvGraphicFramePr>
          <p:xfrm>
            <a:off x="3915" y="944"/>
            <a:ext cx="172" cy="171"/>
          </p:xfrm>
          <a:graphic>
            <a:graphicData uri="http://schemas.openxmlformats.org/presentationml/2006/ole">
              <p:oleObj spid="_x0000_s8194" name="方程式" r:id="rId4" imgW="164880" imgH="164880" progId="Equation.3">
                <p:embed/>
              </p:oleObj>
            </a:graphicData>
          </a:graphic>
        </p:graphicFrame>
        <p:graphicFrame>
          <p:nvGraphicFramePr>
            <p:cNvPr id="8195" name="Object 16"/>
            <p:cNvGraphicFramePr>
              <a:graphicFrameLocks noChangeAspect="1"/>
            </p:cNvGraphicFramePr>
            <p:nvPr/>
          </p:nvGraphicFramePr>
          <p:xfrm>
            <a:off x="5165" y="2188"/>
            <a:ext cx="211" cy="171"/>
          </p:xfrm>
          <a:graphic>
            <a:graphicData uri="http://schemas.openxmlformats.org/presentationml/2006/ole">
              <p:oleObj spid="_x0000_s8195" name="方程式" r:id="rId5" imgW="203040" imgH="164880" progId="Equation.3">
                <p:embed/>
              </p:oleObj>
            </a:graphicData>
          </a:graphic>
        </p:graphicFrame>
      </p:grpSp>
      <p:sp>
        <p:nvSpPr>
          <p:cNvPr id="563218" name="Line 18"/>
          <p:cNvSpPr>
            <a:spLocks noChangeShapeType="1"/>
          </p:cNvSpPr>
          <p:nvPr/>
        </p:nvSpPr>
        <p:spPr bwMode="auto">
          <a:xfrm>
            <a:off x="1762547" y="2384326"/>
            <a:ext cx="19431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9" name="Group 11"/>
          <p:cNvGrpSpPr>
            <a:grpSpLocks/>
          </p:cNvGrpSpPr>
          <p:nvPr/>
        </p:nvGrpSpPr>
        <p:grpSpPr bwMode="auto">
          <a:xfrm>
            <a:off x="5004047" y="1412776"/>
            <a:ext cx="2276475" cy="2257424"/>
            <a:chOff x="3915" y="944"/>
            <a:chExt cx="1434" cy="1422"/>
          </a:xfrm>
        </p:grpSpPr>
        <p:grpSp>
          <p:nvGrpSpPr>
            <p:cNvPr id="20" name="Group 12"/>
            <p:cNvGrpSpPr>
              <a:grpSpLocks/>
            </p:cNvGrpSpPr>
            <p:nvPr/>
          </p:nvGrpSpPr>
          <p:grpSpPr bwMode="auto">
            <a:xfrm>
              <a:off x="3993" y="1133"/>
              <a:ext cx="1179" cy="1134"/>
              <a:chOff x="520" y="1071"/>
              <a:chExt cx="1179" cy="113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520" y="2205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 flipV="1">
                <a:off x="521" y="1071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aphicFrame>
          <p:nvGraphicFramePr>
            <p:cNvPr id="21" name="Object 15"/>
            <p:cNvGraphicFramePr>
              <a:graphicFrameLocks noChangeAspect="1"/>
            </p:cNvGraphicFramePr>
            <p:nvPr/>
          </p:nvGraphicFramePr>
          <p:xfrm>
            <a:off x="3915" y="944"/>
            <a:ext cx="172" cy="171"/>
          </p:xfrm>
          <a:graphic>
            <a:graphicData uri="http://schemas.openxmlformats.org/presentationml/2006/ole">
              <p:oleObj spid="_x0000_s8198" name="方程式" r:id="rId6" imgW="164880" imgH="164880" progId="Equation.3">
                <p:embed/>
              </p:oleObj>
            </a:graphicData>
          </a:graphic>
        </p:graphicFrame>
        <p:graphicFrame>
          <p:nvGraphicFramePr>
            <p:cNvPr id="22" name="Object 16"/>
            <p:cNvGraphicFramePr>
              <a:graphicFrameLocks noChangeAspect="1"/>
            </p:cNvGraphicFramePr>
            <p:nvPr/>
          </p:nvGraphicFramePr>
          <p:xfrm>
            <a:off x="5191" y="2182"/>
            <a:ext cx="158" cy="184"/>
          </p:xfrm>
          <a:graphic>
            <a:graphicData uri="http://schemas.openxmlformats.org/presentationml/2006/ole">
              <p:oleObj spid="_x0000_s8199" name="方程式" r:id="rId7" imgW="152280" imgH="177480" progId="Equation.3">
                <p:embed/>
              </p:oleObj>
            </a:graphicData>
          </a:graphic>
        </p:graphicFrame>
      </p:grp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5146923" y="2384326"/>
            <a:ext cx="19431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文字方塊 3"/>
          <p:cNvSpPr txBox="1"/>
          <p:nvPr/>
        </p:nvSpPr>
        <p:spPr>
          <a:xfrm>
            <a:off x="8033331" y="404664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800" dirty="0" smtClean="0"/>
              <a:t>1/3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96850"/>
            <a:ext cx="8568630" cy="771525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kumimoji="0" lang="zh-TW" altLang="en-US" sz="3200" dirty="0" smtClean="0">
                <a:solidFill>
                  <a:schemeClr val="tx1"/>
                </a:solidFill>
                <a:ea typeface="標楷體" pitchFamily="65" charset="-120"/>
              </a:rPr>
              <a:t>定溫、定壓下，</a:t>
            </a:r>
            <a:r>
              <a:rPr kumimoji="0" lang="en-US" altLang="zh-TW" sz="3200" dirty="0" smtClean="0">
                <a:solidFill>
                  <a:schemeClr val="tx1"/>
                </a:solidFill>
                <a:ea typeface="標楷體" pitchFamily="65" charset="-120"/>
              </a:rPr>
              <a:t>M</a:t>
            </a:r>
            <a:r>
              <a:rPr kumimoji="0" lang="zh-TW" altLang="en-US" sz="3200" dirty="0" smtClean="0">
                <a:solidFill>
                  <a:schemeClr val="tx1"/>
                </a:solidFill>
                <a:ea typeface="標楷體" pitchFamily="65" charset="-120"/>
              </a:rPr>
              <a:t>、</a:t>
            </a:r>
            <a:r>
              <a:rPr kumimoji="0" lang="en-US" altLang="zh-TW" sz="3200" dirty="0" smtClean="0">
                <a:solidFill>
                  <a:schemeClr val="tx1"/>
                </a:solidFill>
                <a:ea typeface="標楷體" pitchFamily="65" charset="-120"/>
              </a:rPr>
              <a:t>V</a:t>
            </a:r>
            <a:r>
              <a:rPr kumimoji="0" lang="zh-TW" altLang="en-US" sz="3200" dirty="0" smtClean="0">
                <a:solidFill>
                  <a:schemeClr val="tx1"/>
                </a:solidFill>
                <a:ea typeface="標楷體" pitchFamily="65" charset="-120"/>
              </a:rPr>
              <a:t>、</a:t>
            </a:r>
            <a:r>
              <a:rPr kumimoji="0" lang="en-US" altLang="zh-TW" sz="3200" dirty="0" smtClean="0">
                <a:solidFill>
                  <a:schemeClr val="tx1"/>
                </a:solidFill>
                <a:ea typeface="標楷體" pitchFamily="65" charset="-120"/>
              </a:rPr>
              <a:t>D</a:t>
            </a:r>
            <a:r>
              <a:rPr lang="zh-TW" altLang="en-US" sz="3200" dirty="0" smtClean="0">
                <a:solidFill>
                  <a:schemeClr val="tx1"/>
                </a:solidFill>
                <a:ea typeface="標楷體" pitchFamily="65" charset="-120"/>
              </a:rPr>
              <a:t>關係圖與意義   </a:t>
            </a:r>
          </a:p>
        </p:txBody>
      </p:sp>
      <p:graphicFrame>
        <p:nvGraphicFramePr>
          <p:cNvPr id="563203" name="Group 3"/>
          <p:cNvGraphicFramePr>
            <a:graphicFrameLocks noGrp="1"/>
          </p:cNvGraphicFramePr>
          <p:nvPr/>
        </p:nvGraphicFramePr>
        <p:xfrm>
          <a:off x="554038" y="1139825"/>
          <a:ext cx="8121650" cy="5384800"/>
        </p:xfrm>
        <a:graphic>
          <a:graphicData uri="http://schemas.openxmlformats.org/drawingml/2006/table">
            <a:tbl>
              <a:tblPr/>
              <a:tblGrid>
                <a:gridCol w="8121650"/>
              </a:tblGrid>
              <a:tr h="269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  <a:tr h="269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同一物質，密度一定，</a:t>
                      </a:r>
                      <a:r>
                        <a:rPr lang="zh-TW" altLang="en-US" sz="2800" dirty="0" smtClean="0">
                          <a:solidFill>
                            <a:srgbClr val="FF33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質量與體積成正比</a:t>
                      </a:r>
                      <a:endParaRPr lang="en-US" altLang="zh-TW" sz="2800" dirty="0" smtClean="0">
                        <a:solidFill>
                          <a:srgbClr val="FF33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【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例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2000" dirty="0" smtClean="0"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金的密度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19.3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g/cm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，體積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cm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cm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的金，質量比為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  冰的密度</a:t>
                      </a:r>
                      <a:r>
                        <a:rPr lang="en-US" altLang="zh-TW" sz="2000" dirty="0" smtClean="0"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0.9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g/cm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，質量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9g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+mn-cs"/>
                        </a:rPr>
                        <a:t>g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的金，體積比為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  </a:t>
                      </a:r>
                      <a:r>
                        <a:rPr lang="en-US" altLang="zh-TW" sz="2000" dirty="0" smtClean="0"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78g</a:t>
                      </a:r>
                      <a:r>
                        <a:rPr lang="zh-TW" altLang="en-US" sz="2000" dirty="0" smtClean="0"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的鐵塊體積</a:t>
                      </a:r>
                      <a:r>
                        <a:rPr lang="en-US" altLang="zh-TW" sz="2000" dirty="0" smtClean="0"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10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cm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，則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156g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的鐵塊體積</a:t>
                      </a:r>
                      <a:r>
                        <a:rPr lang="zh-TW" altLang="en-US" sz="2000" dirty="0" smtClean="0"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為何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?</a:t>
                      </a:r>
                      <a:endParaRPr lang="en-US" altLang="zh-TW" sz="2000" dirty="0" smtClean="0"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  </a:t>
                      </a:r>
                      <a:r>
                        <a:rPr lang="en-US" altLang="zh-TW" sz="2000" dirty="0" smtClean="0"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10mL</a:t>
                      </a:r>
                      <a:r>
                        <a:rPr lang="zh-TW" altLang="en-US" sz="2000" dirty="0" smtClean="0"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的水銀質量是</a:t>
                      </a:r>
                      <a:r>
                        <a:rPr lang="en-US" altLang="zh-TW" sz="2000" dirty="0" smtClean="0"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136g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，則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50</a:t>
                      </a:r>
                      <a:r>
                        <a:rPr lang="en-US" altLang="zh-TW" sz="2000" dirty="0" smtClean="0"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mL</a:t>
                      </a:r>
                      <a:r>
                        <a:rPr lang="zh-TW" altLang="en-US" sz="2000" dirty="0" smtClean="0"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的水銀質量為何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?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3203848" y="1412776"/>
            <a:ext cx="2308225" cy="2225675"/>
            <a:chOff x="385" y="936"/>
            <a:chExt cx="1454" cy="1402"/>
          </a:xfrm>
        </p:grpSpPr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493" y="1125"/>
              <a:ext cx="1179" cy="1134"/>
              <a:chOff x="520" y="1071"/>
              <a:chExt cx="1179" cy="1134"/>
            </a:xfrm>
          </p:grpSpPr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520" y="2205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 flipV="1">
                <a:off x="521" y="1071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aphicFrame>
          <p:nvGraphicFramePr>
            <p:cNvPr id="20" name="Object 18"/>
            <p:cNvGraphicFramePr>
              <a:graphicFrameLocks noChangeAspect="1"/>
            </p:cNvGraphicFramePr>
            <p:nvPr/>
          </p:nvGraphicFramePr>
          <p:xfrm>
            <a:off x="385" y="936"/>
            <a:ext cx="211" cy="171"/>
          </p:xfrm>
          <a:graphic>
            <a:graphicData uri="http://schemas.openxmlformats.org/presentationml/2006/ole">
              <p:oleObj spid="_x0000_s76806" name="方程式" r:id="rId4" imgW="203040" imgH="164880" progId="Equation.3">
                <p:embed/>
              </p:oleObj>
            </a:graphicData>
          </a:graphic>
        </p:graphicFrame>
        <p:graphicFrame>
          <p:nvGraphicFramePr>
            <p:cNvPr id="26" name="Object 19"/>
            <p:cNvGraphicFramePr>
              <a:graphicFrameLocks noChangeAspect="1"/>
            </p:cNvGraphicFramePr>
            <p:nvPr/>
          </p:nvGraphicFramePr>
          <p:xfrm>
            <a:off x="1681" y="2154"/>
            <a:ext cx="158" cy="184"/>
          </p:xfrm>
          <a:graphic>
            <a:graphicData uri="http://schemas.openxmlformats.org/presentationml/2006/ole">
              <p:oleObj spid="_x0000_s76807" name="方程式" r:id="rId5" imgW="152280" imgH="177480" progId="Equation.3">
                <p:embed/>
              </p:oleObj>
            </a:graphicData>
          </a:graphic>
        </p:graphicFrame>
      </p:grpSp>
      <p:sp>
        <p:nvSpPr>
          <p:cNvPr id="29" name="Line 30"/>
          <p:cNvSpPr>
            <a:spLocks noChangeShapeType="1"/>
          </p:cNvSpPr>
          <p:nvPr/>
        </p:nvSpPr>
        <p:spPr bwMode="auto">
          <a:xfrm flipV="1">
            <a:off x="3376885" y="1782664"/>
            <a:ext cx="1727200" cy="172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561178" name="Object 26"/>
          <p:cNvGraphicFramePr>
            <a:graphicFrameLocks noChangeAspect="1"/>
          </p:cNvGraphicFramePr>
          <p:nvPr/>
        </p:nvGraphicFramePr>
        <p:xfrm>
          <a:off x="5292080" y="1484784"/>
          <a:ext cx="1166813" cy="927100"/>
        </p:xfrm>
        <a:graphic>
          <a:graphicData uri="http://schemas.openxmlformats.org/presentationml/2006/ole">
            <p:oleObj spid="_x0000_s76808" name="方程式" r:id="rId6" imgW="495000" imgH="393480" progId="Equation.3">
              <p:embed/>
            </p:oleObj>
          </a:graphicData>
        </a:graphic>
      </p:graphicFrame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5220073" y="1700808"/>
            <a:ext cx="504056" cy="455981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561181" name="Object 29"/>
          <p:cNvGraphicFramePr>
            <a:graphicFrameLocks noChangeAspect="1"/>
          </p:cNvGraphicFramePr>
          <p:nvPr/>
        </p:nvGraphicFramePr>
        <p:xfrm>
          <a:off x="6804248" y="1700808"/>
          <a:ext cx="1106487" cy="419100"/>
        </p:xfrm>
        <a:graphic>
          <a:graphicData uri="http://schemas.openxmlformats.org/presentationml/2006/ole">
            <p:oleObj spid="_x0000_s76809" name="方程式" r:id="rId7" imgW="469800" imgH="177480" progId="Equation.3">
              <p:embed/>
            </p:oleObj>
          </a:graphicData>
        </a:graphic>
      </p:graphicFrame>
      <p:sp>
        <p:nvSpPr>
          <p:cNvPr id="31" name="左-上雙向箭號 30"/>
          <p:cNvSpPr/>
          <p:nvPr/>
        </p:nvSpPr>
        <p:spPr>
          <a:xfrm rot="18493060">
            <a:off x="6315526" y="1716143"/>
            <a:ext cx="432048" cy="432048"/>
          </a:xfrm>
          <a:prstGeom prst="leftUpArrow">
            <a:avLst>
              <a:gd name="adj1" fmla="val 16383"/>
              <a:gd name="adj2" fmla="val 25000"/>
              <a:gd name="adj3" fmla="val 2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3"/>
          <p:cNvSpPr txBox="1"/>
          <p:nvPr/>
        </p:nvSpPr>
        <p:spPr>
          <a:xfrm>
            <a:off x="8033331" y="404664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800" dirty="0" smtClean="0"/>
              <a:t>2/3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196850"/>
            <a:ext cx="8598792" cy="771525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kumimoji="0" lang="zh-TW" altLang="en-US" sz="3200" dirty="0" smtClean="0">
                <a:solidFill>
                  <a:schemeClr val="tx1"/>
                </a:solidFill>
                <a:ea typeface="標楷體" pitchFamily="65" charset="-120"/>
              </a:rPr>
              <a:t>定溫、定壓下，</a:t>
            </a:r>
            <a:r>
              <a:rPr kumimoji="0" lang="en-US" altLang="zh-TW" sz="3200" dirty="0" smtClean="0">
                <a:solidFill>
                  <a:schemeClr val="tx1"/>
                </a:solidFill>
                <a:ea typeface="標楷體" pitchFamily="65" charset="-120"/>
              </a:rPr>
              <a:t>M</a:t>
            </a:r>
            <a:r>
              <a:rPr kumimoji="0" lang="zh-TW" altLang="en-US" sz="3200" dirty="0" smtClean="0">
                <a:solidFill>
                  <a:schemeClr val="tx1"/>
                </a:solidFill>
                <a:ea typeface="標楷體" pitchFamily="65" charset="-120"/>
              </a:rPr>
              <a:t>、</a:t>
            </a:r>
            <a:r>
              <a:rPr kumimoji="0" lang="en-US" altLang="zh-TW" sz="3200" dirty="0" smtClean="0">
                <a:solidFill>
                  <a:schemeClr val="tx1"/>
                </a:solidFill>
                <a:ea typeface="標楷體" pitchFamily="65" charset="-120"/>
              </a:rPr>
              <a:t>V</a:t>
            </a:r>
            <a:r>
              <a:rPr kumimoji="0" lang="zh-TW" altLang="en-US" sz="3200" dirty="0" smtClean="0">
                <a:solidFill>
                  <a:schemeClr val="tx1"/>
                </a:solidFill>
                <a:ea typeface="標楷體" pitchFamily="65" charset="-120"/>
              </a:rPr>
              <a:t>、</a:t>
            </a:r>
            <a:r>
              <a:rPr kumimoji="0" lang="en-US" altLang="zh-TW" sz="3200" dirty="0" smtClean="0">
                <a:solidFill>
                  <a:schemeClr val="tx1"/>
                </a:solidFill>
                <a:ea typeface="標楷體" pitchFamily="65" charset="-120"/>
              </a:rPr>
              <a:t>D</a:t>
            </a:r>
            <a:r>
              <a:rPr lang="zh-TW" altLang="en-US" sz="3200" dirty="0" smtClean="0">
                <a:solidFill>
                  <a:schemeClr val="tx1"/>
                </a:solidFill>
                <a:ea typeface="標楷體" pitchFamily="65" charset="-120"/>
              </a:rPr>
              <a:t>關係圖與意義   </a:t>
            </a:r>
          </a:p>
        </p:txBody>
      </p:sp>
      <p:graphicFrame>
        <p:nvGraphicFramePr>
          <p:cNvPr id="561155" name="Group 3"/>
          <p:cNvGraphicFramePr>
            <a:graphicFrameLocks noGrp="1"/>
          </p:cNvGraphicFramePr>
          <p:nvPr/>
        </p:nvGraphicFramePr>
        <p:xfrm>
          <a:off x="554038" y="1139825"/>
          <a:ext cx="8194675" cy="5350887"/>
        </p:xfrm>
        <a:graphic>
          <a:graphicData uri="http://schemas.openxmlformats.org/drawingml/2006/table">
            <a:tbl>
              <a:tblPr/>
              <a:tblGrid>
                <a:gridCol w="4097337"/>
                <a:gridCol w="4097338"/>
              </a:tblGrid>
              <a:tr h="2577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  <a:tr h="269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體積相同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時，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不同物質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的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密度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質量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正比</a:t>
                      </a:r>
                      <a:endParaRPr lang="en-US" altLang="zh-TW" sz="28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【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例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2000" dirty="0" smtClean="0"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冰塊的密度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0.9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g/cm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       </a:t>
                      </a:r>
                      <a:r>
                        <a:rPr lang="zh-TW" altLang="en-US" sz="2000" dirty="0" smtClean="0"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鋁塊的密度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2.7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g/cm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  冰與鋁的體積均為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cm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  則冰塊與鋁塊的質量比為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?</a:t>
                      </a: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質量相同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時，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不同物質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的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密度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體積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反比</a:t>
                      </a:r>
                      <a:endParaRPr lang="en-US" altLang="zh-TW" sz="28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【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例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2000" dirty="0" smtClean="0"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冰塊的密度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0.9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g/cm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       </a:t>
                      </a:r>
                      <a:r>
                        <a:rPr lang="zh-TW" altLang="en-US" sz="2000" dirty="0" smtClean="0"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鋁塊的密度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2.7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g/cm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  冰與鋁的質量均為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27g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  則冰塊與鋁塊的 體積比為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?</a:t>
                      </a: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322388" y="1301303"/>
            <a:ext cx="2319338" cy="2214563"/>
            <a:chOff x="385" y="936"/>
            <a:chExt cx="1461" cy="1395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93" y="1125"/>
              <a:ext cx="1179" cy="1134"/>
              <a:chOff x="520" y="1071"/>
              <a:chExt cx="1179" cy="1134"/>
            </a:xfrm>
          </p:grpSpPr>
          <p:sp>
            <p:nvSpPr>
              <p:cNvPr id="7202" name="Line 16"/>
              <p:cNvSpPr>
                <a:spLocks noChangeShapeType="1"/>
              </p:cNvSpPr>
              <p:nvPr/>
            </p:nvSpPr>
            <p:spPr bwMode="auto">
              <a:xfrm>
                <a:off x="520" y="2205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03" name="Line 17"/>
              <p:cNvSpPr>
                <a:spLocks noChangeShapeType="1"/>
              </p:cNvSpPr>
              <p:nvPr/>
            </p:nvSpPr>
            <p:spPr bwMode="auto">
              <a:xfrm flipV="1">
                <a:off x="521" y="1071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aphicFrame>
          <p:nvGraphicFramePr>
            <p:cNvPr id="7176" name="Object 18"/>
            <p:cNvGraphicFramePr>
              <a:graphicFrameLocks noChangeAspect="1"/>
            </p:cNvGraphicFramePr>
            <p:nvPr/>
          </p:nvGraphicFramePr>
          <p:xfrm>
            <a:off x="385" y="936"/>
            <a:ext cx="211" cy="171"/>
          </p:xfrm>
          <a:graphic>
            <a:graphicData uri="http://schemas.openxmlformats.org/presentationml/2006/ole">
              <p:oleObj spid="_x0000_s75784" name="方程式" r:id="rId4" imgW="203040" imgH="164880" progId="Equation.3">
                <p:embed/>
              </p:oleObj>
            </a:graphicData>
          </a:graphic>
        </p:graphicFrame>
        <p:graphicFrame>
          <p:nvGraphicFramePr>
            <p:cNvPr id="7177" name="Object 19"/>
            <p:cNvGraphicFramePr>
              <a:graphicFrameLocks noChangeAspect="1"/>
            </p:cNvGraphicFramePr>
            <p:nvPr/>
          </p:nvGraphicFramePr>
          <p:xfrm>
            <a:off x="1674" y="2160"/>
            <a:ext cx="172" cy="171"/>
          </p:xfrm>
          <a:graphic>
            <a:graphicData uri="http://schemas.openxmlformats.org/presentationml/2006/ole">
              <p:oleObj spid="_x0000_s75785" name="方程式" r:id="rId5" imgW="164880" imgH="164880" progId="Equation.3">
                <p:embed/>
              </p:oleObj>
            </a:graphicData>
          </a:graphic>
        </p:graphicFrame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429250" y="1331466"/>
            <a:ext cx="2292350" cy="2241550"/>
            <a:chOff x="2177" y="935"/>
            <a:chExt cx="1444" cy="1412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266" y="1124"/>
              <a:ext cx="1179" cy="1134"/>
              <a:chOff x="520" y="1071"/>
              <a:chExt cx="1179" cy="1134"/>
            </a:xfrm>
          </p:grpSpPr>
          <p:sp>
            <p:nvSpPr>
              <p:cNvPr id="7199" name="Line 22"/>
              <p:cNvSpPr>
                <a:spLocks noChangeShapeType="1"/>
              </p:cNvSpPr>
              <p:nvPr/>
            </p:nvSpPr>
            <p:spPr bwMode="auto">
              <a:xfrm>
                <a:off x="520" y="2205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00" name="Line 23"/>
              <p:cNvSpPr>
                <a:spLocks noChangeShapeType="1"/>
              </p:cNvSpPr>
              <p:nvPr/>
            </p:nvSpPr>
            <p:spPr bwMode="auto">
              <a:xfrm flipV="1">
                <a:off x="521" y="1071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aphicFrame>
          <p:nvGraphicFramePr>
            <p:cNvPr id="7174" name="Object 24"/>
            <p:cNvGraphicFramePr>
              <a:graphicFrameLocks noChangeAspect="1"/>
            </p:cNvGraphicFramePr>
            <p:nvPr/>
          </p:nvGraphicFramePr>
          <p:xfrm>
            <a:off x="3463" y="2163"/>
            <a:ext cx="158" cy="184"/>
          </p:xfrm>
          <a:graphic>
            <a:graphicData uri="http://schemas.openxmlformats.org/presentationml/2006/ole">
              <p:oleObj spid="_x0000_s75782" name="方程式" r:id="rId6" imgW="152280" imgH="177480" progId="Equation.3">
                <p:embed/>
              </p:oleObj>
            </a:graphicData>
          </a:graphic>
        </p:graphicFrame>
        <p:graphicFrame>
          <p:nvGraphicFramePr>
            <p:cNvPr id="7175" name="Object 25"/>
            <p:cNvGraphicFramePr>
              <a:graphicFrameLocks noChangeAspect="1"/>
            </p:cNvGraphicFramePr>
            <p:nvPr/>
          </p:nvGraphicFramePr>
          <p:xfrm>
            <a:off x="2177" y="935"/>
            <a:ext cx="172" cy="171"/>
          </p:xfrm>
          <a:graphic>
            <a:graphicData uri="http://schemas.openxmlformats.org/presentationml/2006/ole">
              <p:oleObj spid="_x0000_s75783" name="方程式" r:id="rId7" imgW="164880" imgH="164880" progId="Equation.3">
                <p:embed/>
              </p:oleObj>
            </a:graphicData>
          </a:graphic>
        </p:graphicFrame>
      </p:grpSp>
      <p:sp>
        <p:nvSpPr>
          <p:cNvPr id="561182" name="Line 30"/>
          <p:cNvSpPr>
            <a:spLocks noChangeShapeType="1"/>
          </p:cNvSpPr>
          <p:nvPr/>
        </p:nvSpPr>
        <p:spPr bwMode="auto">
          <a:xfrm flipV="1">
            <a:off x="1495425" y="1671191"/>
            <a:ext cx="1727200" cy="172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61187" name="Arc 35"/>
          <p:cNvSpPr>
            <a:spLocks/>
          </p:cNvSpPr>
          <p:nvPr/>
        </p:nvSpPr>
        <p:spPr bwMode="auto">
          <a:xfrm rot="5400000" flipV="1">
            <a:off x="5768181" y="1819623"/>
            <a:ext cx="1438275" cy="14398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26" name="Object 26"/>
          <p:cNvGraphicFramePr>
            <a:graphicFrameLocks noChangeAspect="1"/>
          </p:cNvGraphicFramePr>
          <p:nvPr/>
        </p:nvGraphicFramePr>
        <p:xfrm>
          <a:off x="3275856" y="1340768"/>
          <a:ext cx="1166813" cy="927100"/>
        </p:xfrm>
        <a:graphic>
          <a:graphicData uri="http://schemas.openxmlformats.org/presentationml/2006/ole">
            <p:oleObj spid="_x0000_s75786" name="方程式" r:id="rId8" imgW="495000" imgH="393480" progId="Equation.3">
              <p:embed/>
            </p:oleObj>
          </a:graphicData>
        </a:graphic>
      </p:graphicFrame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3923928" y="1844825"/>
            <a:ext cx="432048" cy="432048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" name="左-上雙向箭號 28"/>
          <p:cNvSpPr/>
          <p:nvPr/>
        </p:nvSpPr>
        <p:spPr>
          <a:xfrm rot="12936386">
            <a:off x="3577263" y="1282136"/>
            <a:ext cx="432048" cy="432048"/>
          </a:xfrm>
          <a:prstGeom prst="leftUpArrow">
            <a:avLst>
              <a:gd name="adj1" fmla="val 16383"/>
              <a:gd name="adj2" fmla="val 25000"/>
              <a:gd name="adj3" fmla="val 2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Object 29"/>
          <p:cNvGraphicFramePr>
            <a:graphicFrameLocks noChangeAspect="1"/>
          </p:cNvGraphicFramePr>
          <p:nvPr/>
        </p:nvGraphicFramePr>
        <p:xfrm>
          <a:off x="2020888" y="1355725"/>
          <a:ext cx="1166812" cy="388938"/>
        </p:xfrm>
        <a:graphic>
          <a:graphicData uri="http://schemas.openxmlformats.org/presentationml/2006/ole">
            <p:oleObj spid="_x0000_s75788" name="方程式" r:id="rId9" imgW="495000" imgH="164880" progId="Equation.3">
              <p:embed/>
            </p:oleObj>
          </a:graphicData>
        </a:graphic>
      </p:graphicFrame>
      <p:graphicFrame>
        <p:nvGraphicFramePr>
          <p:cNvPr id="7" name="Object 26"/>
          <p:cNvGraphicFramePr>
            <a:graphicFrameLocks noChangeAspect="1"/>
          </p:cNvGraphicFramePr>
          <p:nvPr/>
        </p:nvGraphicFramePr>
        <p:xfrm>
          <a:off x="5806082" y="1522165"/>
          <a:ext cx="1646238" cy="417512"/>
        </p:xfrm>
        <a:graphic>
          <a:graphicData uri="http://schemas.openxmlformats.org/presentationml/2006/ole">
            <p:oleObj spid="_x0000_s75789" name="方程式" r:id="rId10" imgW="698400" imgH="177480" progId="Equation.3">
              <p:embed/>
            </p:oleObj>
          </a:graphicData>
        </a:graphic>
      </p:graphicFrame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5830192" y="1484784"/>
            <a:ext cx="432048" cy="432048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左-上雙向箭號 32"/>
          <p:cNvSpPr/>
          <p:nvPr/>
        </p:nvSpPr>
        <p:spPr>
          <a:xfrm rot="2794361">
            <a:off x="6783653" y="1790174"/>
            <a:ext cx="432048" cy="432048"/>
          </a:xfrm>
          <a:prstGeom prst="leftUpArrow">
            <a:avLst>
              <a:gd name="adj1" fmla="val 16383"/>
              <a:gd name="adj2" fmla="val 25000"/>
              <a:gd name="adj3" fmla="val 2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/>
        </p:nvGraphicFramePr>
        <p:xfrm>
          <a:off x="6689725" y="2081213"/>
          <a:ext cx="1106488" cy="927100"/>
        </p:xfrm>
        <a:graphic>
          <a:graphicData uri="http://schemas.openxmlformats.org/presentationml/2006/ole">
            <p:oleObj spid="_x0000_s75790" name="方程式" r:id="rId11" imgW="469800" imgH="393480" progId="Equation.3">
              <p:embed/>
            </p:oleObj>
          </a:graphicData>
        </a:graphic>
      </p:graphicFrame>
      <p:sp>
        <p:nvSpPr>
          <p:cNvPr id="28" name="文字方塊 3"/>
          <p:cNvSpPr txBox="1"/>
          <p:nvPr/>
        </p:nvSpPr>
        <p:spPr>
          <a:xfrm>
            <a:off x="8033331" y="404664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800" dirty="0" smtClean="0"/>
              <a:t>3/3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96850"/>
            <a:ext cx="8424614" cy="771525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kumimoji="0" lang="zh-TW" altLang="en-US" sz="3600" dirty="0" smtClean="0">
                <a:solidFill>
                  <a:schemeClr val="tx1"/>
                </a:solidFill>
                <a:ea typeface="標楷體" pitchFamily="65" charset="-120"/>
              </a:rPr>
              <a:t>不同物質</a:t>
            </a:r>
            <a:r>
              <a:rPr kumimoji="0" lang="en-US" altLang="zh-TW" sz="3600" dirty="0" smtClean="0">
                <a:solidFill>
                  <a:schemeClr val="tx1"/>
                </a:solidFill>
                <a:ea typeface="標楷體" pitchFamily="65" charset="-120"/>
              </a:rPr>
              <a:t>M-V</a:t>
            </a:r>
            <a:r>
              <a:rPr lang="zh-TW" altLang="en-US" sz="3600" dirty="0" smtClean="0">
                <a:solidFill>
                  <a:schemeClr val="tx1"/>
                </a:solidFill>
                <a:ea typeface="標楷體" pitchFamily="65" charset="-120"/>
              </a:rPr>
              <a:t>關係圖</a:t>
            </a:r>
          </a:p>
        </p:txBody>
      </p:sp>
      <p:graphicFrame>
        <p:nvGraphicFramePr>
          <p:cNvPr id="565251" name="Group 3"/>
          <p:cNvGraphicFramePr>
            <a:graphicFrameLocks noGrp="1"/>
          </p:cNvGraphicFramePr>
          <p:nvPr/>
        </p:nvGraphicFramePr>
        <p:xfrm>
          <a:off x="539750" y="1125538"/>
          <a:ext cx="8194675" cy="5384800"/>
        </p:xfrm>
        <a:graphic>
          <a:graphicData uri="http://schemas.openxmlformats.org/drawingml/2006/table">
            <a:tbl>
              <a:tblPr/>
              <a:tblGrid>
                <a:gridCol w="8194675"/>
              </a:tblGrid>
              <a:tr h="269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  <a:tr h="269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231" name="Text Box 11"/>
          <p:cNvSpPr txBox="1">
            <a:spLocks noChangeArrowheads="1"/>
          </p:cNvSpPr>
          <p:nvPr/>
        </p:nvSpPr>
        <p:spPr bwMode="auto">
          <a:xfrm>
            <a:off x="1274763" y="4044950"/>
            <a:ext cx="6623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sz="2000" dirty="0">
                <a:latin typeface="Arial" charset="0"/>
                <a:ea typeface="標楷體" pitchFamily="65" charset="-120"/>
              </a:rPr>
              <a:t>若有另一純物質乙，若密度：甲＞乙</a:t>
            </a:r>
            <a:br>
              <a:rPr lang="zh-TW" altLang="en-US" sz="2000" dirty="0">
                <a:latin typeface="Arial" charset="0"/>
                <a:ea typeface="標楷體" pitchFamily="65" charset="-120"/>
              </a:rPr>
            </a:br>
            <a:r>
              <a:rPr lang="zh-TW" altLang="en-US" sz="2000" dirty="0">
                <a:latin typeface="Arial" charset="0"/>
                <a:ea typeface="標楷體" pitchFamily="65" charset="-120"/>
              </a:rPr>
              <a:t>則：</a:t>
            </a:r>
            <a:br>
              <a:rPr lang="zh-TW" altLang="en-US" sz="2000" dirty="0">
                <a:latin typeface="Arial" charset="0"/>
                <a:ea typeface="標楷體" pitchFamily="65" charset="-120"/>
              </a:rPr>
            </a:b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 乙之圖形落於何處？</a:t>
            </a:r>
            <a:b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 其他純物質的直線趨勢如何？</a:t>
            </a:r>
          </a:p>
        </p:txBody>
      </p:sp>
      <p:grpSp>
        <p:nvGrpSpPr>
          <p:cNvPr id="9232" name="Group 12"/>
          <p:cNvGrpSpPr>
            <a:grpSpLocks/>
          </p:cNvGrpSpPr>
          <p:nvPr/>
        </p:nvGrpSpPr>
        <p:grpSpPr bwMode="auto">
          <a:xfrm>
            <a:off x="3381375" y="1438275"/>
            <a:ext cx="2308225" cy="2225675"/>
            <a:chOff x="385" y="936"/>
            <a:chExt cx="1454" cy="1402"/>
          </a:xfrm>
        </p:grpSpPr>
        <p:grpSp>
          <p:nvGrpSpPr>
            <p:cNvPr id="9245" name="Group 13"/>
            <p:cNvGrpSpPr>
              <a:grpSpLocks/>
            </p:cNvGrpSpPr>
            <p:nvPr/>
          </p:nvGrpSpPr>
          <p:grpSpPr bwMode="auto">
            <a:xfrm>
              <a:off x="493" y="1125"/>
              <a:ext cx="1179" cy="1134"/>
              <a:chOff x="520" y="1071"/>
              <a:chExt cx="1179" cy="1134"/>
            </a:xfrm>
          </p:grpSpPr>
          <p:sp>
            <p:nvSpPr>
              <p:cNvPr id="9246" name="Line 14"/>
              <p:cNvSpPr>
                <a:spLocks noChangeShapeType="1"/>
              </p:cNvSpPr>
              <p:nvPr/>
            </p:nvSpPr>
            <p:spPr bwMode="auto">
              <a:xfrm>
                <a:off x="520" y="2205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7" name="Line 15"/>
              <p:cNvSpPr>
                <a:spLocks noChangeShapeType="1"/>
              </p:cNvSpPr>
              <p:nvPr/>
            </p:nvSpPr>
            <p:spPr bwMode="auto">
              <a:xfrm flipV="1">
                <a:off x="521" y="1071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aphicFrame>
          <p:nvGraphicFramePr>
            <p:cNvPr id="9220" name="Object 16"/>
            <p:cNvGraphicFramePr>
              <a:graphicFrameLocks noChangeAspect="1"/>
            </p:cNvGraphicFramePr>
            <p:nvPr/>
          </p:nvGraphicFramePr>
          <p:xfrm>
            <a:off x="385" y="936"/>
            <a:ext cx="211" cy="171"/>
          </p:xfrm>
          <a:graphic>
            <a:graphicData uri="http://schemas.openxmlformats.org/presentationml/2006/ole">
              <p:oleObj spid="_x0000_s9220" name="方程式" r:id="rId4" imgW="203040" imgH="164880" progId="Equation.3">
                <p:embed/>
              </p:oleObj>
            </a:graphicData>
          </a:graphic>
        </p:graphicFrame>
        <p:graphicFrame>
          <p:nvGraphicFramePr>
            <p:cNvPr id="9221" name="Object 17"/>
            <p:cNvGraphicFramePr>
              <a:graphicFrameLocks noChangeAspect="1"/>
            </p:cNvGraphicFramePr>
            <p:nvPr/>
          </p:nvGraphicFramePr>
          <p:xfrm>
            <a:off x="1681" y="2154"/>
            <a:ext cx="158" cy="184"/>
          </p:xfrm>
          <a:graphic>
            <a:graphicData uri="http://schemas.openxmlformats.org/presentationml/2006/ole">
              <p:oleObj spid="_x0000_s9221" name="方程式" r:id="rId5" imgW="152280" imgH="177480" progId="Equation.3">
                <p:embed/>
              </p:oleObj>
            </a:graphicData>
          </a:graphic>
        </p:graphicFrame>
      </p:grpSp>
      <p:grpSp>
        <p:nvGrpSpPr>
          <p:cNvPr id="9233" name="Group 18"/>
          <p:cNvGrpSpPr>
            <a:grpSpLocks/>
          </p:cNvGrpSpPr>
          <p:nvPr/>
        </p:nvGrpSpPr>
        <p:grpSpPr bwMode="auto">
          <a:xfrm>
            <a:off x="3540125" y="1384300"/>
            <a:ext cx="2182813" cy="2136775"/>
            <a:chOff x="3592" y="845"/>
            <a:chExt cx="1375" cy="1346"/>
          </a:xfrm>
        </p:grpSpPr>
        <p:sp>
          <p:nvSpPr>
            <p:cNvPr id="9243" name="Line 19"/>
            <p:cNvSpPr>
              <a:spLocks noChangeShapeType="1"/>
            </p:cNvSpPr>
            <p:nvPr/>
          </p:nvSpPr>
          <p:spPr bwMode="auto">
            <a:xfrm flipV="1">
              <a:off x="3592" y="1103"/>
              <a:ext cx="1088" cy="10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" name="Text Box 20"/>
            <p:cNvSpPr txBox="1">
              <a:spLocks noChangeArrowheads="1"/>
            </p:cNvSpPr>
            <p:nvPr/>
          </p:nvSpPr>
          <p:spPr bwMode="auto">
            <a:xfrm>
              <a:off x="4604" y="845"/>
              <a:ext cx="3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solidFill>
                    <a:srgbClr val="FF0000"/>
                  </a:solidFill>
                  <a:latin typeface="Arial" charset="0"/>
                  <a:ea typeface="標楷體" pitchFamily="65" charset="-120"/>
                </a:rPr>
                <a:t>甲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843338" y="2197100"/>
            <a:ext cx="2598737" cy="1727200"/>
            <a:chOff x="3783" y="1357"/>
            <a:chExt cx="1637" cy="1088"/>
          </a:xfrm>
        </p:grpSpPr>
        <p:sp>
          <p:nvSpPr>
            <p:cNvPr id="9241" name="Line 22"/>
            <p:cNvSpPr>
              <a:spLocks noChangeShapeType="1"/>
            </p:cNvSpPr>
            <p:nvPr/>
          </p:nvSpPr>
          <p:spPr bwMode="auto">
            <a:xfrm rot="1378487" flipV="1">
              <a:off x="3783" y="1357"/>
              <a:ext cx="1088" cy="10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2" name="Text Box 23"/>
            <p:cNvSpPr txBox="1">
              <a:spLocks noChangeArrowheads="1"/>
            </p:cNvSpPr>
            <p:nvPr/>
          </p:nvSpPr>
          <p:spPr bwMode="auto">
            <a:xfrm>
              <a:off x="5057" y="1480"/>
              <a:ext cx="3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乙</a:t>
              </a:r>
            </a:p>
          </p:txBody>
        </p:sp>
      </p:grpSp>
      <p:sp>
        <p:nvSpPr>
          <p:cNvPr id="565272" name="Text Box 24"/>
          <p:cNvSpPr txBox="1">
            <a:spLocks noChangeArrowheads="1"/>
          </p:cNvSpPr>
          <p:nvPr/>
        </p:nvSpPr>
        <p:spPr bwMode="auto">
          <a:xfrm>
            <a:off x="3779838" y="1787525"/>
            <a:ext cx="936625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</a:rPr>
              <a:t>D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＞甲</a:t>
            </a:r>
          </a:p>
        </p:txBody>
      </p:sp>
      <p:sp>
        <p:nvSpPr>
          <p:cNvPr id="565273" name="Text Box 25"/>
          <p:cNvSpPr txBox="1">
            <a:spLocks noChangeArrowheads="1"/>
          </p:cNvSpPr>
          <p:nvPr/>
        </p:nvSpPr>
        <p:spPr bwMode="auto">
          <a:xfrm>
            <a:off x="5105400" y="2074863"/>
            <a:ext cx="13906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Arial" charset="0"/>
                <a:ea typeface="標楷體" pitchFamily="65" charset="-120"/>
              </a:rPr>
              <a:t>甲＞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D</a:t>
            </a:r>
            <a:r>
              <a:rPr lang="zh-TW" altLang="zh-TW" sz="2000">
                <a:latin typeface="Arial" charset="0"/>
                <a:ea typeface="標楷體" pitchFamily="65" charset="-120"/>
              </a:rPr>
              <a:t>＞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乙</a:t>
            </a:r>
          </a:p>
        </p:txBody>
      </p:sp>
      <p:sp>
        <p:nvSpPr>
          <p:cNvPr id="565274" name="Text Box 26"/>
          <p:cNvSpPr txBox="1">
            <a:spLocks noChangeArrowheads="1"/>
          </p:cNvSpPr>
          <p:nvPr/>
        </p:nvSpPr>
        <p:spPr bwMode="auto">
          <a:xfrm>
            <a:off x="4981575" y="2976563"/>
            <a:ext cx="936625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</a:rPr>
              <a:t>D</a:t>
            </a:r>
            <a:r>
              <a:rPr lang="zh-TW" altLang="zh-TW" sz="2000">
                <a:latin typeface="Arial" charset="0"/>
                <a:ea typeface="標楷體" pitchFamily="65" charset="-120"/>
              </a:rPr>
              <a:t>＜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乙</a:t>
            </a:r>
          </a:p>
        </p:txBody>
      </p:sp>
      <p:sp>
        <p:nvSpPr>
          <p:cNvPr id="565275" name="Text Box 27"/>
          <p:cNvSpPr txBox="1">
            <a:spLocks noChangeArrowheads="1"/>
          </p:cNvSpPr>
          <p:nvPr/>
        </p:nvSpPr>
        <p:spPr bwMode="auto">
          <a:xfrm>
            <a:off x="1301750" y="5586413"/>
            <a:ext cx="591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 M-V</a:t>
            </a: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圖中，越接近 </a:t>
            </a:r>
            <a:r>
              <a:rPr lang="en-US" altLang="zh-TW" sz="2000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M </a:t>
            </a: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軸的直線，其密度越大</a:t>
            </a:r>
          </a:p>
        </p:txBody>
      </p:sp>
      <p:sp>
        <p:nvSpPr>
          <p:cNvPr id="565276" name="Line 28"/>
          <p:cNvSpPr>
            <a:spLocks noChangeShapeType="1"/>
          </p:cNvSpPr>
          <p:nvPr/>
        </p:nvSpPr>
        <p:spPr bwMode="auto">
          <a:xfrm flipH="1">
            <a:off x="4354513" y="1239838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565277" name="Object 29"/>
          <p:cNvGraphicFramePr>
            <a:graphicFrameLocks noChangeAspect="1"/>
          </p:cNvGraphicFramePr>
          <p:nvPr/>
        </p:nvGraphicFramePr>
        <p:xfrm>
          <a:off x="6480175" y="4321175"/>
          <a:ext cx="1912938" cy="419100"/>
        </p:xfrm>
        <a:graphic>
          <a:graphicData uri="http://schemas.openxmlformats.org/presentationml/2006/ole">
            <p:oleObj spid="_x0000_s9218" name="方程式" r:id="rId6" imgW="812520" imgH="177480" progId="Equation.3">
              <p:embed/>
            </p:oleObj>
          </a:graphicData>
        </a:graphic>
      </p:graphicFrame>
      <p:sp>
        <p:nvSpPr>
          <p:cNvPr id="565278" name="Oval 30"/>
          <p:cNvSpPr>
            <a:spLocks noChangeArrowheads="1"/>
          </p:cNvSpPr>
          <p:nvPr/>
        </p:nvSpPr>
        <p:spPr bwMode="auto">
          <a:xfrm>
            <a:off x="7353300" y="4276725"/>
            <a:ext cx="549275" cy="496888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565279" name="Object 31"/>
          <p:cNvGraphicFramePr>
            <a:graphicFrameLocks noChangeAspect="1"/>
          </p:cNvGraphicFramePr>
          <p:nvPr/>
        </p:nvGraphicFramePr>
        <p:xfrm>
          <a:off x="6507163" y="4960938"/>
          <a:ext cx="1854200" cy="419100"/>
        </p:xfrm>
        <a:graphic>
          <a:graphicData uri="http://schemas.openxmlformats.org/presentationml/2006/ole">
            <p:oleObj spid="_x0000_s9219" name="方程式" r:id="rId7" imgW="787320" imgH="177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72" grpId="0" animBg="1"/>
      <p:bldP spid="565273" grpId="0" animBg="1"/>
      <p:bldP spid="565274" grpId="0" animBg="1"/>
      <p:bldP spid="565275" grpId="0"/>
      <p:bldP spid="565276" grpId="0" animBg="1"/>
      <p:bldP spid="5652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 descr="天平-10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827088" y="1196975"/>
            <a:ext cx="324167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36550"/>
            <a:ext cx="5776913" cy="603250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固體密度的測量</a:t>
            </a:r>
          </a:p>
        </p:txBody>
      </p:sp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3457575" y="4492625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 </a:t>
            </a:r>
            <a:r>
              <a:rPr lang="zh-TW" altLang="en-US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用天平測量質量</a:t>
            </a:r>
          </a:p>
        </p:txBody>
      </p:sp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3457575" y="5565775"/>
            <a:ext cx="474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 </a:t>
            </a:r>
            <a:r>
              <a:rPr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用直接或間接排水法測量體積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84675" y="1828800"/>
            <a:ext cx="3859213" cy="2192338"/>
            <a:chOff x="2762" y="1152"/>
            <a:chExt cx="2431" cy="1381"/>
          </a:xfrm>
        </p:grpSpPr>
        <p:graphicFrame>
          <p:nvGraphicFramePr>
            <p:cNvPr id="10244" name="Object 7"/>
            <p:cNvGraphicFramePr>
              <a:graphicFrameLocks noChangeAspect="1"/>
            </p:cNvGraphicFramePr>
            <p:nvPr/>
          </p:nvGraphicFramePr>
          <p:xfrm>
            <a:off x="2880" y="1207"/>
            <a:ext cx="2304" cy="1294"/>
          </p:xfrm>
          <a:graphic>
            <a:graphicData uri="http://schemas.openxmlformats.org/presentationml/2006/ole">
              <p:oleObj spid="_x0000_s10244" name="方程式" r:id="rId5" imgW="812520" imgH="457200" progId="Equation.3">
                <p:embed/>
              </p:oleObj>
            </a:graphicData>
          </a:graphic>
        </p:graphicFrame>
        <p:sp>
          <p:nvSpPr>
            <p:cNvPr id="10251" name="Rectangle 8"/>
            <p:cNvSpPr>
              <a:spLocks noChangeArrowheads="1"/>
            </p:cNvSpPr>
            <p:nvPr/>
          </p:nvSpPr>
          <p:spPr bwMode="auto">
            <a:xfrm>
              <a:off x="2762" y="1152"/>
              <a:ext cx="2431" cy="1381"/>
            </a:xfrm>
            <a:prstGeom prst="rect">
              <a:avLst/>
            </a:prstGeom>
            <a:noFill/>
            <a:ln w="63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550921" name="Object 9"/>
          <p:cNvGraphicFramePr>
            <a:graphicFrameLocks noChangeAspect="1"/>
          </p:cNvGraphicFramePr>
          <p:nvPr/>
        </p:nvGraphicFramePr>
        <p:xfrm>
          <a:off x="2078038" y="4217988"/>
          <a:ext cx="1485900" cy="1027112"/>
        </p:xfrm>
        <a:graphic>
          <a:graphicData uri="http://schemas.openxmlformats.org/presentationml/2006/ole">
            <p:oleObj spid="_x0000_s10242" name="方程式" r:id="rId6" imgW="330120" imgH="228600" progId="Equation.3">
              <p:embed/>
            </p:oleObj>
          </a:graphicData>
        </a:graphic>
      </p:graphicFrame>
      <p:graphicFrame>
        <p:nvGraphicFramePr>
          <p:cNvPr id="550922" name="Object 10"/>
          <p:cNvGraphicFramePr>
            <a:graphicFrameLocks noChangeAspect="1"/>
          </p:cNvGraphicFramePr>
          <p:nvPr/>
        </p:nvGraphicFramePr>
        <p:xfrm>
          <a:off x="2098675" y="5284788"/>
          <a:ext cx="1428750" cy="1027112"/>
        </p:xfrm>
        <a:graphic>
          <a:graphicData uri="http://schemas.openxmlformats.org/presentationml/2006/ole">
            <p:oleObj spid="_x0000_s10243" name="方程式" r:id="rId7" imgW="317160" imgH="228600" progId="Equation.3">
              <p:embed/>
            </p:oleObj>
          </a:graphicData>
        </a:graphic>
      </p:graphicFrame>
      <p:sp>
        <p:nvSpPr>
          <p:cNvPr id="550923" name="AutoShape 11"/>
          <p:cNvSpPr>
            <a:spLocks/>
          </p:cNvSpPr>
          <p:nvPr/>
        </p:nvSpPr>
        <p:spPr bwMode="auto">
          <a:xfrm>
            <a:off x="1743075" y="4491038"/>
            <a:ext cx="288925" cy="1657350"/>
          </a:xfrm>
          <a:prstGeom prst="leftBrace">
            <a:avLst>
              <a:gd name="adj1" fmla="val 47802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5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6" grpId="0"/>
      <p:bldP spid="550917" grpId="0"/>
      <p:bldP spid="5509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 descr="流程1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 l="73415" b="42567"/>
          <a:stretch>
            <a:fillRect/>
          </a:stretch>
        </p:blipFill>
        <p:spPr bwMode="auto">
          <a:xfrm>
            <a:off x="755650" y="908050"/>
            <a:ext cx="28321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5776912" cy="603250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液體密度的測量</a:t>
            </a:r>
          </a:p>
        </p:txBody>
      </p:sp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3430588" y="4768850"/>
            <a:ext cx="518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 </a:t>
            </a:r>
            <a:r>
              <a:rPr lang="zh-TW" altLang="en-US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用天平測量總質量後扣除空量筒重</a:t>
            </a:r>
          </a:p>
        </p:txBody>
      </p:sp>
      <p:sp>
        <p:nvSpPr>
          <p:cNvPr id="552965" name="Text Box 5"/>
          <p:cNvSpPr txBox="1">
            <a:spLocks noChangeArrowheads="1"/>
          </p:cNvSpPr>
          <p:nvPr/>
        </p:nvSpPr>
        <p:spPr bwMode="auto">
          <a:xfrm>
            <a:off x="3494088" y="5719763"/>
            <a:ext cx="474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 </a:t>
            </a:r>
            <a:r>
              <a:rPr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用量筒測量液體體積</a:t>
            </a:r>
          </a:p>
        </p:txBody>
      </p:sp>
      <p:graphicFrame>
        <p:nvGraphicFramePr>
          <p:cNvPr id="552966" name="Object 6"/>
          <p:cNvGraphicFramePr>
            <a:graphicFrameLocks noChangeAspect="1"/>
          </p:cNvGraphicFramePr>
          <p:nvPr/>
        </p:nvGraphicFramePr>
        <p:xfrm>
          <a:off x="2022475" y="4508500"/>
          <a:ext cx="1543050" cy="1027113"/>
        </p:xfrm>
        <a:graphic>
          <a:graphicData uri="http://schemas.openxmlformats.org/presentationml/2006/ole">
            <p:oleObj spid="_x0000_s11266" name="方程式" r:id="rId5" imgW="342720" imgH="228600" progId="Equation.3">
              <p:embed/>
            </p:oleObj>
          </a:graphicData>
        </a:graphic>
      </p:graphicFrame>
      <p:graphicFrame>
        <p:nvGraphicFramePr>
          <p:cNvPr id="552967" name="Object 7"/>
          <p:cNvGraphicFramePr>
            <a:graphicFrameLocks noChangeAspect="1"/>
          </p:cNvGraphicFramePr>
          <p:nvPr/>
        </p:nvGraphicFramePr>
        <p:xfrm>
          <a:off x="2084388" y="5459413"/>
          <a:ext cx="1428750" cy="1027112"/>
        </p:xfrm>
        <a:graphic>
          <a:graphicData uri="http://schemas.openxmlformats.org/presentationml/2006/ole">
            <p:oleObj spid="_x0000_s11267" name="方程式" r:id="rId6" imgW="317160" imgH="228600" progId="Equation.3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140200" y="1989138"/>
            <a:ext cx="4176713" cy="2087562"/>
            <a:chOff x="2608" y="1253"/>
            <a:chExt cx="2631" cy="1315"/>
          </a:xfrm>
        </p:grpSpPr>
        <p:graphicFrame>
          <p:nvGraphicFramePr>
            <p:cNvPr id="11268" name="Object 9"/>
            <p:cNvGraphicFramePr>
              <a:graphicFrameLocks noChangeAspect="1"/>
            </p:cNvGraphicFramePr>
            <p:nvPr/>
          </p:nvGraphicFramePr>
          <p:xfrm>
            <a:off x="2699" y="1253"/>
            <a:ext cx="2340" cy="1295"/>
          </p:xfrm>
          <a:graphic>
            <a:graphicData uri="http://schemas.openxmlformats.org/presentationml/2006/ole">
              <p:oleObj spid="_x0000_s11268" name="方程式" r:id="rId7" imgW="825480" imgH="457200" progId="Equation.3">
                <p:embed/>
              </p:oleObj>
            </a:graphicData>
          </a:graphic>
        </p:graphicFrame>
        <p:sp>
          <p:nvSpPr>
            <p:cNvPr id="11275" name="Rectangle 10"/>
            <p:cNvSpPr>
              <a:spLocks noChangeArrowheads="1"/>
            </p:cNvSpPr>
            <p:nvPr/>
          </p:nvSpPr>
          <p:spPr bwMode="auto">
            <a:xfrm>
              <a:off x="2608" y="1253"/>
              <a:ext cx="2631" cy="1315"/>
            </a:xfrm>
            <a:prstGeom prst="rect">
              <a:avLst/>
            </a:prstGeom>
            <a:noFill/>
            <a:ln w="63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52971" name="AutoShape 11"/>
          <p:cNvSpPr>
            <a:spLocks/>
          </p:cNvSpPr>
          <p:nvPr/>
        </p:nvSpPr>
        <p:spPr bwMode="auto">
          <a:xfrm>
            <a:off x="1741488" y="4725988"/>
            <a:ext cx="288925" cy="1657350"/>
          </a:xfrm>
          <a:prstGeom prst="leftBrace">
            <a:avLst>
              <a:gd name="adj1" fmla="val 47802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5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4" grpId="0"/>
      <p:bldP spid="552965" grpId="0"/>
      <p:bldP spid="5529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2479675" y="1557338"/>
            <a:ext cx="4176713" cy="4518025"/>
            <a:chOff x="1562" y="981"/>
            <a:chExt cx="2631" cy="2846"/>
          </a:xfrm>
        </p:grpSpPr>
        <p:pic>
          <p:nvPicPr>
            <p:cNvPr id="24580" name="Picture 3" descr="8-1-2(1)"/>
            <p:cNvPicPr>
              <a:picLocks noChangeAspect="1" noChangeArrowheads="1"/>
            </p:cNvPicPr>
            <p:nvPr/>
          </p:nvPicPr>
          <p:blipFill>
            <a:blip r:embed="rId3" cstate="print">
              <a:lum bright="-30000" contrast="48000"/>
            </a:blip>
            <a:srcRect r="51549"/>
            <a:stretch>
              <a:fillRect/>
            </a:stretch>
          </p:blipFill>
          <p:spPr bwMode="auto">
            <a:xfrm>
              <a:off x="1562" y="1372"/>
              <a:ext cx="2631" cy="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1" name="Rectangle 4"/>
            <p:cNvSpPr>
              <a:spLocks noChangeArrowheads="1"/>
            </p:cNvSpPr>
            <p:nvPr/>
          </p:nvSpPr>
          <p:spPr bwMode="auto">
            <a:xfrm>
              <a:off x="1571" y="991"/>
              <a:ext cx="998" cy="1089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582" name="Rectangle 5"/>
            <p:cNvSpPr>
              <a:spLocks noChangeArrowheads="1"/>
            </p:cNvSpPr>
            <p:nvPr/>
          </p:nvSpPr>
          <p:spPr bwMode="auto">
            <a:xfrm>
              <a:off x="3152" y="981"/>
              <a:ext cx="998" cy="1089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583" name="Text Box 6"/>
            <p:cNvSpPr txBox="1">
              <a:spLocks noChangeArrowheads="1"/>
            </p:cNvSpPr>
            <p:nvPr/>
          </p:nvSpPr>
          <p:spPr bwMode="auto">
            <a:xfrm>
              <a:off x="1834" y="1283"/>
              <a:ext cx="36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4800" b="1">
                  <a:solidFill>
                    <a:schemeClr val="bg1"/>
                  </a:solidFill>
                  <a:latin typeface="Arial" charset="0"/>
                  <a:ea typeface="標楷體" pitchFamily="65" charset="-120"/>
                </a:rPr>
                <a:t>？</a:t>
              </a:r>
            </a:p>
          </p:txBody>
        </p:sp>
        <p:sp>
          <p:nvSpPr>
            <p:cNvPr id="24584" name="Text Box 7"/>
            <p:cNvSpPr txBox="1">
              <a:spLocks noChangeArrowheads="1"/>
            </p:cNvSpPr>
            <p:nvPr/>
          </p:nvSpPr>
          <p:spPr bwMode="auto">
            <a:xfrm>
              <a:off x="3478" y="1272"/>
              <a:ext cx="36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4800" b="1">
                  <a:solidFill>
                    <a:schemeClr val="bg1"/>
                  </a:solidFill>
                  <a:latin typeface="Arial" charset="0"/>
                  <a:ea typeface="標楷體" pitchFamily="65" charset="-120"/>
                </a:rPr>
                <a:t>？</a:t>
              </a:r>
            </a:p>
          </p:txBody>
        </p:sp>
      </p:grpSp>
      <p:sp>
        <p:nvSpPr>
          <p:cNvPr id="2457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049338" y="227013"/>
            <a:ext cx="6870700" cy="771525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質量一樣大的棉花與鐵塊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771800" y="1628800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誰的體積比較大</a:t>
            </a:r>
            <a:endParaRPr lang="zh-TW" altLang="en-US" sz="4000" dirty="0">
              <a:solidFill>
                <a:srgbClr val="FF0000"/>
              </a:solidFill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67188" y="3680420"/>
            <a:ext cx="4740275" cy="2988940"/>
            <a:chOff x="2606" y="2582"/>
            <a:chExt cx="2986" cy="1656"/>
          </a:xfrm>
        </p:grpSpPr>
        <p:sp>
          <p:nvSpPr>
            <p:cNvPr id="12441" name="AutoShape 3"/>
            <p:cNvSpPr>
              <a:spLocks noChangeArrowheads="1"/>
            </p:cNvSpPr>
            <p:nvPr/>
          </p:nvSpPr>
          <p:spPr bwMode="auto">
            <a:xfrm>
              <a:off x="2606" y="3146"/>
              <a:ext cx="467" cy="237"/>
            </a:xfrm>
            <a:prstGeom prst="rightArrow">
              <a:avLst>
                <a:gd name="adj1" fmla="val 50000"/>
                <a:gd name="adj2" fmla="val 49262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116" y="2582"/>
              <a:ext cx="2476" cy="1656"/>
              <a:chOff x="3116" y="2582"/>
              <a:chExt cx="2476" cy="1656"/>
            </a:xfrm>
          </p:grpSpPr>
          <p:graphicFrame>
            <p:nvGraphicFramePr>
              <p:cNvPr id="12291" name="Object 5"/>
              <p:cNvGraphicFramePr>
                <a:graphicFrameLocks noChangeAspect="1"/>
              </p:cNvGraphicFramePr>
              <p:nvPr/>
            </p:nvGraphicFramePr>
            <p:xfrm>
              <a:off x="3288" y="2582"/>
              <a:ext cx="2304" cy="1632"/>
            </p:xfrm>
            <a:graphic>
              <a:graphicData uri="http://schemas.openxmlformats.org/presentationml/2006/ole">
                <p:oleObj spid="_x0000_s79875" name="圖表" r:id="rId4" imgW="3532320" imgH="1715760" progId="Excel.Sheet.8">
                  <p:embed/>
                </p:oleObj>
              </a:graphicData>
            </a:graphic>
          </p:graphicFrame>
          <p:sp>
            <p:nvSpPr>
              <p:cNvPr id="12443" name="Text Box 6"/>
              <p:cNvSpPr txBox="1">
                <a:spLocks noChangeArrowheads="1"/>
              </p:cNvSpPr>
              <p:nvPr/>
            </p:nvSpPr>
            <p:spPr bwMode="auto">
              <a:xfrm>
                <a:off x="4750" y="3988"/>
                <a:ext cx="76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000">
                    <a:latin typeface="Arial" charset="0"/>
                    <a:ea typeface="標楷體" pitchFamily="65" charset="-120"/>
                  </a:rPr>
                  <a:t>水體積 </a:t>
                </a:r>
                <a:r>
                  <a:rPr lang="en-US" altLang="zh-TW" sz="2000">
                    <a:latin typeface="Arial" charset="0"/>
                    <a:ea typeface="標楷體" pitchFamily="65" charset="-120"/>
                  </a:rPr>
                  <a:t>V</a:t>
                </a:r>
              </a:p>
            </p:txBody>
          </p:sp>
          <p:sp>
            <p:nvSpPr>
              <p:cNvPr id="12444" name="Text Box 7"/>
              <p:cNvSpPr txBox="1">
                <a:spLocks noChangeArrowheads="1"/>
              </p:cNvSpPr>
              <p:nvPr/>
            </p:nvSpPr>
            <p:spPr bwMode="auto">
              <a:xfrm>
                <a:off x="3116" y="2850"/>
                <a:ext cx="282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000">
                    <a:latin typeface="Arial" charset="0"/>
                    <a:ea typeface="標楷體" pitchFamily="65" charset="-120"/>
                  </a:rPr>
                  <a:t>水質量 </a:t>
                </a:r>
                <a:r>
                  <a:rPr lang="en-US" altLang="zh-TW" sz="2000">
                    <a:latin typeface="Arial" charset="0"/>
                    <a:ea typeface="標楷體" pitchFamily="65" charset="-120"/>
                  </a:rPr>
                  <a:t>M</a:t>
                </a:r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50825" y="3645024"/>
            <a:ext cx="4230688" cy="2953445"/>
            <a:chOff x="158" y="2530"/>
            <a:chExt cx="2665" cy="1679"/>
          </a:xfrm>
        </p:grpSpPr>
        <p:graphicFrame>
          <p:nvGraphicFramePr>
            <p:cNvPr id="12290" name="Object 9"/>
            <p:cNvGraphicFramePr>
              <a:graphicFrameLocks noChangeAspect="1"/>
            </p:cNvGraphicFramePr>
            <p:nvPr/>
          </p:nvGraphicFramePr>
          <p:xfrm>
            <a:off x="376" y="2530"/>
            <a:ext cx="2328" cy="1632"/>
          </p:xfrm>
          <a:graphic>
            <a:graphicData uri="http://schemas.openxmlformats.org/presentationml/2006/ole">
              <p:oleObj spid="_x0000_s79874" name="圖表" r:id="rId5" imgW="3467100" imgH="1886102" progId="Excel.Sheet.8">
                <p:embed/>
              </p:oleObj>
            </a:graphicData>
          </a:graphic>
        </p:graphicFrame>
        <p:sp>
          <p:nvSpPr>
            <p:cNvPr id="12439" name="Text Box 10"/>
            <p:cNvSpPr txBox="1">
              <a:spLocks noChangeArrowheads="1"/>
            </p:cNvSpPr>
            <p:nvPr/>
          </p:nvSpPr>
          <p:spPr bwMode="auto">
            <a:xfrm>
              <a:off x="1863" y="3959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水體積 </a:t>
              </a:r>
              <a:r>
                <a:rPr lang="en-US" altLang="zh-TW" sz="2000">
                  <a:latin typeface="Arial" charset="0"/>
                  <a:ea typeface="標楷體" pitchFamily="65" charset="-120"/>
                </a:rPr>
                <a:t>V</a:t>
              </a:r>
            </a:p>
          </p:txBody>
        </p:sp>
        <p:sp>
          <p:nvSpPr>
            <p:cNvPr id="12440" name="Text Box 11"/>
            <p:cNvSpPr txBox="1">
              <a:spLocks noChangeArrowheads="1"/>
            </p:cNvSpPr>
            <p:nvPr/>
          </p:nvSpPr>
          <p:spPr bwMode="auto">
            <a:xfrm>
              <a:off x="158" y="2840"/>
              <a:ext cx="282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水質量 </a:t>
              </a:r>
              <a:r>
                <a:rPr lang="en-US" altLang="zh-TW" sz="2000">
                  <a:latin typeface="Arial" charset="0"/>
                  <a:ea typeface="標楷體" pitchFamily="65" charset="-120"/>
                </a:rPr>
                <a:t>M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11188" y="996951"/>
            <a:ext cx="7837487" cy="2864098"/>
            <a:chOff x="-3" y="-3"/>
            <a:chExt cx="3460" cy="3286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0" y="0"/>
              <a:ext cx="3454" cy="3280"/>
              <a:chOff x="0" y="0"/>
              <a:chExt cx="3454" cy="3280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0" y="0"/>
                <a:ext cx="3454" cy="422"/>
                <a:chOff x="0" y="0"/>
                <a:chExt cx="3454" cy="422"/>
              </a:xfrm>
            </p:grpSpPr>
            <p:sp>
              <p:nvSpPr>
                <p:cNvPr id="12437" name="Rectangle 15"/>
                <p:cNvSpPr>
                  <a:spLocks noChangeArrowheads="1"/>
                </p:cNvSpPr>
                <p:nvPr/>
              </p:nvSpPr>
              <p:spPr bwMode="auto">
                <a:xfrm>
                  <a:off x="11" y="0"/>
                  <a:ext cx="343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altLang="zh-TW" sz="2000" b="1">
                      <a:latin typeface="Arial" charset="0"/>
                    </a:rPr>
                    <a:t> </a:t>
                  </a:r>
                  <a:r>
                    <a:rPr lang="zh-TW" altLang="en-US" sz="2000">
                      <a:latin typeface="Arial" charset="0"/>
                      <a:ea typeface="標楷體" pitchFamily="65" charset="-120"/>
                    </a:rPr>
                    <a:t>空量筒的質量</a:t>
                  </a:r>
                  <a:r>
                    <a:rPr lang="zh-TW" altLang="en-US" sz="2000">
                      <a:latin typeface="Arial" charset="0"/>
                    </a:rPr>
                    <a:t>：</a:t>
                  </a:r>
                  <a:r>
                    <a:rPr lang="en-US" altLang="zh-TW" sz="2000">
                      <a:latin typeface="Arial" charset="0"/>
                    </a:rPr>
                    <a:t>M</a:t>
                  </a:r>
                  <a:r>
                    <a:rPr lang="en-US" altLang="zh-TW" sz="2000" baseline="-30000">
                      <a:latin typeface="Arial" charset="0"/>
                    </a:rPr>
                    <a:t>1</a:t>
                  </a:r>
                  <a:r>
                    <a:rPr lang="en-US" altLang="zh-TW" sz="2000">
                      <a:latin typeface="Arial" charset="0"/>
                    </a:rPr>
                    <a:t>=  </a:t>
                  </a:r>
                  <a:r>
                    <a:rPr lang="en-US" altLang="zh-TW" sz="2000">
                      <a:latin typeface="Arial" charset="0"/>
                      <a:cs typeface="Arial" charset="0"/>
                    </a:rPr>
                    <a:t>40</a:t>
                  </a:r>
                  <a:r>
                    <a:rPr lang="en-US" altLang="zh-TW" sz="2000">
                      <a:solidFill>
                        <a:srgbClr val="FF0000"/>
                      </a:solidFill>
                      <a:latin typeface="Arial" charset="0"/>
                    </a:rPr>
                    <a:t> </a:t>
                  </a:r>
                  <a:r>
                    <a:rPr lang="en-US" altLang="zh-TW" sz="2000">
                      <a:latin typeface="Arial" charset="0"/>
                    </a:rPr>
                    <a:t>g</a:t>
                  </a:r>
                </a:p>
                <a:p>
                  <a:pPr algn="ctr" eaLnBrk="0" hangingPunct="0"/>
                  <a:endParaRPr lang="en-US" altLang="zh-TW" sz="2000">
                    <a:latin typeface="Arial" charset="0"/>
                  </a:endParaRPr>
                </a:p>
              </p:txBody>
            </p:sp>
            <p:sp>
              <p:nvSpPr>
                <p:cNvPr id="12438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45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0" y="422"/>
                <a:ext cx="244" cy="748"/>
                <a:chOff x="0" y="422"/>
                <a:chExt cx="244" cy="748"/>
              </a:xfrm>
            </p:grpSpPr>
            <p:sp>
              <p:nvSpPr>
                <p:cNvPr id="12435" name="Rectangle 18"/>
                <p:cNvSpPr>
                  <a:spLocks noChangeArrowheads="1"/>
                </p:cNvSpPr>
                <p:nvPr/>
              </p:nvSpPr>
              <p:spPr bwMode="auto">
                <a:xfrm>
                  <a:off x="11" y="422"/>
                  <a:ext cx="222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zh-TW" altLang="en-US" sz="2000">
                      <a:latin typeface="Arial" charset="0"/>
                      <a:ea typeface="標楷體" pitchFamily="65" charset="-120"/>
                    </a:rPr>
                    <a:t>次數</a:t>
                  </a:r>
                </a:p>
                <a:p>
                  <a:pPr algn="ctr" eaLnBrk="0" hangingPunct="0"/>
                  <a:endParaRPr lang="en-US" altLang="zh-TW" sz="2000">
                    <a:latin typeface="Arial" charset="0"/>
                  </a:endParaRPr>
                </a:p>
              </p:txBody>
            </p:sp>
            <p:sp>
              <p:nvSpPr>
                <p:cNvPr id="12436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422"/>
                  <a:ext cx="24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244" y="422"/>
                <a:ext cx="520" cy="748"/>
                <a:chOff x="244" y="422"/>
                <a:chExt cx="520" cy="748"/>
              </a:xfrm>
            </p:grpSpPr>
            <p:sp>
              <p:nvSpPr>
                <p:cNvPr id="12431" name="Rectangle 21"/>
                <p:cNvSpPr>
                  <a:spLocks noChangeArrowheads="1"/>
                </p:cNvSpPr>
                <p:nvPr/>
              </p:nvSpPr>
              <p:spPr bwMode="auto">
                <a:xfrm>
                  <a:off x="244" y="422"/>
                  <a:ext cx="520" cy="74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0" name="Group 22"/>
                <p:cNvGrpSpPr>
                  <a:grpSpLocks/>
                </p:cNvGrpSpPr>
                <p:nvPr/>
              </p:nvGrpSpPr>
              <p:grpSpPr bwMode="auto">
                <a:xfrm>
                  <a:off x="244" y="422"/>
                  <a:ext cx="520" cy="748"/>
                  <a:chOff x="244" y="422"/>
                  <a:chExt cx="520" cy="748"/>
                </a:xfrm>
              </p:grpSpPr>
              <p:sp>
                <p:nvSpPr>
                  <p:cNvPr id="1243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422"/>
                    <a:ext cx="498" cy="748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TW" altLang="en-US" sz="1800">
                        <a:latin typeface="Arial" charset="0"/>
                        <a:ea typeface="標楷體" pitchFamily="65" charset="-120"/>
                      </a:rPr>
                      <a:t>水體積</a:t>
                    </a:r>
                    <a:r>
                      <a:rPr lang="en-US" altLang="zh-TW" sz="1800">
                        <a:latin typeface="Arial" charset="0"/>
                        <a:ea typeface="標楷體" pitchFamily="65" charset="-120"/>
                      </a:rPr>
                      <a:t>V</a:t>
                    </a:r>
                    <a:r>
                      <a:rPr lang="zh-TW" altLang="en-US" sz="2000">
                        <a:latin typeface="Arial" charset="0"/>
                      </a:rPr>
                      <a:t>（</a:t>
                    </a:r>
                    <a:r>
                      <a:rPr lang="en-US" altLang="zh-TW" sz="2000">
                        <a:latin typeface="Arial" charset="0"/>
                      </a:rPr>
                      <a:t>cm</a:t>
                    </a:r>
                    <a:r>
                      <a:rPr lang="en-US" altLang="zh-TW" sz="2000" baseline="30000">
                        <a:latin typeface="Arial" charset="0"/>
                      </a:rPr>
                      <a:t>3</a:t>
                    </a:r>
                    <a:r>
                      <a:rPr lang="zh-TW" altLang="en-US" sz="2000">
                        <a:latin typeface="Arial" charset="0"/>
                      </a:rPr>
                      <a:t>）</a:t>
                    </a:r>
                  </a:p>
                  <a:p>
                    <a:pPr algn="ctr" eaLnBrk="0" hangingPunct="0"/>
                    <a:endParaRPr lang="en-US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43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44" y="422"/>
                    <a:ext cx="520" cy="74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764" y="422"/>
                <a:ext cx="896" cy="748"/>
                <a:chOff x="764" y="422"/>
                <a:chExt cx="896" cy="748"/>
              </a:xfrm>
            </p:grpSpPr>
            <p:sp>
              <p:nvSpPr>
                <p:cNvPr id="12427" name="Rectangle 26"/>
                <p:cNvSpPr>
                  <a:spLocks noChangeArrowheads="1"/>
                </p:cNvSpPr>
                <p:nvPr/>
              </p:nvSpPr>
              <p:spPr bwMode="auto">
                <a:xfrm>
                  <a:off x="764" y="422"/>
                  <a:ext cx="896" cy="748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" name="Group 27"/>
                <p:cNvGrpSpPr>
                  <a:grpSpLocks/>
                </p:cNvGrpSpPr>
                <p:nvPr/>
              </p:nvGrpSpPr>
              <p:grpSpPr bwMode="auto">
                <a:xfrm>
                  <a:off x="764" y="422"/>
                  <a:ext cx="896" cy="748"/>
                  <a:chOff x="764" y="422"/>
                  <a:chExt cx="896" cy="748"/>
                </a:xfrm>
              </p:grpSpPr>
              <p:sp>
                <p:nvSpPr>
                  <p:cNvPr id="124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422"/>
                    <a:ext cx="874" cy="74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TW" altLang="en-US" sz="1800">
                        <a:latin typeface="Arial" charset="0"/>
                        <a:ea typeface="標楷體" pitchFamily="65" charset="-120"/>
                      </a:rPr>
                      <a:t>（量筒</a:t>
                    </a:r>
                    <a:r>
                      <a:rPr lang="en-US" altLang="zh-TW" sz="1800">
                        <a:latin typeface="Arial" charset="0"/>
                        <a:ea typeface="標楷體" pitchFamily="65" charset="-120"/>
                      </a:rPr>
                      <a:t>+</a:t>
                    </a:r>
                    <a:r>
                      <a:rPr lang="zh-TW" altLang="en-US" sz="1800">
                        <a:latin typeface="Arial" charset="0"/>
                        <a:ea typeface="標楷體" pitchFamily="65" charset="-120"/>
                      </a:rPr>
                      <a:t>水）總質量</a:t>
                    </a:r>
                    <a:r>
                      <a:rPr lang="en-US" altLang="zh-TW" sz="1800">
                        <a:latin typeface="Arial" charset="0"/>
                        <a:ea typeface="標楷體" pitchFamily="65" charset="-120"/>
                      </a:rPr>
                      <a:t>M</a:t>
                    </a:r>
                    <a:r>
                      <a:rPr lang="en-US" altLang="zh-TW" sz="1800" baseline="-30000">
                        <a:latin typeface="Arial" charset="0"/>
                        <a:ea typeface="標楷體" pitchFamily="65" charset="-120"/>
                      </a:rPr>
                      <a:t>2</a:t>
                    </a:r>
                    <a:r>
                      <a:rPr lang="zh-TW" altLang="en-US" sz="1800">
                        <a:latin typeface="Arial" charset="0"/>
                        <a:ea typeface="標楷體" pitchFamily="65" charset="-120"/>
                      </a:rPr>
                      <a:t>（</a:t>
                    </a:r>
                    <a:r>
                      <a:rPr lang="en-US" altLang="zh-TW" sz="1800">
                        <a:latin typeface="Arial" charset="0"/>
                        <a:ea typeface="標楷體" pitchFamily="65" charset="-120"/>
                      </a:rPr>
                      <a:t>g</a:t>
                    </a:r>
                    <a:r>
                      <a:rPr lang="zh-TW" altLang="en-US" sz="1800">
                        <a:latin typeface="Arial" charset="0"/>
                        <a:ea typeface="標楷體" pitchFamily="65" charset="-120"/>
                      </a:rPr>
                      <a:t>）</a:t>
                    </a:r>
                    <a:endParaRPr lang="zh-TW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124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64" y="422"/>
                    <a:ext cx="896" cy="74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3" name="Group 30"/>
              <p:cNvGrpSpPr>
                <a:grpSpLocks/>
              </p:cNvGrpSpPr>
              <p:nvPr/>
            </p:nvGrpSpPr>
            <p:grpSpPr bwMode="auto">
              <a:xfrm>
                <a:off x="1660" y="422"/>
                <a:ext cx="897" cy="748"/>
                <a:chOff x="1660" y="422"/>
                <a:chExt cx="897" cy="748"/>
              </a:xfrm>
            </p:grpSpPr>
            <p:sp>
              <p:nvSpPr>
                <p:cNvPr id="12423" name="Rectangle 31"/>
                <p:cNvSpPr>
                  <a:spLocks noChangeArrowheads="1"/>
                </p:cNvSpPr>
                <p:nvPr/>
              </p:nvSpPr>
              <p:spPr bwMode="auto">
                <a:xfrm>
                  <a:off x="1660" y="422"/>
                  <a:ext cx="897" cy="74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1660" y="422"/>
                  <a:ext cx="897" cy="748"/>
                  <a:chOff x="1660" y="422"/>
                  <a:chExt cx="897" cy="748"/>
                </a:xfrm>
              </p:grpSpPr>
              <p:sp>
                <p:nvSpPr>
                  <p:cNvPr id="1242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671" y="422"/>
                    <a:ext cx="875" cy="748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TW" altLang="en-US" sz="1800">
                        <a:latin typeface="Arial" charset="0"/>
                        <a:ea typeface="標楷體" pitchFamily="65" charset="-120"/>
                      </a:rPr>
                      <a:t>水質量</a:t>
                    </a:r>
                    <a:br>
                      <a:rPr lang="zh-TW" altLang="en-US" sz="1800">
                        <a:latin typeface="Arial" charset="0"/>
                        <a:ea typeface="標楷體" pitchFamily="65" charset="-120"/>
                      </a:rPr>
                    </a:br>
                    <a:r>
                      <a:rPr lang="en-US" altLang="zh-TW" sz="1800">
                        <a:latin typeface="Arial" charset="0"/>
                        <a:ea typeface="標楷體" pitchFamily="65" charset="-120"/>
                      </a:rPr>
                      <a:t>M=</a:t>
                    </a:r>
                    <a:r>
                      <a:rPr lang="zh-TW" altLang="en-US" sz="1800">
                        <a:latin typeface="Arial" charset="0"/>
                        <a:ea typeface="標楷體" pitchFamily="65" charset="-120"/>
                      </a:rPr>
                      <a:t>（</a:t>
                    </a:r>
                    <a:r>
                      <a:rPr lang="en-US" altLang="zh-TW" sz="1800">
                        <a:latin typeface="Arial" charset="0"/>
                        <a:ea typeface="標楷體" pitchFamily="65" charset="-120"/>
                      </a:rPr>
                      <a:t>M</a:t>
                    </a:r>
                    <a:r>
                      <a:rPr lang="en-US" altLang="zh-TW" sz="1800" baseline="-30000">
                        <a:latin typeface="Arial" charset="0"/>
                        <a:ea typeface="標楷體" pitchFamily="65" charset="-120"/>
                      </a:rPr>
                      <a:t>2</a:t>
                    </a:r>
                    <a:r>
                      <a:rPr lang="en-US" altLang="zh-TW" sz="1800">
                        <a:latin typeface="Arial" charset="0"/>
                        <a:ea typeface="標楷體" pitchFamily="65" charset="-120"/>
                      </a:rPr>
                      <a:t>-M</a:t>
                    </a:r>
                    <a:r>
                      <a:rPr lang="en-US" altLang="zh-TW" sz="1800" baseline="-30000">
                        <a:latin typeface="Arial" charset="0"/>
                        <a:ea typeface="標楷體" pitchFamily="65" charset="-120"/>
                      </a:rPr>
                      <a:t>1</a:t>
                    </a:r>
                    <a:r>
                      <a:rPr lang="zh-TW" altLang="en-US" sz="1800">
                        <a:latin typeface="Arial" charset="0"/>
                        <a:ea typeface="標楷體" pitchFamily="65" charset="-120"/>
                      </a:rPr>
                      <a:t>）</a:t>
                    </a:r>
                    <a:r>
                      <a:rPr lang="en-US" altLang="zh-TW" sz="1800">
                        <a:latin typeface="Arial" charset="0"/>
                        <a:ea typeface="標楷體" pitchFamily="65" charset="-120"/>
                      </a:rPr>
                      <a:t>g</a:t>
                    </a:r>
                    <a:r>
                      <a:rPr lang="zh-TW" altLang="en-US" sz="1800">
                        <a:latin typeface="Arial" charset="0"/>
                        <a:ea typeface="標楷體" pitchFamily="65" charset="-120"/>
                      </a:rPr>
                      <a:t>）</a:t>
                    </a:r>
                  </a:p>
                  <a:p>
                    <a:pPr algn="ctr" eaLnBrk="0" hangingPunct="0"/>
                    <a:endParaRPr lang="en-US" altLang="zh-TW" sz="1800">
                      <a:latin typeface="Arial" charset="0"/>
                      <a:ea typeface="標楷體" pitchFamily="65" charset="-120"/>
                    </a:endParaRPr>
                  </a:p>
                </p:txBody>
              </p:sp>
              <p:sp>
                <p:nvSpPr>
                  <p:cNvPr id="1242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422"/>
                    <a:ext cx="897" cy="74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5" name="Group 35"/>
              <p:cNvGrpSpPr>
                <a:grpSpLocks/>
              </p:cNvGrpSpPr>
              <p:nvPr/>
            </p:nvGrpSpPr>
            <p:grpSpPr bwMode="auto">
              <a:xfrm>
                <a:off x="2557" y="422"/>
                <a:ext cx="897" cy="748"/>
                <a:chOff x="2557" y="422"/>
                <a:chExt cx="897" cy="748"/>
              </a:xfrm>
            </p:grpSpPr>
            <p:sp>
              <p:nvSpPr>
                <p:cNvPr id="12421" name="Rectangle 36"/>
                <p:cNvSpPr>
                  <a:spLocks noChangeArrowheads="1"/>
                </p:cNvSpPr>
                <p:nvPr/>
              </p:nvSpPr>
              <p:spPr bwMode="auto">
                <a:xfrm>
                  <a:off x="2568" y="422"/>
                  <a:ext cx="875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5000"/>
                    </a:lnSpc>
                  </a:pPr>
                  <a:r>
                    <a:rPr lang="zh-TW" altLang="en-US" sz="1800">
                      <a:latin typeface="Arial" charset="0"/>
                      <a:ea typeface="標楷體" pitchFamily="65" charset="-120"/>
                    </a:rPr>
                    <a:t>水的密度</a:t>
                  </a:r>
                  <a:br>
                    <a:rPr lang="zh-TW" altLang="en-US" sz="1800">
                      <a:latin typeface="Arial" charset="0"/>
                      <a:ea typeface="標楷體" pitchFamily="65" charset="-120"/>
                    </a:rPr>
                  </a:br>
                  <a:r>
                    <a:rPr lang="en-US" altLang="zh-TW" sz="1800">
                      <a:latin typeface="Arial" charset="0"/>
                      <a:ea typeface="標楷體" pitchFamily="65" charset="-120"/>
                    </a:rPr>
                    <a:t>D=M/V</a:t>
                  </a:r>
                </a:p>
              </p:txBody>
            </p:sp>
            <p:sp>
              <p:nvSpPr>
                <p:cNvPr id="12422" name="Rectangle 37"/>
                <p:cNvSpPr>
                  <a:spLocks noChangeArrowheads="1"/>
                </p:cNvSpPr>
                <p:nvPr/>
              </p:nvSpPr>
              <p:spPr bwMode="auto">
                <a:xfrm>
                  <a:off x="2557" y="422"/>
                  <a:ext cx="89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6" name="Group 38"/>
              <p:cNvGrpSpPr>
                <a:grpSpLocks/>
              </p:cNvGrpSpPr>
              <p:nvPr/>
            </p:nvGrpSpPr>
            <p:grpSpPr bwMode="auto">
              <a:xfrm>
                <a:off x="0" y="1170"/>
                <a:ext cx="244" cy="422"/>
                <a:chOff x="0" y="1170"/>
                <a:chExt cx="244" cy="422"/>
              </a:xfrm>
            </p:grpSpPr>
            <p:sp>
              <p:nvSpPr>
                <p:cNvPr id="12419" name="Rectangle 39"/>
                <p:cNvSpPr>
                  <a:spLocks noChangeArrowheads="1"/>
                </p:cNvSpPr>
                <p:nvPr/>
              </p:nvSpPr>
              <p:spPr bwMode="auto">
                <a:xfrm>
                  <a:off x="11" y="1170"/>
                  <a:ext cx="22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altLang="zh-TW" sz="2000">
                      <a:latin typeface="Arial" charset="0"/>
                    </a:rPr>
                    <a:t>1</a:t>
                  </a:r>
                </a:p>
                <a:p>
                  <a:pPr algn="ctr" eaLnBrk="0" hangingPunct="0"/>
                  <a:endParaRPr lang="en-US" altLang="zh-TW" sz="2000">
                    <a:latin typeface="Arial" charset="0"/>
                  </a:endParaRPr>
                </a:p>
              </p:txBody>
            </p:sp>
            <p:sp>
              <p:nvSpPr>
                <p:cNvPr id="12420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1170"/>
                  <a:ext cx="2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7" name="Group 41"/>
              <p:cNvGrpSpPr>
                <a:grpSpLocks/>
              </p:cNvGrpSpPr>
              <p:nvPr/>
            </p:nvGrpSpPr>
            <p:grpSpPr bwMode="auto">
              <a:xfrm>
                <a:off x="244" y="1170"/>
                <a:ext cx="520" cy="422"/>
                <a:chOff x="244" y="1170"/>
                <a:chExt cx="520" cy="422"/>
              </a:xfrm>
            </p:grpSpPr>
            <p:sp>
              <p:nvSpPr>
                <p:cNvPr id="12415" name="Rectangle 42"/>
                <p:cNvSpPr>
                  <a:spLocks noChangeArrowheads="1"/>
                </p:cNvSpPr>
                <p:nvPr/>
              </p:nvSpPr>
              <p:spPr bwMode="auto">
                <a:xfrm>
                  <a:off x="244" y="1170"/>
                  <a:ext cx="520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8" name="Group 43"/>
                <p:cNvGrpSpPr>
                  <a:grpSpLocks/>
                </p:cNvGrpSpPr>
                <p:nvPr/>
              </p:nvGrpSpPr>
              <p:grpSpPr bwMode="auto">
                <a:xfrm>
                  <a:off x="244" y="1170"/>
                  <a:ext cx="520" cy="422"/>
                  <a:chOff x="244" y="1170"/>
                  <a:chExt cx="520" cy="422"/>
                </a:xfrm>
              </p:grpSpPr>
              <p:sp>
                <p:nvSpPr>
                  <p:cNvPr id="12417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1170"/>
                    <a:ext cx="498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10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418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44" y="1170"/>
                    <a:ext cx="520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zh-TW" sz="2000" b="1">
                      <a:latin typeface="Arial" charset="0"/>
                      <a:ea typeface="標楷體" pitchFamily="65" charset="-120"/>
                    </a:endParaRPr>
                  </a:p>
                </p:txBody>
              </p:sp>
            </p:grpSp>
          </p:grpSp>
          <p:grpSp>
            <p:nvGrpSpPr>
              <p:cNvPr id="19" name="Group 46"/>
              <p:cNvGrpSpPr>
                <a:grpSpLocks/>
              </p:cNvGrpSpPr>
              <p:nvPr/>
            </p:nvGrpSpPr>
            <p:grpSpPr bwMode="auto">
              <a:xfrm>
                <a:off x="764" y="1170"/>
                <a:ext cx="896" cy="422"/>
                <a:chOff x="764" y="1170"/>
                <a:chExt cx="896" cy="422"/>
              </a:xfrm>
            </p:grpSpPr>
            <p:sp>
              <p:nvSpPr>
                <p:cNvPr id="12411" name="Rectangle 47"/>
                <p:cNvSpPr>
                  <a:spLocks noChangeArrowheads="1"/>
                </p:cNvSpPr>
                <p:nvPr/>
              </p:nvSpPr>
              <p:spPr bwMode="auto">
                <a:xfrm>
                  <a:off x="764" y="1170"/>
                  <a:ext cx="896" cy="42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20" name="Group 48"/>
                <p:cNvGrpSpPr>
                  <a:grpSpLocks/>
                </p:cNvGrpSpPr>
                <p:nvPr/>
              </p:nvGrpSpPr>
              <p:grpSpPr bwMode="auto">
                <a:xfrm>
                  <a:off x="764" y="1170"/>
                  <a:ext cx="896" cy="422"/>
                  <a:chOff x="764" y="1170"/>
                  <a:chExt cx="896" cy="422"/>
                </a:xfrm>
              </p:grpSpPr>
              <p:sp>
                <p:nvSpPr>
                  <p:cNvPr id="1241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1170"/>
                    <a:ext cx="874" cy="42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50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414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64" y="1170"/>
                    <a:ext cx="89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1" name="Group 51"/>
              <p:cNvGrpSpPr>
                <a:grpSpLocks/>
              </p:cNvGrpSpPr>
              <p:nvPr/>
            </p:nvGrpSpPr>
            <p:grpSpPr bwMode="auto">
              <a:xfrm>
                <a:off x="1660" y="1170"/>
                <a:ext cx="897" cy="422"/>
                <a:chOff x="1660" y="1170"/>
                <a:chExt cx="897" cy="422"/>
              </a:xfrm>
            </p:grpSpPr>
            <p:sp>
              <p:nvSpPr>
                <p:cNvPr id="12407" name="Rectangle 52"/>
                <p:cNvSpPr>
                  <a:spLocks noChangeArrowheads="1"/>
                </p:cNvSpPr>
                <p:nvPr/>
              </p:nvSpPr>
              <p:spPr bwMode="auto">
                <a:xfrm>
                  <a:off x="1660" y="1170"/>
                  <a:ext cx="897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22" name="Group 53"/>
                <p:cNvGrpSpPr>
                  <a:grpSpLocks/>
                </p:cNvGrpSpPr>
                <p:nvPr/>
              </p:nvGrpSpPr>
              <p:grpSpPr bwMode="auto">
                <a:xfrm>
                  <a:off x="1660" y="1170"/>
                  <a:ext cx="897" cy="422"/>
                  <a:chOff x="1660" y="1170"/>
                  <a:chExt cx="897" cy="422"/>
                </a:xfrm>
              </p:grpSpPr>
              <p:sp>
                <p:nvSpPr>
                  <p:cNvPr id="12409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671" y="1170"/>
                    <a:ext cx="875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TW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410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1170"/>
                    <a:ext cx="897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3" name="Group 56"/>
              <p:cNvGrpSpPr>
                <a:grpSpLocks/>
              </p:cNvGrpSpPr>
              <p:nvPr/>
            </p:nvGrpSpPr>
            <p:grpSpPr bwMode="auto">
              <a:xfrm>
                <a:off x="2557" y="1170"/>
                <a:ext cx="897" cy="422"/>
                <a:chOff x="2557" y="1170"/>
                <a:chExt cx="897" cy="422"/>
              </a:xfrm>
            </p:grpSpPr>
            <p:sp>
              <p:nvSpPr>
                <p:cNvPr id="12405" name="Rectangle 57"/>
                <p:cNvSpPr>
                  <a:spLocks noChangeArrowheads="1"/>
                </p:cNvSpPr>
                <p:nvPr/>
              </p:nvSpPr>
              <p:spPr bwMode="auto">
                <a:xfrm>
                  <a:off x="2568" y="1170"/>
                  <a:ext cx="875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altLang="zh-TW" sz="2000">
                    <a:latin typeface="Arial" charset="0"/>
                  </a:endParaRPr>
                </a:p>
                <a:p>
                  <a:pPr algn="ctr" eaLnBrk="0" hangingPunct="0"/>
                  <a:endParaRPr lang="en-US" altLang="zh-TW" sz="2000" b="1">
                    <a:latin typeface="Arial" charset="0"/>
                  </a:endParaRPr>
                </a:p>
              </p:txBody>
            </p:sp>
            <p:sp>
              <p:nvSpPr>
                <p:cNvPr id="12406" name="Rectangle 58"/>
                <p:cNvSpPr>
                  <a:spLocks noChangeArrowheads="1"/>
                </p:cNvSpPr>
                <p:nvPr/>
              </p:nvSpPr>
              <p:spPr bwMode="auto">
                <a:xfrm>
                  <a:off x="2557" y="1170"/>
                  <a:ext cx="89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4" name="Group 59"/>
              <p:cNvGrpSpPr>
                <a:grpSpLocks/>
              </p:cNvGrpSpPr>
              <p:nvPr/>
            </p:nvGrpSpPr>
            <p:grpSpPr bwMode="auto">
              <a:xfrm>
                <a:off x="0" y="1592"/>
                <a:ext cx="244" cy="422"/>
                <a:chOff x="0" y="1592"/>
                <a:chExt cx="244" cy="422"/>
              </a:xfrm>
            </p:grpSpPr>
            <p:sp>
              <p:nvSpPr>
                <p:cNvPr id="12403" name="Rectangle 60"/>
                <p:cNvSpPr>
                  <a:spLocks noChangeArrowheads="1"/>
                </p:cNvSpPr>
                <p:nvPr/>
              </p:nvSpPr>
              <p:spPr bwMode="auto">
                <a:xfrm>
                  <a:off x="11" y="1592"/>
                  <a:ext cx="22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altLang="zh-TW" sz="2000">
                      <a:latin typeface="Arial" charset="0"/>
                    </a:rPr>
                    <a:t>2</a:t>
                  </a:r>
                </a:p>
                <a:p>
                  <a:pPr algn="ctr" eaLnBrk="0" hangingPunct="0"/>
                  <a:endParaRPr lang="en-US" altLang="zh-TW" sz="2000">
                    <a:latin typeface="Arial" charset="0"/>
                  </a:endParaRPr>
                </a:p>
              </p:txBody>
            </p:sp>
            <p:sp>
              <p:nvSpPr>
                <p:cNvPr id="12404" name="Rectangle 61"/>
                <p:cNvSpPr>
                  <a:spLocks noChangeArrowheads="1"/>
                </p:cNvSpPr>
                <p:nvPr/>
              </p:nvSpPr>
              <p:spPr bwMode="auto">
                <a:xfrm>
                  <a:off x="0" y="1592"/>
                  <a:ext cx="2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" name="Group 62"/>
              <p:cNvGrpSpPr>
                <a:grpSpLocks/>
              </p:cNvGrpSpPr>
              <p:nvPr/>
            </p:nvGrpSpPr>
            <p:grpSpPr bwMode="auto">
              <a:xfrm>
                <a:off x="244" y="1592"/>
                <a:ext cx="520" cy="422"/>
                <a:chOff x="244" y="1592"/>
                <a:chExt cx="520" cy="422"/>
              </a:xfrm>
            </p:grpSpPr>
            <p:sp>
              <p:nvSpPr>
                <p:cNvPr id="12399" name="Rectangle 63"/>
                <p:cNvSpPr>
                  <a:spLocks noChangeArrowheads="1"/>
                </p:cNvSpPr>
                <p:nvPr/>
              </p:nvSpPr>
              <p:spPr bwMode="auto">
                <a:xfrm>
                  <a:off x="244" y="1592"/>
                  <a:ext cx="520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26" name="Group 64"/>
                <p:cNvGrpSpPr>
                  <a:grpSpLocks/>
                </p:cNvGrpSpPr>
                <p:nvPr/>
              </p:nvGrpSpPr>
              <p:grpSpPr bwMode="auto">
                <a:xfrm>
                  <a:off x="244" y="1592"/>
                  <a:ext cx="520" cy="422"/>
                  <a:chOff x="244" y="1592"/>
                  <a:chExt cx="520" cy="422"/>
                </a:xfrm>
              </p:grpSpPr>
              <p:sp>
                <p:nvSpPr>
                  <p:cNvPr id="12401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1592"/>
                    <a:ext cx="498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20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402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44" y="1592"/>
                    <a:ext cx="520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7" name="Group 67"/>
              <p:cNvGrpSpPr>
                <a:grpSpLocks/>
              </p:cNvGrpSpPr>
              <p:nvPr/>
            </p:nvGrpSpPr>
            <p:grpSpPr bwMode="auto">
              <a:xfrm>
                <a:off x="764" y="1592"/>
                <a:ext cx="896" cy="422"/>
                <a:chOff x="764" y="1592"/>
                <a:chExt cx="896" cy="422"/>
              </a:xfrm>
            </p:grpSpPr>
            <p:sp>
              <p:nvSpPr>
                <p:cNvPr id="12395" name="Rectangle 68"/>
                <p:cNvSpPr>
                  <a:spLocks noChangeArrowheads="1"/>
                </p:cNvSpPr>
                <p:nvPr/>
              </p:nvSpPr>
              <p:spPr bwMode="auto">
                <a:xfrm>
                  <a:off x="764" y="1592"/>
                  <a:ext cx="896" cy="42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28" name="Group 69"/>
                <p:cNvGrpSpPr>
                  <a:grpSpLocks/>
                </p:cNvGrpSpPr>
                <p:nvPr/>
              </p:nvGrpSpPr>
              <p:grpSpPr bwMode="auto">
                <a:xfrm>
                  <a:off x="764" y="1592"/>
                  <a:ext cx="896" cy="422"/>
                  <a:chOff x="764" y="1592"/>
                  <a:chExt cx="896" cy="422"/>
                </a:xfrm>
              </p:grpSpPr>
              <p:sp>
                <p:nvSpPr>
                  <p:cNvPr id="12397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1592"/>
                    <a:ext cx="874" cy="42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60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 b="1">
                      <a:latin typeface="Arial" charset="0"/>
                    </a:endParaRPr>
                  </a:p>
                </p:txBody>
              </p:sp>
              <p:sp>
                <p:nvSpPr>
                  <p:cNvPr id="12398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764" y="1592"/>
                    <a:ext cx="89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9" name="Group 72"/>
              <p:cNvGrpSpPr>
                <a:grpSpLocks/>
              </p:cNvGrpSpPr>
              <p:nvPr/>
            </p:nvGrpSpPr>
            <p:grpSpPr bwMode="auto">
              <a:xfrm>
                <a:off x="1660" y="1592"/>
                <a:ext cx="897" cy="422"/>
                <a:chOff x="1660" y="1592"/>
                <a:chExt cx="897" cy="422"/>
              </a:xfrm>
            </p:grpSpPr>
            <p:sp>
              <p:nvSpPr>
                <p:cNvPr id="12391" name="Rectangle 73"/>
                <p:cNvSpPr>
                  <a:spLocks noChangeArrowheads="1"/>
                </p:cNvSpPr>
                <p:nvPr/>
              </p:nvSpPr>
              <p:spPr bwMode="auto">
                <a:xfrm>
                  <a:off x="1660" y="1592"/>
                  <a:ext cx="897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0" name="Group 74"/>
                <p:cNvGrpSpPr>
                  <a:grpSpLocks/>
                </p:cNvGrpSpPr>
                <p:nvPr/>
              </p:nvGrpSpPr>
              <p:grpSpPr bwMode="auto">
                <a:xfrm>
                  <a:off x="1660" y="1592"/>
                  <a:ext cx="897" cy="422"/>
                  <a:chOff x="1660" y="1592"/>
                  <a:chExt cx="897" cy="422"/>
                </a:xfrm>
              </p:grpSpPr>
              <p:sp>
                <p:nvSpPr>
                  <p:cNvPr id="12393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1671" y="1592"/>
                    <a:ext cx="875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TW" altLang="zh-TW" sz="2000" b="1">
                      <a:latin typeface="Arial" charset="0"/>
                    </a:endParaRPr>
                  </a:p>
                </p:txBody>
              </p:sp>
              <p:sp>
                <p:nvSpPr>
                  <p:cNvPr id="12394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1592"/>
                    <a:ext cx="897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1" name="Group 77"/>
              <p:cNvGrpSpPr>
                <a:grpSpLocks/>
              </p:cNvGrpSpPr>
              <p:nvPr/>
            </p:nvGrpSpPr>
            <p:grpSpPr bwMode="auto">
              <a:xfrm>
                <a:off x="2557" y="1592"/>
                <a:ext cx="897" cy="422"/>
                <a:chOff x="2557" y="1592"/>
                <a:chExt cx="897" cy="422"/>
              </a:xfrm>
            </p:grpSpPr>
            <p:sp>
              <p:nvSpPr>
                <p:cNvPr id="12389" name="Rectangle 78"/>
                <p:cNvSpPr>
                  <a:spLocks noChangeArrowheads="1"/>
                </p:cNvSpPr>
                <p:nvPr/>
              </p:nvSpPr>
              <p:spPr bwMode="auto">
                <a:xfrm>
                  <a:off x="2568" y="1592"/>
                  <a:ext cx="875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altLang="zh-TW" sz="2000">
                    <a:latin typeface="Arial" charset="0"/>
                  </a:endParaRPr>
                </a:p>
                <a:p>
                  <a:pPr algn="ctr" eaLnBrk="0" hangingPunct="0"/>
                  <a:endParaRPr lang="en-US" altLang="zh-TW" sz="2000">
                    <a:latin typeface="Arial" charset="0"/>
                  </a:endParaRPr>
                </a:p>
              </p:txBody>
            </p:sp>
            <p:sp>
              <p:nvSpPr>
                <p:cNvPr id="12390" name="Rectangle 79"/>
                <p:cNvSpPr>
                  <a:spLocks noChangeArrowheads="1"/>
                </p:cNvSpPr>
                <p:nvPr/>
              </p:nvSpPr>
              <p:spPr bwMode="auto">
                <a:xfrm>
                  <a:off x="2557" y="1592"/>
                  <a:ext cx="89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320" name="Group 80"/>
              <p:cNvGrpSpPr>
                <a:grpSpLocks/>
              </p:cNvGrpSpPr>
              <p:nvPr/>
            </p:nvGrpSpPr>
            <p:grpSpPr bwMode="auto">
              <a:xfrm>
                <a:off x="0" y="2014"/>
                <a:ext cx="244" cy="422"/>
                <a:chOff x="0" y="2014"/>
                <a:chExt cx="244" cy="422"/>
              </a:xfrm>
            </p:grpSpPr>
            <p:sp>
              <p:nvSpPr>
                <p:cNvPr id="12387" name="Rectangle 81"/>
                <p:cNvSpPr>
                  <a:spLocks noChangeArrowheads="1"/>
                </p:cNvSpPr>
                <p:nvPr/>
              </p:nvSpPr>
              <p:spPr bwMode="auto">
                <a:xfrm>
                  <a:off x="11" y="2014"/>
                  <a:ext cx="22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altLang="zh-TW" sz="2000">
                      <a:latin typeface="Arial" charset="0"/>
                    </a:rPr>
                    <a:t>3</a:t>
                  </a:r>
                </a:p>
                <a:p>
                  <a:pPr algn="ctr" eaLnBrk="0" hangingPunct="0"/>
                  <a:endParaRPr lang="en-US" altLang="zh-TW" sz="2000" b="1">
                    <a:latin typeface="Arial" charset="0"/>
                  </a:endParaRPr>
                </a:p>
              </p:txBody>
            </p:sp>
            <p:sp>
              <p:nvSpPr>
                <p:cNvPr id="12388" name="Rectangle 82"/>
                <p:cNvSpPr>
                  <a:spLocks noChangeArrowheads="1"/>
                </p:cNvSpPr>
                <p:nvPr/>
              </p:nvSpPr>
              <p:spPr bwMode="auto">
                <a:xfrm>
                  <a:off x="0" y="2014"/>
                  <a:ext cx="2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321" name="Group 83"/>
              <p:cNvGrpSpPr>
                <a:grpSpLocks/>
              </p:cNvGrpSpPr>
              <p:nvPr/>
            </p:nvGrpSpPr>
            <p:grpSpPr bwMode="auto">
              <a:xfrm>
                <a:off x="244" y="2014"/>
                <a:ext cx="520" cy="422"/>
                <a:chOff x="244" y="2014"/>
                <a:chExt cx="520" cy="422"/>
              </a:xfrm>
            </p:grpSpPr>
            <p:sp>
              <p:nvSpPr>
                <p:cNvPr id="12383" name="Rectangle 84"/>
                <p:cNvSpPr>
                  <a:spLocks noChangeArrowheads="1"/>
                </p:cNvSpPr>
                <p:nvPr/>
              </p:nvSpPr>
              <p:spPr bwMode="auto">
                <a:xfrm>
                  <a:off x="244" y="2014"/>
                  <a:ext cx="520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22" name="Group 85"/>
                <p:cNvGrpSpPr>
                  <a:grpSpLocks/>
                </p:cNvGrpSpPr>
                <p:nvPr/>
              </p:nvGrpSpPr>
              <p:grpSpPr bwMode="auto">
                <a:xfrm>
                  <a:off x="244" y="2014"/>
                  <a:ext cx="520" cy="422"/>
                  <a:chOff x="244" y="2014"/>
                  <a:chExt cx="520" cy="422"/>
                </a:xfrm>
              </p:grpSpPr>
              <p:sp>
                <p:nvSpPr>
                  <p:cNvPr id="12385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2014"/>
                    <a:ext cx="498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30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 b="1">
                      <a:latin typeface="Arial" charset="0"/>
                    </a:endParaRPr>
                  </a:p>
                </p:txBody>
              </p:sp>
              <p:sp>
                <p:nvSpPr>
                  <p:cNvPr id="1238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44" y="2014"/>
                    <a:ext cx="520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zh-TW" sz="2000" b="1">
                      <a:latin typeface="Arial" charset="0"/>
                      <a:ea typeface="標楷體" pitchFamily="65" charset="-120"/>
                    </a:endParaRPr>
                  </a:p>
                </p:txBody>
              </p:sp>
            </p:grpSp>
          </p:grpSp>
          <p:grpSp>
            <p:nvGrpSpPr>
              <p:cNvPr id="12323" name="Group 88"/>
              <p:cNvGrpSpPr>
                <a:grpSpLocks/>
              </p:cNvGrpSpPr>
              <p:nvPr/>
            </p:nvGrpSpPr>
            <p:grpSpPr bwMode="auto">
              <a:xfrm>
                <a:off x="764" y="2014"/>
                <a:ext cx="896" cy="422"/>
                <a:chOff x="764" y="2014"/>
                <a:chExt cx="896" cy="422"/>
              </a:xfrm>
            </p:grpSpPr>
            <p:sp>
              <p:nvSpPr>
                <p:cNvPr id="12379" name="Rectangle 89"/>
                <p:cNvSpPr>
                  <a:spLocks noChangeArrowheads="1"/>
                </p:cNvSpPr>
                <p:nvPr/>
              </p:nvSpPr>
              <p:spPr bwMode="auto">
                <a:xfrm>
                  <a:off x="764" y="2014"/>
                  <a:ext cx="896" cy="42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24" name="Group 90"/>
                <p:cNvGrpSpPr>
                  <a:grpSpLocks/>
                </p:cNvGrpSpPr>
                <p:nvPr/>
              </p:nvGrpSpPr>
              <p:grpSpPr bwMode="auto">
                <a:xfrm>
                  <a:off x="764" y="2014"/>
                  <a:ext cx="896" cy="422"/>
                  <a:chOff x="764" y="2014"/>
                  <a:chExt cx="896" cy="422"/>
                </a:xfrm>
              </p:grpSpPr>
              <p:sp>
                <p:nvSpPr>
                  <p:cNvPr id="12381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2014"/>
                    <a:ext cx="874" cy="42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70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 b="1">
                      <a:latin typeface="Arial" charset="0"/>
                    </a:endParaRPr>
                  </a:p>
                </p:txBody>
              </p:sp>
              <p:sp>
                <p:nvSpPr>
                  <p:cNvPr id="12382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764" y="2014"/>
                    <a:ext cx="89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325" name="Group 93"/>
              <p:cNvGrpSpPr>
                <a:grpSpLocks/>
              </p:cNvGrpSpPr>
              <p:nvPr/>
            </p:nvGrpSpPr>
            <p:grpSpPr bwMode="auto">
              <a:xfrm>
                <a:off x="1660" y="2014"/>
                <a:ext cx="897" cy="422"/>
                <a:chOff x="1660" y="2014"/>
                <a:chExt cx="897" cy="422"/>
              </a:xfrm>
            </p:grpSpPr>
            <p:sp>
              <p:nvSpPr>
                <p:cNvPr id="12375" name="Rectangle 94"/>
                <p:cNvSpPr>
                  <a:spLocks noChangeArrowheads="1"/>
                </p:cNvSpPr>
                <p:nvPr/>
              </p:nvSpPr>
              <p:spPr bwMode="auto">
                <a:xfrm>
                  <a:off x="1660" y="2014"/>
                  <a:ext cx="897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26" name="Group 95"/>
                <p:cNvGrpSpPr>
                  <a:grpSpLocks/>
                </p:cNvGrpSpPr>
                <p:nvPr/>
              </p:nvGrpSpPr>
              <p:grpSpPr bwMode="auto">
                <a:xfrm>
                  <a:off x="1660" y="2014"/>
                  <a:ext cx="897" cy="422"/>
                  <a:chOff x="1660" y="2014"/>
                  <a:chExt cx="897" cy="422"/>
                </a:xfrm>
              </p:grpSpPr>
              <p:sp>
                <p:nvSpPr>
                  <p:cNvPr id="12377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671" y="2014"/>
                    <a:ext cx="875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378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2014"/>
                    <a:ext cx="897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327" name="Group 98"/>
              <p:cNvGrpSpPr>
                <a:grpSpLocks/>
              </p:cNvGrpSpPr>
              <p:nvPr/>
            </p:nvGrpSpPr>
            <p:grpSpPr bwMode="auto">
              <a:xfrm>
                <a:off x="2557" y="2014"/>
                <a:ext cx="897" cy="422"/>
                <a:chOff x="2557" y="2014"/>
                <a:chExt cx="897" cy="422"/>
              </a:xfrm>
            </p:grpSpPr>
            <p:sp>
              <p:nvSpPr>
                <p:cNvPr id="12373" name="Rectangle 99"/>
                <p:cNvSpPr>
                  <a:spLocks noChangeArrowheads="1"/>
                </p:cNvSpPr>
                <p:nvPr/>
              </p:nvSpPr>
              <p:spPr bwMode="auto">
                <a:xfrm>
                  <a:off x="2568" y="2014"/>
                  <a:ext cx="875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altLang="zh-TW" sz="2000">
                    <a:latin typeface="Arial" charset="0"/>
                  </a:endParaRPr>
                </a:p>
                <a:p>
                  <a:pPr algn="ctr" eaLnBrk="0" hangingPunct="0"/>
                  <a:endParaRPr lang="en-US" altLang="zh-TW" sz="2000" b="1">
                    <a:latin typeface="Arial" charset="0"/>
                  </a:endParaRPr>
                </a:p>
              </p:txBody>
            </p:sp>
            <p:sp>
              <p:nvSpPr>
                <p:cNvPr id="12374" name="Rectangle 100"/>
                <p:cNvSpPr>
                  <a:spLocks noChangeArrowheads="1"/>
                </p:cNvSpPr>
                <p:nvPr/>
              </p:nvSpPr>
              <p:spPr bwMode="auto">
                <a:xfrm>
                  <a:off x="2557" y="2014"/>
                  <a:ext cx="89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328" name="Group 101"/>
              <p:cNvGrpSpPr>
                <a:grpSpLocks/>
              </p:cNvGrpSpPr>
              <p:nvPr/>
            </p:nvGrpSpPr>
            <p:grpSpPr bwMode="auto">
              <a:xfrm>
                <a:off x="0" y="2436"/>
                <a:ext cx="244" cy="422"/>
                <a:chOff x="0" y="2436"/>
                <a:chExt cx="244" cy="422"/>
              </a:xfrm>
            </p:grpSpPr>
            <p:sp>
              <p:nvSpPr>
                <p:cNvPr id="12371" name="Rectangle 102"/>
                <p:cNvSpPr>
                  <a:spLocks noChangeArrowheads="1"/>
                </p:cNvSpPr>
                <p:nvPr/>
              </p:nvSpPr>
              <p:spPr bwMode="auto">
                <a:xfrm>
                  <a:off x="11" y="2436"/>
                  <a:ext cx="22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altLang="zh-TW" sz="2000">
                      <a:latin typeface="Arial" charset="0"/>
                    </a:rPr>
                    <a:t>4</a:t>
                  </a:r>
                </a:p>
                <a:p>
                  <a:pPr algn="ctr" eaLnBrk="0" hangingPunct="0"/>
                  <a:endParaRPr lang="en-US" altLang="zh-TW" sz="2000">
                    <a:latin typeface="Arial" charset="0"/>
                  </a:endParaRPr>
                </a:p>
              </p:txBody>
            </p:sp>
            <p:sp>
              <p:nvSpPr>
                <p:cNvPr id="12372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2436"/>
                  <a:ext cx="2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zh-TW" sz="2000" b="1">
                    <a:latin typeface="Arial" charset="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12329" name="Group 104"/>
              <p:cNvGrpSpPr>
                <a:grpSpLocks/>
              </p:cNvGrpSpPr>
              <p:nvPr/>
            </p:nvGrpSpPr>
            <p:grpSpPr bwMode="auto">
              <a:xfrm>
                <a:off x="244" y="2436"/>
                <a:ext cx="520" cy="422"/>
                <a:chOff x="244" y="2436"/>
                <a:chExt cx="520" cy="422"/>
              </a:xfrm>
            </p:grpSpPr>
            <p:sp>
              <p:nvSpPr>
                <p:cNvPr id="12367" name="Rectangle 105"/>
                <p:cNvSpPr>
                  <a:spLocks noChangeArrowheads="1"/>
                </p:cNvSpPr>
                <p:nvPr/>
              </p:nvSpPr>
              <p:spPr bwMode="auto">
                <a:xfrm>
                  <a:off x="244" y="2436"/>
                  <a:ext cx="520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30" name="Group 106"/>
                <p:cNvGrpSpPr>
                  <a:grpSpLocks/>
                </p:cNvGrpSpPr>
                <p:nvPr/>
              </p:nvGrpSpPr>
              <p:grpSpPr bwMode="auto">
                <a:xfrm>
                  <a:off x="244" y="2436"/>
                  <a:ext cx="520" cy="422"/>
                  <a:chOff x="244" y="2436"/>
                  <a:chExt cx="520" cy="422"/>
                </a:xfrm>
              </p:grpSpPr>
              <p:sp>
                <p:nvSpPr>
                  <p:cNvPr id="12369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2436"/>
                    <a:ext cx="498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40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370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44" y="2436"/>
                    <a:ext cx="520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331" name="Group 109"/>
              <p:cNvGrpSpPr>
                <a:grpSpLocks/>
              </p:cNvGrpSpPr>
              <p:nvPr/>
            </p:nvGrpSpPr>
            <p:grpSpPr bwMode="auto">
              <a:xfrm>
                <a:off x="764" y="2436"/>
                <a:ext cx="896" cy="422"/>
                <a:chOff x="764" y="2436"/>
                <a:chExt cx="896" cy="422"/>
              </a:xfrm>
            </p:grpSpPr>
            <p:sp>
              <p:nvSpPr>
                <p:cNvPr id="12363" name="Rectangle 110"/>
                <p:cNvSpPr>
                  <a:spLocks noChangeArrowheads="1"/>
                </p:cNvSpPr>
                <p:nvPr/>
              </p:nvSpPr>
              <p:spPr bwMode="auto">
                <a:xfrm>
                  <a:off x="764" y="2436"/>
                  <a:ext cx="896" cy="42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32" name="Group 111"/>
                <p:cNvGrpSpPr>
                  <a:grpSpLocks/>
                </p:cNvGrpSpPr>
                <p:nvPr/>
              </p:nvGrpSpPr>
              <p:grpSpPr bwMode="auto">
                <a:xfrm>
                  <a:off x="764" y="2436"/>
                  <a:ext cx="896" cy="422"/>
                  <a:chOff x="764" y="2436"/>
                  <a:chExt cx="896" cy="422"/>
                </a:xfrm>
              </p:grpSpPr>
              <p:sp>
                <p:nvSpPr>
                  <p:cNvPr id="12365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2436"/>
                    <a:ext cx="874" cy="42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80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366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764" y="2436"/>
                    <a:ext cx="89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333" name="Group 114"/>
              <p:cNvGrpSpPr>
                <a:grpSpLocks/>
              </p:cNvGrpSpPr>
              <p:nvPr/>
            </p:nvGrpSpPr>
            <p:grpSpPr bwMode="auto">
              <a:xfrm>
                <a:off x="1660" y="2436"/>
                <a:ext cx="897" cy="422"/>
                <a:chOff x="1660" y="2436"/>
                <a:chExt cx="897" cy="422"/>
              </a:xfrm>
            </p:grpSpPr>
            <p:sp>
              <p:nvSpPr>
                <p:cNvPr id="12359" name="Rectangle 115"/>
                <p:cNvSpPr>
                  <a:spLocks noChangeArrowheads="1"/>
                </p:cNvSpPr>
                <p:nvPr/>
              </p:nvSpPr>
              <p:spPr bwMode="auto">
                <a:xfrm>
                  <a:off x="1660" y="2436"/>
                  <a:ext cx="897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34" name="Group 116"/>
                <p:cNvGrpSpPr>
                  <a:grpSpLocks/>
                </p:cNvGrpSpPr>
                <p:nvPr/>
              </p:nvGrpSpPr>
              <p:grpSpPr bwMode="auto">
                <a:xfrm>
                  <a:off x="1660" y="2436"/>
                  <a:ext cx="897" cy="422"/>
                  <a:chOff x="1660" y="2436"/>
                  <a:chExt cx="897" cy="422"/>
                </a:xfrm>
              </p:grpSpPr>
              <p:sp>
                <p:nvSpPr>
                  <p:cNvPr id="12361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1671" y="2436"/>
                    <a:ext cx="875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 b="1">
                      <a:latin typeface="Arial" charset="0"/>
                    </a:endParaRPr>
                  </a:p>
                </p:txBody>
              </p:sp>
              <p:sp>
                <p:nvSpPr>
                  <p:cNvPr id="12362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2436"/>
                    <a:ext cx="897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335" name="Group 119"/>
              <p:cNvGrpSpPr>
                <a:grpSpLocks/>
              </p:cNvGrpSpPr>
              <p:nvPr/>
            </p:nvGrpSpPr>
            <p:grpSpPr bwMode="auto">
              <a:xfrm>
                <a:off x="2557" y="2436"/>
                <a:ext cx="897" cy="422"/>
                <a:chOff x="2557" y="2436"/>
                <a:chExt cx="897" cy="422"/>
              </a:xfrm>
            </p:grpSpPr>
            <p:sp>
              <p:nvSpPr>
                <p:cNvPr id="12357" name="Rectangle 120"/>
                <p:cNvSpPr>
                  <a:spLocks noChangeArrowheads="1"/>
                </p:cNvSpPr>
                <p:nvPr/>
              </p:nvSpPr>
              <p:spPr bwMode="auto">
                <a:xfrm>
                  <a:off x="2568" y="2436"/>
                  <a:ext cx="875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altLang="zh-TW" sz="2000">
                    <a:latin typeface="Arial" charset="0"/>
                  </a:endParaRPr>
                </a:p>
                <a:p>
                  <a:pPr algn="ctr" eaLnBrk="0" hangingPunct="0"/>
                  <a:endParaRPr lang="en-US" altLang="zh-TW" sz="2000">
                    <a:latin typeface="Arial" charset="0"/>
                  </a:endParaRPr>
                </a:p>
              </p:txBody>
            </p:sp>
            <p:sp>
              <p:nvSpPr>
                <p:cNvPr id="12358" name="Rectangle 121"/>
                <p:cNvSpPr>
                  <a:spLocks noChangeArrowheads="1"/>
                </p:cNvSpPr>
                <p:nvPr/>
              </p:nvSpPr>
              <p:spPr bwMode="auto">
                <a:xfrm>
                  <a:off x="2557" y="2436"/>
                  <a:ext cx="89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336" name="Group 122"/>
              <p:cNvGrpSpPr>
                <a:grpSpLocks/>
              </p:cNvGrpSpPr>
              <p:nvPr/>
            </p:nvGrpSpPr>
            <p:grpSpPr bwMode="auto">
              <a:xfrm>
                <a:off x="0" y="2858"/>
                <a:ext cx="244" cy="422"/>
                <a:chOff x="0" y="2858"/>
                <a:chExt cx="244" cy="422"/>
              </a:xfrm>
            </p:grpSpPr>
            <p:sp>
              <p:nvSpPr>
                <p:cNvPr id="123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1" y="2858"/>
                  <a:ext cx="22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altLang="zh-TW" sz="2000">
                      <a:latin typeface="Arial" charset="0"/>
                    </a:rPr>
                    <a:t>5</a:t>
                  </a:r>
                </a:p>
                <a:p>
                  <a:pPr algn="ctr" eaLnBrk="0" hangingPunct="0"/>
                  <a:endParaRPr lang="en-US" altLang="zh-TW" sz="2000" b="1">
                    <a:latin typeface="Arial" charset="0"/>
                  </a:endParaRPr>
                </a:p>
              </p:txBody>
            </p:sp>
            <p:sp>
              <p:nvSpPr>
                <p:cNvPr id="123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0" y="2858"/>
                  <a:ext cx="2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337" name="Group 125"/>
              <p:cNvGrpSpPr>
                <a:grpSpLocks/>
              </p:cNvGrpSpPr>
              <p:nvPr/>
            </p:nvGrpSpPr>
            <p:grpSpPr bwMode="auto">
              <a:xfrm>
                <a:off x="244" y="2858"/>
                <a:ext cx="520" cy="422"/>
                <a:chOff x="244" y="2858"/>
                <a:chExt cx="520" cy="422"/>
              </a:xfrm>
            </p:grpSpPr>
            <p:sp>
              <p:nvSpPr>
                <p:cNvPr id="12351" name="Rectangle 126"/>
                <p:cNvSpPr>
                  <a:spLocks noChangeArrowheads="1"/>
                </p:cNvSpPr>
                <p:nvPr/>
              </p:nvSpPr>
              <p:spPr bwMode="auto">
                <a:xfrm>
                  <a:off x="244" y="2858"/>
                  <a:ext cx="520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38" name="Group 127"/>
                <p:cNvGrpSpPr>
                  <a:grpSpLocks/>
                </p:cNvGrpSpPr>
                <p:nvPr/>
              </p:nvGrpSpPr>
              <p:grpSpPr bwMode="auto">
                <a:xfrm>
                  <a:off x="244" y="2858"/>
                  <a:ext cx="520" cy="422"/>
                  <a:chOff x="244" y="2858"/>
                  <a:chExt cx="520" cy="422"/>
                </a:xfrm>
              </p:grpSpPr>
              <p:sp>
                <p:nvSpPr>
                  <p:cNvPr id="12353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2858"/>
                    <a:ext cx="498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50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 b="1">
                      <a:latin typeface="Arial" charset="0"/>
                    </a:endParaRPr>
                  </a:p>
                </p:txBody>
              </p:sp>
              <p:sp>
                <p:nvSpPr>
                  <p:cNvPr id="12354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44" y="2858"/>
                    <a:ext cx="520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339" name="Group 130"/>
              <p:cNvGrpSpPr>
                <a:grpSpLocks/>
              </p:cNvGrpSpPr>
              <p:nvPr/>
            </p:nvGrpSpPr>
            <p:grpSpPr bwMode="auto">
              <a:xfrm>
                <a:off x="764" y="2858"/>
                <a:ext cx="896" cy="422"/>
                <a:chOff x="764" y="2858"/>
                <a:chExt cx="896" cy="422"/>
              </a:xfrm>
            </p:grpSpPr>
            <p:sp>
              <p:nvSpPr>
                <p:cNvPr id="12347" name="Rectangle 131"/>
                <p:cNvSpPr>
                  <a:spLocks noChangeArrowheads="1"/>
                </p:cNvSpPr>
                <p:nvPr/>
              </p:nvSpPr>
              <p:spPr bwMode="auto">
                <a:xfrm>
                  <a:off x="764" y="2858"/>
                  <a:ext cx="896" cy="42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40" name="Group 132"/>
                <p:cNvGrpSpPr>
                  <a:grpSpLocks/>
                </p:cNvGrpSpPr>
                <p:nvPr/>
              </p:nvGrpSpPr>
              <p:grpSpPr bwMode="auto">
                <a:xfrm>
                  <a:off x="764" y="2858"/>
                  <a:ext cx="896" cy="422"/>
                  <a:chOff x="764" y="2858"/>
                  <a:chExt cx="896" cy="422"/>
                </a:xfrm>
              </p:grpSpPr>
              <p:sp>
                <p:nvSpPr>
                  <p:cNvPr id="12349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2858"/>
                    <a:ext cx="874" cy="42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90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350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64" y="2858"/>
                    <a:ext cx="89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344" name="Group 135"/>
              <p:cNvGrpSpPr>
                <a:grpSpLocks/>
              </p:cNvGrpSpPr>
              <p:nvPr/>
            </p:nvGrpSpPr>
            <p:grpSpPr bwMode="auto">
              <a:xfrm>
                <a:off x="1660" y="2858"/>
                <a:ext cx="897" cy="422"/>
                <a:chOff x="1660" y="2858"/>
                <a:chExt cx="897" cy="422"/>
              </a:xfrm>
            </p:grpSpPr>
            <p:sp>
              <p:nvSpPr>
                <p:cNvPr id="12343" name="Rectangle 136"/>
                <p:cNvSpPr>
                  <a:spLocks noChangeArrowheads="1"/>
                </p:cNvSpPr>
                <p:nvPr/>
              </p:nvSpPr>
              <p:spPr bwMode="auto">
                <a:xfrm>
                  <a:off x="1660" y="2858"/>
                  <a:ext cx="897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48" name="Group 137"/>
                <p:cNvGrpSpPr>
                  <a:grpSpLocks/>
                </p:cNvGrpSpPr>
                <p:nvPr/>
              </p:nvGrpSpPr>
              <p:grpSpPr bwMode="auto">
                <a:xfrm>
                  <a:off x="1660" y="2858"/>
                  <a:ext cx="897" cy="422"/>
                  <a:chOff x="1660" y="2858"/>
                  <a:chExt cx="897" cy="422"/>
                </a:xfrm>
              </p:grpSpPr>
              <p:sp>
                <p:nvSpPr>
                  <p:cNvPr id="12345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671" y="2858"/>
                    <a:ext cx="875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 b="1">
                      <a:latin typeface="Arial" charset="0"/>
                    </a:endParaRPr>
                  </a:p>
                </p:txBody>
              </p:sp>
              <p:sp>
                <p:nvSpPr>
                  <p:cNvPr id="12346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2858"/>
                    <a:ext cx="897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352" name="Group 140"/>
              <p:cNvGrpSpPr>
                <a:grpSpLocks/>
              </p:cNvGrpSpPr>
              <p:nvPr/>
            </p:nvGrpSpPr>
            <p:grpSpPr bwMode="auto">
              <a:xfrm>
                <a:off x="2557" y="2858"/>
                <a:ext cx="897" cy="422"/>
                <a:chOff x="2557" y="2858"/>
                <a:chExt cx="897" cy="422"/>
              </a:xfrm>
            </p:grpSpPr>
            <p:sp>
              <p:nvSpPr>
                <p:cNvPr id="12341" name="Rectangle 141"/>
                <p:cNvSpPr>
                  <a:spLocks noChangeArrowheads="1"/>
                </p:cNvSpPr>
                <p:nvPr/>
              </p:nvSpPr>
              <p:spPr bwMode="auto">
                <a:xfrm>
                  <a:off x="2568" y="2858"/>
                  <a:ext cx="875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altLang="zh-TW" sz="2000">
                    <a:latin typeface="Arial" charset="0"/>
                  </a:endParaRPr>
                </a:p>
                <a:p>
                  <a:pPr algn="ctr" eaLnBrk="0" hangingPunct="0"/>
                  <a:endParaRPr lang="en-US" altLang="zh-TW" sz="2000" b="1">
                    <a:latin typeface="Arial" charset="0"/>
                  </a:endParaRPr>
                </a:p>
              </p:txBody>
            </p:sp>
            <p:sp>
              <p:nvSpPr>
                <p:cNvPr id="12342" name="Rectangle 142"/>
                <p:cNvSpPr>
                  <a:spLocks noChangeArrowheads="1"/>
                </p:cNvSpPr>
                <p:nvPr/>
              </p:nvSpPr>
              <p:spPr bwMode="auto">
                <a:xfrm>
                  <a:off x="2557" y="2858"/>
                  <a:ext cx="89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12309" name="Rectangle 143"/>
            <p:cNvSpPr>
              <a:spLocks noChangeArrowheads="1"/>
            </p:cNvSpPr>
            <p:nvPr/>
          </p:nvSpPr>
          <p:spPr bwMode="auto">
            <a:xfrm>
              <a:off x="-3" y="-3"/>
              <a:ext cx="3460" cy="328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zh-TW" sz="2000">
                <a:latin typeface="Arial" charset="0"/>
                <a:ea typeface="標楷體" pitchFamily="65" charset="-120"/>
              </a:endParaRPr>
            </a:p>
          </p:txBody>
        </p:sp>
      </p:grpSp>
      <p:grpSp>
        <p:nvGrpSpPr>
          <p:cNvPr id="12360" name="Group 144"/>
          <p:cNvGrpSpPr>
            <a:grpSpLocks/>
          </p:cNvGrpSpPr>
          <p:nvPr/>
        </p:nvGrpSpPr>
        <p:grpSpPr bwMode="auto">
          <a:xfrm>
            <a:off x="5075238" y="1988840"/>
            <a:ext cx="588962" cy="1810999"/>
            <a:chOff x="3197" y="1288"/>
            <a:chExt cx="371" cy="1319"/>
          </a:xfrm>
        </p:grpSpPr>
        <p:sp>
          <p:nvSpPr>
            <p:cNvPr id="12303" name="Text Box 145"/>
            <p:cNvSpPr txBox="1">
              <a:spLocks noChangeArrowheads="1"/>
            </p:cNvSpPr>
            <p:nvPr/>
          </p:nvSpPr>
          <p:spPr bwMode="auto">
            <a:xfrm>
              <a:off x="3198" y="1288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dirty="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10</a:t>
              </a:r>
            </a:p>
          </p:txBody>
        </p:sp>
        <p:sp>
          <p:nvSpPr>
            <p:cNvPr id="12304" name="Text Box 146"/>
            <p:cNvSpPr txBox="1">
              <a:spLocks noChangeArrowheads="1"/>
            </p:cNvSpPr>
            <p:nvPr/>
          </p:nvSpPr>
          <p:spPr bwMode="auto">
            <a:xfrm>
              <a:off x="3197" y="1553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20</a:t>
              </a:r>
            </a:p>
          </p:txBody>
        </p:sp>
        <p:sp>
          <p:nvSpPr>
            <p:cNvPr id="12305" name="Text Box 147"/>
            <p:cNvSpPr txBox="1">
              <a:spLocks noChangeArrowheads="1"/>
            </p:cNvSpPr>
            <p:nvPr/>
          </p:nvSpPr>
          <p:spPr bwMode="auto">
            <a:xfrm>
              <a:off x="3205" y="1835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30</a:t>
              </a:r>
            </a:p>
          </p:txBody>
        </p:sp>
        <p:sp>
          <p:nvSpPr>
            <p:cNvPr id="12306" name="Text Box 148"/>
            <p:cNvSpPr txBox="1">
              <a:spLocks noChangeArrowheads="1"/>
            </p:cNvSpPr>
            <p:nvPr/>
          </p:nvSpPr>
          <p:spPr bwMode="auto">
            <a:xfrm>
              <a:off x="3206" y="2091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40</a:t>
              </a:r>
            </a:p>
          </p:txBody>
        </p:sp>
        <p:sp>
          <p:nvSpPr>
            <p:cNvPr id="12307" name="Text Box 149"/>
            <p:cNvSpPr txBox="1">
              <a:spLocks noChangeArrowheads="1"/>
            </p:cNvSpPr>
            <p:nvPr/>
          </p:nvSpPr>
          <p:spPr bwMode="auto">
            <a:xfrm>
              <a:off x="3206" y="2357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50</a:t>
              </a:r>
            </a:p>
          </p:txBody>
        </p:sp>
      </p:grpSp>
      <p:grpSp>
        <p:nvGrpSpPr>
          <p:cNvPr id="12364" name="Group 150"/>
          <p:cNvGrpSpPr>
            <a:grpSpLocks/>
          </p:cNvGrpSpPr>
          <p:nvPr/>
        </p:nvGrpSpPr>
        <p:grpSpPr bwMode="auto">
          <a:xfrm>
            <a:off x="7105650" y="1988840"/>
            <a:ext cx="588963" cy="1810999"/>
            <a:chOff x="3197" y="1288"/>
            <a:chExt cx="371" cy="1319"/>
          </a:xfrm>
        </p:grpSpPr>
        <p:sp>
          <p:nvSpPr>
            <p:cNvPr id="12298" name="Text Box 151"/>
            <p:cNvSpPr txBox="1">
              <a:spLocks noChangeArrowheads="1"/>
            </p:cNvSpPr>
            <p:nvPr/>
          </p:nvSpPr>
          <p:spPr bwMode="auto">
            <a:xfrm>
              <a:off x="3198" y="1288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dirty="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1.0</a:t>
              </a:r>
            </a:p>
          </p:txBody>
        </p:sp>
        <p:sp>
          <p:nvSpPr>
            <p:cNvPr id="12299" name="Text Box 152"/>
            <p:cNvSpPr txBox="1">
              <a:spLocks noChangeArrowheads="1"/>
            </p:cNvSpPr>
            <p:nvPr/>
          </p:nvSpPr>
          <p:spPr bwMode="auto">
            <a:xfrm>
              <a:off x="3197" y="1553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dirty="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1.0</a:t>
              </a:r>
            </a:p>
          </p:txBody>
        </p:sp>
        <p:sp>
          <p:nvSpPr>
            <p:cNvPr id="12300" name="Text Box 153"/>
            <p:cNvSpPr txBox="1">
              <a:spLocks noChangeArrowheads="1"/>
            </p:cNvSpPr>
            <p:nvPr/>
          </p:nvSpPr>
          <p:spPr bwMode="auto">
            <a:xfrm>
              <a:off x="3205" y="1835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1.0</a:t>
              </a:r>
            </a:p>
          </p:txBody>
        </p:sp>
        <p:sp>
          <p:nvSpPr>
            <p:cNvPr id="12301" name="Text Box 154"/>
            <p:cNvSpPr txBox="1">
              <a:spLocks noChangeArrowheads="1"/>
            </p:cNvSpPr>
            <p:nvPr/>
          </p:nvSpPr>
          <p:spPr bwMode="auto">
            <a:xfrm>
              <a:off x="3206" y="2091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1.0</a:t>
              </a:r>
            </a:p>
          </p:txBody>
        </p:sp>
        <p:sp>
          <p:nvSpPr>
            <p:cNvPr id="12302" name="Text Box 155"/>
            <p:cNvSpPr txBox="1">
              <a:spLocks noChangeArrowheads="1"/>
            </p:cNvSpPr>
            <p:nvPr/>
          </p:nvSpPr>
          <p:spPr bwMode="auto">
            <a:xfrm>
              <a:off x="3206" y="2357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1.0</a:t>
              </a:r>
            </a:p>
          </p:txBody>
        </p:sp>
      </p:grpSp>
      <p:sp>
        <p:nvSpPr>
          <p:cNvPr id="12297" name="Rectangle 156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3038"/>
            <a:ext cx="8496622" cy="773112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液體密度測量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以水為例        </a:t>
            </a:r>
            <a:endParaRPr lang="zh-TW" altLang="en-US" sz="28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4355976" y="1340768"/>
            <a:ext cx="2088232" cy="252028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" name="矩形 157"/>
          <p:cNvSpPr/>
          <p:nvPr/>
        </p:nvSpPr>
        <p:spPr>
          <a:xfrm>
            <a:off x="1187624" y="1340768"/>
            <a:ext cx="1152128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" name="Oval 10"/>
          <p:cNvSpPr>
            <a:spLocks noChangeArrowheads="1"/>
          </p:cNvSpPr>
          <p:nvPr/>
        </p:nvSpPr>
        <p:spPr bwMode="auto">
          <a:xfrm>
            <a:off x="5580112" y="5445224"/>
            <a:ext cx="685800" cy="457200"/>
          </a:xfrm>
          <a:prstGeom prst="ellips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0" name="文字方塊 3"/>
          <p:cNvSpPr txBox="1"/>
          <p:nvPr/>
        </p:nvSpPr>
        <p:spPr>
          <a:xfrm>
            <a:off x="8033331" y="332656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800" dirty="0" smtClean="0"/>
              <a:t>1/2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 animBg="1"/>
      <p:bldP spid="1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6"/>
          <p:cNvGrpSpPr>
            <a:grpSpLocks/>
          </p:cNvGrpSpPr>
          <p:nvPr/>
        </p:nvGrpSpPr>
        <p:grpSpPr bwMode="auto">
          <a:xfrm>
            <a:off x="4925888" y="3501008"/>
            <a:ext cx="4038600" cy="3240360"/>
            <a:chOff x="3072" y="1632"/>
            <a:chExt cx="2544" cy="2208"/>
          </a:xfrm>
        </p:grpSpPr>
        <p:graphicFrame>
          <p:nvGraphicFramePr>
            <p:cNvPr id="162" name="Object 7"/>
            <p:cNvGraphicFramePr>
              <a:graphicFrameLocks noChangeAspect="1"/>
            </p:cNvGraphicFramePr>
            <p:nvPr/>
          </p:nvGraphicFramePr>
          <p:xfrm>
            <a:off x="3072" y="1632"/>
            <a:ext cx="2544" cy="2208"/>
          </p:xfrm>
          <a:graphic>
            <a:graphicData uri="http://schemas.openxmlformats.org/presentationml/2006/ole">
              <p:oleObj spid="_x0000_s80901" name="圖表" r:id="rId4" imgW="3532320" imgH="1715760" progId="Excel.Sheet.8">
                <p:embed/>
              </p:oleObj>
            </a:graphicData>
          </a:graphic>
        </p:graphicFrame>
        <p:sp>
          <p:nvSpPr>
            <p:cNvPr id="163" name="Text Box 8"/>
            <p:cNvSpPr txBox="1">
              <a:spLocks noChangeArrowheads="1"/>
            </p:cNvSpPr>
            <p:nvPr/>
          </p:nvSpPr>
          <p:spPr bwMode="auto">
            <a:xfrm>
              <a:off x="4715" y="3165"/>
              <a:ext cx="76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dirty="0">
                  <a:latin typeface="Arial" charset="0"/>
                  <a:ea typeface="標楷體" pitchFamily="65" charset="-120"/>
                </a:rPr>
                <a:t>水體積 </a:t>
              </a:r>
              <a:r>
                <a:rPr lang="en-US" altLang="zh-TW" sz="2000" dirty="0">
                  <a:latin typeface="Arial" charset="0"/>
                  <a:ea typeface="標楷體" pitchFamily="65" charset="-120"/>
                </a:rPr>
                <a:t>V</a:t>
              </a:r>
            </a:p>
          </p:txBody>
        </p:sp>
        <p:sp>
          <p:nvSpPr>
            <p:cNvPr id="164" name="Text Box 9"/>
            <p:cNvSpPr txBox="1">
              <a:spLocks noChangeArrowheads="1"/>
            </p:cNvSpPr>
            <p:nvPr/>
          </p:nvSpPr>
          <p:spPr bwMode="auto">
            <a:xfrm>
              <a:off x="3429" y="1982"/>
              <a:ext cx="78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總質量 </a:t>
              </a:r>
              <a:r>
                <a:rPr lang="en-US" altLang="zh-TW" sz="2000">
                  <a:latin typeface="Arial" charset="0"/>
                  <a:ea typeface="標楷體" pitchFamily="65" charset="-120"/>
                </a:rPr>
                <a:t>M</a:t>
              </a:r>
            </a:p>
          </p:txBody>
        </p:sp>
      </p:grpSp>
      <p:grpSp>
        <p:nvGrpSpPr>
          <p:cNvPr id="157" name="Group 2"/>
          <p:cNvGrpSpPr>
            <a:grpSpLocks/>
          </p:cNvGrpSpPr>
          <p:nvPr/>
        </p:nvGrpSpPr>
        <p:grpSpPr bwMode="auto">
          <a:xfrm>
            <a:off x="395536" y="3573016"/>
            <a:ext cx="4149725" cy="3168352"/>
            <a:chOff x="0" y="1584"/>
            <a:chExt cx="2688" cy="2400"/>
          </a:xfrm>
        </p:grpSpPr>
        <p:graphicFrame>
          <p:nvGraphicFramePr>
            <p:cNvPr id="158" name="Object 3"/>
            <p:cNvGraphicFramePr>
              <a:graphicFrameLocks noChangeAspect="1"/>
            </p:cNvGraphicFramePr>
            <p:nvPr/>
          </p:nvGraphicFramePr>
          <p:xfrm>
            <a:off x="0" y="1584"/>
            <a:ext cx="2688" cy="2400"/>
          </p:xfrm>
          <a:graphic>
            <a:graphicData uri="http://schemas.openxmlformats.org/presentationml/2006/ole">
              <p:oleObj spid="_x0000_s80900" name="圖表" r:id="rId5" imgW="3532320" imgH="1715760" progId="Excel.Sheet.8">
                <p:embed/>
              </p:oleObj>
            </a:graphicData>
          </a:graphic>
        </p:graphicFrame>
        <p:sp>
          <p:nvSpPr>
            <p:cNvPr id="159" name="Text Box 4"/>
            <p:cNvSpPr txBox="1">
              <a:spLocks noChangeArrowheads="1"/>
            </p:cNvSpPr>
            <p:nvPr/>
          </p:nvSpPr>
          <p:spPr bwMode="auto">
            <a:xfrm>
              <a:off x="1655" y="3275"/>
              <a:ext cx="86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dirty="0">
                  <a:latin typeface="Arial" charset="0"/>
                  <a:ea typeface="標楷體" pitchFamily="65" charset="-120"/>
                </a:rPr>
                <a:t>水體積 </a:t>
              </a:r>
              <a:r>
                <a:rPr lang="en-US" altLang="zh-TW" sz="2000" dirty="0">
                  <a:latin typeface="Arial" charset="0"/>
                  <a:ea typeface="標楷體" pitchFamily="65" charset="-120"/>
                </a:rPr>
                <a:t>V</a:t>
              </a:r>
            </a:p>
          </p:txBody>
        </p:sp>
        <p:sp>
          <p:nvSpPr>
            <p:cNvPr id="160" name="Text Box 5"/>
            <p:cNvSpPr txBox="1">
              <a:spLocks noChangeArrowheads="1"/>
            </p:cNvSpPr>
            <p:nvPr/>
          </p:nvSpPr>
          <p:spPr bwMode="auto">
            <a:xfrm>
              <a:off x="385" y="1966"/>
              <a:ext cx="86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dirty="0">
                  <a:latin typeface="Arial" charset="0"/>
                  <a:ea typeface="標楷體" pitchFamily="65" charset="-120"/>
                </a:rPr>
                <a:t>總質量 </a:t>
              </a:r>
              <a:r>
                <a:rPr lang="en-US" altLang="zh-TW" sz="2000" dirty="0">
                  <a:latin typeface="Arial" charset="0"/>
                  <a:ea typeface="標楷體" pitchFamily="65" charset="-120"/>
                </a:rPr>
                <a:t>M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11188" y="996951"/>
            <a:ext cx="7837487" cy="2864098"/>
            <a:chOff x="-3" y="-3"/>
            <a:chExt cx="3460" cy="3286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0" y="0"/>
              <a:ext cx="3454" cy="3280"/>
              <a:chOff x="0" y="0"/>
              <a:chExt cx="3454" cy="3280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0" y="0"/>
                <a:ext cx="3454" cy="422"/>
                <a:chOff x="0" y="0"/>
                <a:chExt cx="3454" cy="422"/>
              </a:xfrm>
            </p:grpSpPr>
            <p:sp>
              <p:nvSpPr>
                <p:cNvPr id="12437" name="Rectangle 15"/>
                <p:cNvSpPr>
                  <a:spLocks noChangeArrowheads="1"/>
                </p:cNvSpPr>
                <p:nvPr/>
              </p:nvSpPr>
              <p:spPr bwMode="auto">
                <a:xfrm>
                  <a:off x="11" y="0"/>
                  <a:ext cx="343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altLang="zh-TW" sz="2000" b="1">
                      <a:latin typeface="Arial" charset="0"/>
                    </a:rPr>
                    <a:t> </a:t>
                  </a:r>
                  <a:r>
                    <a:rPr lang="zh-TW" altLang="en-US" sz="2000">
                      <a:latin typeface="Arial" charset="0"/>
                      <a:ea typeface="標楷體" pitchFamily="65" charset="-120"/>
                    </a:rPr>
                    <a:t>空量筒的質量</a:t>
                  </a:r>
                  <a:r>
                    <a:rPr lang="zh-TW" altLang="en-US" sz="2000">
                      <a:latin typeface="Arial" charset="0"/>
                    </a:rPr>
                    <a:t>：</a:t>
                  </a:r>
                  <a:r>
                    <a:rPr lang="en-US" altLang="zh-TW" sz="2000">
                      <a:latin typeface="Arial" charset="0"/>
                    </a:rPr>
                    <a:t>M</a:t>
                  </a:r>
                  <a:r>
                    <a:rPr lang="en-US" altLang="zh-TW" sz="2000" baseline="-30000">
                      <a:latin typeface="Arial" charset="0"/>
                    </a:rPr>
                    <a:t>1</a:t>
                  </a:r>
                  <a:r>
                    <a:rPr lang="en-US" altLang="zh-TW" sz="2000">
                      <a:latin typeface="Arial" charset="0"/>
                    </a:rPr>
                    <a:t>=  </a:t>
                  </a:r>
                  <a:r>
                    <a:rPr lang="en-US" altLang="zh-TW" sz="2000">
                      <a:latin typeface="Arial" charset="0"/>
                      <a:cs typeface="Arial" charset="0"/>
                    </a:rPr>
                    <a:t>40</a:t>
                  </a:r>
                  <a:r>
                    <a:rPr lang="en-US" altLang="zh-TW" sz="2000">
                      <a:solidFill>
                        <a:srgbClr val="FF0000"/>
                      </a:solidFill>
                      <a:latin typeface="Arial" charset="0"/>
                    </a:rPr>
                    <a:t> </a:t>
                  </a:r>
                  <a:r>
                    <a:rPr lang="en-US" altLang="zh-TW" sz="2000">
                      <a:latin typeface="Arial" charset="0"/>
                    </a:rPr>
                    <a:t>g</a:t>
                  </a:r>
                </a:p>
                <a:p>
                  <a:pPr algn="ctr" eaLnBrk="0" hangingPunct="0"/>
                  <a:endParaRPr lang="en-US" altLang="zh-TW" sz="2000">
                    <a:latin typeface="Arial" charset="0"/>
                  </a:endParaRPr>
                </a:p>
              </p:txBody>
            </p:sp>
            <p:sp>
              <p:nvSpPr>
                <p:cNvPr id="12438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45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0" y="422"/>
                <a:ext cx="244" cy="748"/>
                <a:chOff x="0" y="422"/>
                <a:chExt cx="244" cy="748"/>
              </a:xfrm>
            </p:grpSpPr>
            <p:sp>
              <p:nvSpPr>
                <p:cNvPr id="12435" name="Rectangle 18"/>
                <p:cNvSpPr>
                  <a:spLocks noChangeArrowheads="1"/>
                </p:cNvSpPr>
                <p:nvPr/>
              </p:nvSpPr>
              <p:spPr bwMode="auto">
                <a:xfrm>
                  <a:off x="11" y="422"/>
                  <a:ext cx="222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zh-TW" altLang="en-US" sz="2000">
                      <a:latin typeface="Arial" charset="0"/>
                      <a:ea typeface="標楷體" pitchFamily="65" charset="-120"/>
                    </a:rPr>
                    <a:t>次數</a:t>
                  </a:r>
                </a:p>
                <a:p>
                  <a:pPr algn="ctr" eaLnBrk="0" hangingPunct="0"/>
                  <a:endParaRPr lang="en-US" altLang="zh-TW" sz="2000">
                    <a:latin typeface="Arial" charset="0"/>
                  </a:endParaRPr>
                </a:p>
              </p:txBody>
            </p:sp>
            <p:sp>
              <p:nvSpPr>
                <p:cNvPr id="12436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422"/>
                  <a:ext cx="24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244" y="422"/>
                <a:ext cx="520" cy="748"/>
                <a:chOff x="244" y="422"/>
                <a:chExt cx="520" cy="748"/>
              </a:xfrm>
            </p:grpSpPr>
            <p:sp>
              <p:nvSpPr>
                <p:cNvPr id="12431" name="Rectangle 21"/>
                <p:cNvSpPr>
                  <a:spLocks noChangeArrowheads="1"/>
                </p:cNvSpPr>
                <p:nvPr/>
              </p:nvSpPr>
              <p:spPr bwMode="auto">
                <a:xfrm>
                  <a:off x="244" y="422"/>
                  <a:ext cx="520" cy="74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0" name="Group 22"/>
                <p:cNvGrpSpPr>
                  <a:grpSpLocks/>
                </p:cNvGrpSpPr>
                <p:nvPr/>
              </p:nvGrpSpPr>
              <p:grpSpPr bwMode="auto">
                <a:xfrm>
                  <a:off x="244" y="422"/>
                  <a:ext cx="520" cy="748"/>
                  <a:chOff x="244" y="422"/>
                  <a:chExt cx="520" cy="748"/>
                </a:xfrm>
              </p:grpSpPr>
              <p:sp>
                <p:nvSpPr>
                  <p:cNvPr id="1243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422"/>
                    <a:ext cx="498" cy="748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TW" altLang="en-US" sz="1800">
                        <a:latin typeface="Arial" charset="0"/>
                        <a:ea typeface="標楷體" pitchFamily="65" charset="-120"/>
                      </a:rPr>
                      <a:t>水體積</a:t>
                    </a:r>
                    <a:r>
                      <a:rPr lang="en-US" altLang="zh-TW" sz="1800">
                        <a:latin typeface="Arial" charset="0"/>
                        <a:ea typeface="標楷體" pitchFamily="65" charset="-120"/>
                      </a:rPr>
                      <a:t>V</a:t>
                    </a:r>
                    <a:r>
                      <a:rPr lang="zh-TW" altLang="en-US" sz="2000">
                        <a:latin typeface="Arial" charset="0"/>
                      </a:rPr>
                      <a:t>（</a:t>
                    </a:r>
                    <a:r>
                      <a:rPr lang="en-US" altLang="zh-TW" sz="2000">
                        <a:latin typeface="Arial" charset="0"/>
                      </a:rPr>
                      <a:t>cm</a:t>
                    </a:r>
                    <a:r>
                      <a:rPr lang="en-US" altLang="zh-TW" sz="2000" baseline="30000">
                        <a:latin typeface="Arial" charset="0"/>
                      </a:rPr>
                      <a:t>3</a:t>
                    </a:r>
                    <a:r>
                      <a:rPr lang="zh-TW" altLang="en-US" sz="2000">
                        <a:latin typeface="Arial" charset="0"/>
                      </a:rPr>
                      <a:t>）</a:t>
                    </a:r>
                  </a:p>
                  <a:p>
                    <a:pPr algn="ctr" eaLnBrk="0" hangingPunct="0"/>
                    <a:endParaRPr lang="en-US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43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44" y="422"/>
                    <a:ext cx="520" cy="74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764" y="422"/>
                <a:ext cx="896" cy="748"/>
                <a:chOff x="764" y="422"/>
                <a:chExt cx="896" cy="748"/>
              </a:xfrm>
            </p:grpSpPr>
            <p:sp>
              <p:nvSpPr>
                <p:cNvPr id="12427" name="Rectangle 26"/>
                <p:cNvSpPr>
                  <a:spLocks noChangeArrowheads="1"/>
                </p:cNvSpPr>
                <p:nvPr/>
              </p:nvSpPr>
              <p:spPr bwMode="auto">
                <a:xfrm>
                  <a:off x="764" y="422"/>
                  <a:ext cx="896" cy="748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" name="Group 27"/>
                <p:cNvGrpSpPr>
                  <a:grpSpLocks/>
                </p:cNvGrpSpPr>
                <p:nvPr/>
              </p:nvGrpSpPr>
              <p:grpSpPr bwMode="auto">
                <a:xfrm>
                  <a:off x="764" y="422"/>
                  <a:ext cx="896" cy="748"/>
                  <a:chOff x="764" y="422"/>
                  <a:chExt cx="896" cy="748"/>
                </a:xfrm>
              </p:grpSpPr>
              <p:sp>
                <p:nvSpPr>
                  <p:cNvPr id="124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422"/>
                    <a:ext cx="874" cy="74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TW" altLang="en-US" sz="1800">
                        <a:latin typeface="Arial" charset="0"/>
                        <a:ea typeface="標楷體" pitchFamily="65" charset="-120"/>
                      </a:rPr>
                      <a:t>（量筒</a:t>
                    </a:r>
                    <a:r>
                      <a:rPr lang="en-US" altLang="zh-TW" sz="1800">
                        <a:latin typeface="Arial" charset="0"/>
                        <a:ea typeface="標楷體" pitchFamily="65" charset="-120"/>
                      </a:rPr>
                      <a:t>+</a:t>
                    </a:r>
                    <a:r>
                      <a:rPr lang="zh-TW" altLang="en-US" sz="1800">
                        <a:latin typeface="Arial" charset="0"/>
                        <a:ea typeface="標楷體" pitchFamily="65" charset="-120"/>
                      </a:rPr>
                      <a:t>水）總質量</a:t>
                    </a:r>
                    <a:r>
                      <a:rPr lang="en-US" altLang="zh-TW" sz="1800">
                        <a:latin typeface="Arial" charset="0"/>
                        <a:ea typeface="標楷體" pitchFamily="65" charset="-120"/>
                      </a:rPr>
                      <a:t>M</a:t>
                    </a:r>
                    <a:r>
                      <a:rPr lang="en-US" altLang="zh-TW" sz="1800" baseline="-30000">
                        <a:latin typeface="Arial" charset="0"/>
                        <a:ea typeface="標楷體" pitchFamily="65" charset="-120"/>
                      </a:rPr>
                      <a:t>2</a:t>
                    </a:r>
                    <a:r>
                      <a:rPr lang="zh-TW" altLang="en-US" sz="1800">
                        <a:latin typeface="Arial" charset="0"/>
                        <a:ea typeface="標楷體" pitchFamily="65" charset="-120"/>
                      </a:rPr>
                      <a:t>（</a:t>
                    </a:r>
                    <a:r>
                      <a:rPr lang="en-US" altLang="zh-TW" sz="1800">
                        <a:latin typeface="Arial" charset="0"/>
                        <a:ea typeface="標楷體" pitchFamily="65" charset="-120"/>
                      </a:rPr>
                      <a:t>g</a:t>
                    </a:r>
                    <a:r>
                      <a:rPr lang="zh-TW" altLang="en-US" sz="1800">
                        <a:latin typeface="Arial" charset="0"/>
                        <a:ea typeface="標楷體" pitchFamily="65" charset="-120"/>
                      </a:rPr>
                      <a:t>）</a:t>
                    </a:r>
                    <a:endParaRPr lang="zh-TW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1243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64" y="422"/>
                    <a:ext cx="896" cy="74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3" name="Group 30"/>
              <p:cNvGrpSpPr>
                <a:grpSpLocks/>
              </p:cNvGrpSpPr>
              <p:nvPr/>
            </p:nvGrpSpPr>
            <p:grpSpPr bwMode="auto">
              <a:xfrm>
                <a:off x="1660" y="422"/>
                <a:ext cx="897" cy="748"/>
                <a:chOff x="1660" y="422"/>
                <a:chExt cx="897" cy="748"/>
              </a:xfrm>
            </p:grpSpPr>
            <p:sp>
              <p:nvSpPr>
                <p:cNvPr id="12423" name="Rectangle 31"/>
                <p:cNvSpPr>
                  <a:spLocks noChangeArrowheads="1"/>
                </p:cNvSpPr>
                <p:nvPr/>
              </p:nvSpPr>
              <p:spPr bwMode="auto">
                <a:xfrm>
                  <a:off x="1660" y="422"/>
                  <a:ext cx="897" cy="74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1660" y="422"/>
                  <a:ext cx="897" cy="748"/>
                  <a:chOff x="1660" y="422"/>
                  <a:chExt cx="897" cy="748"/>
                </a:xfrm>
              </p:grpSpPr>
              <p:sp>
                <p:nvSpPr>
                  <p:cNvPr id="1242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671" y="422"/>
                    <a:ext cx="875" cy="748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zh-TW" altLang="en-US" sz="1800" dirty="0">
                        <a:latin typeface="Arial" charset="0"/>
                        <a:ea typeface="標楷體" pitchFamily="65" charset="-120"/>
                      </a:rPr>
                      <a:t>水質量</a:t>
                    </a:r>
                    <a:br>
                      <a:rPr lang="zh-TW" altLang="en-US" sz="1800" dirty="0">
                        <a:latin typeface="Arial" charset="0"/>
                        <a:ea typeface="標楷體" pitchFamily="65" charset="-120"/>
                      </a:rPr>
                    </a:br>
                    <a:r>
                      <a:rPr lang="en-US" altLang="zh-TW" sz="1800" dirty="0">
                        <a:latin typeface="Arial" charset="0"/>
                        <a:ea typeface="標楷體" pitchFamily="65" charset="-120"/>
                      </a:rPr>
                      <a:t>M=</a:t>
                    </a:r>
                    <a:r>
                      <a:rPr lang="zh-TW" altLang="en-US" sz="1800" dirty="0">
                        <a:latin typeface="Arial" charset="0"/>
                        <a:ea typeface="標楷體" pitchFamily="65" charset="-120"/>
                      </a:rPr>
                      <a:t>（</a:t>
                    </a:r>
                    <a:r>
                      <a:rPr lang="en-US" altLang="zh-TW" sz="1800" dirty="0">
                        <a:latin typeface="Arial" charset="0"/>
                        <a:ea typeface="標楷體" pitchFamily="65" charset="-120"/>
                      </a:rPr>
                      <a:t>M</a:t>
                    </a:r>
                    <a:r>
                      <a:rPr lang="en-US" altLang="zh-TW" sz="1800" baseline="-30000" dirty="0">
                        <a:latin typeface="Arial" charset="0"/>
                        <a:ea typeface="標楷體" pitchFamily="65" charset="-120"/>
                      </a:rPr>
                      <a:t>2</a:t>
                    </a:r>
                    <a:r>
                      <a:rPr lang="en-US" altLang="zh-TW" sz="1800" dirty="0">
                        <a:latin typeface="Arial" charset="0"/>
                        <a:ea typeface="標楷體" pitchFamily="65" charset="-120"/>
                      </a:rPr>
                      <a:t>-M</a:t>
                    </a:r>
                    <a:r>
                      <a:rPr lang="en-US" altLang="zh-TW" sz="1800" baseline="-30000" dirty="0">
                        <a:latin typeface="Arial" charset="0"/>
                        <a:ea typeface="標楷體" pitchFamily="65" charset="-120"/>
                      </a:rPr>
                      <a:t>1</a:t>
                    </a:r>
                    <a:r>
                      <a:rPr lang="zh-TW" altLang="en-US" sz="1800" dirty="0">
                        <a:latin typeface="Arial" charset="0"/>
                        <a:ea typeface="標楷體" pitchFamily="65" charset="-120"/>
                      </a:rPr>
                      <a:t>）</a:t>
                    </a:r>
                    <a:r>
                      <a:rPr lang="en-US" altLang="zh-TW" sz="1800" dirty="0">
                        <a:latin typeface="Arial" charset="0"/>
                        <a:ea typeface="標楷體" pitchFamily="65" charset="-120"/>
                      </a:rPr>
                      <a:t>g</a:t>
                    </a:r>
                    <a:r>
                      <a:rPr lang="zh-TW" altLang="en-US" sz="1800" dirty="0">
                        <a:latin typeface="Arial" charset="0"/>
                        <a:ea typeface="標楷體" pitchFamily="65" charset="-120"/>
                      </a:rPr>
                      <a:t>）</a:t>
                    </a:r>
                  </a:p>
                  <a:p>
                    <a:pPr algn="ctr" eaLnBrk="0" hangingPunct="0"/>
                    <a:endParaRPr lang="en-US" altLang="zh-TW" sz="1800" dirty="0">
                      <a:latin typeface="Arial" charset="0"/>
                      <a:ea typeface="標楷體" pitchFamily="65" charset="-120"/>
                    </a:endParaRPr>
                  </a:p>
                </p:txBody>
              </p:sp>
              <p:sp>
                <p:nvSpPr>
                  <p:cNvPr id="1242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422"/>
                    <a:ext cx="897" cy="74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5" name="Group 35"/>
              <p:cNvGrpSpPr>
                <a:grpSpLocks/>
              </p:cNvGrpSpPr>
              <p:nvPr/>
            </p:nvGrpSpPr>
            <p:grpSpPr bwMode="auto">
              <a:xfrm>
                <a:off x="2557" y="422"/>
                <a:ext cx="897" cy="748"/>
                <a:chOff x="2557" y="422"/>
                <a:chExt cx="897" cy="748"/>
              </a:xfrm>
            </p:grpSpPr>
            <p:sp>
              <p:nvSpPr>
                <p:cNvPr id="12421" name="Rectangle 36"/>
                <p:cNvSpPr>
                  <a:spLocks noChangeArrowheads="1"/>
                </p:cNvSpPr>
                <p:nvPr/>
              </p:nvSpPr>
              <p:spPr bwMode="auto">
                <a:xfrm>
                  <a:off x="2568" y="422"/>
                  <a:ext cx="875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15000"/>
                    </a:lnSpc>
                  </a:pPr>
                  <a:r>
                    <a:rPr lang="zh-TW" altLang="en-US" sz="1800">
                      <a:latin typeface="Arial" charset="0"/>
                      <a:ea typeface="標楷體" pitchFamily="65" charset="-120"/>
                    </a:rPr>
                    <a:t>水的密度</a:t>
                  </a:r>
                  <a:br>
                    <a:rPr lang="zh-TW" altLang="en-US" sz="1800">
                      <a:latin typeface="Arial" charset="0"/>
                      <a:ea typeface="標楷體" pitchFamily="65" charset="-120"/>
                    </a:rPr>
                  </a:br>
                  <a:r>
                    <a:rPr lang="en-US" altLang="zh-TW" sz="1800">
                      <a:latin typeface="Arial" charset="0"/>
                      <a:ea typeface="標楷體" pitchFamily="65" charset="-120"/>
                    </a:rPr>
                    <a:t>D=M/V</a:t>
                  </a:r>
                </a:p>
              </p:txBody>
            </p:sp>
            <p:sp>
              <p:nvSpPr>
                <p:cNvPr id="12422" name="Rectangle 37"/>
                <p:cNvSpPr>
                  <a:spLocks noChangeArrowheads="1"/>
                </p:cNvSpPr>
                <p:nvPr/>
              </p:nvSpPr>
              <p:spPr bwMode="auto">
                <a:xfrm>
                  <a:off x="2557" y="422"/>
                  <a:ext cx="89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6" name="Group 38"/>
              <p:cNvGrpSpPr>
                <a:grpSpLocks/>
              </p:cNvGrpSpPr>
              <p:nvPr/>
            </p:nvGrpSpPr>
            <p:grpSpPr bwMode="auto">
              <a:xfrm>
                <a:off x="0" y="1170"/>
                <a:ext cx="244" cy="422"/>
                <a:chOff x="0" y="1170"/>
                <a:chExt cx="244" cy="422"/>
              </a:xfrm>
            </p:grpSpPr>
            <p:sp>
              <p:nvSpPr>
                <p:cNvPr id="12419" name="Rectangle 39"/>
                <p:cNvSpPr>
                  <a:spLocks noChangeArrowheads="1"/>
                </p:cNvSpPr>
                <p:nvPr/>
              </p:nvSpPr>
              <p:spPr bwMode="auto">
                <a:xfrm>
                  <a:off x="11" y="1170"/>
                  <a:ext cx="22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altLang="zh-TW" sz="2000">
                      <a:latin typeface="Arial" charset="0"/>
                    </a:rPr>
                    <a:t>1</a:t>
                  </a:r>
                </a:p>
                <a:p>
                  <a:pPr algn="ctr" eaLnBrk="0" hangingPunct="0"/>
                  <a:endParaRPr lang="en-US" altLang="zh-TW" sz="2000">
                    <a:latin typeface="Arial" charset="0"/>
                  </a:endParaRPr>
                </a:p>
              </p:txBody>
            </p:sp>
            <p:sp>
              <p:nvSpPr>
                <p:cNvPr id="12420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1170"/>
                  <a:ext cx="2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7" name="Group 41"/>
              <p:cNvGrpSpPr>
                <a:grpSpLocks/>
              </p:cNvGrpSpPr>
              <p:nvPr/>
            </p:nvGrpSpPr>
            <p:grpSpPr bwMode="auto">
              <a:xfrm>
                <a:off x="244" y="1170"/>
                <a:ext cx="520" cy="422"/>
                <a:chOff x="244" y="1170"/>
                <a:chExt cx="520" cy="422"/>
              </a:xfrm>
            </p:grpSpPr>
            <p:sp>
              <p:nvSpPr>
                <p:cNvPr id="12415" name="Rectangle 42"/>
                <p:cNvSpPr>
                  <a:spLocks noChangeArrowheads="1"/>
                </p:cNvSpPr>
                <p:nvPr/>
              </p:nvSpPr>
              <p:spPr bwMode="auto">
                <a:xfrm>
                  <a:off x="244" y="1170"/>
                  <a:ext cx="520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8" name="Group 43"/>
                <p:cNvGrpSpPr>
                  <a:grpSpLocks/>
                </p:cNvGrpSpPr>
                <p:nvPr/>
              </p:nvGrpSpPr>
              <p:grpSpPr bwMode="auto">
                <a:xfrm>
                  <a:off x="244" y="1170"/>
                  <a:ext cx="520" cy="422"/>
                  <a:chOff x="244" y="1170"/>
                  <a:chExt cx="520" cy="422"/>
                </a:xfrm>
              </p:grpSpPr>
              <p:sp>
                <p:nvSpPr>
                  <p:cNvPr id="12417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1170"/>
                    <a:ext cx="498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10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418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44" y="1170"/>
                    <a:ext cx="520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zh-TW" sz="2000" b="1">
                      <a:latin typeface="Arial" charset="0"/>
                      <a:ea typeface="標楷體" pitchFamily="65" charset="-120"/>
                    </a:endParaRPr>
                  </a:p>
                </p:txBody>
              </p:sp>
            </p:grpSp>
          </p:grpSp>
          <p:grpSp>
            <p:nvGrpSpPr>
              <p:cNvPr id="19" name="Group 46"/>
              <p:cNvGrpSpPr>
                <a:grpSpLocks/>
              </p:cNvGrpSpPr>
              <p:nvPr/>
            </p:nvGrpSpPr>
            <p:grpSpPr bwMode="auto">
              <a:xfrm>
                <a:off x="764" y="1170"/>
                <a:ext cx="896" cy="422"/>
                <a:chOff x="764" y="1170"/>
                <a:chExt cx="896" cy="422"/>
              </a:xfrm>
            </p:grpSpPr>
            <p:sp>
              <p:nvSpPr>
                <p:cNvPr id="12411" name="Rectangle 47"/>
                <p:cNvSpPr>
                  <a:spLocks noChangeArrowheads="1"/>
                </p:cNvSpPr>
                <p:nvPr/>
              </p:nvSpPr>
              <p:spPr bwMode="auto">
                <a:xfrm>
                  <a:off x="764" y="1170"/>
                  <a:ext cx="896" cy="42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20" name="Group 48"/>
                <p:cNvGrpSpPr>
                  <a:grpSpLocks/>
                </p:cNvGrpSpPr>
                <p:nvPr/>
              </p:nvGrpSpPr>
              <p:grpSpPr bwMode="auto">
                <a:xfrm>
                  <a:off x="764" y="1170"/>
                  <a:ext cx="896" cy="422"/>
                  <a:chOff x="764" y="1170"/>
                  <a:chExt cx="896" cy="422"/>
                </a:xfrm>
              </p:grpSpPr>
              <p:sp>
                <p:nvSpPr>
                  <p:cNvPr id="1241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1170"/>
                    <a:ext cx="874" cy="42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50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414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64" y="1170"/>
                    <a:ext cx="89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1" name="Group 51"/>
              <p:cNvGrpSpPr>
                <a:grpSpLocks/>
              </p:cNvGrpSpPr>
              <p:nvPr/>
            </p:nvGrpSpPr>
            <p:grpSpPr bwMode="auto">
              <a:xfrm>
                <a:off x="1660" y="1170"/>
                <a:ext cx="897" cy="422"/>
                <a:chOff x="1660" y="1170"/>
                <a:chExt cx="897" cy="422"/>
              </a:xfrm>
            </p:grpSpPr>
            <p:sp>
              <p:nvSpPr>
                <p:cNvPr id="12407" name="Rectangle 52"/>
                <p:cNvSpPr>
                  <a:spLocks noChangeArrowheads="1"/>
                </p:cNvSpPr>
                <p:nvPr/>
              </p:nvSpPr>
              <p:spPr bwMode="auto">
                <a:xfrm>
                  <a:off x="1660" y="1170"/>
                  <a:ext cx="897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22" name="Group 53"/>
                <p:cNvGrpSpPr>
                  <a:grpSpLocks/>
                </p:cNvGrpSpPr>
                <p:nvPr/>
              </p:nvGrpSpPr>
              <p:grpSpPr bwMode="auto">
                <a:xfrm>
                  <a:off x="1660" y="1170"/>
                  <a:ext cx="897" cy="422"/>
                  <a:chOff x="1660" y="1170"/>
                  <a:chExt cx="897" cy="422"/>
                </a:xfrm>
              </p:grpSpPr>
              <p:sp>
                <p:nvSpPr>
                  <p:cNvPr id="12409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671" y="1170"/>
                    <a:ext cx="875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TW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410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1170"/>
                    <a:ext cx="897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3" name="Group 56"/>
              <p:cNvGrpSpPr>
                <a:grpSpLocks/>
              </p:cNvGrpSpPr>
              <p:nvPr/>
            </p:nvGrpSpPr>
            <p:grpSpPr bwMode="auto">
              <a:xfrm>
                <a:off x="2557" y="1170"/>
                <a:ext cx="897" cy="422"/>
                <a:chOff x="2557" y="1170"/>
                <a:chExt cx="897" cy="422"/>
              </a:xfrm>
            </p:grpSpPr>
            <p:sp>
              <p:nvSpPr>
                <p:cNvPr id="12405" name="Rectangle 57"/>
                <p:cNvSpPr>
                  <a:spLocks noChangeArrowheads="1"/>
                </p:cNvSpPr>
                <p:nvPr/>
              </p:nvSpPr>
              <p:spPr bwMode="auto">
                <a:xfrm>
                  <a:off x="2568" y="1170"/>
                  <a:ext cx="875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altLang="zh-TW" sz="2000">
                    <a:latin typeface="Arial" charset="0"/>
                  </a:endParaRPr>
                </a:p>
                <a:p>
                  <a:pPr algn="ctr" eaLnBrk="0" hangingPunct="0"/>
                  <a:endParaRPr lang="en-US" altLang="zh-TW" sz="2000" b="1">
                    <a:latin typeface="Arial" charset="0"/>
                  </a:endParaRPr>
                </a:p>
              </p:txBody>
            </p:sp>
            <p:sp>
              <p:nvSpPr>
                <p:cNvPr id="12406" name="Rectangle 58"/>
                <p:cNvSpPr>
                  <a:spLocks noChangeArrowheads="1"/>
                </p:cNvSpPr>
                <p:nvPr/>
              </p:nvSpPr>
              <p:spPr bwMode="auto">
                <a:xfrm>
                  <a:off x="2557" y="1170"/>
                  <a:ext cx="89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4" name="Group 59"/>
              <p:cNvGrpSpPr>
                <a:grpSpLocks/>
              </p:cNvGrpSpPr>
              <p:nvPr/>
            </p:nvGrpSpPr>
            <p:grpSpPr bwMode="auto">
              <a:xfrm>
                <a:off x="0" y="1592"/>
                <a:ext cx="244" cy="422"/>
                <a:chOff x="0" y="1592"/>
                <a:chExt cx="244" cy="422"/>
              </a:xfrm>
            </p:grpSpPr>
            <p:sp>
              <p:nvSpPr>
                <p:cNvPr id="12403" name="Rectangle 60"/>
                <p:cNvSpPr>
                  <a:spLocks noChangeArrowheads="1"/>
                </p:cNvSpPr>
                <p:nvPr/>
              </p:nvSpPr>
              <p:spPr bwMode="auto">
                <a:xfrm>
                  <a:off x="11" y="1592"/>
                  <a:ext cx="22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altLang="zh-TW" sz="2000">
                      <a:latin typeface="Arial" charset="0"/>
                    </a:rPr>
                    <a:t>2</a:t>
                  </a:r>
                </a:p>
                <a:p>
                  <a:pPr algn="ctr" eaLnBrk="0" hangingPunct="0"/>
                  <a:endParaRPr lang="en-US" altLang="zh-TW" sz="2000">
                    <a:latin typeface="Arial" charset="0"/>
                  </a:endParaRPr>
                </a:p>
              </p:txBody>
            </p:sp>
            <p:sp>
              <p:nvSpPr>
                <p:cNvPr id="12404" name="Rectangle 61"/>
                <p:cNvSpPr>
                  <a:spLocks noChangeArrowheads="1"/>
                </p:cNvSpPr>
                <p:nvPr/>
              </p:nvSpPr>
              <p:spPr bwMode="auto">
                <a:xfrm>
                  <a:off x="0" y="1592"/>
                  <a:ext cx="2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" name="Group 62"/>
              <p:cNvGrpSpPr>
                <a:grpSpLocks/>
              </p:cNvGrpSpPr>
              <p:nvPr/>
            </p:nvGrpSpPr>
            <p:grpSpPr bwMode="auto">
              <a:xfrm>
                <a:off x="244" y="1592"/>
                <a:ext cx="520" cy="422"/>
                <a:chOff x="244" y="1592"/>
                <a:chExt cx="520" cy="422"/>
              </a:xfrm>
            </p:grpSpPr>
            <p:sp>
              <p:nvSpPr>
                <p:cNvPr id="12399" name="Rectangle 63"/>
                <p:cNvSpPr>
                  <a:spLocks noChangeArrowheads="1"/>
                </p:cNvSpPr>
                <p:nvPr/>
              </p:nvSpPr>
              <p:spPr bwMode="auto">
                <a:xfrm>
                  <a:off x="244" y="1592"/>
                  <a:ext cx="520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26" name="Group 64"/>
                <p:cNvGrpSpPr>
                  <a:grpSpLocks/>
                </p:cNvGrpSpPr>
                <p:nvPr/>
              </p:nvGrpSpPr>
              <p:grpSpPr bwMode="auto">
                <a:xfrm>
                  <a:off x="244" y="1592"/>
                  <a:ext cx="520" cy="422"/>
                  <a:chOff x="244" y="1592"/>
                  <a:chExt cx="520" cy="422"/>
                </a:xfrm>
              </p:grpSpPr>
              <p:sp>
                <p:nvSpPr>
                  <p:cNvPr id="12401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1592"/>
                    <a:ext cx="498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20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402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44" y="1592"/>
                    <a:ext cx="520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7" name="Group 67"/>
              <p:cNvGrpSpPr>
                <a:grpSpLocks/>
              </p:cNvGrpSpPr>
              <p:nvPr/>
            </p:nvGrpSpPr>
            <p:grpSpPr bwMode="auto">
              <a:xfrm>
                <a:off x="764" y="1592"/>
                <a:ext cx="896" cy="422"/>
                <a:chOff x="764" y="1592"/>
                <a:chExt cx="896" cy="422"/>
              </a:xfrm>
            </p:grpSpPr>
            <p:sp>
              <p:nvSpPr>
                <p:cNvPr id="12395" name="Rectangle 68"/>
                <p:cNvSpPr>
                  <a:spLocks noChangeArrowheads="1"/>
                </p:cNvSpPr>
                <p:nvPr/>
              </p:nvSpPr>
              <p:spPr bwMode="auto">
                <a:xfrm>
                  <a:off x="764" y="1592"/>
                  <a:ext cx="896" cy="42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28" name="Group 69"/>
                <p:cNvGrpSpPr>
                  <a:grpSpLocks/>
                </p:cNvGrpSpPr>
                <p:nvPr/>
              </p:nvGrpSpPr>
              <p:grpSpPr bwMode="auto">
                <a:xfrm>
                  <a:off x="764" y="1592"/>
                  <a:ext cx="896" cy="422"/>
                  <a:chOff x="764" y="1592"/>
                  <a:chExt cx="896" cy="422"/>
                </a:xfrm>
              </p:grpSpPr>
              <p:sp>
                <p:nvSpPr>
                  <p:cNvPr id="12397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1592"/>
                    <a:ext cx="874" cy="42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60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 b="1">
                      <a:latin typeface="Arial" charset="0"/>
                    </a:endParaRPr>
                  </a:p>
                </p:txBody>
              </p:sp>
              <p:sp>
                <p:nvSpPr>
                  <p:cNvPr id="12398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764" y="1592"/>
                    <a:ext cx="89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9" name="Group 72"/>
              <p:cNvGrpSpPr>
                <a:grpSpLocks/>
              </p:cNvGrpSpPr>
              <p:nvPr/>
            </p:nvGrpSpPr>
            <p:grpSpPr bwMode="auto">
              <a:xfrm>
                <a:off x="1660" y="1592"/>
                <a:ext cx="897" cy="422"/>
                <a:chOff x="1660" y="1592"/>
                <a:chExt cx="897" cy="422"/>
              </a:xfrm>
            </p:grpSpPr>
            <p:sp>
              <p:nvSpPr>
                <p:cNvPr id="12391" name="Rectangle 73"/>
                <p:cNvSpPr>
                  <a:spLocks noChangeArrowheads="1"/>
                </p:cNvSpPr>
                <p:nvPr/>
              </p:nvSpPr>
              <p:spPr bwMode="auto">
                <a:xfrm>
                  <a:off x="1660" y="1592"/>
                  <a:ext cx="897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0" name="Group 74"/>
                <p:cNvGrpSpPr>
                  <a:grpSpLocks/>
                </p:cNvGrpSpPr>
                <p:nvPr/>
              </p:nvGrpSpPr>
              <p:grpSpPr bwMode="auto">
                <a:xfrm>
                  <a:off x="1660" y="1592"/>
                  <a:ext cx="897" cy="422"/>
                  <a:chOff x="1660" y="1592"/>
                  <a:chExt cx="897" cy="422"/>
                </a:xfrm>
              </p:grpSpPr>
              <p:sp>
                <p:nvSpPr>
                  <p:cNvPr id="12393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1671" y="1592"/>
                    <a:ext cx="875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TW" altLang="zh-TW" sz="2000" b="1">
                      <a:latin typeface="Arial" charset="0"/>
                    </a:endParaRPr>
                  </a:p>
                </p:txBody>
              </p:sp>
              <p:sp>
                <p:nvSpPr>
                  <p:cNvPr id="12394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1592"/>
                    <a:ext cx="897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1" name="Group 77"/>
              <p:cNvGrpSpPr>
                <a:grpSpLocks/>
              </p:cNvGrpSpPr>
              <p:nvPr/>
            </p:nvGrpSpPr>
            <p:grpSpPr bwMode="auto">
              <a:xfrm>
                <a:off x="2557" y="1592"/>
                <a:ext cx="897" cy="422"/>
                <a:chOff x="2557" y="1592"/>
                <a:chExt cx="897" cy="422"/>
              </a:xfrm>
            </p:grpSpPr>
            <p:sp>
              <p:nvSpPr>
                <p:cNvPr id="12389" name="Rectangle 78"/>
                <p:cNvSpPr>
                  <a:spLocks noChangeArrowheads="1"/>
                </p:cNvSpPr>
                <p:nvPr/>
              </p:nvSpPr>
              <p:spPr bwMode="auto">
                <a:xfrm>
                  <a:off x="2568" y="1592"/>
                  <a:ext cx="875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altLang="zh-TW" sz="2000">
                    <a:latin typeface="Arial" charset="0"/>
                  </a:endParaRPr>
                </a:p>
                <a:p>
                  <a:pPr algn="ctr" eaLnBrk="0" hangingPunct="0"/>
                  <a:endParaRPr lang="en-US" altLang="zh-TW" sz="2000">
                    <a:latin typeface="Arial" charset="0"/>
                  </a:endParaRPr>
                </a:p>
              </p:txBody>
            </p:sp>
            <p:sp>
              <p:nvSpPr>
                <p:cNvPr id="12390" name="Rectangle 79"/>
                <p:cNvSpPr>
                  <a:spLocks noChangeArrowheads="1"/>
                </p:cNvSpPr>
                <p:nvPr/>
              </p:nvSpPr>
              <p:spPr bwMode="auto">
                <a:xfrm>
                  <a:off x="2557" y="1592"/>
                  <a:ext cx="89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320" name="Group 80"/>
              <p:cNvGrpSpPr>
                <a:grpSpLocks/>
              </p:cNvGrpSpPr>
              <p:nvPr/>
            </p:nvGrpSpPr>
            <p:grpSpPr bwMode="auto">
              <a:xfrm>
                <a:off x="0" y="2014"/>
                <a:ext cx="244" cy="422"/>
                <a:chOff x="0" y="2014"/>
                <a:chExt cx="244" cy="422"/>
              </a:xfrm>
            </p:grpSpPr>
            <p:sp>
              <p:nvSpPr>
                <p:cNvPr id="12387" name="Rectangle 81"/>
                <p:cNvSpPr>
                  <a:spLocks noChangeArrowheads="1"/>
                </p:cNvSpPr>
                <p:nvPr/>
              </p:nvSpPr>
              <p:spPr bwMode="auto">
                <a:xfrm>
                  <a:off x="11" y="2014"/>
                  <a:ext cx="22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altLang="zh-TW" sz="2000">
                      <a:latin typeface="Arial" charset="0"/>
                    </a:rPr>
                    <a:t>3</a:t>
                  </a:r>
                </a:p>
                <a:p>
                  <a:pPr algn="ctr" eaLnBrk="0" hangingPunct="0"/>
                  <a:endParaRPr lang="en-US" altLang="zh-TW" sz="2000" b="1">
                    <a:latin typeface="Arial" charset="0"/>
                  </a:endParaRPr>
                </a:p>
              </p:txBody>
            </p:sp>
            <p:sp>
              <p:nvSpPr>
                <p:cNvPr id="12388" name="Rectangle 82"/>
                <p:cNvSpPr>
                  <a:spLocks noChangeArrowheads="1"/>
                </p:cNvSpPr>
                <p:nvPr/>
              </p:nvSpPr>
              <p:spPr bwMode="auto">
                <a:xfrm>
                  <a:off x="0" y="2014"/>
                  <a:ext cx="2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321" name="Group 83"/>
              <p:cNvGrpSpPr>
                <a:grpSpLocks/>
              </p:cNvGrpSpPr>
              <p:nvPr/>
            </p:nvGrpSpPr>
            <p:grpSpPr bwMode="auto">
              <a:xfrm>
                <a:off x="244" y="2014"/>
                <a:ext cx="520" cy="422"/>
                <a:chOff x="244" y="2014"/>
                <a:chExt cx="520" cy="422"/>
              </a:xfrm>
            </p:grpSpPr>
            <p:sp>
              <p:nvSpPr>
                <p:cNvPr id="12383" name="Rectangle 84"/>
                <p:cNvSpPr>
                  <a:spLocks noChangeArrowheads="1"/>
                </p:cNvSpPr>
                <p:nvPr/>
              </p:nvSpPr>
              <p:spPr bwMode="auto">
                <a:xfrm>
                  <a:off x="244" y="2014"/>
                  <a:ext cx="520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22" name="Group 85"/>
                <p:cNvGrpSpPr>
                  <a:grpSpLocks/>
                </p:cNvGrpSpPr>
                <p:nvPr/>
              </p:nvGrpSpPr>
              <p:grpSpPr bwMode="auto">
                <a:xfrm>
                  <a:off x="244" y="2014"/>
                  <a:ext cx="520" cy="422"/>
                  <a:chOff x="244" y="2014"/>
                  <a:chExt cx="520" cy="422"/>
                </a:xfrm>
              </p:grpSpPr>
              <p:sp>
                <p:nvSpPr>
                  <p:cNvPr id="12385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2014"/>
                    <a:ext cx="498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30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 b="1">
                      <a:latin typeface="Arial" charset="0"/>
                    </a:endParaRPr>
                  </a:p>
                </p:txBody>
              </p:sp>
              <p:sp>
                <p:nvSpPr>
                  <p:cNvPr id="1238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44" y="2014"/>
                    <a:ext cx="520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zh-TW" sz="2000" b="1">
                      <a:latin typeface="Arial" charset="0"/>
                      <a:ea typeface="標楷體" pitchFamily="65" charset="-120"/>
                    </a:endParaRPr>
                  </a:p>
                </p:txBody>
              </p:sp>
            </p:grpSp>
          </p:grpSp>
          <p:grpSp>
            <p:nvGrpSpPr>
              <p:cNvPr id="12323" name="Group 88"/>
              <p:cNvGrpSpPr>
                <a:grpSpLocks/>
              </p:cNvGrpSpPr>
              <p:nvPr/>
            </p:nvGrpSpPr>
            <p:grpSpPr bwMode="auto">
              <a:xfrm>
                <a:off x="764" y="2014"/>
                <a:ext cx="896" cy="422"/>
                <a:chOff x="764" y="2014"/>
                <a:chExt cx="896" cy="422"/>
              </a:xfrm>
            </p:grpSpPr>
            <p:sp>
              <p:nvSpPr>
                <p:cNvPr id="12379" name="Rectangle 89"/>
                <p:cNvSpPr>
                  <a:spLocks noChangeArrowheads="1"/>
                </p:cNvSpPr>
                <p:nvPr/>
              </p:nvSpPr>
              <p:spPr bwMode="auto">
                <a:xfrm>
                  <a:off x="764" y="2014"/>
                  <a:ext cx="896" cy="42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24" name="Group 90"/>
                <p:cNvGrpSpPr>
                  <a:grpSpLocks/>
                </p:cNvGrpSpPr>
                <p:nvPr/>
              </p:nvGrpSpPr>
              <p:grpSpPr bwMode="auto">
                <a:xfrm>
                  <a:off x="764" y="2014"/>
                  <a:ext cx="896" cy="422"/>
                  <a:chOff x="764" y="2014"/>
                  <a:chExt cx="896" cy="422"/>
                </a:xfrm>
              </p:grpSpPr>
              <p:sp>
                <p:nvSpPr>
                  <p:cNvPr id="12381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2014"/>
                    <a:ext cx="874" cy="42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70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 b="1">
                      <a:latin typeface="Arial" charset="0"/>
                    </a:endParaRPr>
                  </a:p>
                </p:txBody>
              </p:sp>
              <p:sp>
                <p:nvSpPr>
                  <p:cNvPr id="12382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764" y="2014"/>
                    <a:ext cx="89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325" name="Group 93"/>
              <p:cNvGrpSpPr>
                <a:grpSpLocks/>
              </p:cNvGrpSpPr>
              <p:nvPr/>
            </p:nvGrpSpPr>
            <p:grpSpPr bwMode="auto">
              <a:xfrm>
                <a:off x="1660" y="2014"/>
                <a:ext cx="897" cy="422"/>
                <a:chOff x="1660" y="2014"/>
                <a:chExt cx="897" cy="422"/>
              </a:xfrm>
            </p:grpSpPr>
            <p:sp>
              <p:nvSpPr>
                <p:cNvPr id="12375" name="Rectangle 94"/>
                <p:cNvSpPr>
                  <a:spLocks noChangeArrowheads="1"/>
                </p:cNvSpPr>
                <p:nvPr/>
              </p:nvSpPr>
              <p:spPr bwMode="auto">
                <a:xfrm>
                  <a:off x="1660" y="2014"/>
                  <a:ext cx="897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26" name="Group 95"/>
                <p:cNvGrpSpPr>
                  <a:grpSpLocks/>
                </p:cNvGrpSpPr>
                <p:nvPr/>
              </p:nvGrpSpPr>
              <p:grpSpPr bwMode="auto">
                <a:xfrm>
                  <a:off x="1660" y="2014"/>
                  <a:ext cx="897" cy="422"/>
                  <a:chOff x="1660" y="2014"/>
                  <a:chExt cx="897" cy="422"/>
                </a:xfrm>
              </p:grpSpPr>
              <p:sp>
                <p:nvSpPr>
                  <p:cNvPr id="12377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671" y="2014"/>
                    <a:ext cx="875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378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2014"/>
                    <a:ext cx="897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327" name="Group 98"/>
              <p:cNvGrpSpPr>
                <a:grpSpLocks/>
              </p:cNvGrpSpPr>
              <p:nvPr/>
            </p:nvGrpSpPr>
            <p:grpSpPr bwMode="auto">
              <a:xfrm>
                <a:off x="2557" y="2014"/>
                <a:ext cx="897" cy="422"/>
                <a:chOff x="2557" y="2014"/>
                <a:chExt cx="897" cy="422"/>
              </a:xfrm>
            </p:grpSpPr>
            <p:sp>
              <p:nvSpPr>
                <p:cNvPr id="12373" name="Rectangle 99"/>
                <p:cNvSpPr>
                  <a:spLocks noChangeArrowheads="1"/>
                </p:cNvSpPr>
                <p:nvPr/>
              </p:nvSpPr>
              <p:spPr bwMode="auto">
                <a:xfrm>
                  <a:off x="2568" y="2014"/>
                  <a:ext cx="875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altLang="zh-TW" sz="2000">
                    <a:latin typeface="Arial" charset="0"/>
                  </a:endParaRPr>
                </a:p>
                <a:p>
                  <a:pPr algn="ctr" eaLnBrk="0" hangingPunct="0"/>
                  <a:endParaRPr lang="en-US" altLang="zh-TW" sz="2000" b="1">
                    <a:latin typeface="Arial" charset="0"/>
                  </a:endParaRPr>
                </a:p>
              </p:txBody>
            </p:sp>
            <p:sp>
              <p:nvSpPr>
                <p:cNvPr id="12374" name="Rectangle 100"/>
                <p:cNvSpPr>
                  <a:spLocks noChangeArrowheads="1"/>
                </p:cNvSpPr>
                <p:nvPr/>
              </p:nvSpPr>
              <p:spPr bwMode="auto">
                <a:xfrm>
                  <a:off x="2557" y="2014"/>
                  <a:ext cx="89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328" name="Group 101"/>
              <p:cNvGrpSpPr>
                <a:grpSpLocks/>
              </p:cNvGrpSpPr>
              <p:nvPr/>
            </p:nvGrpSpPr>
            <p:grpSpPr bwMode="auto">
              <a:xfrm>
                <a:off x="0" y="2436"/>
                <a:ext cx="244" cy="422"/>
                <a:chOff x="0" y="2436"/>
                <a:chExt cx="244" cy="422"/>
              </a:xfrm>
            </p:grpSpPr>
            <p:sp>
              <p:nvSpPr>
                <p:cNvPr id="12371" name="Rectangle 102"/>
                <p:cNvSpPr>
                  <a:spLocks noChangeArrowheads="1"/>
                </p:cNvSpPr>
                <p:nvPr/>
              </p:nvSpPr>
              <p:spPr bwMode="auto">
                <a:xfrm>
                  <a:off x="11" y="2436"/>
                  <a:ext cx="22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altLang="zh-TW" sz="2000">
                      <a:latin typeface="Arial" charset="0"/>
                    </a:rPr>
                    <a:t>4</a:t>
                  </a:r>
                </a:p>
                <a:p>
                  <a:pPr algn="ctr" eaLnBrk="0" hangingPunct="0"/>
                  <a:endParaRPr lang="en-US" altLang="zh-TW" sz="2000">
                    <a:latin typeface="Arial" charset="0"/>
                  </a:endParaRPr>
                </a:p>
              </p:txBody>
            </p:sp>
            <p:sp>
              <p:nvSpPr>
                <p:cNvPr id="12372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2436"/>
                  <a:ext cx="2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zh-TW" sz="2000" b="1">
                    <a:latin typeface="Arial" charset="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12329" name="Group 104"/>
              <p:cNvGrpSpPr>
                <a:grpSpLocks/>
              </p:cNvGrpSpPr>
              <p:nvPr/>
            </p:nvGrpSpPr>
            <p:grpSpPr bwMode="auto">
              <a:xfrm>
                <a:off x="244" y="2436"/>
                <a:ext cx="520" cy="422"/>
                <a:chOff x="244" y="2436"/>
                <a:chExt cx="520" cy="422"/>
              </a:xfrm>
            </p:grpSpPr>
            <p:sp>
              <p:nvSpPr>
                <p:cNvPr id="12367" name="Rectangle 105"/>
                <p:cNvSpPr>
                  <a:spLocks noChangeArrowheads="1"/>
                </p:cNvSpPr>
                <p:nvPr/>
              </p:nvSpPr>
              <p:spPr bwMode="auto">
                <a:xfrm>
                  <a:off x="244" y="2436"/>
                  <a:ext cx="520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30" name="Group 106"/>
                <p:cNvGrpSpPr>
                  <a:grpSpLocks/>
                </p:cNvGrpSpPr>
                <p:nvPr/>
              </p:nvGrpSpPr>
              <p:grpSpPr bwMode="auto">
                <a:xfrm>
                  <a:off x="244" y="2436"/>
                  <a:ext cx="520" cy="422"/>
                  <a:chOff x="244" y="2436"/>
                  <a:chExt cx="520" cy="422"/>
                </a:xfrm>
              </p:grpSpPr>
              <p:sp>
                <p:nvSpPr>
                  <p:cNvPr id="12369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2436"/>
                    <a:ext cx="498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40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370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44" y="2436"/>
                    <a:ext cx="520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331" name="Group 109"/>
              <p:cNvGrpSpPr>
                <a:grpSpLocks/>
              </p:cNvGrpSpPr>
              <p:nvPr/>
            </p:nvGrpSpPr>
            <p:grpSpPr bwMode="auto">
              <a:xfrm>
                <a:off x="764" y="2436"/>
                <a:ext cx="896" cy="422"/>
                <a:chOff x="764" y="2436"/>
                <a:chExt cx="896" cy="422"/>
              </a:xfrm>
            </p:grpSpPr>
            <p:sp>
              <p:nvSpPr>
                <p:cNvPr id="12363" name="Rectangle 110"/>
                <p:cNvSpPr>
                  <a:spLocks noChangeArrowheads="1"/>
                </p:cNvSpPr>
                <p:nvPr/>
              </p:nvSpPr>
              <p:spPr bwMode="auto">
                <a:xfrm>
                  <a:off x="764" y="2436"/>
                  <a:ext cx="896" cy="42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32" name="Group 111"/>
                <p:cNvGrpSpPr>
                  <a:grpSpLocks/>
                </p:cNvGrpSpPr>
                <p:nvPr/>
              </p:nvGrpSpPr>
              <p:grpSpPr bwMode="auto">
                <a:xfrm>
                  <a:off x="764" y="2436"/>
                  <a:ext cx="896" cy="422"/>
                  <a:chOff x="764" y="2436"/>
                  <a:chExt cx="896" cy="422"/>
                </a:xfrm>
              </p:grpSpPr>
              <p:sp>
                <p:nvSpPr>
                  <p:cNvPr id="12365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2436"/>
                    <a:ext cx="874" cy="42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80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366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764" y="2436"/>
                    <a:ext cx="89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333" name="Group 114"/>
              <p:cNvGrpSpPr>
                <a:grpSpLocks/>
              </p:cNvGrpSpPr>
              <p:nvPr/>
            </p:nvGrpSpPr>
            <p:grpSpPr bwMode="auto">
              <a:xfrm>
                <a:off x="1660" y="2436"/>
                <a:ext cx="897" cy="422"/>
                <a:chOff x="1660" y="2436"/>
                <a:chExt cx="897" cy="422"/>
              </a:xfrm>
            </p:grpSpPr>
            <p:sp>
              <p:nvSpPr>
                <p:cNvPr id="12359" name="Rectangle 115"/>
                <p:cNvSpPr>
                  <a:spLocks noChangeArrowheads="1"/>
                </p:cNvSpPr>
                <p:nvPr/>
              </p:nvSpPr>
              <p:spPr bwMode="auto">
                <a:xfrm>
                  <a:off x="1660" y="2436"/>
                  <a:ext cx="897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34" name="Group 116"/>
                <p:cNvGrpSpPr>
                  <a:grpSpLocks/>
                </p:cNvGrpSpPr>
                <p:nvPr/>
              </p:nvGrpSpPr>
              <p:grpSpPr bwMode="auto">
                <a:xfrm>
                  <a:off x="1660" y="2436"/>
                  <a:ext cx="897" cy="422"/>
                  <a:chOff x="1660" y="2436"/>
                  <a:chExt cx="897" cy="422"/>
                </a:xfrm>
              </p:grpSpPr>
              <p:sp>
                <p:nvSpPr>
                  <p:cNvPr id="12361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1671" y="2436"/>
                    <a:ext cx="875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 b="1">
                      <a:latin typeface="Arial" charset="0"/>
                    </a:endParaRPr>
                  </a:p>
                </p:txBody>
              </p:sp>
              <p:sp>
                <p:nvSpPr>
                  <p:cNvPr id="12362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2436"/>
                    <a:ext cx="897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335" name="Group 119"/>
              <p:cNvGrpSpPr>
                <a:grpSpLocks/>
              </p:cNvGrpSpPr>
              <p:nvPr/>
            </p:nvGrpSpPr>
            <p:grpSpPr bwMode="auto">
              <a:xfrm>
                <a:off x="2557" y="2436"/>
                <a:ext cx="897" cy="422"/>
                <a:chOff x="2557" y="2436"/>
                <a:chExt cx="897" cy="422"/>
              </a:xfrm>
            </p:grpSpPr>
            <p:sp>
              <p:nvSpPr>
                <p:cNvPr id="12357" name="Rectangle 120"/>
                <p:cNvSpPr>
                  <a:spLocks noChangeArrowheads="1"/>
                </p:cNvSpPr>
                <p:nvPr/>
              </p:nvSpPr>
              <p:spPr bwMode="auto">
                <a:xfrm>
                  <a:off x="2568" y="2436"/>
                  <a:ext cx="875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altLang="zh-TW" sz="2000">
                    <a:latin typeface="Arial" charset="0"/>
                  </a:endParaRPr>
                </a:p>
                <a:p>
                  <a:pPr algn="ctr" eaLnBrk="0" hangingPunct="0"/>
                  <a:endParaRPr lang="en-US" altLang="zh-TW" sz="2000">
                    <a:latin typeface="Arial" charset="0"/>
                  </a:endParaRPr>
                </a:p>
              </p:txBody>
            </p:sp>
            <p:sp>
              <p:nvSpPr>
                <p:cNvPr id="12358" name="Rectangle 121"/>
                <p:cNvSpPr>
                  <a:spLocks noChangeArrowheads="1"/>
                </p:cNvSpPr>
                <p:nvPr/>
              </p:nvSpPr>
              <p:spPr bwMode="auto">
                <a:xfrm>
                  <a:off x="2557" y="2436"/>
                  <a:ext cx="89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336" name="Group 122"/>
              <p:cNvGrpSpPr>
                <a:grpSpLocks/>
              </p:cNvGrpSpPr>
              <p:nvPr/>
            </p:nvGrpSpPr>
            <p:grpSpPr bwMode="auto">
              <a:xfrm>
                <a:off x="0" y="2858"/>
                <a:ext cx="244" cy="422"/>
                <a:chOff x="0" y="2858"/>
                <a:chExt cx="244" cy="422"/>
              </a:xfrm>
            </p:grpSpPr>
            <p:sp>
              <p:nvSpPr>
                <p:cNvPr id="123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1" y="2858"/>
                  <a:ext cx="22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altLang="zh-TW" sz="2000">
                      <a:latin typeface="Arial" charset="0"/>
                    </a:rPr>
                    <a:t>5</a:t>
                  </a:r>
                </a:p>
                <a:p>
                  <a:pPr algn="ctr" eaLnBrk="0" hangingPunct="0"/>
                  <a:endParaRPr lang="en-US" altLang="zh-TW" sz="2000" b="1">
                    <a:latin typeface="Arial" charset="0"/>
                  </a:endParaRPr>
                </a:p>
              </p:txBody>
            </p:sp>
            <p:sp>
              <p:nvSpPr>
                <p:cNvPr id="123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0" y="2858"/>
                  <a:ext cx="24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337" name="Group 125"/>
              <p:cNvGrpSpPr>
                <a:grpSpLocks/>
              </p:cNvGrpSpPr>
              <p:nvPr/>
            </p:nvGrpSpPr>
            <p:grpSpPr bwMode="auto">
              <a:xfrm>
                <a:off x="244" y="2858"/>
                <a:ext cx="520" cy="422"/>
                <a:chOff x="244" y="2858"/>
                <a:chExt cx="520" cy="422"/>
              </a:xfrm>
            </p:grpSpPr>
            <p:sp>
              <p:nvSpPr>
                <p:cNvPr id="12351" name="Rectangle 126"/>
                <p:cNvSpPr>
                  <a:spLocks noChangeArrowheads="1"/>
                </p:cNvSpPr>
                <p:nvPr/>
              </p:nvSpPr>
              <p:spPr bwMode="auto">
                <a:xfrm>
                  <a:off x="244" y="2858"/>
                  <a:ext cx="520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38" name="Group 127"/>
                <p:cNvGrpSpPr>
                  <a:grpSpLocks/>
                </p:cNvGrpSpPr>
                <p:nvPr/>
              </p:nvGrpSpPr>
              <p:grpSpPr bwMode="auto">
                <a:xfrm>
                  <a:off x="244" y="2858"/>
                  <a:ext cx="520" cy="422"/>
                  <a:chOff x="244" y="2858"/>
                  <a:chExt cx="520" cy="422"/>
                </a:xfrm>
              </p:grpSpPr>
              <p:sp>
                <p:nvSpPr>
                  <p:cNvPr id="12353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2858"/>
                    <a:ext cx="498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50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 b="1">
                      <a:latin typeface="Arial" charset="0"/>
                    </a:endParaRPr>
                  </a:p>
                </p:txBody>
              </p:sp>
              <p:sp>
                <p:nvSpPr>
                  <p:cNvPr id="12354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44" y="2858"/>
                    <a:ext cx="520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339" name="Group 130"/>
              <p:cNvGrpSpPr>
                <a:grpSpLocks/>
              </p:cNvGrpSpPr>
              <p:nvPr/>
            </p:nvGrpSpPr>
            <p:grpSpPr bwMode="auto">
              <a:xfrm>
                <a:off x="764" y="2858"/>
                <a:ext cx="896" cy="422"/>
                <a:chOff x="764" y="2858"/>
                <a:chExt cx="896" cy="422"/>
              </a:xfrm>
            </p:grpSpPr>
            <p:sp>
              <p:nvSpPr>
                <p:cNvPr id="12347" name="Rectangle 131"/>
                <p:cNvSpPr>
                  <a:spLocks noChangeArrowheads="1"/>
                </p:cNvSpPr>
                <p:nvPr/>
              </p:nvSpPr>
              <p:spPr bwMode="auto">
                <a:xfrm>
                  <a:off x="764" y="2858"/>
                  <a:ext cx="896" cy="42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40" name="Group 132"/>
                <p:cNvGrpSpPr>
                  <a:grpSpLocks/>
                </p:cNvGrpSpPr>
                <p:nvPr/>
              </p:nvGrpSpPr>
              <p:grpSpPr bwMode="auto">
                <a:xfrm>
                  <a:off x="764" y="2858"/>
                  <a:ext cx="896" cy="422"/>
                  <a:chOff x="764" y="2858"/>
                  <a:chExt cx="896" cy="422"/>
                </a:xfrm>
              </p:grpSpPr>
              <p:sp>
                <p:nvSpPr>
                  <p:cNvPr id="12349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2858"/>
                    <a:ext cx="874" cy="42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altLang="zh-TW" sz="2000">
                        <a:latin typeface="Arial" charset="0"/>
                        <a:cs typeface="Arial" charset="0"/>
                      </a:rPr>
                      <a:t>90</a:t>
                    </a:r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>
                      <a:latin typeface="Arial" charset="0"/>
                    </a:endParaRPr>
                  </a:p>
                </p:txBody>
              </p:sp>
              <p:sp>
                <p:nvSpPr>
                  <p:cNvPr id="12350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64" y="2858"/>
                    <a:ext cx="89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344" name="Group 135"/>
              <p:cNvGrpSpPr>
                <a:grpSpLocks/>
              </p:cNvGrpSpPr>
              <p:nvPr/>
            </p:nvGrpSpPr>
            <p:grpSpPr bwMode="auto">
              <a:xfrm>
                <a:off x="1660" y="2858"/>
                <a:ext cx="897" cy="422"/>
                <a:chOff x="1660" y="2858"/>
                <a:chExt cx="897" cy="422"/>
              </a:xfrm>
            </p:grpSpPr>
            <p:sp>
              <p:nvSpPr>
                <p:cNvPr id="12343" name="Rectangle 136"/>
                <p:cNvSpPr>
                  <a:spLocks noChangeArrowheads="1"/>
                </p:cNvSpPr>
                <p:nvPr/>
              </p:nvSpPr>
              <p:spPr bwMode="auto">
                <a:xfrm>
                  <a:off x="1660" y="2858"/>
                  <a:ext cx="897" cy="4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2348" name="Group 137"/>
                <p:cNvGrpSpPr>
                  <a:grpSpLocks/>
                </p:cNvGrpSpPr>
                <p:nvPr/>
              </p:nvGrpSpPr>
              <p:grpSpPr bwMode="auto">
                <a:xfrm>
                  <a:off x="1660" y="2858"/>
                  <a:ext cx="897" cy="422"/>
                  <a:chOff x="1660" y="2858"/>
                  <a:chExt cx="897" cy="422"/>
                </a:xfrm>
              </p:grpSpPr>
              <p:sp>
                <p:nvSpPr>
                  <p:cNvPr id="12345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671" y="2858"/>
                    <a:ext cx="875" cy="422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altLang="zh-TW" sz="2000">
                      <a:latin typeface="Arial" charset="0"/>
                    </a:endParaRPr>
                  </a:p>
                  <a:p>
                    <a:pPr algn="ctr" eaLnBrk="0" hangingPunct="0"/>
                    <a:endParaRPr lang="en-US" altLang="zh-TW" sz="2000" b="1">
                      <a:latin typeface="Arial" charset="0"/>
                    </a:endParaRPr>
                  </a:p>
                </p:txBody>
              </p:sp>
              <p:sp>
                <p:nvSpPr>
                  <p:cNvPr id="12346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2858"/>
                    <a:ext cx="897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12352" name="Group 140"/>
              <p:cNvGrpSpPr>
                <a:grpSpLocks/>
              </p:cNvGrpSpPr>
              <p:nvPr/>
            </p:nvGrpSpPr>
            <p:grpSpPr bwMode="auto">
              <a:xfrm>
                <a:off x="2557" y="2858"/>
                <a:ext cx="897" cy="422"/>
                <a:chOff x="2557" y="2858"/>
                <a:chExt cx="897" cy="422"/>
              </a:xfrm>
            </p:grpSpPr>
            <p:sp>
              <p:nvSpPr>
                <p:cNvPr id="12341" name="Rectangle 141"/>
                <p:cNvSpPr>
                  <a:spLocks noChangeArrowheads="1"/>
                </p:cNvSpPr>
                <p:nvPr/>
              </p:nvSpPr>
              <p:spPr bwMode="auto">
                <a:xfrm>
                  <a:off x="2568" y="2858"/>
                  <a:ext cx="875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altLang="zh-TW" sz="2000">
                    <a:latin typeface="Arial" charset="0"/>
                  </a:endParaRPr>
                </a:p>
                <a:p>
                  <a:pPr algn="ctr" eaLnBrk="0" hangingPunct="0"/>
                  <a:endParaRPr lang="en-US" altLang="zh-TW" sz="2000" b="1">
                    <a:latin typeface="Arial" charset="0"/>
                  </a:endParaRPr>
                </a:p>
              </p:txBody>
            </p:sp>
            <p:sp>
              <p:nvSpPr>
                <p:cNvPr id="12342" name="Rectangle 142"/>
                <p:cNvSpPr>
                  <a:spLocks noChangeArrowheads="1"/>
                </p:cNvSpPr>
                <p:nvPr/>
              </p:nvSpPr>
              <p:spPr bwMode="auto">
                <a:xfrm>
                  <a:off x="2557" y="2858"/>
                  <a:ext cx="89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12309" name="Rectangle 143"/>
            <p:cNvSpPr>
              <a:spLocks noChangeArrowheads="1"/>
            </p:cNvSpPr>
            <p:nvPr/>
          </p:nvSpPr>
          <p:spPr bwMode="auto">
            <a:xfrm>
              <a:off x="-3" y="-3"/>
              <a:ext cx="3460" cy="328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zh-TW" sz="2000">
                <a:latin typeface="Arial" charset="0"/>
                <a:ea typeface="標楷體" pitchFamily="65" charset="-120"/>
              </a:endParaRPr>
            </a:p>
          </p:txBody>
        </p:sp>
      </p:grpSp>
      <p:grpSp>
        <p:nvGrpSpPr>
          <p:cNvPr id="12360" name="Group 144"/>
          <p:cNvGrpSpPr>
            <a:grpSpLocks/>
          </p:cNvGrpSpPr>
          <p:nvPr/>
        </p:nvGrpSpPr>
        <p:grpSpPr bwMode="auto">
          <a:xfrm>
            <a:off x="5075238" y="1988840"/>
            <a:ext cx="588962" cy="1810999"/>
            <a:chOff x="3197" y="1288"/>
            <a:chExt cx="371" cy="1319"/>
          </a:xfrm>
        </p:grpSpPr>
        <p:sp>
          <p:nvSpPr>
            <p:cNvPr id="12303" name="Text Box 145"/>
            <p:cNvSpPr txBox="1">
              <a:spLocks noChangeArrowheads="1"/>
            </p:cNvSpPr>
            <p:nvPr/>
          </p:nvSpPr>
          <p:spPr bwMode="auto">
            <a:xfrm>
              <a:off x="3198" y="1288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dirty="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10</a:t>
              </a:r>
            </a:p>
          </p:txBody>
        </p:sp>
        <p:sp>
          <p:nvSpPr>
            <p:cNvPr id="12304" name="Text Box 146"/>
            <p:cNvSpPr txBox="1">
              <a:spLocks noChangeArrowheads="1"/>
            </p:cNvSpPr>
            <p:nvPr/>
          </p:nvSpPr>
          <p:spPr bwMode="auto">
            <a:xfrm>
              <a:off x="3197" y="1553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20</a:t>
              </a:r>
            </a:p>
          </p:txBody>
        </p:sp>
        <p:sp>
          <p:nvSpPr>
            <p:cNvPr id="12305" name="Text Box 147"/>
            <p:cNvSpPr txBox="1">
              <a:spLocks noChangeArrowheads="1"/>
            </p:cNvSpPr>
            <p:nvPr/>
          </p:nvSpPr>
          <p:spPr bwMode="auto">
            <a:xfrm>
              <a:off x="3205" y="1835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30</a:t>
              </a:r>
            </a:p>
          </p:txBody>
        </p:sp>
        <p:sp>
          <p:nvSpPr>
            <p:cNvPr id="12306" name="Text Box 148"/>
            <p:cNvSpPr txBox="1">
              <a:spLocks noChangeArrowheads="1"/>
            </p:cNvSpPr>
            <p:nvPr/>
          </p:nvSpPr>
          <p:spPr bwMode="auto">
            <a:xfrm>
              <a:off x="3206" y="2091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40</a:t>
              </a:r>
            </a:p>
          </p:txBody>
        </p:sp>
        <p:sp>
          <p:nvSpPr>
            <p:cNvPr id="12307" name="Text Box 149"/>
            <p:cNvSpPr txBox="1">
              <a:spLocks noChangeArrowheads="1"/>
            </p:cNvSpPr>
            <p:nvPr/>
          </p:nvSpPr>
          <p:spPr bwMode="auto">
            <a:xfrm>
              <a:off x="3206" y="2357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50</a:t>
              </a:r>
            </a:p>
          </p:txBody>
        </p:sp>
      </p:grpSp>
      <p:grpSp>
        <p:nvGrpSpPr>
          <p:cNvPr id="12364" name="Group 150"/>
          <p:cNvGrpSpPr>
            <a:grpSpLocks/>
          </p:cNvGrpSpPr>
          <p:nvPr/>
        </p:nvGrpSpPr>
        <p:grpSpPr bwMode="auto">
          <a:xfrm>
            <a:off x="7105650" y="1988840"/>
            <a:ext cx="588963" cy="1810999"/>
            <a:chOff x="3197" y="1288"/>
            <a:chExt cx="371" cy="1319"/>
          </a:xfrm>
        </p:grpSpPr>
        <p:sp>
          <p:nvSpPr>
            <p:cNvPr id="12298" name="Text Box 151"/>
            <p:cNvSpPr txBox="1">
              <a:spLocks noChangeArrowheads="1"/>
            </p:cNvSpPr>
            <p:nvPr/>
          </p:nvSpPr>
          <p:spPr bwMode="auto">
            <a:xfrm>
              <a:off x="3198" y="1288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dirty="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1.0</a:t>
              </a:r>
            </a:p>
          </p:txBody>
        </p:sp>
        <p:sp>
          <p:nvSpPr>
            <p:cNvPr id="12299" name="Text Box 152"/>
            <p:cNvSpPr txBox="1">
              <a:spLocks noChangeArrowheads="1"/>
            </p:cNvSpPr>
            <p:nvPr/>
          </p:nvSpPr>
          <p:spPr bwMode="auto">
            <a:xfrm>
              <a:off x="3197" y="1553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dirty="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1.0</a:t>
              </a:r>
            </a:p>
          </p:txBody>
        </p:sp>
        <p:sp>
          <p:nvSpPr>
            <p:cNvPr id="12300" name="Text Box 153"/>
            <p:cNvSpPr txBox="1">
              <a:spLocks noChangeArrowheads="1"/>
            </p:cNvSpPr>
            <p:nvPr/>
          </p:nvSpPr>
          <p:spPr bwMode="auto">
            <a:xfrm>
              <a:off x="3205" y="1835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1.0</a:t>
              </a:r>
            </a:p>
          </p:txBody>
        </p:sp>
        <p:sp>
          <p:nvSpPr>
            <p:cNvPr id="12301" name="Text Box 154"/>
            <p:cNvSpPr txBox="1">
              <a:spLocks noChangeArrowheads="1"/>
            </p:cNvSpPr>
            <p:nvPr/>
          </p:nvSpPr>
          <p:spPr bwMode="auto">
            <a:xfrm>
              <a:off x="3206" y="2091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1.0</a:t>
              </a:r>
            </a:p>
          </p:txBody>
        </p:sp>
        <p:sp>
          <p:nvSpPr>
            <p:cNvPr id="12302" name="Text Box 155"/>
            <p:cNvSpPr txBox="1">
              <a:spLocks noChangeArrowheads="1"/>
            </p:cNvSpPr>
            <p:nvPr/>
          </p:nvSpPr>
          <p:spPr bwMode="auto">
            <a:xfrm>
              <a:off x="3206" y="2357"/>
              <a:ext cx="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1.0</a:t>
              </a:r>
            </a:p>
          </p:txBody>
        </p:sp>
      </p:grpSp>
      <p:sp>
        <p:nvSpPr>
          <p:cNvPr id="12297" name="Rectangle 156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3038"/>
            <a:ext cx="8496622" cy="773112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液體密度測量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以水為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例</a:t>
            </a:r>
            <a:endParaRPr lang="zh-TW" altLang="en-US" sz="28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65" name="Oval 10"/>
          <p:cNvSpPr>
            <a:spLocks noChangeArrowheads="1"/>
          </p:cNvSpPr>
          <p:nvPr/>
        </p:nvSpPr>
        <p:spPr bwMode="auto">
          <a:xfrm>
            <a:off x="5016500" y="4844008"/>
            <a:ext cx="685800" cy="457200"/>
          </a:xfrm>
          <a:prstGeom prst="ellips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6" name="AutoShape 12"/>
          <p:cNvSpPr>
            <a:spLocks noChangeArrowheads="1"/>
          </p:cNvSpPr>
          <p:nvPr/>
        </p:nvSpPr>
        <p:spPr bwMode="auto">
          <a:xfrm>
            <a:off x="4378325" y="4653136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7" name="矩形 166"/>
          <p:cNvSpPr/>
          <p:nvPr/>
        </p:nvSpPr>
        <p:spPr>
          <a:xfrm>
            <a:off x="2339752" y="1340768"/>
            <a:ext cx="2016224" cy="252028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" name="矩形 167"/>
          <p:cNvSpPr/>
          <p:nvPr/>
        </p:nvSpPr>
        <p:spPr>
          <a:xfrm>
            <a:off x="1187624" y="1340768"/>
            <a:ext cx="1152128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" name="文字方塊 3"/>
          <p:cNvSpPr txBox="1"/>
          <p:nvPr/>
        </p:nvSpPr>
        <p:spPr>
          <a:xfrm>
            <a:off x="8033331" y="332656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800" dirty="0" smtClean="0"/>
              <a:t>2/2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334963" y="2927350"/>
            <a:ext cx="4149725" cy="3700463"/>
            <a:chOff x="0" y="1584"/>
            <a:chExt cx="2688" cy="2400"/>
          </a:xfrm>
        </p:grpSpPr>
        <p:graphicFrame>
          <p:nvGraphicFramePr>
            <p:cNvPr id="13315" name="Object 3"/>
            <p:cNvGraphicFramePr>
              <a:graphicFrameLocks noChangeAspect="1"/>
            </p:cNvGraphicFramePr>
            <p:nvPr/>
          </p:nvGraphicFramePr>
          <p:xfrm>
            <a:off x="0" y="1584"/>
            <a:ext cx="2688" cy="2400"/>
          </p:xfrm>
          <a:graphic>
            <a:graphicData uri="http://schemas.openxmlformats.org/presentationml/2006/ole">
              <p:oleObj spid="_x0000_s13315" name="圖表" r:id="rId4" imgW="3532320" imgH="1715760" progId="Excel.Sheet.8">
                <p:embed/>
              </p:oleObj>
            </a:graphicData>
          </a:graphic>
        </p:graphicFrame>
        <p:sp>
          <p:nvSpPr>
            <p:cNvPr id="13329" name="Text Box 4"/>
            <p:cNvSpPr txBox="1">
              <a:spLocks noChangeArrowheads="1"/>
            </p:cNvSpPr>
            <p:nvPr/>
          </p:nvSpPr>
          <p:spPr bwMode="auto">
            <a:xfrm>
              <a:off x="1655" y="3294"/>
              <a:ext cx="86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水體積 </a:t>
              </a:r>
              <a:r>
                <a:rPr lang="en-US" altLang="zh-TW" sz="2000">
                  <a:latin typeface="Arial" charset="0"/>
                  <a:ea typeface="標楷體" pitchFamily="65" charset="-120"/>
                </a:rPr>
                <a:t>V</a:t>
              </a:r>
            </a:p>
          </p:txBody>
        </p:sp>
        <p:sp>
          <p:nvSpPr>
            <p:cNvPr id="13330" name="Text Box 5"/>
            <p:cNvSpPr txBox="1">
              <a:spLocks noChangeArrowheads="1"/>
            </p:cNvSpPr>
            <p:nvPr/>
          </p:nvSpPr>
          <p:spPr bwMode="auto">
            <a:xfrm>
              <a:off x="385" y="1979"/>
              <a:ext cx="86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總質量 </a:t>
              </a:r>
              <a:r>
                <a:rPr lang="en-US" altLang="zh-TW" sz="2000">
                  <a:latin typeface="Arial" charset="0"/>
                  <a:ea typeface="標楷體" pitchFamily="65" charset="-120"/>
                </a:rPr>
                <a:t>M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59338" y="2984500"/>
            <a:ext cx="4038600" cy="3611563"/>
            <a:chOff x="3072" y="1632"/>
            <a:chExt cx="2544" cy="2208"/>
          </a:xfrm>
        </p:grpSpPr>
        <p:graphicFrame>
          <p:nvGraphicFramePr>
            <p:cNvPr id="13314" name="Object 7"/>
            <p:cNvGraphicFramePr>
              <a:graphicFrameLocks noChangeAspect="1"/>
            </p:cNvGraphicFramePr>
            <p:nvPr/>
          </p:nvGraphicFramePr>
          <p:xfrm>
            <a:off x="3072" y="1632"/>
            <a:ext cx="2544" cy="2208"/>
          </p:xfrm>
          <a:graphic>
            <a:graphicData uri="http://schemas.openxmlformats.org/presentationml/2006/ole">
              <p:oleObj spid="_x0000_s13314" name="圖表" r:id="rId5" imgW="3532320" imgH="1715760" progId="Excel.Sheet.8">
                <p:embed/>
              </p:oleObj>
            </a:graphicData>
          </a:graphic>
        </p:graphicFrame>
        <p:sp>
          <p:nvSpPr>
            <p:cNvPr id="13327" name="Text Box 8"/>
            <p:cNvSpPr txBox="1">
              <a:spLocks noChangeArrowheads="1"/>
            </p:cNvSpPr>
            <p:nvPr/>
          </p:nvSpPr>
          <p:spPr bwMode="auto">
            <a:xfrm>
              <a:off x="4715" y="3165"/>
              <a:ext cx="76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水體積 </a:t>
              </a:r>
              <a:r>
                <a:rPr lang="en-US" altLang="zh-TW" sz="2000">
                  <a:latin typeface="Arial" charset="0"/>
                  <a:ea typeface="標楷體" pitchFamily="65" charset="-120"/>
                </a:rPr>
                <a:t>V</a:t>
              </a:r>
            </a:p>
          </p:txBody>
        </p:sp>
        <p:sp>
          <p:nvSpPr>
            <p:cNvPr id="13328" name="Text Box 9"/>
            <p:cNvSpPr txBox="1">
              <a:spLocks noChangeArrowheads="1"/>
            </p:cNvSpPr>
            <p:nvPr/>
          </p:nvSpPr>
          <p:spPr bwMode="auto">
            <a:xfrm>
              <a:off x="3429" y="1982"/>
              <a:ext cx="78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總質量 </a:t>
              </a:r>
              <a:r>
                <a:rPr lang="en-US" altLang="zh-TW" sz="2000">
                  <a:latin typeface="Arial" charset="0"/>
                  <a:ea typeface="標楷體" pitchFamily="65" charset="-120"/>
                </a:rPr>
                <a:t>M</a:t>
              </a:r>
            </a:p>
          </p:txBody>
        </p:sp>
      </p:grpSp>
      <p:sp>
        <p:nvSpPr>
          <p:cNvPr id="559114" name="Oval 10"/>
          <p:cNvSpPr>
            <a:spLocks noChangeArrowheads="1"/>
          </p:cNvSpPr>
          <p:nvPr/>
        </p:nvSpPr>
        <p:spPr bwMode="auto">
          <a:xfrm>
            <a:off x="5016500" y="4511675"/>
            <a:ext cx="685800" cy="457200"/>
          </a:xfrm>
          <a:prstGeom prst="ellips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9115" name="AutoShape 11"/>
          <p:cNvSpPr>
            <a:spLocks/>
          </p:cNvSpPr>
          <p:nvPr/>
        </p:nvSpPr>
        <p:spPr bwMode="auto">
          <a:xfrm flipH="1">
            <a:off x="5472113" y="4792663"/>
            <a:ext cx="173037" cy="658812"/>
          </a:xfrm>
          <a:prstGeom prst="leftBrace">
            <a:avLst>
              <a:gd name="adj1" fmla="val 31728"/>
              <a:gd name="adj2" fmla="val 55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9116" name="AutoShape 12"/>
          <p:cNvSpPr>
            <a:spLocks noChangeArrowheads="1"/>
          </p:cNvSpPr>
          <p:nvPr/>
        </p:nvSpPr>
        <p:spPr bwMode="auto">
          <a:xfrm>
            <a:off x="4378325" y="376872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21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6870700" cy="771525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總質量對水體積關係圖</a:t>
            </a:r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395288" y="908050"/>
            <a:ext cx="84248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</a:t>
            </a:r>
            <a:r>
              <a:rPr lang="en-US" altLang="zh-TW">
                <a:latin typeface="Arial" charset="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總質量對水體積關係圖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：</a:t>
            </a:r>
            <a:b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     （</a:t>
            </a:r>
            <a:r>
              <a:rPr lang="en-US" altLang="zh-TW" sz="2000">
                <a:latin typeface="Arial" charset="0"/>
                <a:ea typeface="標楷體" pitchFamily="65" charset="-120"/>
                <a:sym typeface="Wingdings" pitchFamily="2" charset="2"/>
              </a:rPr>
              <a:t>1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）關係圖：</a:t>
            </a:r>
            <a:r>
              <a:rPr lang="zh-TW" altLang="en-US" sz="2000" u="sng">
                <a:latin typeface="Arial" charset="0"/>
                <a:ea typeface="標楷體" pitchFamily="65" charset="-120"/>
                <a:sym typeface="Wingdings" pitchFamily="2" charset="2"/>
              </a:rPr>
              <a:t>  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正比圖形</a:t>
            </a:r>
            <a:b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     （</a:t>
            </a:r>
            <a:r>
              <a:rPr lang="en-US" altLang="zh-TW" sz="2000">
                <a:latin typeface="Arial" charset="0"/>
                <a:ea typeface="標楷體" pitchFamily="65" charset="-120"/>
                <a:sym typeface="Wingdings" pitchFamily="2" charset="2"/>
              </a:rPr>
              <a:t>2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）截距的意義：代表</a:t>
            </a:r>
            <a:r>
              <a:rPr lang="zh-TW" altLang="en-US" sz="2000" u="sng">
                <a:latin typeface="Arial" charset="0"/>
                <a:ea typeface="標楷體" pitchFamily="65" charset="-120"/>
                <a:sym typeface="Wingdings" pitchFamily="2" charset="2"/>
              </a:rPr>
              <a:t>              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。</a:t>
            </a:r>
          </a:p>
        </p:txBody>
      </p:sp>
      <p:sp>
        <p:nvSpPr>
          <p:cNvPr id="559119" name="Text Box 15"/>
          <p:cNvSpPr txBox="1">
            <a:spLocks noChangeArrowheads="1"/>
          </p:cNvSpPr>
          <p:nvPr/>
        </p:nvSpPr>
        <p:spPr bwMode="auto">
          <a:xfrm>
            <a:off x="2763838" y="1344613"/>
            <a:ext cx="544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非</a:t>
            </a:r>
          </a:p>
        </p:txBody>
      </p:sp>
      <p:sp>
        <p:nvSpPr>
          <p:cNvPr id="559120" name="Line 16"/>
          <p:cNvSpPr>
            <a:spLocks noChangeShapeType="1"/>
          </p:cNvSpPr>
          <p:nvPr/>
        </p:nvSpPr>
        <p:spPr bwMode="auto">
          <a:xfrm rot="89533" flipV="1">
            <a:off x="904875" y="4516438"/>
            <a:ext cx="576263" cy="2159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9121" name="Text Box 17"/>
          <p:cNvSpPr txBox="1">
            <a:spLocks noChangeArrowheads="1"/>
          </p:cNvSpPr>
          <p:nvPr/>
        </p:nvSpPr>
        <p:spPr bwMode="auto">
          <a:xfrm>
            <a:off x="3625850" y="1689100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空量筒質量</a:t>
            </a:r>
          </a:p>
        </p:txBody>
      </p:sp>
      <p:sp>
        <p:nvSpPr>
          <p:cNvPr id="559122" name="Text Box 18"/>
          <p:cNvSpPr txBox="1">
            <a:spLocks noChangeArrowheads="1"/>
          </p:cNvSpPr>
          <p:nvPr/>
        </p:nvSpPr>
        <p:spPr bwMode="auto">
          <a:xfrm>
            <a:off x="1416050" y="2290763"/>
            <a:ext cx="6662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截距座標（ </a:t>
            </a:r>
            <a:r>
              <a:rPr lang="en-US" altLang="zh-TW" sz="200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0 mL</a:t>
            </a:r>
            <a: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， </a:t>
            </a:r>
            <a:r>
              <a:rPr lang="en-US" altLang="zh-TW" sz="200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40 g </a:t>
            </a:r>
            <a: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）</a:t>
            </a:r>
            <a:b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</a:rPr>
            </a:br>
            <a: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 量筒裝 </a:t>
            </a:r>
            <a:r>
              <a:rPr lang="en-US" altLang="zh-TW" sz="20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0 mL </a:t>
            </a:r>
            <a: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水時，總質量為 </a:t>
            </a:r>
            <a:r>
              <a:rPr lang="en-US" altLang="zh-TW" sz="20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40 </a:t>
            </a:r>
            <a: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公克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＝空量筒質量</a:t>
            </a:r>
            <a: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5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5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59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59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14" grpId="0" animBg="1"/>
      <p:bldP spid="559115" grpId="0" animBg="1"/>
      <p:bldP spid="559116" grpId="0" animBg="1"/>
      <p:bldP spid="559119" grpId="0"/>
      <p:bldP spid="559120" grpId="0" animBg="1"/>
      <p:bldP spid="559121" grpId="0"/>
      <p:bldP spid="5591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908050"/>
            <a:ext cx="842486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dirty="0" smtClean="0">
                <a:ea typeface="標楷體" pitchFamily="65" charset="-120"/>
                <a:cs typeface="Times New Roman" pitchFamily="18" charset="0"/>
              </a:rPr>
              <a:t>少數</a:t>
            </a:r>
            <a:r>
              <a:rPr lang="zh-TW" altLang="en-US" sz="2800" dirty="0">
                <a:ea typeface="標楷體" pitchFamily="65" charset="-120"/>
                <a:cs typeface="Times New Roman" pitchFamily="18" charset="0"/>
              </a:rPr>
              <a:t>物質在某些情況下受熱時，體積不但不會膨脹</a:t>
            </a:r>
            <a:r>
              <a:rPr lang="zh-TW" altLang="en-US" sz="2800" dirty="0" smtClean="0">
                <a:ea typeface="標楷體" pitchFamily="65" charset="-120"/>
                <a:cs typeface="Times New Roman" pitchFamily="18" charset="0"/>
              </a:rPr>
              <a:t>反而會縮小</a:t>
            </a:r>
            <a:r>
              <a:rPr lang="zh-TW" altLang="en-US" sz="2800" dirty="0">
                <a:ea typeface="標楷體" pitchFamily="65" charset="-120"/>
                <a:cs typeface="Times New Roman" pitchFamily="18" charset="0"/>
              </a:rPr>
              <a:t>。 </a:t>
            </a:r>
            <a:endParaRPr lang="en-US" altLang="zh-TW" sz="2800" dirty="0"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 例如：</a:t>
            </a:r>
            <a:endParaRPr lang="en-US" altLang="zh-TW" dirty="0"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      水在</a:t>
            </a:r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0∼4℃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的範圍內受熱時，溫度升高，體積卻反而縮小；</a:t>
            </a:r>
            <a:endParaRPr lang="en-US" altLang="zh-TW" dirty="0"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      而在</a:t>
            </a:r>
            <a:r>
              <a:rPr lang="en-US" altLang="zh-TW" dirty="0">
                <a:ea typeface="標楷體" pitchFamily="65" charset="-120"/>
                <a:cs typeface="Times New Roman" pitchFamily="18" charset="0"/>
              </a:rPr>
              <a:t>4∼100℃</a:t>
            </a: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的範圍內受熱時，溫度升高，體積則會膨脹。</a:t>
            </a:r>
            <a:endParaRPr lang="en-US" altLang="zh-TW" dirty="0"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en-US" dirty="0">
                <a:ea typeface="標楷體" pitchFamily="65" charset="-120"/>
                <a:cs typeface="Times New Roman" pitchFamily="18" charset="0"/>
              </a:rPr>
              <a:t>      所以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itchFamily="18" charset="0"/>
              </a:rPr>
              <a:t>水在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itchFamily="18" charset="0"/>
              </a:rPr>
              <a:t>4℃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itchFamily="18" charset="0"/>
              </a:rPr>
              <a:t>時的體積最小，密度最大</a:t>
            </a:r>
            <a:endParaRPr lang="zh-TW" altLang="zh-TW" dirty="0"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6870700" cy="808037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水的密度性質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683" y="3401268"/>
            <a:ext cx="7197725" cy="3340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8569325" cy="3540125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解答</a:t>
            </a:r>
            <a:endParaRPr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41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88"/>
            <a:ext cx="34290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228600" y="1047750"/>
            <a:ext cx="86868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某質量為</a:t>
            </a:r>
            <a:r>
              <a:rPr lang="en-US" altLang="zh-TW" sz="3200" kern="0" dirty="0">
                <a:ea typeface="標楷體" pitchFamily="65" charset="-120"/>
                <a:cs typeface="Times New Roman" pitchFamily="18" charset="0"/>
              </a:rPr>
              <a:t>100</a:t>
            </a: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公克的瓶子，裝滿水後質量為</a:t>
            </a:r>
            <a:r>
              <a:rPr lang="en-US" altLang="zh-TW" sz="3200" kern="0" dirty="0">
                <a:ea typeface="標楷體" pitchFamily="65" charset="-120"/>
                <a:cs typeface="Times New Roman" pitchFamily="18" charset="0"/>
              </a:rPr>
              <a:t>300</a:t>
            </a: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公克，若改裝滿果汁後質量為</a:t>
            </a:r>
            <a:r>
              <a:rPr lang="en-US" altLang="zh-TW" sz="3200" kern="0" dirty="0">
                <a:ea typeface="標楷體" pitchFamily="65" charset="-120"/>
                <a:cs typeface="Times New Roman" pitchFamily="18" charset="0"/>
              </a:rPr>
              <a:t>380</a:t>
            </a: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公克，則果汁的密度為多少？</a:t>
            </a:r>
            <a:endParaRPr lang="en-US" altLang="zh-TW" sz="3200" kern="0" dirty="0"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258888" y="2997200"/>
          <a:ext cx="6464300" cy="1676400"/>
        </p:xfrm>
        <a:graphic>
          <a:graphicData uri="http://schemas.openxmlformats.org/presentationml/2006/ole">
            <p:oleObj spid="_x0000_s14338" name="Equation" r:id="rId4" imgW="2349360" imgH="609480" progId="">
              <p:embed/>
            </p:oleObj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116013" y="4868863"/>
          <a:ext cx="7118350" cy="1255712"/>
        </p:xfrm>
        <a:graphic>
          <a:graphicData uri="http://schemas.openxmlformats.org/presentationml/2006/ole">
            <p:oleObj spid="_x0000_s14339" name="Equation" r:id="rId5" imgW="2590560" imgH="4572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9013" y="95250"/>
            <a:ext cx="6870700" cy="801688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chemeClr val="tx1"/>
                </a:solidFill>
                <a:ea typeface="標楷體" pitchFamily="65" charset="-120"/>
              </a:rPr>
              <a:t>密度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範例一</a:t>
            </a:r>
          </a:p>
        </p:txBody>
      </p:sp>
      <p:sp>
        <p:nvSpPr>
          <p:cNvPr id="15369" name="Text Box 3"/>
          <p:cNvSpPr txBox="1">
            <a:spLocks noChangeArrowheads="1"/>
          </p:cNvSpPr>
          <p:nvPr/>
        </p:nvSpPr>
        <p:spPr bwMode="auto">
          <a:xfrm>
            <a:off x="365125" y="3811588"/>
            <a:ext cx="8429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</a:rPr>
              <a:t>2.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（    ）密度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9.0g/cm</a:t>
            </a:r>
            <a:r>
              <a:rPr lang="en-US" altLang="zh-TW" sz="2000" baseline="30000">
                <a:latin typeface="Arial" charset="0"/>
                <a:ea typeface="標楷體" pitchFamily="65" charset="-120"/>
              </a:rPr>
              <a:t>3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的銅塊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540g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，投入盛滿酒精的容器內，溢出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48g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的</a:t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>              酒精，則酒精的密度為多少 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g/cm</a:t>
            </a:r>
            <a:r>
              <a:rPr lang="en-US" altLang="zh-TW" sz="2000" baseline="30000">
                <a:latin typeface="Arial" charset="0"/>
                <a:ea typeface="標楷體" pitchFamily="65" charset="-120"/>
              </a:rPr>
              <a:t>3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？　</a:t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>              （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A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）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0.8 g/cm</a:t>
            </a:r>
            <a:r>
              <a:rPr lang="en-US" altLang="zh-TW" sz="2000" baseline="30000">
                <a:latin typeface="Arial" charset="0"/>
                <a:ea typeface="標楷體" pitchFamily="65" charset="-120"/>
              </a:rPr>
              <a:t>3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   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（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B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）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1g/cm</a:t>
            </a:r>
            <a:r>
              <a:rPr lang="en-US" altLang="zh-TW" sz="2000" baseline="30000">
                <a:latin typeface="Arial" charset="0"/>
                <a:ea typeface="標楷體" pitchFamily="65" charset="-120"/>
              </a:rPr>
              <a:t>3 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（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D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）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1.2g/cm</a:t>
            </a:r>
            <a:r>
              <a:rPr lang="en-US" altLang="zh-TW" sz="2000" baseline="30000">
                <a:latin typeface="Arial" charset="0"/>
                <a:ea typeface="標楷體" pitchFamily="65" charset="-120"/>
              </a:rPr>
              <a:t>3 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（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D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）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9g/cm</a:t>
            </a:r>
            <a:r>
              <a:rPr lang="en-US" altLang="zh-TW" sz="2000" baseline="30000">
                <a:latin typeface="Arial" charset="0"/>
                <a:ea typeface="標楷體" pitchFamily="65" charset="-120"/>
              </a:rPr>
              <a:t>3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。</a:t>
            </a:r>
          </a:p>
        </p:txBody>
      </p:sp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827088" y="908050"/>
            <a:ext cx="407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A</a:t>
            </a:r>
          </a:p>
        </p:txBody>
      </p:sp>
      <p:sp>
        <p:nvSpPr>
          <p:cNvPr id="15371" name="Text Box 5"/>
          <p:cNvSpPr txBox="1">
            <a:spLocks noChangeArrowheads="1"/>
          </p:cNvSpPr>
          <p:nvPr/>
        </p:nvSpPr>
        <p:spPr bwMode="auto">
          <a:xfrm>
            <a:off x="395288" y="908050"/>
            <a:ext cx="82978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 sz="2000"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000">
                <a:ea typeface="標楷體" pitchFamily="65" charset="-120"/>
                <a:cs typeface="Times New Roman" pitchFamily="18" charset="0"/>
              </a:rPr>
              <a:t>（   ）已知水的密度大於酒精的密度，一個瓶子能裝</a:t>
            </a:r>
            <a:r>
              <a:rPr lang="en-US" altLang="zh-TW" sz="2000">
                <a:ea typeface="標楷體" pitchFamily="65" charset="-120"/>
                <a:cs typeface="Times New Roman" pitchFamily="18" charset="0"/>
              </a:rPr>
              <a:t>500</a:t>
            </a:r>
            <a:r>
              <a:rPr lang="zh-TW" altLang="en-US" sz="2000">
                <a:ea typeface="標楷體" pitchFamily="65" charset="-120"/>
                <a:cs typeface="Times New Roman" pitchFamily="18" charset="0"/>
              </a:rPr>
              <a:t>公克的水。若</a:t>
            </a:r>
            <a:br>
              <a:rPr lang="zh-TW" altLang="en-US" sz="2000">
                <a:ea typeface="標楷體" pitchFamily="65" charset="-120"/>
                <a:cs typeface="Times New Roman" pitchFamily="18" charset="0"/>
              </a:rPr>
            </a:br>
            <a:r>
              <a:rPr lang="zh-TW" altLang="en-US" sz="2000">
                <a:ea typeface="標楷體" pitchFamily="65" charset="-120"/>
                <a:cs typeface="Times New Roman" pitchFamily="18" charset="0"/>
              </a:rPr>
              <a:t>               將</a:t>
            </a:r>
            <a:r>
              <a:rPr lang="en-US" altLang="zh-TW" sz="2000">
                <a:ea typeface="標楷體" pitchFamily="65" charset="-120"/>
                <a:cs typeface="Times New Roman" pitchFamily="18" charset="0"/>
              </a:rPr>
              <a:t>500</a:t>
            </a:r>
            <a:r>
              <a:rPr lang="zh-TW" altLang="en-US" sz="2000">
                <a:ea typeface="標楷體" pitchFamily="65" charset="-120"/>
                <a:cs typeface="Times New Roman" pitchFamily="18" charset="0"/>
              </a:rPr>
              <a:t>公克的酒精，倒入相同的瓶子時，能裝下？　</a:t>
            </a:r>
            <a:br>
              <a:rPr lang="zh-TW" altLang="en-US" sz="2000">
                <a:ea typeface="標楷體" pitchFamily="65" charset="-120"/>
                <a:cs typeface="Times New Roman" pitchFamily="18" charset="0"/>
              </a:rPr>
            </a:br>
            <a:r>
              <a:rPr lang="zh-TW" altLang="en-US" sz="2000">
                <a:ea typeface="標楷體" pitchFamily="65" charset="-120"/>
                <a:cs typeface="Times New Roman" pitchFamily="18" charset="0"/>
              </a:rPr>
              <a:t>              （</a:t>
            </a:r>
            <a:r>
              <a:rPr lang="en-US" altLang="zh-TW" sz="2000">
                <a:ea typeface="標楷體" pitchFamily="65" charset="-120"/>
                <a:cs typeface="Times New Roman" pitchFamily="18" charset="0"/>
              </a:rPr>
              <a:t>A</a:t>
            </a:r>
            <a:r>
              <a:rPr lang="zh-TW" altLang="en-US" sz="2000">
                <a:ea typeface="標楷體" pitchFamily="65" charset="-120"/>
                <a:cs typeface="Times New Roman" pitchFamily="18" charset="0"/>
              </a:rPr>
              <a:t>）裝不下  （</a:t>
            </a:r>
            <a:r>
              <a:rPr lang="en-US" altLang="zh-TW" sz="2000">
                <a:ea typeface="標楷體" pitchFamily="65" charset="-120"/>
                <a:cs typeface="Times New Roman" pitchFamily="18" charset="0"/>
              </a:rPr>
              <a:t>B</a:t>
            </a:r>
            <a:r>
              <a:rPr lang="zh-TW" altLang="en-US" sz="2000">
                <a:ea typeface="標楷體" pitchFamily="65" charset="-120"/>
                <a:cs typeface="Times New Roman" pitchFamily="18" charset="0"/>
              </a:rPr>
              <a:t>）能裝下  （</a:t>
            </a:r>
            <a:r>
              <a:rPr lang="en-US" altLang="zh-TW" sz="2000">
                <a:ea typeface="標楷體" pitchFamily="65" charset="-120"/>
                <a:cs typeface="Times New Roman" pitchFamily="18" charset="0"/>
              </a:rPr>
              <a:t>C</a:t>
            </a:r>
            <a:r>
              <a:rPr lang="zh-TW" altLang="en-US" sz="2000">
                <a:ea typeface="標楷體" pitchFamily="65" charset="-120"/>
                <a:cs typeface="Times New Roman" pitchFamily="18" charset="0"/>
              </a:rPr>
              <a:t>）資料不足，無法運算。</a:t>
            </a:r>
          </a:p>
        </p:txBody>
      </p:sp>
      <p:graphicFrame>
        <p:nvGraphicFramePr>
          <p:cNvPr id="574470" name="Object 6"/>
          <p:cNvGraphicFramePr>
            <a:graphicFrameLocks noChangeAspect="1"/>
          </p:cNvGraphicFramePr>
          <p:nvPr/>
        </p:nvGraphicFramePr>
        <p:xfrm>
          <a:off x="1692275" y="3213100"/>
          <a:ext cx="1800225" cy="458788"/>
        </p:xfrm>
        <a:graphic>
          <a:graphicData uri="http://schemas.openxmlformats.org/presentationml/2006/ole">
            <p:oleObj spid="_x0000_s15362" name="方程式" r:id="rId3" imgW="698400" imgH="177480" progId="Equation.3">
              <p:embed/>
            </p:oleObj>
          </a:graphicData>
        </a:graphic>
      </p:graphicFrame>
      <p:sp>
        <p:nvSpPr>
          <p:cNvPr id="574471" name="Oval 7"/>
          <p:cNvSpPr>
            <a:spLocks noChangeArrowheads="1"/>
          </p:cNvSpPr>
          <p:nvPr/>
        </p:nvSpPr>
        <p:spPr bwMode="auto">
          <a:xfrm>
            <a:off x="1663700" y="3141663"/>
            <a:ext cx="614363" cy="61753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574472" name="Object 8"/>
          <p:cNvGraphicFramePr>
            <a:graphicFrameLocks noChangeAspect="1"/>
          </p:cNvGraphicFramePr>
          <p:nvPr/>
        </p:nvGraphicFramePr>
        <p:xfrm>
          <a:off x="1692275" y="2060575"/>
          <a:ext cx="4248150" cy="612775"/>
        </p:xfrm>
        <a:graphic>
          <a:graphicData uri="http://schemas.openxmlformats.org/presentationml/2006/ole">
            <p:oleObj spid="_x0000_s15363" name="方程式" r:id="rId4" imgW="1765080" imgH="253800" progId="Equation.3">
              <p:embed/>
            </p:oleObj>
          </a:graphicData>
        </a:graphic>
      </p:graphicFrame>
      <p:graphicFrame>
        <p:nvGraphicFramePr>
          <p:cNvPr id="574473" name="Object 9"/>
          <p:cNvGraphicFramePr>
            <a:graphicFrameLocks noChangeAspect="1"/>
          </p:cNvGraphicFramePr>
          <p:nvPr/>
        </p:nvGraphicFramePr>
        <p:xfrm>
          <a:off x="1619250" y="2565400"/>
          <a:ext cx="5543550" cy="638175"/>
        </p:xfrm>
        <a:graphic>
          <a:graphicData uri="http://schemas.openxmlformats.org/presentationml/2006/ole">
            <p:oleObj spid="_x0000_s15364" name="方程式" r:id="rId5" imgW="2209680" imgH="253800" progId="Equation.3">
              <p:embed/>
            </p:oleObj>
          </a:graphicData>
        </a:graphic>
      </p:graphicFrame>
      <p:sp>
        <p:nvSpPr>
          <p:cNvPr id="574474" name="Rectangle 10"/>
          <p:cNvSpPr>
            <a:spLocks noChangeArrowheads="1"/>
          </p:cNvSpPr>
          <p:nvPr/>
        </p:nvSpPr>
        <p:spPr bwMode="auto">
          <a:xfrm>
            <a:off x="4427538" y="2636838"/>
            <a:ext cx="2736850" cy="50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4475" name="Line 11"/>
          <p:cNvSpPr>
            <a:spLocks noChangeShapeType="1"/>
          </p:cNvSpPr>
          <p:nvPr/>
        </p:nvSpPr>
        <p:spPr bwMode="auto">
          <a:xfrm>
            <a:off x="1979613" y="1341438"/>
            <a:ext cx="2808287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574476" name="Object 12"/>
          <p:cNvGraphicFramePr>
            <a:graphicFrameLocks noChangeAspect="1"/>
          </p:cNvGraphicFramePr>
          <p:nvPr/>
        </p:nvGraphicFramePr>
        <p:xfrm>
          <a:off x="1528763" y="4970463"/>
          <a:ext cx="2217737" cy="858837"/>
        </p:xfrm>
        <a:graphic>
          <a:graphicData uri="http://schemas.openxmlformats.org/presentationml/2006/ole">
            <p:oleObj spid="_x0000_s15365" name="方程式" r:id="rId6" imgW="1015920" imgH="393480" progId="Equation.3">
              <p:embed/>
            </p:oleObj>
          </a:graphicData>
        </a:graphic>
      </p:graphicFrame>
      <p:graphicFrame>
        <p:nvGraphicFramePr>
          <p:cNvPr id="574477" name="Object 13"/>
          <p:cNvGraphicFramePr>
            <a:graphicFrameLocks noChangeAspect="1"/>
          </p:cNvGraphicFramePr>
          <p:nvPr/>
        </p:nvGraphicFramePr>
        <p:xfrm>
          <a:off x="1576388" y="5868988"/>
          <a:ext cx="2871787" cy="801687"/>
        </p:xfrm>
        <a:graphic>
          <a:graphicData uri="http://schemas.openxmlformats.org/presentationml/2006/ole">
            <p:oleObj spid="_x0000_s15366" name="方程式" r:id="rId7" imgW="1409400" imgH="393480" progId="Equation.3">
              <p:embed/>
            </p:oleObj>
          </a:graphicData>
        </a:graphic>
      </p:graphicFrame>
      <p:graphicFrame>
        <p:nvGraphicFramePr>
          <p:cNvPr id="574478" name="Object 14"/>
          <p:cNvGraphicFramePr>
            <a:graphicFrameLocks noChangeAspect="1"/>
          </p:cNvGraphicFramePr>
          <p:nvPr/>
        </p:nvGraphicFramePr>
        <p:xfrm>
          <a:off x="5076825" y="5084763"/>
          <a:ext cx="3600450" cy="820737"/>
        </p:xfrm>
        <a:graphic>
          <a:graphicData uri="http://schemas.openxmlformats.org/presentationml/2006/ole">
            <p:oleObj spid="_x0000_s15367" name="方程式" r:id="rId8" imgW="1726920" imgH="393480" progId="Equation.3">
              <p:embed/>
            </p:oleObj>
          </a:graphicData>
        </a:graphic>
      </p:graphicFrame>
      <p:sp>
        <p:nvSpPr>
          <p:cNvPr id="574479" name="Text Box 15"/>
          <p:cNvSpPr txBox="1">
            <a:spLocks noChangeArrowheads="1"/>
          </p:cNvSpPr>
          <p:nvPr/>
        </p:nvSpPr>
        <p:spPr bwMode="auto">
          <a:xfrm>
            <a:off x="889000" y="3868738"/>
            <a:ext cx="40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7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7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7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7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7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7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4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4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4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8" grpId="0"/>
      <p:bldP spid="574471" grpId="0" animBg="1"/>
      <p:bldP spid="574474" grpId="0" animBg="1"/>
      <p:bldP spid="574475" grpId="0" animBg="1"/>
      <p:bldP spid="5744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9013" y="95250"/>
            <a:ext cx="6870700" cy="801688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chemeClr val="tx1"/>
                </a:solidFill>
                <a:ea typeface="標楷體" pitchFamily="65" charset="-120"/>
              </a:rPr>
              <a:t>密度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範例二</a:t>
            </a:r>
            <a:r>
              <a:rPr lang="en-US" altLang="zh-TW" smtClean="0">
                <a:solidFill>
                  <a:schemeClr val="tx1"/>
                </a:solidFill>
                <a:ea typeface="標楷體" pitchFamily="65" charset="-120"/>
              </a:rPr>
              <a:t> </a:t>
            </a:r>
            <a:endParaRPr lang="zh-TW" altLang="en-US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395288" y="822325"/>
            <a:ext cx="799306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</a:rPr>
              <a:t>3.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（    ）</a:t>
            </a:r>
            <a:r>
              <a:rPr lang="zh-TW" altLang="en-US" sz="2000" u="sng">
                <a:latin typeface="Arial" charset="0"/>
                <a:ea typeface="標楷體" pitchFamily="65" charset="-120"/>
              </a:rPr>
              <a:t>鳴人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想測量糖水的密度，他利用量筒分別倒入不同體積的糖</a:t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>              水後，測得結果如附表。關於本實驗，下列何者正確？</a:t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>          　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(A)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量筒的質量為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30.0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克　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(B)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糖水的密度為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1.2 g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／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cm</a:t>
            </a:r>
            <a:r>
              <a:rPr lang="en-US" altLang="zh-TW" sz="2000" baseline="30000">
                <a:latin typeface="Arial" charset="0"/>
                <a:ea typeface="標楷體" pitchFamily="65" charset="-120"/>
              </a:rPr>
              <a:t>3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　</a:t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>              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(C) X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為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96.0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　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(D)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將附表中的總質量為縱座標，體積為橫座</a:t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>               標，畫出的圖形是通過原點的斜直線。 </a:t>
            </a:r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927100" y="873125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B</a:t>
            </a:r>
          </a:p>
        </p:txBody>
      </p:sp>
      <p:graphicFrame>
        <p:nvGraphicFramePr>
          <p:cNvPr id="576517" name="Group 5"/>
          <p:cNvGraphicFramePr>
            <a:graphicFrameLocks noGrp="1"/>
          </p:cNvGraphicFramePr>
          <p:nvPr/>
        </p:nvGraphicFramePr>
        <p:xfrm>
          <a:off x="755650" y="3429000"/>
          <a:ext cx="7345363" cy="801053"/>
        </p:xfrm>
        <a:graphic>
          <a:graphicData uri="http://schemas.openxmlformats.org/drawingml/2006/table">
            <a:tbl>
              <a:tblPr/>
              <a:tblGrid>
                <a:gridCol w="3162300"/>
                <a:gridCol w="1046163"/>
                <a:gridCol w="1044575"/>
                <a:gridCol w="1046162"/>
                <a:gridCol w="1046163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  <a:tab pos="304800" algn="l"/>
                          <a:tab pos="457200" algn="l"/>
                        </a:tabLst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糖水體積（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ml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）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  <a:tab pos="304800" algn="l"/>
                          <a:tab pos="457200" algn="l"/>
                        </a:tabLst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  <a:tab pos="304800" algn="l"/>
                          <a:tab pos="457200" algn="l"/>
                        </a:tabLst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  <a:tab pos="304800" algn="l"/>
                          <a:tab pos="457200" algn="l"/>
                        </a:tabLst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50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  <a:tab pos="304800" algn="l"/>
                          <a:tab pos="457200" algn="l"/>
                        </a:tabLst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80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  <a:tab pos="304800" algn="l"/>
                          <a:tab pos="457200" algn="l"/>
                        </a:tabLst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量筒裝糖水的總質量（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g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）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  <a:tab pos="304800" algn="l"/>
                          <a:tab pos="457200" algn="l"/>
                        </a:tabLst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45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  <a:tab pos="304800" algn="l"/>
                          <a:tab pos="457200" algn="l"/>
                        </a:tabLst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63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  <a:tab pos="304800" algn="l"/>
                          <a:tab pos="457200" algn="l"/>
                        </a:tabLst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87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l"/>
                          <a:tab pos="304800" algn="l"/>
                          <a:tab pos="457200" algn="l"/>
                        </a:tabLst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X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211638" y="2636838"/>
            <a:ext cx="1512887" cy="792162"/>
            <a:chOff x="2653" y="1661"/>
            <a:chExt cx="953" cy="499"/>
          </a:xfrm>
        </p:grpSpPr>
        <p:sp>
          <p:nvSpPr>
            <p:cNvPr id="16430" name="Text Box 26"/>
            <p:cNvSpPr txBox="1">
              <a:spLocks noChangeArrowheads="1"/>
            </p:cNvSpPr>
            <p:nvPr/>
          </p:nvSpPr>
          <p:spPr bwMode="auto">
            <a:xfrm>
              <a:off x="2880" y="1661"/>
              <a:ext cx="7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15ml</a:t>
              </a:r>
            </a:p>
          </p:txBody>
        </p:sp>
        <p:sp>
          <p:nvSpPr>
            <p:cNvPr id="16431" name="AutoShape 27"/>
            <p:cNvSpPr>
              <a:spLocks noChangeArrowheads="1"/>
            </p:cNvSpPr>
            <p:nvPr/>
          </p:nvSpPr>
          <p:spPr bwMode="auto">
            <a:xfrm rot="10800000">
              <a:off x="2653" y="1933"/>
              <a:ext cx="862" cy="227"/>
            </a:xfrm>
            <a:prstGeom prst="curvedUpArrow">
              <a:avLst>
                <a:gd name="adj1" fmla="val 75947"/>
                <a:gd name="adj2" fmla="val 151894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771775" y="3068638"/>
            <a:ext cx="1455738" cy="785812"/>
            <a:chOff x="1746" y="1933"/>
            <a:chExt cx="917" cy="495"/>
          </a:xfrm>
        </p:grpSpPr>
        <p:sp>
          <p:nvSpPr>
            <p:cNvPr id="16428" name="AutoShape 29"/>
            <p:cNvSpPr>
              <a:spLocks noChangeArrowheads="1"/>
            </p:cNvSpPr>
            <p:nvPr/>
          </p:nvSpPr>
          <p:spPr bwMode="auto">
            <a:xfrm rot="10800000">
              <a:off x="1746" y="1933"/>
              <a:ext cx="862" cy="227"/>
            </a:xfrm>
            <a:prstGeom prst="curvedUpArrow">
              <a:avLst>
                <a:gd name="adj1" fmla="val 75947"/>
                <a:gd name="adj2" fmla="val 151894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29" name="Text Box 30"/>
            <p:cNvSpPr txBox="1">
              <a:spLocks noChangeArrowheads="1"/>
            </p:cNvSpPr>
            <p:nvPr/>
          </p:nvSpPr>
          <p:spPr bwMode="auto">
            <a:xfrm>
              <a:off x="1937" y="2178"/>
              <a:ext cx="7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0 ml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254500" y="4287838"/>
            <a:ext cx="1470025" cy="1133475"/>
            <a:chOff x="2680" y="2701"/>
            <a:chExt cx="926" cy="714"/>
          </a:xfrm>
        </p:grpSpPr>
        <p:sp>
          <p:nvSpPr>
            <p:cNvPr id="16426" name="Text Box 32"/>
            <p:cNvSpPr txBox="1">
              <a:spLocks noChangeArrowheads="1"/>
            </p:cNvSpPr>
            <p:nvPr/>
          </p:nvSpPr>
          <p:spPr bwMode="auto">
            <a:xfrm>
              <a:off x="2880" y="2973"/>
              <a:ext cx="72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63-45</a:t>
              </a:r>
              <a:br>
                <a:rPr lang="en-US" altLang="zh-TW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</a:br>
              <a:r>
                <a:rPr lang="zh-TW" altLang="en-US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＝</a:t>
              </a:r>
              <a:r>
                <a:rPr lang="en-US" altLang="zh-TW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18g</a:t>
              </a:r>
            </a:p>
          </p:txBody>
        </p:sp>
        <p:sp>
          <p:nvSpPr>
            <p:cNvPr id="16427" name="AutoShape 33"/>
            <p:cNvSpPr>
              <a:spLocks noChangeArrowheads="1"/>
            </p:cNvSpPr>
            <p:nvPr/>
          </p:nvSpPr>
          <p:spPr bwMode="auto">
            <a:xfrm rot="10922725" flipV="1">
              <a:off x="2680" y="2701"/>
              <a:ext cx="862" cy="227"/>
            </a:xfrm>
            <a:prstGeom prst="curvedUpArrow">
              <a:avLst>
                <a:gd name="adj1" fmla="val 75947"/>
                <a:gd name="adj2" fmla="val 151894"/>
                <a:gd name="adj3" fmla="val 333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917825" y="4330700"/>
            <a:ext cx="1368425" cy="1095375"/>
            <a:chOff x="1838" y="2728"/>
            <a:chExt cx="862" cy="690"/>
          </a:xfrm>
        </p:grpSpPr>
        <p:sp>
          <p:nvSpPr>
            <p:cNvPr id="16424" name="AutoShape 35"/>
            <p:cNvSpPr>
              <a:spLocks noChangeArrowheads="1"/>
            </p:cNvSpPr>
            <p:nvPr/>
          </p:nvSpPr>
          <p:spPr bwMode="auto">
            <a:xfrm rot="10922725" flipV="1">
              <a:off x="1838" y="2728"/>
              <a:ext cx="862" cy="227"/>
            </a:xfrm>
            <a:prstGeom prst="curvedUpArrow">
              <a:avLst>
                <a:gd name="adj1" fmla="val 75947"/>
                <a:gd name="adj2" fmla="val 151894"/>
                <a:gd name="adj3" fmla="val 333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25" name="Text Box 36"/>
            <p:cNvSpPr txBox="1">
              <a:spLocks noChangeArrowheads="1"/>
            </p:cNvSpPr>
            <p:nvPr/>
          </p:nvSpPr>
          <p:spPr bwMode="auto">
            <a:xfrm>
              <a:off x="1954" y="2976"/>
              <a:ext cx="72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45-18</a:t>
              </a:r>
              <a:br>
                <a:rPr lang="en-US" altLang="zh-TW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</a:br>
              <a:r>
                <a:rPr lang="zh-TW" altLang="en-US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＝</a:t>
              </a:r>
              <a:r>
                <a:rPr lang="en-US" altLang="zh-TW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27g</a:t>
              </a:r>
            </a:p>
          </p:txBody>
        </p:sp>
      </p:grpSp>
      <p:sp>
        <p:nvSpPr>
          <p:cNvPr id="576549" name="Text Box 37"/>
          <p:cNvSpPr txBox="1">
            <a:spLocks noChangeArrowheads="1"/>
          </p:cNvSpPr>
          <p:nvPr/>
        </p:nvSpPr>
        <p:spPr bwMode="auto">
          <a:xfrm>
            <a:off x="3348038" y="1557338"/>
            <a:ext cx="8636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latin typeface="Arial" charset="0"/>
                <a:ea typeface="標楷體" pitchFamily="65" charset="-120"/>
              </a:rPr>
              <a:t>27g</a:t>
            </a:r>
          </a:p>
        </p:txBody>
      </p:sp>
      <p:graphicFrame>
        <p:nvGraphicFramePr>
          <p:cNvPr id="576550" name="Object 38"/>
          <p:cNvGraphicFramePr>
            <a:graphicFrameLocks noChangeAspect="1"/>
          </p:cNvGraphicFramePr>
          <p:nvPr/>
        </p:nvGraphicFramePr>
        <p:xfrm>
          <a:off x="1979613" y="5661025"/>
          <a:ext cx="3128962" cy="815975"/>
        </p:xfrm>
        <a:graphic>
          <a:graphicData uri="http://schemas.openxmlformats.org/presentationml/2006/ole">
            <p:oleObj spid="_x0000_s16386" name="方程式" r:id="rId3" imgW="1511280" imgH="393480" progId="Equation.3">
              <p:embed/>
            </p:oleObj>
          </a:graphicData>
        </a:graphic>
      </p:graphicFrame>
      <p:graphicFrame>
        <p:nvGraphicFramePr>
          <p:cNvPr id="576551" name="Object 39"/>
          <p:cNvGraphicFramePr>
            <a:graphicFrameLocks noChangeAspect="1"/>
          </p:cNvGraphicFramePr>
          <p:nvPr/>
        </p:nvGraphicFramePr>
        <p:xfrm>
          <a:off x="5435600" y="5516563"/>
          <a:ext cx="3181350" cy="420687"/>
        </p:xfrm>
        <a:graphic>
          <a:graphicData uri="http://schemas.openxmlformats.org/presentationml/2006/ole">
            <p:oleObj spid="_x0000_s16387" name="方程式" r:id="rId4" imgW="1536480" imgH="203040" progId="Equation.3">
              <p:embed/>
            </p:oleObj>
          </a:graphicData>
        </a:graphic>
      </p:graphicFrame>
      <p:graphicFrame>
        <p:nvGraphicFramePr>
          <p:cNvPr id="576552" name="Object 40"/>
          <p:cNvGraphicFramePr>
            <a:graphicFrameLocks noChangeAspect="1"/>
          </p:cNvGraphicFramePr>
          <p:nvPr/>
        </p:nvGraphicFramePr>
        <p:xfrm>
          <a:off x="5435600" y="6092825"/>
          <a:ext cx="2603500" cy="420688"/>
        </p:xfrm>
        <a:graphic>
          <a:graphicData uri="http://schemas.openxmlformats.org/presentationml/2006/ole">
            <p:oleObj spid="_x0000_s16388" name="方程式" r:id="rId5" imgW="1257120" imgH="203040" progId="Equation.3">
              <p:embed/>
            </p:oleObj>
          </a:graphicData>
        </a:graphic>
      </p:graphicFrame>
      <p:sp>
        <p:nvSpPr>
          <p:cNvPr id="576553" name="Text Box 41"/>
          <p:cNvSpPr txBox="1">
            <a:spLocks noChangeArrowheads="1"/>
          </p:cNvSpPr>
          <p:nvPr/>
        </p:nvSpPr>
        <p:spPr bwMode="auto">
          <a:xfrm>
            <a:off x="2286000" y="1933575"/>
            <a:ext cx="701675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latin typeface="Arial" charset="0"/>
                <a:ea typeface="標楷體" pitchFamily="65" charset="-120"/>
              </a:rPr>
              <a:t>123</a:t>
            </a: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6138863" y="4305300"/>
            <a:ext cx="2141537" cy="1106488"/>
            <a:chOff x="3867" y="2712"/>
            <a:chExt cx="1349" cy="697"/>
          </a:xfrm>
        </p:grpSpPr>
        <p:sp>
          <p:nvSpPr>
            <p:cNvPr id="16419" name="Line 43"/>
            <p:cNvSpPr>
              <a:spLocks noChangeShapeType="1"/>
            </p:cNvSpPr>
            <p:nvPr/>
          </p:nvSpPr>
          <p:spPr bwMode="auto">
            <a:xfrm flipV="1">
              <a:off x="4150" y="2750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420" name="Line 44"/>
            <p:cNvSpPr>
              <a:spLocks noChangeShapeType="1"/>
            </p:cNvSpPr>
            <p:nvPr/>
          </p:nvSpPr>
          <p:spPr bwMode="auto">
            <a:xfrm>
              <a:off x="4150" y="3294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421" name="Line 45"/>
            <p:cNvSpPr>
              <a:spLocks noChangeShapeType="1"/>
            </p:cNvSpPr>
            <p:nvPr/>
          </p:nvSpPr>
          <p:spPr bwMode="auto">
            <a:xfrm flipV="1">
              <a:off x="4150" y="2795"/>
              <a:ext cx="54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422" name="Text Box 46"/>
            <p:cNvSpPr txBox="1">
              <a:spLocks noChangeArrowheads="1"/>
            </p:cNvSpPr>
            <p:nvPr/>
          </p:nvSpPr>
          <p:spPr bwMode="auto">
            <a:xfrm>
              <a:off x="3867" y="2712"/>
              <a:ext cx="3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Arial" charset="0"/>
                  <a:ea typeface="標楷體" pitchFamily="65" charset="-120"/>
                </a:rPr>
                <a:t>M</a:t>
              </a:r>
            </a:p>
          </p:txBody>
        </p:sp>
        <p:sp>
          <p:nvSpPr>
            <p:cNvPr id="16423" name="Text Box 47"/>
            <p:cNvSpPr txBox="1">
              <a:spLocks noChangeArrowheads="1"/>
            </p:cNvSpPr>
            <p:nvPr/>
          </p:nvSpPr>
          <p:spPr bwMode="auto">
            <a:xfrm>
              <a:off x="4853" y="3159"/>
              <a:ext cx="3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Arial" charset="0"/>
                  <a:ea typeface="標楷體" pitchFamily="65" charset="-120"/>
                </a:rPr>
                <a:t>V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6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6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6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6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6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6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6" grpId="0"/>
      <p:bldP spid="576549" grpId="0" animBg="1"/>
      <p:bldP spid="5765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9013" y="95250"/>
            <a:ext cx="6870700" cy="801688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chemeClr val="tx1"/>
                </a:solidFill>
                <a:ea typeface="標楷體" pitchFamily="65" charset="-120"/>
              </a:rPr>
              <a:t>密度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範例三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5693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u="sng">
                <a:ea typeface="標楷體" pitchFamily="65" charset="-120"/>
                <a:cs typeface="Times New Roman" pitchFamily="18" charset="0"/>
              </a:rPr>
              <a:t>小真</a:t>
            </a:r>
            <a:r>
              <a:rPr lang="zh-TW" altLang="en-US">
                <a:ea typeface="標楷體" pitchFamily="65" charset="-120"/>
                <a:cs typeface="Times New Roman" pitchFamily="18" charset="0"/>
              </a:rPr>
              <a:t>將某液體分次倒入量筒中，再利用天平依次測量液體和</a:t>
            </a:r>
            <a:endParaRPr lang="en-US" altLang="zh-TW"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>
                <a:ea typeface="標楷體" pitchFamily="65" charset="-120"/>
                <a:cs typeface="Times New Roman" pitchFamily="18" charset="0"/>
              </a:rPr>
              <a:t>量筒的總質量，並分別記錄量筒中液體的體積，其實驗數據</a:t>
            </a:r>
            <a:r>
              <a:rPr lang="en-US" altLang="zh-TW">
                <a:ea typeface="標楷體" pitchFamily="65" charset="-12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TW"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>
                <a:ea typeface="標楷體" pitchFamily="65" charset="-120"/>
                <a:cs typeface="Times New Roman" pitchFamily="18" charset="0"/>
              </a:rPr>
              <a:t>如附圖所示。則</a:t>
            </a:r>
            <a:br>
              <a:rPr lang="zh-TW" altLang="en-US">
                <a:ea typeface="標楷體" pitchFamily="65" charset="-120"/>
                <a:cs typeface="Times New Roman" pitchFamily="18" charset="0"/>
              </a:rPr>
            </a:br>
            <a:r>
              <a:rPr lang="zh-TW" altLang="en-US">
                <a:ea typeface="標楷體" pitchFamily="65" charset="-120"/>
                <a:cs typeface="Times New Roman" pitchFamily="18" charset="0"/>
              </a:rPr>
              <a:t>      </a:t>
            </a:r>
            <a:r>
              <a:rPr lang="en-US" altLang="zh-TW"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>
                <a:ea typeface="標楷體" pitchFamily="65" charset="-120"/>
                <a:cs typeface="Times New Roman" pitchFamily="18" charset="0"/>
              </a:rPr>
              <a:t>）量筒質量</a:t>
            </a:r>
            <a:r>
              <a:rPr lang="zh-TW" altLang="en-US" u="sng">
                <a:ea typeface="標楷體" pitchFamily="65" charset="-120"/>
                <a:cs typeface="Times New Roman" pitchFamily="18" charset="0"/>
              </a:rPr>
              <a:t>              </a:t>
            </a:r>
            <a:r>
              <a:rPr lang="zh-TW" altLang="en-US">
                <a:ea typeface="標楷體" pitchFamily="65" charset="-120"/>
                <a:cs typeface="Times New Roman" pitchFamily="18" charset="0"/>
              </a:rPr>
              <a:t>公克</a:t>
            </a:r>
            <a:r>
              <a:rPr lang="en-US" altLang="zh-TW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>
                <a:ea typeface="標楷體" pitchFamily="65" charset="-120"/>
                <a:cs typeface="Times New Roman" pitchFamily="18" charset="0"/>
              </a:rPr>
            </a:br>
            <a:r>
              <a:rPr lang="en-US" altLang="zh-TW">
                <a:ea typeface="標楷體" pitchFamily="65" charset="-120"/>
                <a:cs typeface="Times New Roman" pitchFamily="18" charset="0"/>
              </a:rPr>
              <a:t>       </a:t>
            </a:r>
            <a:r>
              <a:rPr lang="zh-TW" altLang="en-US"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>
                <a:ea typeface="標楷體" pitchFamily="65" charset="-120"/>
                <a:cs typeface="Times New Roman" pitchFamily="18" charset="0"/>
              </a:rPr>
              <a:t>）液體的密度為</a:t>
            </a:r>
            <a:r>
              <a:rPr lang="zh-TW" altLang="en-US" u="sng">
                <a:ea typeface="標楷體" pitchFamily="65" charset="-120"/>
                <a:cs typeface="Times New Roman" pitchFamily="18" charset="0"/>
              </a:rPr>
              <a:t>                  </a:t>
            </a:r>
            <a:r>
              <a:rPr lang="zh-TW" altLang="en-US">
                <a:ea typeface="標楷體" pitchFamily="65" charset="-120"/>
                <a:cs typeface="Times New Roman" pitchFamily="18" charset="0"/>
              </a:rPr>
              <a:t>。 </a:t>
            </a:r>
          </a:p>
        </p:txBody>
      </p:sp>
      <p:pic>
        <p:nvPicPr>
          <p:cNvPr id="17413" name="Picture 5" descr="YW823-1-1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500438"/>
            <a:ext cx="27463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7542" name="Text Box 6"/>
          <p:cNvSpPr txBox="1">
            <a:spLocks noChangeArrowheads="1"/>
          </p:cNvSpPr>
          <p:nvPr/>
        </p:nvSpPr>
        <p:spPr bwMode="auto">
          <a:xfrm>
            <a:off x="4500563" y="4292600"/>
            <a:ext cx="194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量筒＝</a:t>
            </a:r>
            <a:r>
              <a:rPr lang="en-US" altLang="zh-TW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10 g</a:t>
            </a:r>
          </a:p>
        </p:txBody>
      </p:sp>
      <p:graphicFrame>
        <p:nvGraphicFramePr>
          <p:cNvPr id="577543" name="Object 7"/>
          <p:cNvGraphicFramePr>
            <a:graphicFrameLocks noChangeAspect="1"/>
          </p:cNvGraphicFramePr>
          <p:nvPr/>
        </p:nvGraphicFramePr>
        <p:xfrm>
          <a:off x="4402138" y="5013325"/>
          <a:ext cx="3471862" cy="815975"/>
        </p:xfrm>
        <a:graphic>
          <a:graphicData uri="http://schemas.openxmlformats.org/presentationml/2006/ole">
            <p:oleObj spid="_x0000_s17410" name="方程式" r:id="rId4" imgW="1676160" imgH="393480" progId="Equation.3">
              <p:embed/>
            </p:oleObj>
          </a:graphicData>
        </a:graphic>
      </p:graphicFrame>
      <p:sp>
        <p:nvSpPr>
          <p:cNvPr id="577544" name="Oval 8"/>
          <p:cNvSpPr>
            <a:spLocks noChangeArrowheads="1"/>
          </p:cNvSpPr>
          <p:nvPr/>
        </p:nvSpPr>
        <p:spPr bwMode="auto">
          <a:xfrm>
            <a:off x="1476375" y="5300663"/>
            <a:ext cx="574675" cy="6492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987675" y="2247900"/>
            <a:ext cx="647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10</a:t>
            </a:r>
            <a:r>
              <a:rPr lang="en-US" altLang="zh-TW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563938" y="2781300"/>
            <a:ext cx="1223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1 g/cm</a:t>
            </a:r>
            <a:r>
              <a:rPr lang="en-US" altLang="zh-TW" baseline="300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>
                <a:solidFill>
                  <a:schemeClr val="tx2"/>
                </a:solidFill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7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2" grpId="0"/>
      <p:bldP spid="577544" grpId="0" animBg="1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9013" y="95250"/>
            <a:ext cx="6870700" cy="801688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chemeClr val="tx1"/>
                </a:solidFill>
                <a:ea typeface="標楷體" pitchFamily="65" charset="-120"/>
              </a:rPr>
              <a:t>密度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範例四</a:t>
            </a:r>
          </a:p>
        </p:txBody>
      </p:sp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395288" y="822325"/>
            <a:ext cx="76454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</a:rPr>
              <a:t>5.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（    ）有形狀、大小都不同的十二個物體，對每一物體測量它的</a:t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>              質量和體積，在方格紙上得十二個點，如附圖所示；下列</a:t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>               敘述何者正確？　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(A)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共含有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12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種物質　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(B)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密度最大的物</a:t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>              質包括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3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個物體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(C)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物體中能浮於水面的共有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6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個　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(D)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物質</a:t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>               的密度最小為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1.5 g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／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cm</a:t>
            </a:r>
            <a:r>
              <a:rPr lang="en-US" altLang="zh-TW" sz="2000" baseline="30000">
                <a:latin typeface="Arial" charset="0"/>
                <a:ea typeface="標楷體" pitchFamily="65" charset="-120"/>
              </a:rPr>
              <a:t>3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。 </a:t>
            </a:r>
          </a:p>
        </p:txBody>
      </p:sp>
      <p:sp>
        <p:nvSpPr>
          <p:cNvPr id="578564" name="Text Box 4"/>
          <p:cNvSpPr txBox="1">
            <a:spLocks noChangeArrowheads="1"/>
          </p:cNvSpPr>
          <p:nvPr/>
        </p:nvSpPr>
        <p:spPr bwMode="auto">
          <a:xfrm>
            <a:off x="925513" y="8683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B</a:t>
            </a:r>
          </a:p>
        </p:txBody>
      </p:sp>
      <p:pic>
        <p:nvPicPr>
          <p:cNvPr id="18440" name="Picture 5" descr="YW823A-5-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2997200"/>
            <a:ext cx="27416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39975" y="2708275"/>
            <a:ext cx="1944688" cy="2952750"/>
            <a:chOff x="1474" y="1706"/>
            <a:chExt cx="1225" cy="1860"/>
          </a:xfrm>
        </p:grpSpPr>
        <p:sp>
          <p:nvSpPr>
            <p:cNvPr id="18450" name="Line 7"/>
            <p:cNvSpPr>
              <a:spLocks noChangeShapeType="1"/>
            </p:cNvSpPr>
            <p:nvPr/>
          </p:nvSpPr>
          <p:spPr bwMode="auto">
            <a:xfrm flipH="1">
              <a:off x="1474" y="1706"/>
              <a:ext cx="317" cy="186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51" name="Line 8"/>
            <p:cNvSpPr>
              <a:spLocks noChangeShapeType="1"/>
            </p:cNvSpPr>
            <p:nvPr/>
          </p:nvSpPr>
          <p:spPr bwMode="auto">
            <a:xfrm flipH="1">
              <a:off x="1474" y="1797"/>
              <a:ext cx="1134" cy="17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52" name="Line 9"/>
            <p:cNvSpPr>
              <a:spLocks noChangeShapeType="1"/>
            </p:cNvSpPr>
            <p:nvPr/>
          </p:nvSpPr>
          <p:spPr bwMode="auto">
            <a:xfrm flipV="1">
              <a:off x="1474" y="2886"/>
              <a:ext cx="1225" cy="6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78570" name="Text Box 10"/>
          <p:cNvSpPr txBox="1">
            <a:spLocks noChangeArrowheads="1"/>
          </p:cNvSpPr>
          <p:nvPr/>
        </p:nvSpPr>
        <p:spPr bwMode="auto">
          <a:xfrm>
            <a:off x="4605338" y="1557338"/>
            <a:ext cx="3873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latin typeface="Arial" charset="0"/>
                <a:ea typeface="標楷體" pitchFamily="65" charset="-120"/>
              </a:rPr>
              <a:t>3</a:t>
            </a:r>
          </a:p>
        </p:txBody>
      </p:sp>
      <p:sp>
        <p:nvSpPr>
          <p:cNvPr id="578571" name="Text Box 11"/>
          <p:cNvSpPr txBox="1">
            <a:spLocks noChangeArrowheads="1"/>
          </p:cNvSpPr>
          <p:nvPr/>
        </p:nvSpPr>
        <p:spPr bwMode="auto">
          <a:xfrm>
            <a:off x="5076825" y="2492375"/>
            <a:ext cx="358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chemeClr val="tx2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 sz="2000">
                <a:solidFill>
                  <a:schemeClr val="tx2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越接近 </a:t>
            </a:r>
            <a:r>
              <a:rPr lang="en-US" altLang="zh-TW" sz="2000">
                <a:solidFill>
                  <a:schemeClr val="tx2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M </a:t>
            </a:r>
            <a:r>
              <a:rPr lang="zh-TW" altLang="en-US" sz="2000">
                <a:solidFill>
                  <a:schemeClr val="tx2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軸者，密度大</a:t>
            </a:r>
          </a:p>
        </p:txBody>
      </p:sp>
      <p:graphicFrame>
        <p:nvGraphicFramePr>
          <p:cNvPr id="578572" name="Object 12"/>
          <p:cNvGraphicFramePr>
            <a:graphicFrameLocks noChangeAspect="1"/>
          </p:cNvGraphicFramePr>
          <p:nvPr/>
        </p:nvGraphicFramePr>
        <p:xfrm>
          <a:off x="5114925" y="3141663"/>
          <a:ext cx="3127375" cy="815975"/>
        </p:xfrm>
        <a:graphic>
          <a:graphicData uri="http://schemas.openxmlformats.org/presentationml/2006/ole">
            <p:oleObj spid="_x0000_s18434" name="方程式" r:id="rId4" imgW="1511280" imgH="393480" progId="Equation.3">
              <p:embed/>
            </p:oleObj>
          </a:graphicData>
        </a:graphic>
      </p:graphicFrame>
      <p:graphicFrame>
        <p:nvGraphicFramePr>
          <p:cNvPr id="578573" name="Object 13"/>
          <p:cNvGraphicFramePr>
            <a:graphicFrameLocks noChangeAspect="1"/>
          </p:cNvGraphicFramePr>
          <p:nvPr/>
        </p:nvGraphicFramePr>
        <p:xfrm>
          <a:off x="5148263" y="4149725"/>
          <a:ext cx="3286125" cy="815975"/>
        </p:xfrm>
        <a:graphic>
          <a:graphicData uri="http://schemas.openxmlformats.org/presentationml/2006/ole">
            <p:oleObj spid="_x0000_s18435" name="方程式" r:id="rId5" imgW="1587240" imgH="393480" progId="Equation.3">
              <p:embed/>
            </p:oleObj>
          </a:graphicData>
        </a:graphic>
      </p:graphicFrame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52663" y="2608263"/>
            <a:ext cx="2965450" cy="2154237"/>
            <a:chOff x="1419" y="1643"/>
            <a:chExt cx="1868" cy="1357"/>
          </a:xfrm>
        </p:grpSpPr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1419" y="1643"/>
              <a:ext cx="5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D</a:t>
              </a:r>
              <a:r>
                <a:rPr lang="zh-TW" altLang="en-US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大</a:t>
              </a:r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2699" y="2750"/>
              <a:ext cx="5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D</a:t>
              </a:r>
              <a:r>
                <a:rPr lang="zh-TW" altLang="en-US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小</a:t>
              </a: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2608" y="1706"/>
              <a:ext cx="5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D</a:t>
              </a:r>
              <a:r>
                <a:rPr lang="zh-TW" altLang="en-US" sz="2000">
                  <a:solidFill>
                    <a:schemeClr val="tx2"/>
                  </a:solidFill>
                  <a:latin typeface="Arial" charset="0"/>
                  <a:ea typeface="標楷體" pitchFamily="65" charset="-120"/>
                </a:rPr>
                <a:t>中</a:t>
              </a:r>
            </a:p>
          </p:txBody>
        </p:sp>
      </p:grpSp>
      <p:graphicFrame>
        <p:nvGraphicFramePr>
          <p:cNvPr id="578578" name="Object 18"/>
          <p:cNvGraphicFramePr>
            <a:graphicFrameLocks noChangeAspect="1"/>
          </p:cNvGraphicFramePr>
          <p:nvPr/>
        </p:nvGraphicFramePr>
        <p:xfrm>
          <a:off x="5148263" y="5157788"/>
          <a:ext cx="3206750" cy="815975"/>
        </p:xfrm>
        <a:graphic>
          <a:graphicData uri="http://schemas.openxmlformats.org/presentationml/2006/ole">
            <p:oleObj spid="_x0000_s18436" name="方程式" r:id="rId6" imgW="1549080" imgH="393480" progId="Equation.3">
              <p:embed/>
            </p:oleObj>
          </a:graphicData>
        </a:graphic>
      </p:graphicFrame>
      <p:sp>
        <p:nvSpPr>
          <p:cNvPr id="578579" name="Text Box 19"/>
          <p:cNvSpPr txBox="1">
            <a:spLocks noChangeArrowheads="1"/>
          </p:cNvSpPr>
          <p:nvPr/>
        </p:nvSpPr>
        <p:spPr bwMode="auto">
          <a:xfrm>
            <a:off x="6084888" y="1916113"/>
            <a:ext cx="3873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latin typeface="Arial" charset="0"/>
                <a:ea typeface="標楷體" pitchFamily="65" charset="-120"/>
              </a:rPr>
              <a:t>4</a:t>
            </a:r>
          </a:p>
        </p:txBody>
      </p:sp>
      <p:sp>
        <p:nvSpPr>
          <p:cNvPr id="578580" name="Text Box 20"/>
          <p:cNvSpPr txBox="1">
            <a:spLocks noChangeArrowheads="1"/>
          </p:cNvSpPr>
          <p:nvPr/>
        </p:nvSpPr>
        <p:spPr bwMode="auto">
          <a:xfrm>
            <a:off x="2843213" y="2276475"/>
            <a:ext cx="576262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latin typeface="Arial" charset="0"/>
                <a:ea typeface="標楷體" pitchFamily="65" charset="-120"/>
              </a:rPr>
              <a:t>0.5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8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8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8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4" grpId="0"/>
      <p:bldP spid="578570" grpId="0" animBg="1"/>
      <p:bldP spid="578571" grpId="0"/>
      <p:bldP spid="578579" grpId="0" animBg="1"/>
      <p:bldP spid="57858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2" descr="3"/>
          <p:cNvPicPr>
            <a:picLocks noChangeAspect="1" noChangeArrowheads="1"/>
          </p:cNvPicPr>
          <p:nvPr/>
        </p:nvPicPr>
        <p:blipFill>
          <a:blip r:embed="rId3" cstate="print"/>
          <a:srcRect b="2562"/>
          <a:stretch>
            <a:fillRect/>
          </a:stretch>
        </p:blipFill>
        <p:spPr bwMode="auto">
          <a:xfrm>
            <a:off x="1417638" y="2049463"/>
            <a:ext cx="6618287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89013" y="95250"/>
            <a:ext cx="6870700" cy="801688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chemeClr val="tx1"/>
                </a:solidFill>
                <a:ea typeface="標楷體" pitchFamily="65" charset="-120"/>
              </a:rPr>
              <a:t>密度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範例五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377825" y="803275"/>
            <a:ext cx="868362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</a:rPr>
              <a:t>6.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工匠為</a:t>
            </a:r>
            <a:r>
              <a:rPr lang="zh-TW" altLang="en-US" sz="2000" u="sng">
                <a:latin typeface="Arial" charset="0"/>
                <a:ea typeface="標楷體" pitchFamily="65" charset="-120"/>
              </a:rPr>
              <a:t>國王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製作了甲、乙二頂皇冠，其質量與體積之數據如下表（一），</a:t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>    </a:t>
            </a:r>
            <a:r>
              <a:rPr lang="zh-TW" altLang="en-US" sz="2000" u="sng">
                <a:latin typeface="Arial" charset="0"/>
                <a:ea typeface="標楷體" pitchFamily="65" charset="-120"/>
              </a:rPr>
              <a:t>國王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想要利用表（二）的純物質密度表來判斷皇冠的材質，則若想知道</a:t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>   甲、乙二頂皇冠，何者為純金所製作，有哪些方法？說明之。 </a:t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/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/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/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/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/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/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>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方法：</a:t>
            </a:r>
            <a:r>
              <a:rPr lang="zh-TW" altLang="en-US" sz="2000" u="sng">
                <a:latin typeface="Arial" charset="0"/>
                <a:ea typeface="標楷體" pitchFamily="65" charset="-120"/>
              </a:rPr>
              <a:t>              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法、</a:t>
            </a:r>
            <a:r>
              <a:rPr lang="zh-TW" altLang="en-US" sz="2000" u="sng">
                <a:latin typeface="Arial" charset="0"/>
                <a:ea typeface="標楷體" pitchFamily="65" charset="-120"/>
              </a:rPr>
              <a:t>            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法。</a:t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>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 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密度法：</a:t>
            </a:r>
            <a:r>
              <a:rPr lang="zh-TW" altLang="en-US" sz="2000" u="sng">
                <a:latin typeface="Arial" charset="0"/>
                <a:ea typeface="標楷體" pitchFamily="65" charset="-120"/>
              </a:rPr>
              <a:t>        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皇冠為純金材質，</a:t>
            </a:r>
            <a:r>
              <a:rPr lang="zh-TW" altLang="en-US" sz="2000" u="sng">
                <a:latin typeface="Arial" charset="0"/>
                <a:ea typeface="標楷體" pitchFamily="65" charset="-120"/>
              </a:rPr>
              <a:t>        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皇冠混有其他金屬</a:t>
            </a:r>
            <a:br>
              <a:rPr lang="zh-TW" altLang="en-US" sz="2000">
                <a:latin typeface="Arial" charset="0"/>
                <a:ea typeface="標楷體" pitchFamily="65" charset="-120"/>
              </a:rPr>
            </a:br>
            <a:r>
              <a:rPr lang="zh-TW" altLang="en-US" sz="2000">
                <a:latin typeface="Arial" charset="0"/>
                <a:ea typeface="標楷體" pitchFamily="65" charset="-120"/>
              </a:rPr>
              <a:t>     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 混合物密度，必在兩成份金屬密度之間</a:t>
            </a:r>
            <a:b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/>
            </a:r>
            <a:b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/>
            </a:r>
            <a:b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             排水法：</a:t>
            </a:r>
          </a:p>
        </p:txBody>
      </p:sp>
      <p:sp>
        <p:nvSpPr>
          <p:cNvPr id="575493" name="Text Box 5"/>
          <p:cNvSpPr txBox="1">
            <a:spLocks noChangeArrowheads="1"/>
          </p:cNvSpPr>
          <p:nvPr/>
        </p:nvSpPr>
        <p:spPr bwMode="auto">
          <a:xfrm>
            <a:off x="1965325" y="4078288"/>
            <a:ext cx="72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密度</a:t>
            </a:r>
          </a:p>
        </p:txBody>
      </p:sp>
      <p:graphicFrame>
        <p:nvGraphicFramePr>
          <p:cNvPr id="575494" name="Object 6"/>
          <p:cNvGraphicFramePr>
            <a:graphicFrameLocks noChangeAspect="1"/>
          </p:cNvGraphicFramePr>
          <p:nvPr/>
        </p:nvGraphicFramePr>
        <p:xfrm>
          <a:off x="1290638" y="5302250"/>
          <a:ext cx="3165475" cy="663575"/>
        </p:xfrm>
        <a:graphic>
          <a:graphicData uri="http://schemas.openxmlformats.org/presentationml/2006/ole">
            <p:oleObj spid="_x0000_s19458" name="方程式" r:id="rId4" imgW="1892160" imgH="393480" progId="Equation.3">
              <p:embed/>
            </p:oleObj>
          </a:graphicData>
        </a:graphic>
      </p:graphicFrame>
      <p:sp>
        <p:nvSpPr>
          <p:cNvPr id="575495" name="Rectangle 7"/>
          <p:cNvSpPr>
            <a:spLocks noChangeArrowheads="1"/>
          </p:cNvSpPr>
          <p:nvPr/>
        </p:nvSpPr>
        <p:spPr bwMode="auto">
          <a:xfrm>
            <a:off x="5510213" y="2435225"/>
            <a:ext cx="2459037" cy="360363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5496" name="Text Box 8"/>
          <p:cNvSpPr txBox="1">
            <a:spLocks noChangeArrowheads="1"/>
          </p:cNvSpPr>
          <p:nvPr/>
        </p:nvSpPr>
        <p:spPr bwMode="auto">
          <a:xfrm>
            <a:off x="3382963" y="4079875"/>
            <a:ext cx="73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排水</a:t>
            </a:r>
          </a:p>
        </p:txBody>
      </p:sp>
      <p:sp>
        <p:nvSpPr>
          <p:cNvPr id="575497" name="Text Box 9"/>
          <p:cNvSpPr txBox="1">
            <a:spLocks noChangeArrowheads="1"/>
          </p:cNvSpPr>
          <p:nvPr/>
        </p:nvSpPr>
        <p:spPr bwMode="auto">
          <a:xfrm>
            <a:off x="2628900" y="4441825"/>
            <a:ext cx="72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甲</a:t>
            </a:r>
          </a:p>
        </p:txBody>
      </p:sp>
      <p:graphicFrame>
        <p:nvGraphicFramePr>
          <p:cNvPr id="575498" name="Object 10"/>
          <p:cNvGraphicFramePr>
            <a:graphicFrameLocks noChangeAspect="1"/>
          </p:cNvGraphicFramePr>
          <p:nvPr/>
        </p:nvGraphicFramePr>
        <p:xfrm>
          <a:off x="4903788" y="5260975"/>
          <a:ext cx="3279775" cy="684213"/>
        </p:xfrm>
        <a:graphic>
          <a:graphicData uri="http://schemas.openxmlformats.org/presentationml/2006/ole">
            <p:oleObj spid="_x0000_s19459" name="方程式" r:id="rId5" imgW="1904760" imgH="393480" progId="Equation.3">
              <p:embed/>
            </p:oleObj>
          </a:graphicData>
        </a:graphic>
      </p:graphicFrame>
      <p:sp>
        <p:nvSpPr>
          <p:cNvPr id="575499" name="Text Box 11"/>
          <p:cNvSpPr txBox="1">
            <a:spLocks noChangeArrowheads="1"/>
          </p:cNvSpPr>
          <p:nvPr/>
        </p:nvSpPr>
        <p:spPr bwMode="auto">
          <a:xfrm>
            <a:off x="5295900" y="4440238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乙</a:t>
            </a:r>
          </a:p>
        </p:txBody>
      </p:sp>
      <p:sp>
        <p:nvSpPr>
          <p:cNvPr id="575500" name="Text Box 12"/>
          <p:cNvSpPr txBox="1">
            <a:spLocks noChangeArrowheads="1"/>
          </p:cNvSpPr>
          <p:nvPr/>
        </p:nvSpPr>
        <p:spPr bwMode="auto">
          <a:xfrm>
            <a:off x="2527300" y="5981700"/>
            <a:ext cx="615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取與皇冠相同質量的純金，放在水中，測二者體積是否相同，其中純金的密度大，體積較小。</a:t>
            </a:r>
          </a:p>
        </p:txBody>
      </p:sp>
      <p:graphicFrame>
        <p:nvGraphicFramePr>
          <p:cNvPr id="575501" name="Object 13"/>
          <p:cNvGraphicFramePr>
            <a:graphicFrameLocks noChangeAspect="1"/>
          </p:cNvGraphicFramePr>
          <p:nvPr/>
        </p:nvGraphicFramePr>
        <p:xfrm>
          <a:off x="6100763" y="4032250"/>
          <a:ext cx="2243137" cy="544513"/>
        </p:xfrm>
        <a:graphic>
          <a:graphicData uri="http://schemas.openxmlformats.org/presentationml/2006/ole">
            <p:oleObj spid="_x0000_s19460" name="方程式" r:id="rId6" imgW="1257120" imgH="3045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5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5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7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7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75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75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3" grpId="0"/>
      <p:bldP spid="575495" grpId="0" animBg="1"/>
      <p:bldP spid="575496" grpId="0"/>
      <p:bldP spid="575497" grpId="0"/>
      <p:bldP spid="575499" grpId="0"/>
      <p:bldP spid="5755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8-1-2(1)"/>
          <p:cNvPicPr>
            <a:picLocks noChangeAspect="1" noChangeArrowheads="1"/>
          </p:cNvPicPr>
          <p:nvPr/>
        </p:nvPicPr>
        <p:blipFill>
          <a:blip r:embed="rId3" cstate="print">
            <a:lum bright="-30000" contrast="48000"/>
          </a:blip>
          <a:srcRect r="51549"/>
          <a:stretch>
            <a:fillRect/>
          </a:stretch>
        </p:blipFill>
        <p:spPr bwMode="auto">
          <a:xfrm>
            <a:off x="2484438" y="2708275"/>
            <a:ext cx="4176712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911475" y="2036763"/>
            <a:ext cx="5762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 b="1">
                <a:solidFill>
                  <a:schemeClr val="bg1"/>
                </a:solidFill>
                <a:latin typeface="Arial" charset="0"/>
                <a:ea typeface="標楷體" pitchFamily="65" charset="-120"/>
              </a:rPr>
              <a:t>？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521325" y="2019300"/>
            <a:ext cx="5762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 b="1">
                <a:solidFill>
                  <a:schemeClr val="bg1"/>
                </a:solidFill>
                <a:latin typeface="Arial" charset="0"/>
                <a:ea typeface="標楷體" pitchFamily="65" charset="-120"/>
              </a:rPr>
              <a:t>？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049338" y="227013"/>
            <a:ext cx="6870700" cy="771525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質量一樣大的棉花與鐵塊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87675" y="1052513"/>
            <a:ext cx="4175125" cy="2592387"/>
            <a:chOff x="1882" y="663"/>
            <a:chExt cx="2630" cy="1633"/>
          </a:xfrm>
        </p:grpSpPr>
        <p:grpSp>
          <p:nvGrpSpPr>
            <p:cNvPr id="25608" name="Group 7"/>
            <p:cNvGrpSpPr>
              <a:grpSpLocks/>
            </p:cNvGrpSpPr>
            <p:nvPr/>
          </p:nvGrpSpPr>
          <p:grpSpPr bwMode="auto">
            <a:xfrm>
              <a:off x="1882" y="663"/>
              <a:ext cx="2630" cy="1633"/>
              <a:chOff x="1882" y="663"/>
              <a:chExt cx="2630" cy="1633"/>
            </a:xfrm>
          </p:grpSpPr>
          <p:sp>
            <p:nvSpPr>
              <p:cNvPr id="25610" name="Oval 8"/>
              <p:cNvSpPr>
                <a:spLocks noChangeArrowheads="1"/>
              </p:cNvSpPr>
              <p:nvPr/>
            </p:nvSpPr>
            <p:spPr bwMode="auto">
              <a:xfrm>
                <a:off x="1882" y="1933"/>
                <a:ext cx="363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TW" altLang="en-US" sz="2000">
                    <a:solidFill>
                      <a:schemeClr val="bg1"/>
                    </a:solidFill>
                    <a:latin typeface="Arial" charset="0"/>
                    <a:ea typeface="標楷體" pitchFamily="65" charset="-120"/>
                  </a:rPr>
                  <a:t>鐵</a:t>
                </a:r>
              </a:p>
            </p:txBody>
          </p:sp>
          <p:sp>
            <p:nvSpPr>
              <p:cNvPr id="25611" name="Oval 9"/>
              <p:cNvSpPr>
                <a:spLocks noChangeArrowheads="1"/>
              </p:cNvSpPr>
              <p:nvPr/>
            </p:nvSpPr>
            <p:spPr bwMode="auto">
              <a:xfrm>
                <a:off x="2925" y="663"/>
                <a:ext cx="1587" cy="163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5609" name="Text Box 10"/>
            <p:cNvSpPr txBox="1">
              <a:spLocks noChangeArrowheads="1"/>
            </p:cNvSpPr>
            <p:nvPr/>
          </p:nvSpPr>
          <p:spPr bwMode="auto">
            <a:xfrm>
              <a:off x="3478" y="763"/>
              <a:ext cx="4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棉花</a:t>
              </a:r>
            </a:p>
          </p:txBody>
        </p:sp>
      </p:grpSp>
      <p:sp>
        <p:nvSpPr>
          <p:cNvPr id="516107" name="Text Box 11"/>
          <p:cNvSpPr txBox="1">
            <a:spLocks noChangeArrowheads="1"/>
          </p:cNvSpPr>
          <p:nvPr/>
        </p:nvSpPr>
        <p:spPr bwMode="auto">
          <a:xfrm>
            <a:off x="3017838" y="5373688"/>
            <a:ext cx="324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chemeClr val="bg1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 dirty="0">
                <a:solidFill>
                  <a:schemeClr val="bg1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棉花的體積比鐵大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06725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第一章 結束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9338" y="227013"/>
            <a:ext cx="6870700" cy="771525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體積一樣大的棉花與鐵塊</a:t>
            </a:r>
          </a:p>
        </p:txBody>
      </p:sp>
      <p:pic>
        <p:nvPicPr>
          <p:cNvPr id="26627" name="Picture 3" descr="Scan0003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 l="20662" t="11736" r="19466" b="12033"/>
          <a:stretch>
            <a:fillRect/>
          </a:stretch>
        </p:blipFill>
        <p:spPr bwMode="auto">
          <a:xfrm>
            <a:off x="2249488" y="2462237"/>
            <a:ext cx="467995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2536825" y="1814537"/>
            <a:ext cx="1584325" cy="1728788"/>
            <a:chOff x="1598" y="1028"/>
            <a:chExt cx="998" cy="1089"/>
          </a:xfrm>
        </p:grpSpPr>
        <p:sp>
          <p:nvSpPr>
            <p:cNvPr id="26632" name="Rectangle 5"/>
            <p:cNvSpPr>
              <a:spLocks noChangeArrowheads="1"/>
            </p:cNvSpPr>
            <p:nvPr/>
          </p:nvSpPr>
          <p:spPr bwMode="auto">
            <a:xfrm>
              <a:off x="1598" y="1028"/>
              <a:ext cx="998" cy="1089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33" name="Text Box 6"/>
            <p:cNvSpPr txBox="1">
              <a:spLocks noChangeArrowheads="1"/>
            </p:cNvSpPr>
            <p:nvPr/>
          </p:nvSpPr>
          <p:spPr bwMode="auto">
            <a:xfrm>
              <a:off x="1861" y="1292"/>
              <a:ext cx="36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4800" b="1">
                  <a:solidFill>
                    <a:schemeClr val="bg1"/>
                  </a:solidFill>
                  <a:latin typeface="Arial" charset="0"/>
                  <a:ea typeface="標楷體" pitchFamily="65" charset="-120"/>
                </a:rPr>
                <a:t>？</a:t>
              </a:r>
            </a:p>
          </p:txBody>
        </p:sp>
      </p:grpSp>
      <p:grpSp>
        <p:nvGrpSpPr>
          <p:cNvPr id="26629" name="Group 7"/>
          <p:cNvGrpSpPr>
            <a:grpSpLocks/>
          </p:cNvGrpSpPr>
          <p:nvPr/>
        </p:nvGrpSpPr>
        <p:grpSpPr bwMode="auto">
          <a:xfrm>
            <a:off x="5148263" y="1551012"/>
            <a:ext cx="1584325" cy="1728788"/>
            <a:chOff x="3243" y="862"/>
            <a:chExt cx="998" cy="1089"/>
          </a:xfrm>
        </p:grpSpPr>
        <p:sp>
          <p:nvSpPr>
            <p:cNvPr id="26630" name="Rectangle 8"/>
            <p:cNvSpPr>
              <a:spLocks noChangeArrowheads="1"/>
            </p:cNvSpPr>
            <p:nvPr/>
          </p:nvSpPr>
          <p:spPr bwMode="auto">
            <a:xfrm>
              <a:off x="3243" y="862"/>
              <a:ext cx="998" cy="1089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31" name="Text Box 9"/>
            <p:cNvSpPr txBox="1">
              <a:spLocks noChangeArrowheads="1"/>
            </p:cNvSpPr>
            <p:nvPr/>
          </p:nvSpPr>
          <p:spPr bwMode="auto">
            <a:xfrm>
              <a:off x="3525" y="1116"/>
              <a:ext cx="36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4800" b="1">
                  <a:solidFill>
                    <a:schemeClr val="bg1"/>
                  </a:solidFill>
                  <a:latin typeface="Arial" charset="0"/>
                  <a:ea typeface="標楷體" pitchFamily="65" charset="-120"/>
                </a:rPr>
                <a:t>？</a:t>
              </a: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2771800" y="1628800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誰的質量比較大</a:t>
            </a:r>
            <a:endParaRPr lang="zh-TW" altLang="en-US" sz="4000" dirty="0">
              <a:solidFill>
                <a:srgbClr val="FF0000"/>
              </a:solidFill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9338" y="227013"/>
            <a:ext cx="6870700" cy="771525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體積一樣大的棉花與鐵塊</a:t>
            </a:r>
          </a:p>
        </p:txBody>
      </p:sp>
      <p:pic>
        <p:nvPicPr>
          <p:cNvPr id="27651" name="Picture 3" descr="Scan0003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 l="20662" t="11736" r="19466" b="12033"/>
          <a:stretch>
            <a:fillRect/>
          </a:stretch>
        </p:blipFill>
        <p:spPr bwMode="auto">
          <a:xfrm>
            <a:off x="2268538" y="1700213"/>
            <a:ext cx="467995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05138" y="1925638"/>
            <a:ext cx="3241675" cy="865187"/>
            <a:chOff x="1927" y="1797"/>
            <a:chExt cx="2042" cy="545"/>
          </a:xfrm>
        </p:grpSpPr>
        <p:sp>
          <p:nvSpPr>
            <p:cNvPr id="27654" name="Oval 5"/>
            <p:cNvSpPr>
              <a:spLocks noChangeArrowheads="1"/>
            </p:cNvSpPr>
            <p:nvPr/>
          </p:nvSpPr>
          <p:spPr bwMode="auto">
            <a:xfrm>
              <a:off x="1927" y="1979"/>
              <a:ext cx="363" cy="3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>
                  <a:solidFill>
                    <a:schemeClr val="bg1"/>
                  </a:solidFill>
                  <a:latin typeface="Arial" charset="0"/>
                  <a:ea typeface="標楷體" pitchFamily="65" charset="-120"/>
                </a:rPr>
                <a:t>鐵</a:t>
              </a:r>
            </a:p>
          </p:txBody>
        </p:sp>
        <p:sp>
          <p:nvSpPr>
            <p:cNvPr id="27655" name="Oval 6"/>
            <p:cNvSpPr>
              <a:spLocks noChangeArrowheads="1"/>
            </p:cNvSpPr>
            <p:nvPr/>
          </p:nvSpPr>
          <p:spPr bwMode="auto">
            <a:xfrm>
              <a:off x="3606" y="1797"/>
              <a:ext cx="363" cy="3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>
                  <a:latin typeface="Arial" charset="0"/>
                  <a:ea typeface="標楷體" pitchFamily="65" charset="-120"/>
                </a:rPr>
                <a:t>棉</a:t>
              </a:r>
            </a:p>
          </p:txBody>
        </p:sp>
      </p:grpSp>
      <p:sp>
        <p:nvSpPr>
          <p:cNvPr id="520199" name="Text Box 7"/>
          <p:cNvSpPr txBox="1">
            <a:spLocks noChangeArrowheads="1"/>
          </p:cNvSpPr>
          <p:nvPr/>
        </p:nvSpPr>
        <p:spPr bwMode="auto">
          <a:xfrm>
            <a:off x="2915817" y="5517232"/>
            <a:ext cx="32403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鐵的質量比棉花大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42" name="Group 2"/>
          <p:cNvGraphicFramePr>
            <a:graphicFrameLocks noGrp="1"/>
          </p:cNvGraphicFramePr>
          <p:nvPr/>
        </p:nvGraphicFramePr>
        <p:xfrm>
          <a:off x="395288" y="1038225"/>
          <a:ext cx="8280400" cy="5040313"/>
        </p:xfrm>
        <a:graphic>
          <a:graphicData uri="http://schemas.openxmlformats.org/drawingml/2006/table">
            <a:tbl>
              <a:tblPr/>
              <a:tblGrid>
                <a:gridCol w="4140200"/>
                <a:gridCol w="4140200"/>
              </a:tblGrid>
              <a:tr h="252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85" name="Text Box 26"/>
          <p:cNvSpPr txBox="1">
            <a:spLocks noChangeArrowheads="1"/>
          </p:cNvSpPr>
          <p:nvPr/>
        </p:nvSpPr>
        <p:spPr bwMode="auto">
          <a:xfrm>
            <a:off x="1163638" y="3074988"/>
            <a:ext cx="1065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/>
              <a:t> </a:t>
            </a:r>
            <a:r>
              <a:rPr lang="zh-TW" altLang="en-US" sz="2000">
                <a:ea typeface="標楷體" pitchFamily="65" charset="-120"/>
              </a:rPr>
              <a:t>棉花大</a:t>
            </a:r>
          </a:p>
        </p:txBody>
      </p:sp>
      <p:sp>
        <p:nvSpPr>
          <p:cNvPr id="28686" name="Text Box 27"/>
          <p:cNvSpPr txBox="1">
            <a:spLocks noChangeArrowheads="1"/>
          </p:cNvSpPr>
          <p:nvPr/>
        </p:nvSpPr>
        <p:spPr bwMode="auto">
          <a:xfrm>
            <a:off x="3162300" y="3017838"/>
            <a:ext cx="104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/>
              <a:t> </a:t>
            </a:r>
            <a:r>
              <a:rPr lang="zh-TW" altLang="en-US" sz="2000">
                <a:ea typeface="標楷體" pitchFamily="65" charset="-120"/>
              </a:rPr>
              <a:t>鐵塊小</a:t>
            </a:r>
          </a:p>
        </p:txBody>
      </p:sp>
      <p:sp>
        <p:nvSpPr>
          <p:cNvPr id="522268" name="Text Box 28"/>
          <p:cNvSpPr txBox="1">
            <a:spLocks noChangeArrowheads="1"/>
          </p:cNvSpPr>
          <p:nvPr/>
        </p:nvSpPr>
        <p:spPr bwMode="auto">
          <a:xfrm>
            <a:off x="4643438" y="1143000"/>
            <a:ext cx="3960812" cy="2308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zh-TW" altLang="en-US" dirty="0">
                <a:solidFill>
                  <a:srgbClr val="0000FF"/>
                </a:solidFill>
                <a:ea typeface="標楷體" pitchFamily="65" charset="-120"/>
              </a:rPr>
              <a:t>等質量</a:t>
            </a:r>
            <a:r>
              <a:rPr lang="zh-TW" altLang="en-US" dirty="0">
                <a:ea typeface="標楷體" pitchFamily="65" charset="-120"/>
              </a:rPr>
              <a:t>的棉花與鐵塊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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3" pitchFamily="18" charset="2"/>
              </a:rPr>
              <a:t> 體積比較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 3" pitchFamily="18" charset="2"/>
              </a:rPr>
              <a:t>：棉花</a:t>
            </a:r>
            <a:r>
              <a:rPr lang="zh-TW" altLang="en-US" u="sng" dirty="0">
                <a:latin typeface="Arial" charset="0"/>
                <a:ea typeface="標楷體" pitchFamily="65" charset="-120"/>
                <a:sym typeface="Wingdings 3" pitchFamily="18" charset="2"/>
              </a:rPr>
              <a:t>      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 3" pitchFamily="18" charset="2"/>
              </a:rPr>
              <a:t>鐵塊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3" pitchFamily="18" charset="2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  <a:sym typeface="Wingdings 3" pitchFamily="18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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3" pitchFamily="18" charset="2"/>
              </a:rPr>
              <a:t> 鐵塊中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所含物質的疏密程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Wingdings 3" pitchFamily="18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   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度</a:t>
            </a:r>
            <a:r>
              <a:rPr lang="zh-TW" altLang="en-US" u="sng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     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3" pitchFamily="18" charset="2"/>
              </a:rPr>
              <a:t>棉花</a:t>
            </a:r>
            <a:r>
              <a:rPr lang="zh-TW" altLang="en-US" dirty="0">
                <a:solidFill>
                  <a:schemeClr val="accent2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所含物質的</a:t>
            </a:r>
            <a:endParaRPr lang="en-US" altLang="zh-TW" dirty="0">
              <a:solidFill>
                <a:schemeClr val="accent2"/>
              </a:solidFill>
              <a:latin typeface="Arial" charset="0"/>
              <a:ea typeface="標楷體" pitchFamily="65" charset="-120"/>
              <a:sym typeface="Wingdings 3" pitchFamily="18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TW" dirty="0">
                <a:solidFill>
                  <a:schemeClr val="accent2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      </a:t>
            </a:r>
            <a:r>
              <a:rPr lang="zh-TW" altLang="en-US" dirty="0">
                <a:solidFill>
                  <a:schemeClr val="accent2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疏密程度</a:t>
            </a:r>
          </a:p>
        </p:txBody>
      </p:sp>
      <p:grpSp>
        <p:nvGrpSpPr>
          <p:cNvPr id="28688" name="Group 30"/>
          <p:cNvGrpSpPr>
            <a:grpSpLocks/>
          </p:cNvGrpSpPr>
          <p:nvPr/>
        </p:nvGrpSpPr>
        <p:grpSpPr bwMode="auto">
          <a:xfrm>
            <a:off x="468313" y="5353050"/>
            <a:ext cx="4195762" cy="396875"/>
            <a:chOff x="1973" y="527"/>
            <a:chExt cx="2643" cy="250"/>
          </a:xfrm>
        </p:grpSpPr>
        <p:sp>
          <p:nvSpPr>
            <p:cNvPr id="28727" name="Text Box 31"/>
            <p:cNvSpPr txBox="1">
              <a:spLocks noChangeArrowheads="1"/>
            </p:cNvSpPr>
            <p:nvPr/>
          </p:nvSpPr>
          <p:spPr bwMode="auto">
            <a:xfrm>
              <a:off x="1973" y="527"/>
              <a:ext cx="26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  <a:sym typeface="Wingdings 3" pitchFamily="18" charset="2"/>
                </a:rPr>
                <a:t> </a:t>
              </a:r>
              <a:r>
                <a:rPr lang="zh-TW" altLang="en-US" sz="2000">
                  <a:latin typeface="Arial" charset="0"/>
                  <a:ea typeface="標楷體" pitchFamily="65" charset="-120"/>
                  <a:sym typeface="Wingdings 3" pitchFamily="18" charset="2"/>
                </a:rPr>
                <a:t>（      表示該物體中所含的物質 ）</a:t>
              </a:r>
            </a:p>
          </p:txBody>
        </p:sp>
        <p:sp>
          <p:nvSpPr>
            <p:cNvPr id="28728" name="Oval 32"/>
            <p:cNvSpPr>
              <a:spLocks noChangeArrowheads="1"/>
            </p:cNvSpPr>
            <p:nvPr/>
          </p:nvSpPr>
          <p:spPr bwMode="auto">
            <a:xfrm>
              <a:off x="2357" y="627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8689" name="Text Box 47"/>
          <p:cNvSpPr txBox="1">
            <a:spLocks noChangeArrowheads="1"/>
          </p:cNvSpPr>
          <p:nvPr/>
        </p:nvSpPr>
        <p:spPr bwMode="auto">
          <a:xfrm>
            <a:off x="842963" y="4894263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/>
              <a:t> </a:t>
            </a:r>
            <a:r>
              <a:rPr lang="zh-TW" altLang="en-US" sz="2000">
                <a:ea typeface="標楷體" pitchFamily="65" charset="-120"/>
              </a:rPr>
              <a:t>棉花輕</a:t>
            </a:r>
          </a:p>
        </p:txBody>
      </p:sp>
      <p:sp>
        <p:nvSpPr>
          <p:cNvPr id="28690" name="Text Box 48"/>
          <p:cNvSpPr txBox="1">
            <a:spLocks noChangeArrowheads="1"/>
          </p:cNvSpPr>
          <p:nvPr/>
        </p:nvSpPr>
        <p:spPr bwMode="auto">
          <a:xfrm>
            <a:off x="2824163" y="4894263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鐵塊重</a:t>
            </a:r>
          </a:p>
        </p:txBody>
      </p:sp>
      <p:sp>
        <p:nvSpPr>
          <p:cNvPr id="522289" name="Text Box 49"/>
          <p:cNvSpPr txBox="1">
            <a:spLocks noChangeArrowheads="1"/>
          </p:cNvSpPr>
          <p:nvPr/>
        </p:nvSpPr>
        <p:spPr bwMode="auto">
          <a:xfrm>
            <a:off x="4643438" y="3630613"/>
            <a:ext cx="3960812" cy="2270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zh-TW" altLang="en-US" dirty="0">
                <a:solidFill>
                  <a:srgbClr val="0000FF"/>
                </a:solidFill>
                <a:ea typeface="標楷體" pitchFamily="65" charset="-120"/>
              </a:rPr>
              <a:t>等體積</a:t>
            </a:r>
            <a:r>
              <a:rPr lang="zh-TW" altLang="en-US" dirty="0">
                <a:ea typeface="標楷體" pitchFamily="65" charset="-120"/>
              </a:rPr>
              <a:t>的棉花與鐵塊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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3" pitchFamily="18" charset="2"/>
              </a:rPr>
              <a:t> 質量比較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 3" pitchFamily="18" charset="2"/>
              </a:rPr>
              <a:t>：棉花</a:t>
            </a:r>
            <a:r>
              <a:rPr lang="zh-TW" altLang="en-US" u="sng" dirty="0">
                <a:latin typeface="Arial" charset="0"/>
                <a:ea typeface="標楷體" pitchFamily="65" charset="-120"/>
                <a:sym typeface="Wingdings 3" pitchFamily="18" charset="2"/>
              </a:rPr>
              <a:t>     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 3" pitchFamily="18" charset="2"/>
              </a:rPr>
              <a:t>鐵塊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3" pitchFamily="18" charset="2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  <a:sym typeface="Wingdings 3" pitchFamily="18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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3" pitchFamily="18" charset="2"/>
              </a:rPr>
              <a:t> 鐵塊中</a:t>
            </a:r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所含物質的疏密程</a:t>
            </a:r>
            <a:endParaRPr lang="en-US" altLang="zh-TW" dirty="0">
              <a:solidFill>
                <a:srgbClr val="FF3300"/>
              </a:solidFill>
              <a:latin typeface="標楷體" pitchFamily="65" charset="-120"/>
              <a:ea typeface="標楷體" pitchFamily="65" charset="-120"/>
              <a:sym typeface="Wingdings 3" pitchFamily="18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TW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   </a:t>
            </a:r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度</a:t>
            </a:r>
            <a:r>
              <a:rPr lang="zh-TW" altLang="en-US" u="sng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     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3" pitchFamily="18" charset="2"/>
              </a:rPr>
              <a:t>棉花</a:t>
            </a:r>
            <a:r>
              <a:rPr lang="zh-TW" altLang="en-US" dirty="0">
                <a:solidFill>
                  <a:schemeClr val="accent2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所含物質的</a:t>
            </a:r>
            <a:endParaRPr lang="en-US" altLang="zh-TW" dirty="0">
              <a:solidFill>
                <a:schemeClr val="accent2"/>
              </a:solidFill>
              <a:latin typeface="Arial" charset="0"/>
              <a:ea typeface="標楷體" pitchFamily="65" charset="-120"/>
              <a:sym typeface="Wingdings 3" pitchFamily="18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TW" dirty="0">
                <a:solidFill>
                  <a:schemeClr val="accent2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      </a:t>
            </a:r>
            <a:r>
              <a:rPr lang="zh-TW" altLang="en-US" dirty="0">
                <a:solidFill>
                  <a:schemeClr val="accent2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疏密程度</a:t>
            </a:r>
          </a:p>
        </p:txBody>
      </p:sp>
      <p:sp>
        <p:nvSpPr>
          <p:cNvPr id="28692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92075"/>
            <a:ext cx="6870700" cy="815975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物質的疏密程度討論</a:t>
            </a:r>
          </a:p>
        </p:txBody>
      </p:sp>
      <p:sp>
        <p:nvSpPr>
          <p:cNvPr id="522291" name="Text Box 51"/>
          <p:cNvSpPr txBox="1">
            <a:spLocks noChangeArrowheads="1"/>
          </p:cNvSpPr>
          <p:nvPr/>
        </p:nvSpPr>
        <p:spPr bwMode="auto">
          <a:xfrm>
            <a:off x="7378700" y="1617663"/>
            <a:ext cx="649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＞</a:t>
            </a:r>
          </a:p>
        </p:txBody>
      </p:sp>
      <p:sp>
        <p:nvSpPr>
          <p:cNvPr id="522292" name="Text Box 52"/>
          <p:cNvSpPr txBox="1">
            <a:spLocks noChangeArrowheads="1"/>
          </p:cNvSpPr>
          <p:nvPr/>
        </p:nvSpPr>
        <p:spPr bwMode="auto">
          <a:xfrm>
            <a:off x="5651500" y="2511425"/>
            <a:ext cx="649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＞</a:t>
            </a:r>
          </a:p>
        </p:txBody>
      </p:sp>
      <p:sp>
        <p:nvSpPr>
          <p:cNvPr id="522293" name="Text Box 53"/>
          <p:cNvSpPr txBox="1">
            <a:spLocks noChangeArrowheads="1"/>
          </p:cNvSpPr>
          <p:nvPr/>
        </p:nvSpPr>
        <p:spPr bwMode="auto">
          <a:xfrm>
            <a:off x="7307263" y="4062413"/>
            <a:ext cx="649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＜</a:t>
            </a:r>
          </a:p>
        </p:txBody>
      </p:sp>
      <p:sp>
        <p:nvSpPr>
          <p:cNvPr id="522294" name="Text Box 54"/>
          <p:cNvSpPr txBox="1">
            <a:spLocks noChangeArrowheads="1"/>
          </p:cNvSpPr>
          <p:nvPr/>
        </p:nvSpPr>
        <p:spPr bwMode="auto">
          <a:xfrm>
            <a:off x="5580063" y="4968875"/>
            <a:ext cx="649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＞</a:t>
            </a:r>
          </a:p>
        </p:txBody>
      </p:sp>
      <p:grpSp>
        <p:nvGrpSpPr>
          <p:cNvPr id="28697" name="群組 52"/>
          <p:cNvGrpSpPr>
            <a:grpSpLocks/>
          </p:cNvGrpSpPr>
          <p:nvPr/>
        </p:nvGrpSpPr>
        <p:grpSpPr bwMode="auto">
          <a:xfrm>
            <a:off x="3429000" y="1835150"/>
            <a:ext cx="533400" cy="457200"/>
            <a:chOff x="3429000" y="2209800"/>
            <a:chExt cx="533400" cy="457200"/>
          </a:xfrm>
        </p:grpSpPr>
        <p:sp>
          <p:nvSpPr>
            <p:cNvPr id="28721" name="Oval 4"/>
            <p:cNvSpPr>
              <a:spLocks noChangeArrowheads="1"/>
            </p:cNvSpPr>
            <p:nvPr/>
          </p:nvSpPr>
          <p:spPr bwMode="auto">
            <a:xfrm>
              <a:off x="3429000" y="2209800"/>
              <a:ext cx="533400" cy="4572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22" name="Oval 7"/>
            <p:cNvSpPr>
              <a:spLocks noChangeArrowheads="1"/>
            </p:cNvSpPr>
            <p:nvPr/>
          </p:nvSpPr>
          <p:spPr bwMode="auto">
            <a:xfrm>
              <a:off x="3581400" y="22860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23" name="Oval 11"/>
            <p:cNvSpPr>
              <a:spLocks noChangeArrowheads="1"/>
            </p:cNvSpPr>
            <p:nvPr/>
          </p:nvSpPr>
          <p:spPr bwMode="auto">
            <a:xfrm>
              <a:off x="3810000" y="23622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24" name="Oval 12"/>
            <p:cNvSpPr>
              <a:spLocks noChangeArrowheads="1"/>
            </p:cNvSpPr>
            <p:nvPr/>
          </p:nvSpPr>
          <p:spPr bwMode="auto">
            <a:xfrm>
              <a:off x="3505200" y="2438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25" name="Oval 13"/>
            <p:cNvSpPr>
              <a:spLocks noChangeArrowheads="1"/>
            </p:cNvSpPr>
            <p:nvPr/>
          </p:nvSpPr>
          <p:spPr bwMode="auto">
            <a:xfrm>
              <a:off x="3657600" y="25146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26" name="Oval 18"/>
            <p:cNvSpPr>
              <a:spLocks noChangeArrowheads="1"/>
            </p:cNvSpPr>
            <p:nvPr/>
          </p:nvSpPr>
          <p:spPr bwMode="auto">
            <a:xfrm>
              <a:off x="3657600" y="23622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8698" name="群組 59"/>
          <p:cNvGrpSpPr>
            <a:grpSpLocks/>
          </p:cNvGrpSpPr>
          <p:nvPr/>
        </p:nvGrpSpPr>
        <p:grpSpPr bwMode="auto">
          <a:xfrm>
            <a:off x="609600" y="1225550"/>
            <a:ext cx="2057400" cy="1828800"/>
            <a:chOff x="609600" y="1600200"/>
            <a:chExt cx="2057400" cy="1828800"/>
          </a:xfrm>
        </p:grpSpPr>
        <p:sp>
          <p:nvSpPr>
            <p:cNvPr id="28715" name="Oval 3"/>
            <p:cNvSpPr>
              <a:spLocks noChangeArrowheads="1"/>
            </p:cNvSpPr>
            <p:nvPr/>
          </p:nvSpPr>
          <p:spPr bwMode="auto">
            <a:xfrm>
              <a:off x="609600" y="1600200"/>
              <a:ext cx="2057400" cy="18288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16" name="Oval 14"/>
            <p:cNvSpPr>
              <a:spLocks noChangeArrowheads="1"/>
            </p:cNvSpPr>
            <p:nvPr/>
          </p:nvSpPr>
          <p:spPr bwMode="auto">
            <a:xfrm>
              <a:off x="1828800" y="17526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17" name="Oval 15"/>
            <p:cNvSpPr>
              <a:spLocks noChangeArrowheads="1"/>
            </p:cNvSpPr>
            <p:nvPr/>
          </p:nvSpPr>
          <p:spPr bwMode="auto">
            <a:xfrm>
              <a:off x="1447800" y="30480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18" name="Oval 16"/>
            <p:cNvSpPr>
              <a:spLocks noChangeArrowheads="1"/>
            </p:cNvSpPr>
            <p:nvPr/>
          </p:nvSpPr>
          <p:spPr bwMode="auto">
            <a:xfrm>
              <a:off x="2133600" y="26670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19" name="Oval 17"/>
            <p:cNvSpPr>
              <a:spLocks noChangeArrowheads="1"/>
            </p:cNvSpPr>
            <p:nvPr/>
          </p:nvSpPr>
          <p:spPr bwMode="auto">
            <a:xfrm>
              <a:off x="990600" y="23622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20" name="Oval 19"/>
            <p:cNvSpPr>
              <a:spLocks noChangeArrowheads="1"/>
            </p:cNvSpPr>
            <p:nvPr/>
          </p:nvSpPr>
          <p:spPr bwMode="auto">
            <a:xfrm>
              <a:off x="1676400" y="23622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8699" name="群組 79"/>
          <p:cNvGrpSpPr>
            <a:grpSpLocks/>
          </p:cNvGrpSpPr>
          <p:nvPr/>
        </p:nvGrpSpPr>
        <p:grpSpPr bwMode="auto">
          <a:xfrm>
            <a:off x="1042988" y="4095750"/>
            <a:ext cx="762000" cy="685800"/>
            <a:chOff x="1043608" y="4183360"/>
            <a:chExt cx="762000" cy="685800"/>
          </a:xfrm>
        </p:grpSpPr>
        <p:sp>
          <p:nvSpPr>
            <p:cNvPr id="28713" name="Oval 5"/>
            <p:cNvSpPr>
              <a:spLocks noChangeArrowheads="1"/>
            </p:cNvSpPr>
            <p:nvPr/>
          </p:nvSpPr>
          <p:spPr bwMode="auto">
            <a:xfrm>
              <a:off x="1043608" y="4183360"/>
              <a:ext cx="762000" cy="685800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14" name="Oval 21"/>
            <p:cNvSpPr>
              <a:spLocks noChangeArrowheads="1"/>
            </p:cNvSpPr>
            <p:nvPr/>
          </p:nvSpPr>
          <p:spPr bwMode="auto">
            <a:xfrm>
              <a:off x="1348408" y="448816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8700" name="群組 80"/>
          <p:cNvGrpSpPr>
            <a:grpSpLocks/>
          </p:cNvGrpSpPr>
          <p:nvPr/>
        </p:nvGrpSpPr>
        <p:grpSpPr bwMode="auto">
          <a:xfrm>
            <a:off x="3024188" y="4095750"/>
            <a:ext cx="762000" cy="685800"/>
            <a:chOff x="3024808" y="4183360"/>
            <a:chExt cx="762000" cy="685800"/>
          </a:xfrm>
        </p:grpSpPr>
        <p:sp>
          <p:nvSpPr>
            <p:cNvPr id="28702" name="Oval 6"/>
            <p:cNvSpPr>
              <a:spLocks noChangeArrowheads="1"/>
            </p:cNvSpPr>
            <p:nvPr/>
          </p:nvSpPr>
          <p:spPr bwMode="auto">
            <a:xfrm>
              <a:off x="3024808" y="4183360"/>
              <a:ext cx="762000" cy="6858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3" name="Oval 8"/>
            <p:cNvSpPr>
              <a:spLocks noChangeArrowheads="1"/>
            </p:cNvSpPr>
            <p:nvPr/>
          </p:nvSpPr>
          <p:spPr bwMode="auto">
            <a:xfrm>
              <a:off x="3329608" y="433576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4" name="Oval 9"/>
            <p:cNvSpPr>
              <a:spLocks noChangeArrowheads="1"/>
            </p:cNvSpPr>
            <p:nvPr/>
          </p:nvSpPr>
          <p:spPr bwMode="auto">
            <a:xfrm>
              <a:off x="3177208" y="433576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5" name="Oval 10"/>
            <p:cNvSpPr>
              <a:spLocks noChangeArrowheads="1"/>
            </p:cNvSpPr>
            <p:nvPr/>
          </p:nvSpPr>
          <p:spPr bwMode="auto">
            <a:xfrm>
              <a:off x="3101008" y="448816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6" name="Oval 22"/>
            <p:cNvSpPr>
              <a:spLocks noChangeArrowheads="1"/>
            </p:cNvSpPr>
            <p:nvPr/>
          </p:nvSpPr>
          <p:spPr bwMode="auto">
            <a:xfrm>
              <a:off x="3558208" y="464056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7" name="Oval 23"/>
            <p:cNvSpPr>
              <a:spLocks noChangeArrowheads="1"/>
            </p:cNvSpPr>
            <p:nvPr/>
          </p:nvSpPr>
          <p:spPr bwMode="auto">
            <a:xfrm>
              <a:off x="3405808" y="464056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8" name="Oval 24"/>
            <p:cNvSpPr>
              <a:spLocks noChangeArrowheads="1"/>
            </p:cNvSpPr>
            <p:nvPr/>
          </p:nvSpPr>
          <p:spPr bwMode="auto">
            <a:xfrm>
              <a:off x="3558208" y="448816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9" name="Oval 25"/>
            <p:cNvSpPr>
              <a:spLocks noChangeArrowheads="1"/>
            </p:cNvSpPr>
            <p:nvPr/>
          </p:nvSpPr>
          <p:spPr bwMode="auto">
            <a:xfrm>
              <a:off x="3405808" y="448816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10" name="Oval 26"/>
            <p:cNvSpPr>
              <a:spLocks noChangeArrowheads="1"/>
            </p:cNvSpPr>
            <p:nvPr/>
          </p:nvSpPr>
          <p:spPr bwMode="auto">
            <a:xfrm>
              <a:off x="3177208" y="464056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11" name="Oval 27"/>
            <p:cNvSpPr>
              <a:spLocks noChangeArrowheads="1"/>
            </p:cNvSpPr>
            <p:nvPr/>
          </p:nvSpPr>
          <p:spPr bwMode="auto">
            <a:xfrm>
              <a:off x="3253408" y="448816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12" name="Oval 28"/>
            <p:cNvSpPr>
              <a:spLocks noChangeArrowheads="1"/>
            </p:cNvSpPr>
            <p:nvPr/>
          </p:nvSpPr>
          <p:spPr bwMode="auto">
            <a:xfrm>
              <a:off x="3482008" y="433576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82" name="Text Box 35"/>
          <p:cNvSpPr txBox="1">
            <a:spLocks noChangeArrowheads="1"/>
          </p:cNvSpPr>
          <p:nvPr/>
        </p:nvSpPr>
        <p:spPr bwMode="auto">
          <a:xfrm>
            <a:off x="395288" y="6165850"/>
            <a:ext cx="7239000" cy="51911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  <a:sym typeface="Wingdings 3" pitchFamily="18" charset="2"/>
              </a:rPr>
              <a:t> </a:t>
            </a:r>
            <a:r>
              <a:rPr lang="zh-TW" altLang="en-US" sz="2800" dirty="0">
                <a:solidFill>
                  <a:srgbClr val="FF0066"/>
                </a:solidFill>
                <a:ea typeface="標楷體" pitchFamily="65" charset="-120"/>
              </a:rPr>
              <a:t>質量</a:t>
            </a:r>
            <a:r>
              <a:rPr lang="zh-TW" altLang="en-US" sz="2800" dirty="0">
                <a:ea typeface="標楷體" pitchFamily="65" charset="-120"/>
              </a:rPr>
              <a:t>和</a:t>
            </a:r>
            <a:r>
              <a:rPr lang="zh-TW" altLang="en-US" sz="2800" dirty="0">
                <a:solidFill>
                  <a:srgbClr val="FF0066"/>
                </a:solidFill>
                <a:ea typeface="標楷體" pitchFamily="65" charset="-120"/>
              </a:rPr>
              <a:t>體積</a:t>
            </a:r>
            <a:r>
              <a:rPr lang="zh-TW" altLang="en-US" sz="2800" dirty="0">
                <a:ea typeface="標楷體" pitchFamily="65" charset="-120"/>
              </a:rPr>
              <a:t>與物質的</a:t>
            </a:r>
            <a:r>
              <a:rPr lang="zh-TW" altLang="en-US" sz="2800" dirty="0">
                <a:solidFill>
                  <a:srgbClr val="FF0066"/>
                </a:solidFill>
                <a:ea typeface="標楷體" pitchFamily="65" charset="-120"/>
              </a:rPr>
              <a:t>疏密</a:t>
            </a:r>
            <a:r>
              <a:rPr lang="zh-TW" altLang="en-US" sz="2800" dirty="0">
                <a:ea typeface="標楷體" pitchFamily="65" charset="-120"/>
              </a:rPr>
              <a:t>程度是相關的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1" grpId="0"/>
      <p:bldP spid="522292" grpId="0"/>
      <p:bldP spid="522293" grpId="0"/>
      <p:bldP spid="5222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250" y="136525"/>
            <a:ext cx="8454206" cy="835025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物質的密度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(D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28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323850" y="915988"/>
            <a:ext cx="8421688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   （</a:t>
            </a:r>
            <a:r>
              <a:rPr lang="en-US" altLang="zh-TW">
                <a:ea typeface="標楷體" pitchFamily="65" charset="-120"/>
                <a:cs typeface="Times New Roman" pitchFamily="18" charset="0"/>
                <a:sym typeface="Wingdings" pitchFamily="2" charset="2"/>
              </a:rPr>
              <a:t>1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）意義：物體內所含</a:t>
            </a:r>
            <a:r>
              <a:rPr lang="zh-TW" altLang="en-US" u="sng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                           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。</a:t>
            </a:r>
            <a:b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   （</a:t>
            </a:r>
            <a:r>
              <a:rPr lang="en-US" altLang="zh-TW">
                <a:ea typeface="標楷體" pitchFamily="65" charset="-120"/>
                <a:cs typeface="Times New Roman" pitchFamily="18" charset="0"/>
                <a:sym typeface="Wingdings" pitchFamily="2" charset="2"/>
              </a:rPr>
              <a:t>2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）定義：符號</a:t>
            </a:r>
            <a:r>
              <a:rPr lang="zh-TW" altLang="en-US" u="sng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。</a:t>
            </a:r>
            <a:b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 關係式：以</a:t>
            </a:r>
            <a:r>
              <a:rPr lang="zh-TW" altLang="en-US" u="sng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（     ）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與</a:t>
            </a:r>
            <a:r>
              <a:rPr lang="zh-TW" altLang="en-US" u="sng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（     ）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的</a:t>
            </a:r>
            <a:r>
              <a:rPr lang="zh-TW" altLang="en-US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" pitchFamily="2" charset="2"/>
              </a:rPr>
              <a:t>比值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表示</a:t>
            </a:r>
            <a:b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                    物質的疏密程度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4043363" y="925513"/>
            <a:ext cx="2397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物質的疏密程度</a:t>
            </a:r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3055938" y="1385888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D</a:t>
            </a:r>
          </a:p>
        </p:txBody>
      </p:sp>
      <p:sp>
        <p:nvSpPr>
          <p:cNvPr id="526342" name="Text Box 6"/>
          <p:cNvSpPr txBox="1">
            <a:spLocks noChangeArrowheads="1"/>
          </p:cNvSpPr>
          <p:nvPr/>
        </p:nvSpPr>
        <p:spPr bwMode="auto">
          <a:xfrm>
            <a:off x="2843213" y="1789113"/>
            <a:ext cx="962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質量</a:t>
            </a:r>
          </a:p>
        </p:txBody>
      </p:sp>
      <p:sp>
        <p:nvSpPr>
          <p:cNvPr id="526343" name="Text Box 7"/>
          <p:cNvSpPr txBox="1">
            <a:spLocks noChangeArrowheads="1"/>
          </p:cNvSpPr>
          <p:nvPr/>
        </p:nvSpPr>
        <p:spPr bwMode="auto">
          <a:xfrm>
            <a:off x="4916488" y="1789113"/>
            <a:ext cx="1120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體積</a:t>
            </a:r>
          </a:p>
        </p:txBody>
      </p:sp>
      <p:sp>
        <p:nvSpPr>
          <p:cNvPr id="526344" name="Text Box 8"/>
          <p:cNvSpPr txBox="1">
            <a:spLocks noChangeArrowheads="1"/>
          </p:cNvSpPr>
          <p:nvPr/>
        </p:nvSpPr>
        <p:spPr bwMode="auto">
          <a:xfrm>
            <a:off x="3805238" y="181768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M</a:t>
            </a:r>
          </a:p>
        </p:txBody>
      </p:sp>
      <p:sp>
        <p:nvSpPr>
          <p:cNvPr id="526345" name="Text Box 9"/>
          <p:cNvSpPr txBox="1">
            <a:spLocks noChangeArrowheads="1"/>
          </p:cNvSpPr>
          <p:nvPr/>
        </p:nvSpPr>
        <p:spPr bwMode="auto">
          <a:xfrm>
            <a:off x="5749925" y="181768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V</a:t>
            </a:r>
          </a:p>
        </p:txBody>
      </p:sp>
      <p:graphicFrame>
        <p:nvGraphicFramePr>
          <p:cNvPr id="526346" name="Object 10"/>
          <p:cNvGraphicFramePr>
            <a:graphicFrameLocks noChangeAspect="1"/>
          </p:cNvGraphicFramePr>
          <p:nvPr/>
        </p:nvGraphicFramePr>
        <p:xfrm>
          <a:off x="2030413" y="3000375"/>
          <a:ext cx="5287962" cy="1004888"/>
        </p:xfrm>
        <a:graphic>
          <a:graphicData uri="http://schemas.openxmlformats.org/presentationml/2006/ole">
            <p:oleObj spid="_x0000_s1026" name="方程式" r:id="rId4" imgW="2273040" imgH="431640" progId="Equation.3">
              <p:embed/>
            </p:oleObj>
          </a:graphicData>
        </a:graphic>
      </p:graphicFrame>
      <p:graphicFrame>
        <p:nvGraphicFramePr>
          <p:cNvPr id="526347" name="Object 11"/>
          <p:cNvGraphicFramePr>
            <a:graphicFrameLocks noChangeAspect="1"/>
          </p:cNvGraphicFramePr>
          <p:nvPr/>
        </p:nvGraphicFramePr>
        <p:xfrm>
          <a:off x="2057400" y="4089400"/>
          <a:ext cx="5230813" cy="1127125"/>
        </p:xfrm>
        <a:graphic>
          <a:graphicData uri="http://schemas.openxmlformats.org/presentationml/2006/ole">
            <p:oleObj spid="_x0000_s1027" name="方程式" r:id="rId5" imgW="2006280" imgH="431640" progId="Equation.3">
              <p:embed/>
            </p:oleObj>
          </a:graphicData>
        </a:graphic>
      </p:graphicFrame>
      <p:sp>
        <p:nvSpPr>
          <p:cNvPr id="526348" name="Text Box 12"/>
          <p:cNvSpPr txBox="1">
            <a:spLocks noChangeArrowheads="1"/>
          </p:cNvSpPr>
          <p:nvPr/>
        </p:nvSpPr>
        <p:spPr bwMode="auto">
          <a:xfrm>
            <a:off x="6084888" y="5516563"/>
            <a:ext cx="2159000" cy="1006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000" dirty="0">
                <a:latin typeface="Arial" charset="0"/>
                <a:ea typeface="標楷體" pitchFamily="65" charset="-120"/>
              </a:rPr>
              <a:t>Density</a:t>
            </a:r>
            <a:r>
              <a:rPr lang="zh-TW" altLang="en-US" sz="2000" dirty="0">
                <a:latin typeface="Arial" charset="0"/>
                <a:ea typeface="標楷體" pitchFamily="65" charset="-120"/>
              </a:rPr>
              <a:t>：密度</a:t>
            </a:r>
            <a:br>
              <a:rPr lang="zh-TW" altLang="en-US" sz="2000" dirty="0">
                <a:latin typeface="Arial" charset="0"/>
                <a:ea typeface="標楷體" pitchFamily="65" charset="-120"/>
              </a:rPr>
            </a:br>
            <a:r>
              <a:rPr lang="en-US" altLang="zh-TW" sz="2000" dirty="0">
                <a:latin typeface="Arial" charset="0"/>
                <a:ea typeface="標楷體" pitchFamily="65" charset="-120"/>
              </a:rPr>
              <a:t>Mass   </a:t>
            </a:r>
            <a:r>
              <a:rPr lang="zh-TW" altLang="en-US" sz="2000" dirty="0">
                <a:latin typeface="Arial" charset="0"/>
                <a:ea typeface="標楷體" pitchFamily="65" charset="-120"/>
              </a:rPr>
              <a:t>：質量</a:t>
            </a:r>
            <a:br>
              <a:rPr lang="zh-TW" altLang="en-US" sz="2000" dirty="0">
                <a:latin typeface="Arial" charset="0"/>
                <a:ea typeface="標楷體" pitchFamily="65" charset="-120"/>
              </a:rPr>
            </a:br>
            <a:r>
              <a:rPr lang="en-US" altLang="zh-TW" sz="2000" dirty="0">
                <a:latin typeface="Arial" charset="0"/>
                <a:ea typeface="標楷體" pitchFamily="65" charset="-120"/>
              </a:rPr>
              <a:t>Volume</a:t>
            </a:r>
            <a:r>
              <a:rPr lang="zh-TW" altLang="en-US" sz="2000" dirty="0">
                <a:latin typeface="Arial" charset="0"/>
                <a:ea typeface="標楷體" pitchFamily="65" charset="-120"/>
              </a:rPr>
              <a:t>：體積</a:t>
            </a:r>
          </a:p>
        </p:txBody>
      </p:sp>
      <p:sp>
        <p:nvSpPr>
          <p:cNvPr id="526349" name="Rectangle 13"/>
          <p:cNvSpPr>
            <a:spLocks noChangeArrowheads="1"/>
          </p:cNvSpPr>
          <p:nvPr/>
        </p:nvSpPr>
        <p:spPr bwMode="auto">
          <a:xfrm>
            <a:off x="1884363" y="4078288"/>
            <a:ext cx="1423987" cy="111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6350" name="Rectangle 14"/>
          <p:cNvSpPr>
            <a:spLocks noChangeArrowheads="1"/>
          </p:cNvSpPr>
          <p:nvPr/>
        </p:nvSpPr>
        <p:spPr bwMode="auto">
          <a:xfrm>
            <a:off x="3871913" y="4046538"/>
            <a:ext cx="1517650" cy="111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文字方塊 3"/>
          <p:cNvSpPr txBox="1"/>
          <p:nvPr/>
        </p:nvSpPr>
        <p:spPr>
          <a:xfrm>
            <a:off x="7812360" y="332656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800" dirty="0" smtClean="0"/>
              <a:t>1/4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2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0" grpId="0"/>
      <p:bldP spid="526341" grpId="0"/>
      <p:bldP spid="526342" grpId="0"/>
      <p:bldP spid="526343" grpId="0"/>
      <p:bldP spid="526344" grpId="0"/>
      <p:bldP spid="526345" grpId="0"/>
      <p:bldP spid="526349" grpId="0" animBg="1"/>
      <p:bldP spid="5263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3"/>
          <p:cNvSpPr txBox="1">
            <a:spLocks noChangeArrowheads="1"/>
          </p:cNvSpPr>
          <p:nvPr/>
        </p:nvSpPr>
        <p:spPr bwMode="auto">
          <a:xfrm>
            <a:off x="539552" y="909439"/>
            <a:ext cx="8061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（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3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）單位：由</a:t>
            </a:r>
            <a:r>
              <a:rPr lang="zh-TW" altLang="en-US" u="sng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  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與</a:t>
            </a:r>
            <a:r>
              <a:rPr lang="zh-TW" altLang="en-US" u="sng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 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單位</a:t>
            </a:r>
            <a:r>
              <a:rPr lang="zh-TW" altLang="en-US" dirty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" pitchFamily="2" charset="2"/>
              </a:rPr>
              <a:t>組合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而成</a:t>
            </a:r>
            <a:b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 密度：單位體積內，所含物質的質量</a:t>
            </a:r>
            <a:b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 常用的密度單位：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346002" y="2322314"/>
          <a:ext cx="6419850" cy="776287"/>
        </p:xfrm>
        <a:graphic>
          <a:graphicData uri="http://schemas.openxmlformats.org/presentationml/2006/ole">
            <p:oleObj spid="_x0000_s2050" name="方程式" r:id="rId4" imgW="3568680" imgH="431640" progId="Equation.3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314252" y="3179564"/>
          <a:ext cx="6835775" cy="795337"/>
        </p:xfrm>
        <a:graphic>
          <a:graphicData uri="http://schemas.openxmlformats.org/presentationml/2006/ole">
            <p:oleObj spid="_x0000_s2051" name="方程式" r:id="rId5" imgW="3708360" imgH="431640" progId="Equation.3">
              <p:embed/>
            </p:oleObj>
          </a:graphicData>
        </a:graphic>
      </p:graphicFrame>
      <p:graphicFrame>
        <p:nvGraphicFramePr>
          <p:cNvPr id="528390" name="Group 6"/>
          <p:cNvGraphicFramePr>
            <a:graphicFrameLocks noGrp="1"/>
          </p:cNvGraphicFramePr>
          <p:nvPr/>
        </p:nvGraphicFramePr>
        <p:xfrm>
          <a:off x="2127250" y="4513263"/>
          <a:ext cx="6096000" cy="2030413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常用質量單位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常用體積單位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常用密度單位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Kg   g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m</a:t>
                      </a:r>
                      <a:r>
                        <a:rPr kumimoji="1" lang="en-US" altLang="zh-TW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    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cm</a:t>
                      </a:r>
                      <a:r>
                        <a:rPr kumimoji="1" lang="en-US" altLang="zh-TW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L    ml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8404" name="Object 20"/>
          <p:cNvGraphicFramePr>
            <a:graphicFrameLocks noChangeAspect="1"/>
          </p:cNvGraphicFramePr>
          <p:nvPr/>
        </p:nvGraphicFramePr>
        <p:xfrm>
          <a:off x="6361113" y="5075238"/>
          <a:ext cx="1568450" cy="622300"/>
        </p:xfrm>
        <a:graphic>
          <a:graphicData uri="http://schemas.openxmlformats.org/presentationml/2006/ole">
            <p:oleObj spid="_x0000_s2052" name="方程式" r:id="rId6" imgW="863280" imgH="342720" progId="Equation.3">
              <p:embed/>
            </p:oleObj>
          </a:graphicData>
        </a:graphic>
      </p:graphicFrame>
      <p:graphicFrame>
        <p:nvGraphicFramePr>
          <p:cNvPr id="528405" name="Object 21"/>
          <p:cNvGraphicFramePr>
            <a:graphicFrameLocks noChangeAspect="1"/>
          </p:cNvGraphicFramePr>
          <p:nvPr/>
        </p:nvGraphicFramePr>
        <p:xfrm>
          <a:off x="6321425" y="5799138"/>
          <a:ext cx="782638" cy="622300"/>
        </p:xfrm>
        <a:graphic>
          <a:graphicData uri="http://schemas.openxmlformats.org/presentationml/2006/ole">
            <p:oleObj spid="_x0000_s2053" name="方程式" r:id="rId7" imgW="431640" imgH="342720" progId="Equation.3">
              <p:embed/>
            </p:oleObj>
          </a:graphicData>
        </a:graphic>
      </p:graphicFrame>
      <p:graphicFrame>
        <p:nvGraphicFramePr>
          <p:cNvPr id="528406" name="Object 22"/>
          <p:cNvGraphicFramePr>
            <a:graphicFrameLocks noChangeAspect="1"/>
          </p:cNvGraphicFramePr>
          <p:nvPr/>
        </p:nvGraphicFramePr>
        <p:xfrm>
          <a:off x="7346950" y="5789613"/>
          <a:ext cx="484188" cy="600075"/>
        </p:xfrm>
        <a:graphic>
          <a:graphicData uri="http://schemas.openxmlformats.org/presentationml/2006/ole">
            <p:oleObj spid="_x0000_s2054" name="方程式" r:id="rId8" imgW="266400" imgH="330120" progId="Equation.3">
              <p:embed/>
            </p:oleObj>
          </a:graphicData>
        </a:graphic>
      </p:graphicFrame>
      <p:sp>
        <p:nvSpPr>
          <p:cNvPr id="528407" name="Rectangle 23"/>
          <p:cNvSpPr>
            <a:spLocks noChangeArrowheads="1"/>
          </p:cNvSpPr>
          <p:nvPr/>
        </p:nvSpPr>
        <p:spPr bwMode="auto">
          <a:xfrm>
            <a:off x="2696964" y="2323901"/>
            <a:ext cx="358775" cy="349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8408" name="Rectangle 24"/>
          <p:cNvSpPr>
            <a:spLocks noChangeArrowheads="1"/>
          </p:cNvSpPr>
          <p:nvPr/>
        </p:nvSpPr>
        <p:spPr bwMode="auto">
          <a:xfrm>
            <a:off x="2336602" y="2771576"/>
            <a:ext cx="1104900" cy="349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8409" name="Rectangle 25"/>
          <p:cNvSpPr>
            <a:spLocks noChangeArrowheads="1"/>
          </p:cNvSpPr>
          <p:nvPr/>
        </p:nvSpPr>
        <p:spPr bwMode="auto">
          <a:xfrm>
            <a:off x="3705027" y="2409626"/>
            <a:ext cx="1584325" cy="6302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8410" name="Rectangle 26"/>
          <p:cNvSpPr>
            <a:spLocks noChangeArrowheads="1"/>
          </p:cNvSpPr>
          <p:nvPr/>
        </p:nvSpPr>
        <p:spPr bwMode="auto">
          <a:xfrm>
            <a:off x="5289352" y="2350889"/>
            <a:ext cx="2592387" cy="658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8411" name="Rectangle 27"/>
          <p:cNvSpPr>
            <a:spLocks noChangeArrowheads="1"/>
          </p:cNvSpPr>
          <p:nvPr/>
        </p:nvSpPr>
        <p:spPr bwMode="auto">
          <a:xfrm>
            <a:off x="2625527" y="3192264"/>
            <a:ext cx="569912" cy="349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8412" name="Rectangle 28"/>
          <p:cNvSpPr>
            <a:spLocks noChangeArrowheads="1"/>
          </p:cNvSpPr>
          <p:nvPr/>
        </p:nvSpPr>
        <p:spPr bwMode="auto">
          <a:xfrm>
            <a:off x="2336602" y="3655814"/>
            <a:ext cx="1158875" cy="349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8413" name="Rectangle 29"/>
          <p:cNvSpPr>
            <a:spLocks noChangeArrowheads="1"/>
          </p:cNvSpPr>
          <p:nvPr/>
        </p:nvSpPr>
        <p:spPr bwMode="auto">
          <a:xfrm>
            <a:off x="3776464" y="3276401"/>
            <a:ext cx="1720850" cy="636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8414" name="Rectangle 30"/>
          <p:cNvSpPr>
            <a:spLocks noChangeArrowheads="1"/>
          </p:cNvSpPr>
          <p:nvPr/>
        </p:nvSpPr>
        <p:spPr bwMode="auto">
          <a:xfrm>
            <a:off x="5649714" y="3220839"/>
            <a:ext cx="2592388" cy="666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8415" name="Text Box 31"/>
          <p:cNvSpPr txBox="1">
            <a:spLocks noChangeArrowheads="1"/>
          </p:cNvSpPr>
          <p:nvPr/>
        </p:nvSpPr>
        <p:spPr bwMode="auto">
          <a:xfrm>
            <a:off x="2696964" y="914201"/>
            <a:ext cx="91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質量</a:t>
            </a:r>
          </a:p>
        </p:txBody>
      </p:sp>
      <p:sp>
        <p:nvSpPr>
          <p:cNvPr id="528416" name="Text Box 32"/>
          <p:cNvSpPr txBox="1">
            <a:spLocks noChangeArrowheads="1"/>
          </p:cNvSpPr>
          <p:nvPr/>
        </p:nvSpPr>
        <p:spPr bwMode="auto">
          <a:xfrm>
            <a:off x="3811389" y="939601"/>
            <a:ext cx="91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體積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22250" y="136525"/>
            <a:ext cx="845420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1" lang="en-US" altLang="zh-TW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ebdings" pitchFamily="18" charset="2"/>
              </a:rPr>
              <a:t></a:t>
            </a: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物質的密度</a:t>
            </a:r>
            <a:r>
              <a:rPr kumimoji="1" lang="en-US" altLang="zh-TW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(D)                         </a:t>
            </a:r>
            <a:endParaRPr kumimoji="1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文字方塊 3"/>
          <p:cNvSpPr txBox="1"/>
          <p:nvPr/>
        </p:nvSpPr>
        <p:spPr>
          <a:xfrm>
            <a:off x="7812360" y="332656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800" dirty="0" smtClean="0"/>
              <a:t>2/4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2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407" grpId="0" animBg="1"/>
      <p:bldP spid="528408" grpId="0" animBg="1"/>
      <p:bldP spid="528409" grpId="0" animBg="1"/>
      <p:bldP spid="528410" grpId="0" animBg="1"/>
      <p:bldP spid="528411" grpId="0" animBg="1"/>
      <p:bldP spid="528412" grpId="0" animBg="1"/>
      <p:bldP spid="528413" grpId="0" animBg="1"/>
      <p:bldP spid="528414" grpId="0" animBg="1"/>
      <p:bldP spid="528415" grpId="0"/>
      <p:bldP spid="5284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539750" y="893763"/>
            <a:ext cx="80613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（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3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）單位：</a:t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 dirty="0" smtClean="0">
                <a:latin typeface="Arial" charset="0"/>
                <a:ea typeface="標楷體" pitchFamily="65" charset="-120"/>
                <a:sym typeface="Wingdings" pitchFamily="2" charset="2"/>
              </a:rPr>
              <a:t>    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導出單位的讀法：</a:t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          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 2" pitchFamily="18" charset="2"/>
              </a:rPr>
              <a:t>水密度</a:t>
            </a:r>
            <a:r>
              <a:rPr lang="en-US" altLang="en-US" dirty="0">
                <a:latin typeface="Arial" charset="0"/>
                <a:ea typeface="標楷體" pitchFamily="65" charset="-120"/>
                <a:sym typeface="Wingdings 2" pitchFamily="18" charset="2"/>
              </a:rPr>
              <a:t>＝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 2" pitchFamily="18" charset="2"/>
              </a:rPr>
              <a:t>1 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 3" pitchFamily="18" charset="2"/>
              </a:rPr>
              <a:t>g / cm</a:t>
            </a:r>
            <a:r>
              <a:rPr lang="en-US" altLang="zh-TW" baseline="30000" dirty="0">
                <a:latin typeface="Arial" charset="0"/>
                <a:ea typeface="標楷體" pitchFamily="65" charset="-120"/>
                <a:sym typeface="Wingdings 3" pitchFamily="18" charset="2"/>
              </a:rPr>
              <a:t>3</a:t>
            </a:r>
            <a:r>
              <a:rPr lang="en-US" altLang="zh-TW" dirty="0">
                <a:solidFill>
                  <a:schemeClr val="accent2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 </a:t>
            </a:r>
            <a:r>
              <a:rPr lang="zh-TW" altLang="en-US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（記）</a:t>
            </a:r>
            <a:r>
              <a:rPr lang="zh-TW" altLang="en-US" dirty="0">
                <a:solidFill>
                  <a:schemeClr val="accent2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       </a:t>
            </a:r>
            <a:br>
              <a:rPr lang="zh-TW" altLang="en-US" dirty="0">
                <a:solidFill>
                  <a:schemeClr val="accent2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</a:br>
            <a:r>
              <a:rPr lang="zh-TW" altLang="en-US" dirty="0">
                <a:solidFill>
                  <a:schemeClr val="accent2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       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 3" pitchFamily="18" charset="2"/>
              </a:rPr>
              <a:t> 讀作：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 3" pitchFamily="18" charset="2"/>
              </a:rPr>
              <a:t>1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 3" pitchFamily="18" charset="2"/>
              </a:rPr>
              <a:t>公克每立方公分 或 每立方公分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 3" pitchFamily="18" charset="2"/>
              </a:rPr>
              <a:t>1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 3" pitchFamily="18" charset="2"/>
              </a:rPr>
              <a:t>公克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/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          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 2" pitchFamily="18" charset="2"/>
              </a:rPr>
              <a:t>汞密度</a:t>
            </a:r>
            <a:r>
              <a:rPr lang="en-US" altLang="en-US" dirty="0">
                <a:latin typeface="Arial" charset="0"/>
                <a:ea typeface="標楷體" pitchFamily="65" charset="-120"/>
                <a:sym typeface="Wingdings 2" pitchFamily="18" charset="2"/>
              </a:rPr>
              <a:t>＝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 2" pitchFamily="18" charset="2"/>
              </a:rPr>
              <a:t>13.6 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 3" pitchFamily="18" charset="2"/>
              </a:rPr>
              <a:t>g / cm3</a:t>
            </a:r>
            <a:r>
              <a:rPr lang="en-US" altLang="zh-TW" dirty="0">
                <a:solidFill>
                  <a:schemeClr val="accent2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 </a:t>
            </a:r>
            <a:r>
              <a:rPr lang="zh-TW" altLang="en-US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（記）</a:t>
            </a:r>
            <a:r>
              <a:rPr lang="zh-TW" altLang="en-US" dirty="0">
                <a:solidFill>
                  <a:schemeClr val="accent2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 </a:t>
            </a:r>
            <a:br>
              <a:rPr lang="zh-TW" altLang="en-US" dirty="0">
                <a:solidFill>
                  <a:schemeClr val="accent2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</a:br>
            <a:r>
              <a:rPr lang="zh-TW" altLang="en-US" dirty="0">
                <a:solidFill>
                  <a:schemeClr val="accent2"/>
                </a:solidFill>
                <a:latin typeface="Arial" charset="0"/>
                <a:ea typeface="標楷體" pitchFamily="65" charset="-120"/>
                <a:sym typeface="Wingdings 3" pitchFamily="18" charset="2"/>
              </a:rPr>
              <a:t>        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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 3" pitchFamily="18" charset="2"/>
              </a:rPr>
              <a:t> 讀作：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 3" pitchFamily="18" charset="2"/>
              </a:rPr>
              <a:t>13.6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 3" pitchFamily="18" charset="2"/>
              </a:rPr>
              <a:t>公克每立方公分或 每立方公分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 3" pitchFamily="18" charset="2"/>
              </a:rPr>
              <a:t>13.6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 3" pitchFamily="18" charset="2"/>
              </a:rPr>
              <a:t>公克</a:t>
            </a:r>
          </a:p>
        </p:txBody>
      </p:sp>
      <p:graphicFrame>
        <p:nvGraphicFramePr>
          <p:cNvPr id="532484" name="Object 4"/>
          <p:cNvGraphicFramePr>
            <a:graphicFrameLocks noChangeAspect="1"/>
          </p:cNvGraphicFramePr>
          <p:nvPr/>
        </p:nvGraphicFramePr>
        <p:xfrm>
          <a:off x="3225800" y="4805363"/>
          <a:ext cx="1468438" cy="1071562"/>
        </p:xfrm>
        <a:graphic>
          <a:graphicData uri="http://schemas.openxmlformats.org/presentationml/2006/ole">
            <p:oleObj spid="_x0000_s3074" name="方程式" r:id="rId4" imgW="469800" imgH="342720" progId="Equation.3">
              <p:embed/>
            </p:oleObj>
          </a:graphicData>
        </a:graphic>
      </p:graphicFrame>
      <p:sp>
        <p:nvSpPr>
          <p:cNvPr id="532485" name="AutoShape 5"/>
          <p:cNvSpPr>
            <a:spLocks noChangeArrowheads="1"/>
          </p:cNvSpPr>
          <p:nvPr/>
        </p:nvSpPr>
        <p:spPr bwMode="auto">
          <a:xfrm rot="8437115">
            <a:off x="2798763" y="3630613"/>
            <a:ext cx="1631950" cy="28082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935" y="10153"/>
                </a:moveTo>
                <a:cubicBezTo>
                  <a:pt x="20594" y="4806"/>
                  <a:pt x="16157" y="644"/>
                  <a:pt x="10800" y="644"/>
                </a:cubicBezTo>
                <a:cubicBezTo>
                  <a:pt x="7338" y="643"/>
                  <a:pt x="4116" y="2406"/>
                  <a:pt x="2248" y="5320"/>
                </a:cubicBezTo>
                <a:lnTo>
                  <a:pt x="1706" y="4973"/>
                </a:lnTo>
                <a:cubicBezTo>
                  <a:pt x="3692" y="1874"/>
                  <a:pt x="7119" y="-1"/>
                  <a:pt x="10800" y="0"/>
                </a:cubicBezTo>
                <a:cubicBezTo>
                  <a:pt x="16497" y="0"/>
                  <a:pt x="21215" y="4426"/>
                  <a:pt x="21578" y="10112"/>
                </a:cubicBezTo>
                <a:lnTo>
                  <a:pt x="24272" y="9940"/>
                </a:lnTo>
                <a:lnTo>
                  <a:pt x="21449" y="13148"/>
                </a:lnTo>
                <a:lnTo>
                  <a:pt x="18240" y="10325"/>
                </a:lnTo>
                <a:lnTo>
                  <a:pt x="20935" y="10153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486" name="AutoShape 6"/>
          <p:cNvSpPr>
            <a:spLocks noChangeArrowheads="1"/>
          </p:cNvSpPr>
          <p:nvPr/>
        </p:nvSpPr>
        <p:spPr bwMode="auto">
          <a:xfrm>
            <a:off x="2293938" y="4711700"/>
            <a:ext cx="9144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372225" y="4868863"/>
            <a:ext cx="1368425" cy="1368425"/>
            <a:chOff x="3833" y="2931"/>
            <a:chExt cx="862" cy="862"/>
          </a:xfrm>
        </p:grpSpPr>
        <p:sp>
          <p:nvSpPr>
            <p:cNvPr id="3082" name="AutoShape 8"/>
            <p:cNvSpPr>
              <a:spLocks noChangeArrowheads="1"/>
            </p:cNvSpPr>
            <p:nvPr/>
          </p:nvSpPr>
          <p:spPr bwMode="auto">
            <a:xfrm>
              <a:off x="3833" y="2931"/>
              <a:ext cx="862" cy="862"/>
            </a:xfrm>
            <a:prstGeom prst="cube">
              <a:avLst>
                <a:gd name="adj" fmla="val 25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3075" name="Object 9"/>
            <p:cNvGraphicFramePr>
              <a:graphicFrameLocks noChangeAspect="1"/>
            </p:cNvGraphicFramePr>
            <p:nvPr/>
          </p:nvGraphicFramePr>
          <p:xfrm>
            <a:off x="3960" y="3431"/>
            <a:ext cx="397" cy="254"/>
          </p:xfrm>
          <a:graphic>
            <a:graphicData uri="http://schemas.openxmlformats.org/presentationml/2006/ole">
              <p:oleObj spid="_x0000_s3075" name="方程式" r:id="rId5" imgW="317160" imgH="203040" progId="Equation.3">
                <p:embed/>
              </p:oleObj>
            </a:graphicData>
          </a:graphic>
        </p:graphicFrame>
      </p:grpSp>
      <p:sp>
        <p:nvSpPr>
          <p:cNvPr id="532490" name="Text Box 10"/>
          <p:cNvSpPr txBox="1">
            <a:spLocks noChangeArrowheads="1"/>
          </p:cNvSpPr>
          <p:nvPr/>
        </p:nvSpPr>
        <p:spPr bwMode="auto">
          <a:xfrm>
            <a:off x="4056063" y="45386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ea typeface="標楷體" pitchFamily="65" charset="-120"/>
              </a:rPr>
              <a:t>每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2250" y="136525"/>
            <a:ext cx="845420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1" lang="en-US" altLang="zh-TW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ebdings" pitchFamily="18" charset="2"/>
              </a:rPr>
              <a:t></a:t>
            </a: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物質的密度</a:t>
            </a:r>
            <a:r>
              <a:rPr kumimoji="1" lang="en-US" altLang="zh-TW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(D)                         </a:t>
            </a:r>
            <a:endParaRPr kumimoji="1" lang="zh-TW" alt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" name="文字方塊 3"/>
          <p:cNvSpPr txBox="1"/>
          <p:nvPr/>
        </p:nvSpPr>
        <p:spPr>
          <a:xfrm>
            <a:off x="7812360" y="332656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800" dirty="0" smtClean="0"/>
              <a:t>3/4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5" grpId="0" animBg="1"/>
      <p:bldP spid="532486" grpId="0" animBg="1"/>
      <p:bldP spid="532490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3765</TotalTime>
  <Words>1389</Words>
  <Application>Microsoft Office PowerPoint</Application>
  <PresentationFormat>如螢幕大小 (4:3)</PresentationFormat>
  <Paragraphs>339</Paragraphs>
  <Slides>30</Slides>
  <Notes>21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30</vt:i4>
      </vt:variant>
    </vt:vector>
  </HeadingPairs>
  <TitlesOfParts>
    <vt:vector size="35" baseType="lpstr">
      <vt:lpstr>Crayons</vt:lpstr>
      <vt:lpstr>預設簡報設計</vt:lpstr>
      <vt:lpstr>方程式</vt:lpstr>
      <vt:lpstr>圖表</vt:lpstr>
      <vt:lpstr>Equation</vt:lpstr>
      <vt:lpstr>投影片 1</vt:lpstr>
      <vt:lpstr>質量一樣大的棉花與鐵塊</vt:lpstr>
      <vt:lpstr>質量一樣大的棉花與鐵塊</vt:lpstr>
      <vt:lpstr>體積一樣大的棉花與鐵塊</vt:lpstr>
      <vt:lpstr>體積一樣大的棉花與鐵塊</vt:lpstr>
      <vt:lpstr>物質的疏密程度討論</vt:lpstr>
      <vt:lpstr>物質的密度(D)</vt:lpstr>
      <vt:lpstr>投影片 8</vt:lpstr>
      <vt:lpstr>投影片 9</vt:lpstr>
      <vt:lpstr>投影片 10</vt:lpstr>
      <vt:lpstr>密度範例</vt:lpstr>
      <vt:lpstr>密度的性質</vt:lpstr>
      <vt:lpstr>常見物質的密度</vt:lpstr>
      <vt:lpstr>定溫、定壓下，M、V、D關係圖與意義   </vt:lpstr>
      <vt:lpstr>定溫、定壓下，M、V、D關係圖與意義   </vt:lpstr>
      <vt:lpstr>定溫、定壓下，M、V、D關係圖與意義   </vt:lpstr>
      <vt:lpstr>不同物質M-V關係圖</vt:lpstr>
      <vt:lpstr>固體密度的測量</vt:lpstr>
      <vt:lpstr>液體密度的測量</vt:lpstr>
      <vt:lpstr>液體密度測量~以水為例        </vt:lpstr>
      <vt:lpstr>液體密度測量~以水為例</vt:lpstr>
      <vt:lpstr>總質量對水體積關係圖</vt:lpstr>
      <vt:lpstr>水的密度性質</vt:lpstr>
      <vt:lpstr>投影片 24</vt:lpstr>
      <vt:lpstr>密度範例一</vt:lpstr>
      <vt:lpstr>密度範例二 </vt:lpstr>
      <vt:lpstr>密度範例三</vt:lpstr>
      <vt:lpstr>密度範例四</vt:lpstr>
      <vt:lpstr>密度範例五</vt:lpstr>
      <vt:lpstr>第一章 結束</vt:lpstr>
    </vt:vector>
  </TitlesOfParts>
  <Company>456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第1章 基本測量</dc:title>
  <dc:creator>suyuhnan</dc:creator>
  <cp:lastModifiedBy>Windows User</cp:lastModifiedBy>
  <cp:revision>770</cp:revision>
  <dcterms:created xsi:type="dcterms:W3CDTF">2002-02-06T14:45:10Z</dcterms:created>
  <dcterms:modified xsi:type="dcterms:W3CDTF">2015-08-25T14:09:04Z</dcterms:modified>
</cp:coreProperties>
</file>