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92" r:id="rId1"/>
  </p:sldMasterIdLst>
  <p:notesMasterIdLst>
    <p:notesMasterId r:id="rId9"/>
  </p:notesMasterIdLst>
  <p:sldIdLst>
    <p:sldId id="256" r:id="rId2"/>
    <p:sldId id="257" r:id="rId3"/>
    <p:sldId id="259" r:id="rId4"/>
    <p:sldId id="263" r:id="rId5"/>
    <p:sldId id="260" r:id="rId6"/>
    <p:sldId id="261" r:id="rId7"/>
    <p:sldId id="262" r:id="rId8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84.93042" units="1/cm"/>
          <inkml:channelProperty channel="Y" name="resolution" value="504.1077" units="1/cm"/>
          <inkml:channelProperty channel="T" name="resolution" value="1" units="1/dev"/>
        </inkml:channelProperties>
      </inkml:inkSource>
      <inkml:timestamp xml:id="ts0" timeString="2023-09-09T01:47:17.9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7429 9360 0,'36'32'0,"-10"-9"0,4 2 16,5 6-16,6 5 15,13 7-15,0 1 0,5 1 16,1-1-16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3200E-CC0A-4EB3-9A86-213176B34DE7}" type="datetimeFigureOut">
              <a:rPr lang="zh-TW" altLang="en-US" smtClean="0"/>
              <a:t>2024/9/12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83306"/>
            <a:ext cx="5445760" cy="3913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59990-A74B-4E70-A030-9E09B2B134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453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7567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261480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201230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380216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009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434166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080236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315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89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686871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2826738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47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happy1010116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54B67B-F320-4272-AA30-B3F38EDF6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488" y="769691"/>
            <a:ext cx="5058749" cy="914400"/>
          </a:xfrm>
        </p:spPr>
        <p:txBody>
          <a:bodyPr>
            <a:normAutofit/>
          </a:bodyPr>
          <a:lstStyle/>
          <a:p>
            <a:r>
              <a:rPr lang="en-US" altLang="zh-TW" dirty="0"/>
              <a:t>403</a:t>
            </a:r>
            <a:r>
              <a:rPr lang="zh-TW" altLang="en-US" dirty="0"/>
              <a:t>學校日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17F88E7-FB43-4D23-90BF-557B39463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3878" y="1816066"/>
            <a:ext cx="8915399" cy="1126283"/>
          </a:xfrm>
        </p:spPr>
        <p:txBody>
          <a:bodyPr>
            <a:normAutofit lnSpcReduction="10000"/>
          </a:bodyPr>
          <a:lstStyle/>
          <a:p>
            <a:r>
              <a:rPr lang="zh-TW" altLang="en-US" sz="2400" dirty="0"/>
              <a:t>班級會議時間</a:t>
            </a:r>
            <a:r>
              <a:rPr lang="en-US" altLang="zh-TW" sz="2400" dirty="0"/>
              <a:t>9:30-10:30</a:t>
            </a:r>
          </a:p>
          <a:p>
            <a:r>
              <a:rPr lang="zh-TW" altLang="en-US" sz="2400" dirty="0"/>
              <a:t>科任說明</a:t>
            </a:r>
            <a:r>
              <a:rPr lang="en-US" altLang="zh-TW" sz="2400" dirty="0"/>
              <a:t>10:30(</a:t>
            </a:r>
            <a:r>
              <a:rPr lang="zh-TW" altLang="en-US" sz="2400" dirty="0"/>
              <a:t>重要</a:t>
            </a:r>
            <a:r>
              <a:rPr lang="en-US" altLang="zh-TW" sz="2400" dirty="0"/>
              <a:t>!!!)</a:t>
            </a:r>
          </a:p>
          <a:p>
            <a:endParaRPr lang="en-US" altLang="zh-TW" sz="2400" dirty="0"/>
          </a:p>
          <a:p>
            <a:endParaRPr lang="en-US" altLang="zh-TW" sz="2400" dirty="0"/>
          </a:p>
          <a:p>
            <a:endParaRPr lang="en-US" altLang="zh-TW" sz="2400" dirty="0"/>
          </a:p>
          <a:p>
            <a:endParaRPr lang="zh-TW" altLang="en-US" sz="24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FFDF7F5-277A-43CA-9F17-830C65F85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6378CA-9282-41DA-91EC-B8F1E5508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內容版面配置區 10">
            <a:extLst>
              <a:ext uri="{FF2B5EF4-FFF2-40B4-BE49-F238E27FC236}">
                <a16:creationId xmlns:a16="http://schemas.microsoft.com/office/drawing/2014/main" id="{923EB6BA-2BE4-452B-931E-1C41B9CBEC6E}"/>
              </a:ext>
            </a:extLst>
          </p:cNvPr>
          <p:cNvSpPr txBox="1">
            <a:spLocks/>
          </p:cNvSpPr>
          <p:nvPr/>
        </p:nvSpPr>
        <p:spPr>
          <a:xfrm>
            <a:off x="1140713" y="3803009"/>
            <a:ext cx="3431287" cy="19015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/>
              <a:t>推選家長代表</a:t>
            </a:r>
            <a:r>
              <a:rPr lang="en-US" altLang="zh-TW" sz="2400" dirty="0"/>
              <a:t>2</a:t>
            </a:r>
            <a:r>
              <a:rPr lang="zh-TW" altLang="en-US" sz="2400" dirty="0"/>
              <a:t>名</a:t>
            </a:r>
            <a:endParaRPr lang="en-US" altLang="zh-TW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/>
              <a:t>行事曆補充</a:t>
            </a:r>
            <a:endParaRPr lang="en-US" altLang="zh-TW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/>
              <a:t>課程額外說明</a:t>
            </a:r>
            <a:endParaRPr lang="en-US" altLang="zh-TW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/>
              <a:t>家長配合事項</a:t>
            </a: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160353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17895A-03FB-4C6B-80BC-38FF44DC4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推選家長代表兩名</a:t>
            </a:r>
            <a:br>
              <a:rPr lang="en-US" altLang="zh-TW" dirty="0"/>
            </a:br>
            <a:r>
              <a:rPr lang="zh-TW" altLang="en-US" dirty="0"/>
              <a:t>感謝亮妤媽媽及桐佑媽媽為班級服務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90F78E-2F60-40B2-8CBA-9AF788A69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099" y="2225879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3200" dirty="0"/>
              <a:t>1.</a:t>
            </a:r>
            <a:r>
              <a:rPr lang="zh-TW" altLang="en-US" sz="3200" dirty="0"/>
              <a:t>學校及家長會事務</a:t>
            </a:r>
            <a:r>
              <a:rPr lang="en-US" altLang="zh-TW" sz="3200" dirty="0"/>
              <a:t>(</a:t>
            </a:r>
            <a:r>
              <a:rPr lang="zh-TW" altLang="en-US" sz="3200" dirty="0"/>
              <a:t>較多</a:t>
            </a:r>
            <a:r>
              <a:rPr lang="en-US" altLang="zh-TW" sz="3200" dirty="0"/>
              <a:t>)</a:t>
            </a:r>
          </a:p>
          <a:p>
            <a:pPr marL="0" indent="0">
              <a:buNone/>
            </a:pPr>
            <a:r>
              <a:rPr lang="en-US" altLang="zh-TW" sz="3200" dirty="0"/>
              <a:t>2.</a:t>
            </a:r>
            <a:r>
              <a:rPr lang="zh-TW" altLang="en-US" sz="3200" dirty="0"/>
              <a:t>協助班級事務</a:t>
            </a:r>
            <a:r>
              <a:rPr lang="en-US" altLang="zh-TW" sz="3200" dirty="0"/>
              <a:t>(</a:t>
            </a:r>
            <a:r>
              <a:rPr lang="zh-TW" altLang="en-US" sz="3200" dirty="0"/>
              <a:t>較少</a:t>
            </a:r>
            <a:r>
              <a:rPr lang="en-US" altLang="zh-TW" sz="3200" dirty="0"/>
              <a:t>)</a:t>
            </a:r>
          </a:p>
          <a:p>
            <a:pPr marL="0" indent="0">
              <a:buNone/>
            </a:pPr>
            <a:r>
              <a:rPr lang="en-US" altLang="zh-TW" sz="3200" dirty="0"/>
              <a:t>3.</a:t>
            </a:r>
            <a:r>
              <a:rPr lang="zh-TW" altLang="en-US" sz="3200" dirty="0"/>
              <a:t>校外教學如有家長隨行，優先參加</a:t>
            </a:r>
            <a:r>
              <a:rPr lang="en-US" altLang="zh-TW" sz="3200" dirty="0"/>
              <a:t>(</a:t>
            </a:r>
            <a:r>
              <a:rPr lang="zh-TW" altLang="en-US" sz="3200" dirty="0"/>
              <a:t>偶爾</a:t>
            </a:r>
            <a:r>
              <a:rPr lang="en-US" altLang="zh-TW" sz="3200" dirty="0"/>
              <a:t>)</a:t>
            </a:r>
          </a:p>
          <a:p>
            <a:pPr marL="0" indent="0">
              <a:buNone/>
            </a:pPr>
            <a:endParaRPr lang="en-US" altLang="zh-TW" sz="3200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DA367E-3550-4979-8365-FD987EDA9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ABC24AE-6883-4156-BDF3-CE433430D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619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9E3774-20D5-40CB-B53E-09FB4C6D4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行事曆補充</a:t>
            </a:r>
            <a:r>
              <a:rPr lang="en-US" altLang="zh-TW" dirty="0"/>
              <a:t>(</a:t>
            </a:r>
            <a:r>
              <a:rPr lang="zh-TW" altLang="en-US" dirty="0"/>
              <a:t>僅上學期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CCE39B-221C-480E-9C01-99ABA77A4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819" y="2018704"/>
            <a:ext cx="8915400" cy="3724738"/>
          </a:xfrm>
        </p:spPr>
        <p:txBody>
          <a:bodyPr>
            <a:noAutofit/>
          </a:bodyPr>
          <a:lstStyle/>
          <a:p>
            <a:r>
              <a:rPr lang="zh-TW" altLang="en-US" sz="2400" dirty="0"/>
              <a:t>請參閱學校行事曆</a:t>
            </a:r>
            <a:endParaRPr lang="en-US" altLang="zh-TW" sz="2400" dirty="0"/>
          </a:p>
          <a:p>
            <a:r>
              <a:rPr lang="zh-TW" altLang="en-US" sz="2400" dirty="0"/>
              <a:t>游泳課</a:t>
            </a:r>
            <a:r>
              <a:rPr lang="en-US" altLang="zh-TW" sz="2400" dirty="0"/>
              <a:t>9/25</a:t>
            </a:r>
            <a:r>
              <a:rPr lang="zh-TW" altLang="en-US" sz="2400" dirty="0"/>
              <a:t>、</a:t>
            </a:r>
            <a:r>
              <a:rPr lang="en-US" altLang="zh-TW" sz="2400" dirty="0"/>
              <a:t>10/2</a:t>
            </a:r>
            <a:r>
              <a:rPr lang="zh-TW" altLang="en-US" sz="2400" dirty="0"/>
              <a:t>、</a:t>
            </a:r>
            <a:r>
              <a:rPr lang="en-US" altLang="zh-TW" sz="2400" dirty="0"/>
              <a:t>10/16</a:t>
            </a:r>
            <a:r>
              <a:rPr lang="zh-TW" altLang="en-US" sz="2400" dirty="0"/>
              <a:t>、</a:t>
            </a:r>
            <a:r>
              <a:rPr lang="en-US" altLang="zh-TW" sz="2400" dirty="0"/>
              <a:t>10/23</a:t>
            </a:r>
            <a:r>
              <a:rPr lang="zh-TW" altLang="en-US" sz="2400" dirty="0"/>
              <a:t>上午</a:t>
            </a:r>
            <a:r>
              <a:rPr lang="en-US" altLang="zh-TW" sz="2400" dirty="0"/>
              <a:t>10:30-12:00</a:t>
            </a:r>
          </a:p>
          <a:p>
            <a:pPr marL="0" indent="0">
              <a:buNone/>
            </a:pPr>
            <a:r>
              <a:rPr lang="zh-TW" altLang="en-US" sz="2400" dirty="0"/>
              <a:t>      家長不</a:t>
            </a:r>
            <a:r>
              <a:rPr lang="zh-TW" altLang="en-US" sz="2400"/>
              <a:t>限，請直接</a:t>
            </a:r>
            <a:r>
              <a:rPr lang="zh-TW" altLang="en-US" sz="2400" dirty="0"/>
              <a:t>到泳池協助，謝謝！　</a:t>
            </a:r>
            <a:br>
              <a:rPr lang="en-US" altLang="zh-TW" sz="2400" dirty="0"/>
            </a:br>
            <a:endParaRPr lang="zh-TW" altLang="en-US" sz="24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46CF68-9DE9-4A48-868C-7FEAA2E51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C5612CA-7202-49D6-B358-033A83E91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426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9C8A33-0333-4FE5-9D43-AFC1EE222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校外教學</a:t>
            </a:r>
          </a:p>
        </p:txBody>
      </p:sp>
      <p:graphicFrame>
        <p:nvGraphicFramePr>
          <p:cNvPr id="7" name="表格 7">
            <a:extLst>
              <a:ext uri="{FF2B5EF4-FFF2-40B4-BE49-F238E27FC236}">
                <a16:creationId xmlns:a16="http://schemas.microsoft.com/office/drawing/2014/main" id="{15E2785F-F9E7-4F17-8FD7-234D272709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577792"/>
              </p:ext>
            </p:extLst>
          </p:nvPr>
        </p:nvGraphicFramePr>
        <p:xfrm>
          <a:off x="1443038" y="2016125"/>
          <a:ext cx="6572250" cy="2678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1330149869"/>
                    </a:ext>
                  </a:extLst>
                </a:gridCol>
                <a:gridCol w="1235672">
                  <a:extLst>
                    <a:ext uri="{9D8B030D-6E8A-4147-A177-3AD203B41FA5}">
                      <a16:colId xmlns:a16="http://schemas.microsoft.com/office/drawing/2014/main" val="2723132092"/>
                    </a:ext>
                  </a:extLst>
                </a:gridCol>
                <a:gridCol w="1325460">
                  <a:extLst>
                    <a:ext uri="{9D8B030D-6E8A-4147-A177-3AD203B41FA5}">
                      <a16:colId xmlns:a16="http://schemas.microsoft.com/office/drawing/2014/main" val="508394198"/>
                    </a:ext>
                  </a:extLst>
                </a:gridCol>
                <a:gridCol w="1382218">
                  <a:extLst>
                    <a:ext uri="{9D8B030D-6E8A-4147-A177-3AD203B41FA5}">
                      <a16:colId xmlns:a16="http://schemas.microsoft.com/office/drawing/2014/main" val="1066325175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0465562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時間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全天半天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戶外教學地點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家長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6541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上學期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10/1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全天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遊覽車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鶯歌三峽老街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可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813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上學期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10/15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全天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遊覽車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桃園</a:t>
                      </a:r>
                      <a:r>
                        <a:rPr lang="zh-TW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農場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不可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 公費支出，人數限制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9104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上學期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預計十二月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半天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步行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仙跡岩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可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1372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下學期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4/22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半天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步行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文山劇場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視公文規定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8255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下學期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預計五月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半天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步行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集應廟</a:t>
                      </a:r>
                      <a:endParaRPr lang="zh-TW" altLang="zh-TW" sz="120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zh-TW" alt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視集應廟規定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3601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下學期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預計六月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全天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遊覽車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兒童育樂中心</a:t>
                      </a:r>
                      <a:endParaRPr lang="zh-TW" altLang="zh-TW" sz="120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視公文規定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0239260"/>
                  </a:ext>
                </a:extLst>
              </a:tr>
            </a:tbl>
          </a:graphicData>
        </a:graphic>
      </p:graphicFrame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A5DE69-BCE7-432D-A688-26C37731D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13E9391-CCBB-4E72-9E61-3D59C513D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6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B34FED-8CFD-4FAF-930E-B71672388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課程額外說明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CC59D52-D697-463D-92FD-75B039523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319" y="1540189"/>
            <a:ext cx="6831625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en-US" altLang="zh-TW" sz="2400" dirty="0"/>
          </a:p>
          <a:p>
            <a:endParaRPr lang="en-US" altLang="zh-TW" sz="2400" dirty="0"/>
          </a:p>
          <a:p>
            <a:endParaRPr lang="zh-TW" altLang="en-US" sz="24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B4D8D64-3D45-498A-9B3C-95F62AC0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6138F0A-ACD7-4BFC-BB53-598AF7984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筆跡 5">
                <a:extLst>
                  <a:ext uri="{FF2B5EF4-FFF2-40B4-BE49-F238E27FC236}">
                    <a16:creationId xmlns:a16="http://schemas.microsoft.com/office/drawing/2014/main" id="{DAE60BC2-19D4-4214-AA32-A39D6DD3D7BD}"/>
                  </a:ext>
                </a:extLst>
              </p14:cNvPr>
              <p14:cNvContentPartPr/>
              <p14:nvPr/>
            </p14:nvContentPartPr>
            <p14:xfrm>
              <a:off x="2674440" y="3369600"/>
              <a:ext cx="142560" cy="116640"/>
            </p14:xfrm>
          </p:contentPart>
        </mc:Choice>
        <mc:Fallback xmlns="">
          <p:pic>
            <p:nvPicPr>
              <p:cNvPr id="6" name="筆跡 5">
                <a:extLst>
                  <a:ext uri="{FF2B5EF4-FFF2-40B4-BE49-F238E27FC236}">
                    <a16:creationId xmlns:a16="http://schemas.microsoft.com/office/drawing/2014/main" id="{DAE60BC2-19D4-4214-AA32-A39D6DD3D7B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65080" y="3360240"/>
                <a:ext cx="161280" cy="13536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文字方塊 6">
            <a:extLst>
              <a:ext uri="{FF2B5EF4-FFF2-40B4-BE49-F238E27FC236}">
                <a16:creationId xmlns:a16="http://schemas.microsoft.com/office/drawing/2014/main" id="{C05F5415-7A51-47EF-BF19-7BE91D43CFB5}"/>
              </a:ext>
            </a:extLst>
          </p:cNvPr>
          <p:cNvSpPr txBox="1"/>
          <p:nvPr/>
        </p:nvSpPr>
        <p:spPr>
          <a:xfrm>
            <a:off x="1343408" y="2018704"/>
            <a:ext cx="759203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/>
              <a:t>社會：加強筆記，例如表格及心智圖</a:t>
            </a:r>
            <a:endParaRPr lang="en-US" altLang="zh-TW" sz="2400" dirty="0"/>
          </a:p>
          <a:p>
            <a:r>
              <a:rPr lang="zh-TW" altLang="en-US" sz="2400" dirty="0"/>
              <a:t>數學：增加前測券，複習舊經驗</a:t>
            </a:r>
            <a:endParaRPr lang="en-US" altLang="zh-TW" sz="2400" dirty="0"/>
          </a:p>
          <a:p>
            <a:r>
              <a:rPr lang="zh-TW" altLang="en-US" sz="2400" dirty="0"/>
              <a:t>國語：</a:t>
            </a:r>
            <a:r>
              <a:rPr lang="en-US" altLang="zh-TW" sz="2400" dirty="0"/>
              <a:t>1.</a:t>
            </a:r>
            <a:r>
              <a:rPr lang="zh-TW" altLang="en-US" sz="2400" dirty="0"/>
              <a:t>上學期查字典增加成語，下學期相近字</a:t>
            </a:r>
            <a:endParaRPr lang="en-US" altLang="zh-TW" sz="2400" dirty="0"/>
          </a:p>
          <a:p>
            <a:r>
              <a:rPr lang="zh-TW" altLang="en-US" sz="2400" dirty="0"/>
              <a:t>           </a:t>
            </a:r>
            <a:r>
              <a:rPr lang="en-US" altLang="zh-TW" sz="2400" dirty="0"/>
              <a:t>2.</a:t>
            </a:r>
            <a:r>
              <a:rPr lang="zh-TW" altLang="en-US" sz="2400" dirty="0"/>
              <a:t>增加學習單</a:t>
            </a:r>
            <a:endParaRPr lang="en-US" altLang="zh-TW" sz="2400" dirty="0"/>
          </a:p>
          <a:p>
            <a:r>
              <a:rPr lang="zh-TW" altLang="en-US" sz="2400" dirty="0"/>
              <a:t>           </a:t>
            </a:r>
            <a:r>
              <a:rPr lang="en-US" altLang="zh-TW" sz="2400" dirty="0"/>
              <a:t>3.</a:t>
            </a:r>
            <a:r>
              <a:rPr lang="zh-TW" altLang="en-US" sz="2400" dirty="0"/>
              <a:t>漸進式使用藍</a:t>
            </a:r>
            <a:r>
              <a:rPr lang="en-US" altLang="zh-TW" sz="2400" dirty="0"/>
              <a:t>(</a:t>
            </a:r>
            <a:r>
              <a:rPr lang="zh-TW" altLang="en-US" sz="2400" dirty="0"/>
              <a:t>黑</a:t>
            </a:r>
            <a:r>
              <a:rPr lang="en-US" altLang="zh-TW" sz="2400" dirty="0"/>
              <a:t>)</a:t>
            </a:r>
            <a:r>
              <a:rPr lang="zh-TW" altLang="en-US" sz="2400" dirty="0"/>
              <a:t>色原子筆，甲乙本甲上星，                 </a:t>
            </a:r>
            <a:endParaRPr lang="en-US" altLang="zh-TW" sz="2400" dirty="0"/>
          </a:p>
          <a:p>
            <a:r>
              <a:rPr lang="zh-TW" altLang="en-US" sz="2400" dirty="0"/>
              <a:t>              下次可以使用原子筆</a:t>
            </a:r>
            <a:endParaRPr lang="en-US" altLang="zh-TW" sz="2400" dirty="0"/>
          </a:p>
          <a:p>
            <a:r>
              <a:rPr lang="zh-TW" altLang="en-US" sz="2400" dirty="0">
                <a:solidFill>
                  <a:srgbClr val="FF0000"/>
                </a:solidFill>
              </a:rPr>
              <a:t>國語文競賽：演說、朗讀、寫字、字音字形、作文、英語演說、閩語演說歌唱等，每班</a:t>
            </a:r>
            <a:r>
              <a:rPr lang="en-US" altLang="zh-TW" sz="2400" dirty="0">
                <a:solidFill>
                  <a:srgbClr val="FF0000"/>
                </a:solidFill>
              </a:rPr>
              <a:t>1-2</a:t>
            </a:r>
            <a:r>
              <a:rPr lang="zh-TW" altLang="en-US" sz="2400" dirty="0">
                <a:solidFill>
                  <a:srgbClr val="FF0000"/>
                </a:solidFill>
              </a:rPr>
              <a:t>名</a:t>
            </a:r>
            <a:endParaRPr lang="en-US" altLang="zh-TW" sz="2400" dirty="0">
              <a:solidFill>
                <a:srgbClr val="FF0000"/>
              </a:solidFill>
            </a:endParaRPr>
          </a:p>
          <a:p>
            <a:r>
              <a:rPr lang="zh-TW" altLang="en-US" sz="2400" dirty="0">
                <a:solidFill>
                  <a:srgbClr val="0070C0"/>
                </a:solidFill>
              </a:rPr>
              <a:t>其他競賽</a:t>
            </a:r>
            <a:r>
              <a:rPr lang="en-US" altLang="zh-TW" sz="2400" dirty="0">
                <a:solidFill>
                  <a:srgbClr val="0070C0"/>
                </a:solidFill>
              </a:rPr>
              <a:t>:</a:t>
            </a:r>
            <a:r>
              <a:rPr lang="zh-TW" altLang="en-US" sz="2400" dirty="0">
                <a:solidFill>
                  <a:srgbClr val="0070C0"/>
                </a:solidFill>
              </a:rPr>
              <a:t>小小說書人、全國美術比賽、五項藝術等自由報名</a:t>
            </a:r>
            <a:endParaRPr lang="en-US" altLang="zh-TW" sz="2400" dirty="0">
              <a:solidFill>
                <a:srgbClr val="0070C0"/>
              </a:solidFill>
            </a:endParaRP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12423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EADD6E-1259-46C0-B47E-AAB4C6867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家長配合事項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E4ADCC-D97D-4B03-BA18-6BE05FBF2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969" y="1451295"/>
            <a:ext cx="8350031" cy="3439880"/>
          </a:xfrm>
        </p:spPr>
        <p:txBody>
          <a:bodyPr>
            <a:noAutofit/>
          </a:bodyPr>
          <a:lstStyle/>
          <a:p>
            <a:r>
              <a:rPr lang="zh-TW" altLang="en-US" dirty="0"/>
              <a:t>準時到校：因學生決議晨光打掃，</a:t>
            </a:r>
            <a:r>
              <a:rPr lang="en-US" altLang="zh-TW" dirty="0"/>
              <a:t>7:45</a:t>
            </a:r>
            <a:r>
              <a:rPr lang="zh-TW" altLang="en-US" dirty="0"/>
              <a:t>前到校，</a:t>
            </a:r>
            <a:r>
              <a:rPr lang="en-US" altLang="zh-TW" dirty="0"/>
              <a:t>7:50</a:t>
            </a:r>
            <a:r>
              <a:rPr lang="zh-TW" altLang="en-US" dirty="0"/>
              <a:t>後算遲到</a:t>
            </a:r>
            <a:endParaRPr lang="en-US" altLang="zh-TW" dirty="0"/>
          </a:p>
          <a:p>
            <a:r>
              <a:rPr lang="zh-TW" altLang="en-US" dirty="0"/>
              <a:t>事假、公假、已預約的病假或早退等事先幾天寫聯絡簿，先拿作業。臨時病假當天傳簡訊或電話連繫老師，之後補或放警衛室。如有退餐請告知，依照學校規定退餐。</a:t>
            </a:r>
            <a:endParaRPr lang="en-US" altLang="zh-TW" dirty="0"/>
          </a:p>
          <a:p>
            <a:r>
              <a:rPr lang="zh-TW" altLang="en-US" dirty="0"/>
              <a:t>可前一天在家先上班網抄聯絡簿，尤其是晨光時間有團隊或學習中心課程的孩子</a:t>
            </a: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35800-2D8F-4702-8526-829ABBA5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DAA3030-5E03-4938-909D-F696ED0FC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702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C7F8FC-EBD1-4577-8F64-431FF92AB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821" y="496588"/>
            <a:ext cx="7613678" cy="1280890"/>
          </a:xfrm>
        </p:spPr>
        <p:txBody>
          <a:bodyPr>
            <a:normAutofit/>
          </a:bodyPr>
          <a:lstStyle/>
          <a:p>
            <a:r>
              <a:rPr lang="zh-TW" altLang="en-US" dirty="0"/>
              <a:t>感謝家長蒞臨，請移駕至科任說明會</a:t>
            </a:r>
            <a:br>
              <a:rPr lang="en-US" altLang="zh-TW" dirty="0"/>
            </a:br>
            <a:r>
              <a:rPr lang="en-US" altLang="zh-TW" sz="1800" dirty="0"/>
              <a:t>(</a:t>
            </a:r>
            <a:r>
              <a:rPr lang="zh-TW" altLang="en-US" sz="1800" dirty="0"/>
              <a:t>如家長有學生個別問題請再跟老師約時間或聯繫老師</a:t>
            </a:r>
            <a:r>
              <a:rPr lang="en-US" altLang="zh-TW" sz="1800" dirty="0"/>
              <a:t>)</a:t>
            </a:r>
            <a:endParaRPr lang="zh-TW" altLang="en-US" sz="1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511B7EE-7237-4338-ACF1-30F6A5DCA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544" y="2402047"/>
            <a:ext cx="515103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000" dirty="0"/>
              <a:t>陳子怡</a:t>
            </a:r>
            <a:r>
              <a:rPr lang="en-US" altLang="zh-TW" sz="2000" dirty="0"/>
              <a:t>0955120035</a:t>
            </a:r>
            <a:br>
              <a:rPr lang="en-US" altLang="zh-TW" sz="2000" dirty="0"/>
            </a:br>
            <a:r>
              <a:rPr lang="en-US" altLang="zh-TW" sz="2000" dirty="0"/>
              <a:t>29322151</a:t>
            </a:r>
            <a:r>
              <a:rPr lang="zh-TW" altLang="en-US" sz="2000" dirty="0"/>
              <a:t>轉</a:t>
            </a:r>
            <a:r>
              <a:rPr lang="en-US" altLang="zh-TW" sz="2000" dirty="0"/>
              <a:t>243</a:t>
            </a:r>
          </a:p>
          <a:p>
            <a:pPr marL="0" indent="0">
              <a:buNone/>
            </a:pPr>
            <a:r>
              <a:rPr lang="en-US" altLang="zh-TW" sz="2000" dirty="0" err="1">
                <a:hlinkClick r:id="rId2"/>
              </a:rPr>
              <a:t>happy1010116@gmail.com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dirty="0"/>
              <a:t>(</a:t>
            </a:r>
            <a:r>
              <a:rPr lang="zh-TW" altLang="en-US" dirty="0"/>
              <a:t>緊急的事請直接電話聯繫，勿用電子信箱</a:t>
            </a:r>
            <a:r>
              <a:rPr lang="en-US" altLang="zh-TW" dirty="0"/>
              <a:t>)</a:t>
            </a:r>
            <a:endParaRPr lang="zh-TW" altLang="en-US" sz="20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92547BA-EE6C-44E0-9C92-F8579110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9/9/2023</a:t>
            </a:r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99C77BB-B41F-4D7A-9342-B143E2F4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451154"/>
      </p:ext>
    </p:extLst>
  </p:cSld>
  <p:clrMapOvr>
    <a:masterClrMapping/>
  </p:clrMapOvr>
</p:sld>
</file>

<file path=ppt/theme/theme1.xml><?xml version="1.0" encoding="utf-8"?>
<a:theme xmlns:a="http://schemas.openxmlformats.org/drawingml/2006/main" name="圖庫">
  <a:themeElements>
    <a:clrScheme name="圖庫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圖庫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庫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296</TotalTime>
  <Words>487</Words>
  <Application>Microsoft Office PowerPoint</Application>
  <PresentationFormat>如螢幕大小 (4:3)</PresentationFormat>
  <Paragraphs>86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Arial</vt:lpstr>
      <vt:lpstr>Calibri</vt:lpstr>
      <vt:lpstr>Gill Sans MT</vt:lpstr>
      <vt:lpstr>Times New Roman</vt:lpstr>
      <vt:lpstr>圖庫</vt:lpstr>
      <vt:lpstr>403學校日</vt:lpstr>
      <vt:lpstr>推選家長代表兩名 感謝亮妤媽媽及桐佑媽媽為班級服務</vt:lpstr>
      <vt:lpstr>行事曆補充(僅上學期)</vt:lpstr>
      <vt:lpstr>校外教學</vt:lpstr>
      <vt:lpstr>課程額外說明</vt:lpstr>
      <vt:lpstr>家長配合事項</vt:lpstr>
      <vt:lpstr>感謝家長蒞臨，請移駕至科任說明會 (如家長有學生個別問題請再跟老師約時間或聯繫老師)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303學校日</dc:title>
  <dc:creator>happy</dc:creator>
  <cp:lastModifiedBy>happy</cp:lastModifiedBy>
  <cp:revision>45</cp:revision>
  <cp:lastPrinted>2023-09-07T03:10:02Z</cp:lastPrinted>
  <dcterms:created xsi:type="dcterms:W3CDTF">2023-09-06T01:00:46Z</dcterms:created>
  <dcterms:modified xsi:type="dcterms:W3CDTF">2024-09-12T04:48:42Z</dcterms:modified>
</cp:coreProperties>
</file>