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</p:sldIdLst>
  <p:sldSz cx="16778288" cy="9475788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AB4"/>
    <a:srgbClr val="357F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05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請按這裡移動投影片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請按這裡編輯備註格式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&lt;頁首&gt;</a:t>
            </a:r>
          </a:p>
        </p:txBody>
      </p:sp>
      <p:sp>
        <p:nvSpPr>
          <p:cNvPr id="159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&lt;日期/時間&gt;</a:t>
            </a:r>
          </a:p>
        </p:txBody>
      </p:sp>
      <p:sp>
        <p:nvSpPr>
          <p:cNvPr id="160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&lt;頁尾&gt;</a:t>
            </a:r>
          </a:p>
        </p:txBody>
      </p:sp>
      <p:sp>
        <p:nvSpPr>
          <p:cNvPr id="161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42984C9-37E9-4D46-9A1F-0FD23DFA8E7A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pp</a:t>
            </a:r>
            <a:r>
              <a:rPr lang="zh-TW" sz="1200" b="0" strike="noStrike" spc="-1">
                <a:solidFill>
                  <a:schemeClr val="dk1"/>
                </a:solidFill>
                <a:latin typeface="Arial"/>
                <a:ea typeface="Arial"/>
              </a:rPr>
              <a:t>琦素材站</a:t>
            </a:r>
            <a:r>
              <a:rPr lang="en-US" sz="1200" b="0" strike="noStrike" spc="-1">
                <a:solidFill>
                  <a:schemeClr val="dk1"/>
                </a:solidFill>
                <a:latin typeface="Arial"/>
                <a:ea typeface="Arial"/>
              </a:rPr>
              <a:t>https://shop152350920.taobao.com/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9580741-1A15-4425-877D-4753F3D63522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2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9C73A5C-B29B-4671-87FD-3364A059D499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2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799B177-F62D-41AB-A204-22462C58FD99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2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C2D19E1-EEC0-4F3F-804B-0BB87F18FCF4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15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2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E4EBEE7-444B-469F-B8BD-C02FB83B932B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2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AF2FC67-F5A2-491F-9C94-B9B292C963E0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2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40759B2-BBED-4A2E-A184-EE4D3129F6CB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19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2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32EEB01-5409-490E-AFB4-5A1DFE874601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2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3DCE619-87DC-4F40-B041-D9C21DE2F297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2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9843BBB-7378-4461-9D3B-824F3B0DC84C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2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23EF853-9A3B-4350-93B1-6BAD7617C331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2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705C087-5C45-4629-A1CE-8EDBA51CF3C9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2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53EEB10-58C8-425B-84A1-60E8A3AF997C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en-US" sz="12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615BD69-AA5C-4669-B0B4-93D998E300B9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9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0">
            <a:noFill/>
          </a:ln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lIns="90000" tIns="45000" rIns="90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rgbClr val="000000"/>
                </a:solidFill>
                <a:latin typeface="Arial"/>
                <a:ea typeface="宋体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88B7174-614E-46EC-A72B-C885A92E582D}" type="slidenum">
              <a:rPr lang="en-US" sz="1200" b="0" strike="noStrike" spc="-1">
                <a:solidFill>
                  <a:srgbClr val="000000"/>
                </a:solidFill>
                <a:latin typeface="Arial"/>
                <a:ea typeface="宋体"/>
              </a:rPr>
              <a:t>10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7504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457200" y="27504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457200" y="27504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504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;p39" descr="PPT素材-02"/>
          <p:cNvPicPr/>
          <p:nvPr/>
        </p:nvPicPr>
        <p:blipFill>
          <a:blip r:embed="rId14"/>
          <a:stretch/>
        </p:blipFill>
        <p:spPr>
          <a:xfrm>
            <a:off x="1440" y="1440"/>
            <a:ext cx="16774920" cy="947232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097360" y="1550880"/>
            <a:ext cx="12583440" cy="3298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請按這裡編輯題名文字格式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838800" y="2217240"/>
            <a:ext cx="15099840" cy="549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請按這裡編輯大綱文字格式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第二個大綱層次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第三個大綱層次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第四個大綱層次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第五個大綱層次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第六個大綱層次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第七個大綱層次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10;p39" descr="PPT素材-02"/>
          <p:cNvPicPr/>
          <p:nvPr/>
        </p:nvPicPr>
        <p:blipFill>
          <a:blip r:embed="rId14"/>
          <a:stretch/>
        </p:blipFill>
        <p:spPr>
          <a:xfrm>
            <a:off x="1440" y="1440"/>
            <a:ext cx="16774920" cy="947232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請按這裡編輯題名文字格式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請按這裡編輯大綱文字格式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第二個大綱層次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第三個大綱層次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第四個大綱層次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第五個大綱層次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第六個大綱層次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第七個大綱層次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10;p39" descr="PPT素材-02"/>
          <p:cNvPicPr/>
          <p:nvPr/>
        </p:nvPicPr>
        <p:blipFill>
          <a:blip r:embed="rId14"/>
          <a:stretch/>
        </p:blipFill>
        <p:spPr>
          <a:xfrm>
            <a:off x="1440" y="1440"/>
            <a:ext cx="16774920" cy="9472320"/>
          </a:xfrm>
          <a:prstGeom prst="rect">
            <a:avLst/>
          </a:prstGeom>
          <a:ln w="0"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38800" y="378000"/>
            <a:ext cx="15099840" cy="1581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請按這裡編輯題名文字格式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838800" y="2217240"/>
            <a:ext cx="15099840" cy="549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請按這裡編輯大綱文字格式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第二個大綱層次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第三個大綱層次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TW" sz="1400" b="0" strike="noStrike" spc="-1">
                <a:solidFill>
                  <a:srgbClr val="000000"/>
                </a:solidFill>
                <a:latin typeface="Arial"/>
              </a:rPr>
              <a:t>第四個大綱層次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第五個大綱層次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第六個大綱層次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000" b="0" strike="noStrike" spc="-1">
                <a:solidFill>
                  <a:srgbClr val="000000"/>
                </a:solidFill>
                <a:latin typeface="Arial"/>
              </a:rPr>
              <a:t>第七個大綱層次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1033" descr="PPT素材-02"/>
          <p:cNvPicPr/>
          <p:nvPr/>
        </p:nvPicPr>
        <p:blipFill>
          <a:blip r:embed="rId14"/>
          <a:stretch/>
        </p:blipFill>
        <p:spPr>
          <a:xfrm>
            <a:off x="1440" y="1440"/>
            <a:ext cx="16774920" cy="9472320"/>
          </a:xfrm>
          <a:prstGeom prst="rect">
            <a:avLst/>
          </a:prstGeom>
          <a:ln w="9360">
            <a:noFill/>
          </a:ln>
        </p:spPr>
      </p:pic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zh-CN" sz="7200" b="0" strike="noStrike" spc="-1">
                <a:solidFill>
                  <a:srgbClr val="000000"/>
                </a:solidFill>
                <a:latin typeface="Arial"/>
                <a:ea typeface="宋体"/>
              </a:rPr>
              <a:t>单击此处编辑母版标题样式</a:t>
            </a:r>
            <a:endParaRPr lang="en-US" sz="7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04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5200" b="0" strike="noStrike" spc="-1">
                <a:solidFill>
                  <a:srgbClr val="000000"/>
                </a:solidFill>
                <a:latin typeface="Arial"/>
                <a:ea typeface="宋体"/>
              </a:rPr>
              <a:t>单击此处编辑母版文本样式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92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CN" sz="4600" b="0" strike="noStrike" spc="-1">
                <a:solidFill>
                  <a:srgbClr val="000000"/>
                </a:solidFill>
                <a:latin typeface="Arial"/>
                <a:ea typeface="宋体"/>
              </a:rPr>
              <a:t>第二级</a:t>
            </a:r>
            <a:endParaRPr lang="en-US" sz="4600" b="0" strike="noStrike" spc="-1">
              <a:solidFill>
                <a:srgbClr val="000000"/>
              </a:solidFill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78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3900" b="0" strike="noStrike" spc="-1">
                <a:solidFill>
                  <a:srgbClr val="000000"/>
                </a:solidFill>
                <a:latin typeface="Arial"/>
                <a:ea typeface="宋体"/>
              </a:rPr>
              <a:t>第三级</a:t>
            </a:r>
            <a:endParaRPr lang="en-US" sz="3900" b="0" strike="noStrike" spc="-1">
              <a:solidFill>
                <a:srgbClr val="000000"/>
              </a:solidFill>
              <a:latin typeface="Arial"/>
            </a:endParaRPr>
          </a:p>
          <a:p>
            <a:pPr marL="1728000" lvl="3" indent="-216000">
              <a:lnSpc>
                <a:spcPct val="100000"/>
              </a:lnSpc>
              <a:spcBef>
                <a:spcPts val="66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zh-CN" sz="3300" b="0" strike="noStrike" spc="-1">
                <a:solidFill>
                  <a:srgbClr val="000000"/>
                </a:solidFill>
                <a:latin typeface="Arial"/>
                <a:ea typeface="宋体"/>
              </a:rPr>
              <a:t>第四级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  <a:p>
            <a:pPr marL="2160000" lvl="4" indent="-216000">
              <a:lnSpc>
                <a:spcPct val="100000"/>
              </a:lnSpc>
              <a:spcBef>
                <a:spcPts val="6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CN" sz="3300" b="0" strike="noStrike" spc="-1">
                <a:solidFill>
                  <a:srgbClr val="000000"/>
                </a:solidFill>
                <a:latin typeface="Arial"/>
                <a:ea typeface="宋体"/>
              </a:rPr>
              <a:t>第五级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57;p1" descr="封面"/>
          <p:cNvPicPr/>
          <p:nvPr/>
        </p:nvPicPr>
        <p:blipFill>
          <a:blip r:embed="rId3"/>
          <a:stretch/>
        </p:blipFill>
        <p:spPr>
          <a:xfrm>
            <a:off x="12600" y="6480"/>
            <a:ext cx="16750800" cy="9461160"/>
          </a:xfrm>
          <a:prstGeom prst="rect">
            <a:avLst/>
          </a:prstGeom>
          <a:ln w="0">
            <a:noFill/>
          </a:ln>
        </p:spPr>
      </p:pic>
      <p:pic>
        <p:nvPicPr>
          <p:cNvPr id="163" name="Google Shape;58;p1" descr="3"/>
          <p:cNvPicPr/>
          <p:nvPr/>
        </p:nvPicPr>
        <p:blipFill>
          <a:blip r:embed="rId4"/>
          <a:stretch/>
        </p:blipFill>
        <p:spPr>
          <a:xfrm>
            <a:off x="468360" y="1125360"/>
            <a:ext cx="15985800" cy="15925320"/>
          </a:xfrm>
          <a:prstGeom prst="rect">
            <a:avLst/>
          </a:prstGeom>
          <a:ln w="0">
            <a:noFill/>
          </a:ln>
        </p:spPr>
      </p:pic>
      <p:sp>
        <p:nvSpPr>
          <p:cNvPr id="164" name="Google Shape;59;p1"/>
          <p:cNvSpPr/>
          <p:nvPr/>
        </p:nvSpPr>
        <p:spPr>
          <a:xfrm>
            <a:off x="6012720" y="4593960"/>
            <a:ext cx="2243520" cy="70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zh-TW" sz="4000" b="1" strike="noStrike" spc="-1">
                <a:solidFill>
                  <a:schemeClr val="dk1"/>
                </a:solidFill>
                <a:latin typeface="DFKai-SB"/>
                <a:ea typeface="DFKai-SB"/>
              </a:rPr>
              <a:t>歡迎參加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Google Shape;60;p1"/>
          <p:cNvSpPr/>
          <p:nvPr/>
        </p:nvSpPr>
        <p:spPr>
          <a:xfrm>
            <a:off x="8029080" y="5097960"/>
            <a:ext cx="4608720" cy="118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7200" b="1" strike="noStrike" spc="-1">
                <a:solidFill>
                  <a:schemeClr val="dk2"/>
                </a:solidFill>
                <a:latin typeface="SimHei"/>
                <a:ea typeface="SimHei"/>
              </a:rPr>
              <a:t>403</a:t>
            </a:r>
            <a:r>
              <a:rPr lang="zh-TW" sz="7200" b="1" strike="noStrike" spc="-1">
                <a:solidFill>
                  <a:schemeClr val="dk2"/>
                </a:solidFill>
                <a:latin typeface="SimHei"/>
                <a:ea typeface="SimHei"/>
              </a:rPr>
              <a:t>學校日</a:t>
            </a:r>
            <a:endParaRPr lang="en-US" sz="7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6" name="Google Shape;61;p1" descr="2"/>
          <p:cNvPicPr/>
          <p:nvPr/>
        </p:nvPicPr>
        <p:blipFill>
          <a:blip r:embed="rId5"/>
          <a:stretch/>
        </p:blipFill>
        <p:spPr>
          <a:xfrm>
            <a:off x="828720" y="488880"/>
            <a:ext cx="3085920" cy="1031400"/>
          </a:xfrm>
          <a:prstGeom prst="rect">
            <a:avLst/>
          </a:prstGeom>
          <a:ln w="0">
            <a:noFill/>
          </a:ln>
        </p:spPr>
      </p:pic>
      <p:pic>
        <p:nvPicPr>
          <p:cNvPr id="167" name="Google Shape;62;p1" descr="1-16"/>
          <p:cNvPicPr/>
          <p:nvPr/>
        </p:nvPicPr>
        <p:blipFill>
          <a:blip r:embed="rId6"/>
          <a:stretch/>
        </p:blipFill>
        <p:spPr>
          <a:xfrm>
            <a:off x="12925440" y="417600"/>
            <a:ext cx="3457080" cy="1609200"/>
          </a:xfrm>
          <a:prstGeom prst="rect">
            <a:avLst/>
          </a:prstGeom>
          <a:ln w="0">
            <a:noFill/>
          </a:ln>
        </p:spPr>
      </p:pic>
      <p:sp>
        <p:nvSpPr>
          <p:cNvPr id="168" name="Google Shape;63;p1"/>
          <p:cNvSpPr/>
          <p:nvPr/>
        </p:nvSpPr>
        <p:spPr>
          <a:xfrm>
            <a:off x="6445080" y="6444360"/>
            <a:ext cx="5400360" cy="54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zh-TW" sz="3000" b="0" strike="noStrike" spc="-1">
                <a:solidFill>
                  <a:schemeClr val="dk1"/>
                </a:solidFill>
                <a:latin typeface="Arial"/>
                <a:ea typeface="Arial"/>
              </a:rPr>
              <a:t>請記得簽到喔！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图片 46086" descr="1-44"/>
          <p:cNvPicPr/>
          <p:nvPr/>
        </p:nvPicPr>
        <p:blipFill>
          <a:blip r:embed="rId3"/>
          <a:stretch/>
        </p:blipFill>
        <p:spPr>
          <a:xfrm>
            <a:off x="0" y="0"/>
            <a:ext cx="16798680" cy="9612000"/>
          </a:xfrm>
          <a:prstGeom prst="rect">
            <a:avLst/>
          </a:prstGeom>
          <a:ln w="9360">
            <a:noFill/>
          </a:ln>
        </p:spPr>
      </p:pic>
      <p:pic>
        <p:nvPicPr>
          <p:cNvPr id="219" name="图片 11" descr="1-46"/>
          <p:cNvPicPr/>
          <p:nvPr/>
        </p:nvPicPr>
        <p:blipFill>
          <a:blip r:embed="rId4"/>
          <a:stretch/>
        </p:blipFill>
        <p:spPr>
          <a:xfrm>
            <a:off x="11917440" y="0"/>
            <a:ext cx="4419360" cy="3657240"/>
          </a:xfrm>
          <a:prstGeom prst="rect">
            <a:avLst/>
          </a:prstGeom>
          <a:ln w="9360">
            <a:noFill/>
          </a:ln>
        </p:spPr>
      </p:pic>
      <p:pic>
        <p:nvPicPr>
          <p:cNvPr id="220" name="图片 12" descr="1-45"/>
          <p:cNvPicPr/>
          <p:nvPr/>
        </p:nvPicPr>
        <p:blipFill>
          <a:blip r:embed="rId5"/>
          <a:stretch/>
        </p:blipFill>
        <p:spPr>
          <a:xfrm>
            <a:off x="0" y="0"/>
            <a:ext cx="3780000" cy="4241880"/>
          </a:xfrm>
          <a:prstGeom prst="rect">
            <a:avLst/>
          </a:prstGeom>
          <a:ln w="9360">
            <a:noFill/>
          </a:ln>
        </p:spPr>
      </p:pic>
      <p:sp>
        <p:nvSpPr>
          <p:cNvPr id="221" name="文字方塊 220"/>
          <p:cNvSpPr txBox="1"/>
          <p:nvPr/>
        </p:nvSpPr>
        <p:spPr>
          <a:xfrm>
            <a:off x="3395616" y="2616954"/>
            <a:ext cx="10260000" cy="424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"/>
            </a:pPr>
            <a:r>
              <a:rPr lang="zh-TW" sz="3600" b="1" strike="noStrike" spc="-1">
                <a:solidFill>
                  <a:srgbClr val="000000"/>
                </a:solidFill>
                <a:latin typeface="標楷體"/>
                <a:ea typeface="標楷體"/>
              </a:rPr>
              <a:t>日進：</a:t>
            </a: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培養閱讀與寫作能力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marL="648000" lvl="2" indent="-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altLang="en-US" sz="2800" spc="-1">
                <a:solidFill>
                  <a:srgbClr val="000000"/>
                </a:solidFill>
                <a:latin typeface="標楷體"/>
                <a:ea typeface="標楷體"/>
              </a:rPr>
              <a:t>單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週進館，每次借閱量</a:t>
            </a: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3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本</a:t>
            </a:r>
            <a:r>
              <a:rPr lang="zh-TW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。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648000" lvl="2" indent="-216000"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巡迴共讀書</a:t>
            </a:r>
            <a:r>
              <a:rPr lang="zh-TW" alt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於</a:t>
            </a:r>
            <a:r>
              <a:rPr lang="zh-TW" altLang="en-US" sz="2800" spc="-1">
                <a:solidFill>
                  <a:srgbClr val="7030A0"/>
                </a:solidFill>
                <a:latin typeface="標楷體"/>
                <a:ea typeface="標楷體"/>
              </a:rPr>
              <a:t>晨光導讀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，每本</a:t>
            </a:r>
            <a:r>
              <a:rPr lang="en-US" altLang="zh-TW" sz="2800" spc="-1">
                <a:solidFill>
                  <a:srgbClr val="000000"/>
                </a:solidFill>
                <a:latin typeface="標楷體"/>
                <a:ea typeface="標楷體"/>
              </a:rPr>
              <a:t>4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週，共</a:t>
            </a: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4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本</a:t>
            </a:r>
            <a:r>
              <a:rPr lang="zh-TW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。</a:t>
            </a:r>
            <a:endParaRPr lang="en-US" altLang="zh-TW" sz="2800" b="0" strike="noStrike" spc="-1">
              <a:solidFill>
                <a:srgbClr val="55308D"/>
              </a:solidFill>
              <a:latin typeface="標楷體"/>
              <a:ea typeface="標楷體"/>
            </a:endParaRPr>
          </a:p>
          <a:p>
            <a:pPr marL="648000" lvl="2" indent="-216000"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altLang="en-US" sz="2800" spc="-1">
                <a:solidFill>
                  <a:srgbClr val="000000"/>
                </a:solidFill>
                <a:latin typeface="標楷體"/>
                <a:ea typeface="標楷體"/>
              </a:rPr>
              <a:t>配合學科進行多文本主題閱讀</a:t>
            </a:r>
            <a:r>
              <a:rPr lang="en-US" altLang="zh-TW" sz="2000" spc="-1">
                <a:solidFill>
                  <a:srgbClr val="000000"/>
                </a:solidFill>
                <a:latin typeface="標楷體"/>
                <a:ea typeface="標楷體"/>
              </a:rPr>
              <a:t>(</a:t>
            </a:r>
            <a:r>
              <a:rPr lang="zh-TW" altLang="en-US" sz="2000" spc="-1">
                <a:solidFill>
                  <a:srgbClr val="000000"/>
                </a:solidFill>
                <a:latin typeface="標楷體"/>
                <a:ea typeface="標楷體"/>
              </a:rPr>
              <a:t>紙本或線上</a:t>
            </a:r>
            <a:r>
              <a:rPr lang="en-US" altLang="zh-TW" sz="2000" spc="-1">
                <a:solidFill>
                  <a:srgbClr val="000000"/>
                </a:solidFill>
                <a:latin typeface="標楷體"/>
                <a:ea typeface="標楷體"/>
              </a:rPr>
              <a:t>)</a:t>
            </a:r>
            <a:r>
              <a:rPr lang="zh-TW" altLang="en-US" sz="2800" spc="-1">
                <a:solidFill>
                  <a:srgbClr val="000000"/>
                </a:solidFill>
                <a:latin typeface="標楷體"/>
                <a:ea typeface="標楷體"/>
              </a:rPr>
              <a:t>、</a:t>
            </a:r>
            <a:r>
              <a:rPr lang="en-US" altLang="zh-TW" sz="2800" spc="-1">
                <a:solidFill>
                  <a:srgbClr val="000000"/>
                </a:solidFill>
                <a:latin typeface="標楷體"/>
                <a:ea typeface="標楷體"/>
              </a:rPr>
              <a:t>ipad</a:t>
            </a:r>
            <a:r>
              <a:rPr lang="zh-TW" altLang="en-US" sz="2800" spc="-1">
                <a:solidFill>
                  <a:srgbClr val="000000"/>
                </a:solidFill>
                <a:latin typeface="標楷體"/>
                <a:ea typeface="標楷體"/>
              </a:rPr>
              <a:t>發表與分享回饋。</a:t>
            </a:r>
            <a:endParaRPr lang="en-US" altLang="zh-TW" sz="2800" b="0" strike="noStrike" spc="-1">
              <a:solidFill>
                <a:srgbClr val="000000"/>
              </a:solidFill>
              <a:latin typeface="標楷體"/>
              <a:ea typeface="標楷體"/>
            </a:endParaRPr>
          </a:p>
          <a:p>
            <a:pPr marL="648000" lvl="2" indent="-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4/</a:t>
            </a:r>
            <a:r>
              <a:rPr lang="en-US" alt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9</a:t>
            </a: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(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三</a:t>
            </a: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)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晨光閱讀大賞。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648000" lvl="2" indent="-2160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alt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結合學校及班級活動，完成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作文四篇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149;p10" descr="1-32"/>
          <p:cNvPicPr/>
          <p:nvPr/>
        </p:nvPicPr>
        <p:blipFill>
          <a:blip r:embed="rId3"/>
          <a:stretch/>
        </p:blipFill>
        <p:spPr>
          <a:xfrm>
            <a:off x="12889080" y="3081240"/>
            <a:ext cx="3889080" cy="5790960"/>
          </a:xfrm>
          <a:prstGeom prst="rect">
            <a:avLst/>
          </a:prstGeom>
          <a:ln w="0">
            <a:noFill/>
          </a:ln>
        </p:spPr>
      </p:pic>
      <p:pic>
        <p:nvPicPr>
          <p:cNvPr id="223" name="Google Shape;150;p10" descr="1-30"/>
          <p:cNvPicPr/>
          <p:nvPr/>
        </p:nvPicPr>
        <p:blipFill>
          <a:blip r:embed="rId4"/>
          <a:stretch/>
        </p:blipFill>
        <p:spPr>
          <a:xfrm>
            <a:off x="-252360" y="2095560"/>
            <a:ext cx="4687560" cy="7467120"/>
          </a:xfrm>
          <a:prstGeom prst="rect">
            <a:avLst/>
          </a:prstGeom>
          <a:ln w="0">
            <a:noFill/>
          </a:ln>
        </p:spPr>
      </p:pic>
      <p:pic>
        <p:nvPicPr>
          <p:cNvPr id="224" name="Google Shape;151;p10" descr="10"/>
          <p:cNvPicPr/>
          <p:nvPr/>
        </p:nvPicPr>
        <p:blipFill>
          <a:blip r:embed="rId5"/>
          <a:stretch/>
        </p:blipFill>
        <p:spPr>
          <a:xfrm>
            <a:off x="3909600" y="-230760"/>
            <a:ext cx="9505080" cy="9521640"/>
          </a:xfrm>
          <a:prstGeom prst="rect">
            <a:avLst/>
          </a:prstGeom>
          <a:ln w="0">
            <a:noFill/>
          </a:ln>
        </p:spPr>
      </p:pic>
      <p:sp>
        <p:nvSpPr>
          <p:cNvPr id="225" name="Google Shape;152;p10"/>
          <p:cNvSpPr/>
          <p:nvPr/>
        </p:nvSpPr>
        <p:spPr>
          <a:xfrm>
            <a:off x="4572720" y="3183480"/>
            <a:ext cx="6480360" cy="307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多元評量（</a:t>
            </a: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70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％）：小組討論、課堂發表、實作體驗、參與活動、各項作業、平時考、上課態度、作業繳交情形及其他學習活動等都將列入計算。 </a:t>
            </a:r>
            <a:endParaRPr lang="en-US" sz="2800" b="0" strike="noStrike" spc="-1">
              <a:solidFill>
                <a:srgbClr val="000000"/>
              </a:solidFill>
              <a:latin typeface="標楷體"/>
              <a:ea typeface="標楷體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總結性評量（</a:t>
            </a: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30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％）：定期評量（期中、期末）。</a:t>
            </a:r>
            <a:endParaRPr lang="en-US" sz="2800" b="0" strike="noStrike" spc="-1">
              <a:solidFill>
                <a:srgbClr val="000000"/>
              </a:solidFill>
              <a:latin typeface="標楷體"/>
              <a:ea typeface="標楷體"/>
            </a:endParaRPr>
          </a:p>
        </p:txBody>
      </p:sp>
      <p:sp>
        <p:nvSpPr>
          <p:cNvPr id="226" name="Google Shape;153;p10"/>
          <p:cNvSpPr/>
          <p:nvPr/>
        </p:nvSpPr>
        <p:spPr>
          <a:xfrm>
            <a:off x="1260360" y="1060560"/>
            <a:ext cx="3528000" cy="7628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32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zh-TW" sz="3600" b="1" strike="noStrike" spc="-1">
                <a:solidFill>
                  <a:srgbClr val="002060"/>
                </a:solidFill>
                <a:latin typeface="DFKai-SB"/>
                <a:ea typeface="DFKai-SB"/>
              </a:rPr>
              <a:t>成績計算方式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159;p11" descr="18"/>
          <p:cNvPicPr/>
          <p:nvPr/>
        </p:nvPicPr>
        <p:blipFill>
          <a:blip r:embed="rId3"/>
          <a:stretch/>
        </p:blipFill>
        <p:spPr>
          <a:xfrm>
            <a:off x="1405080" y="417600"/>
            <a:ext cx="7560000" cy="7513560"/>
          </a:xfrm>
          <a:prstGeom prst="rect">
            <a:avLst/>
          </a:prstGeom>
          <a:ln w="0">
            <a:noFill/>
          </a:ln>
        </p:spPr>
      </p:pic>
      <p:pic>
        <p:nvPicPr>
          <p:cNvPr id="228" name="Google Shape;160;p11" descr="17"/>
          <p:cNvPicPr/>
          <p:nvPr/>
        </p:nvPicPr>
        <p:blipFill>
          <a:blip r:embed="rId4"/>
          <a:stretch/>
        </p:blipFill>
        <p:spPr>
          <a:xfrm>
            <a:off x="9733680" y="56880"/>
            <a:ext cx="6239880" cy="9168480"/>
          </a:xfrm>
          <a:prstGeom prst="rect">
            <a:avLst/>
          </a:prstGeom>
          <a:ln w="0">
            <a:noFill/>
          </a:ln>
        </p:spPr>
      </p:pic>
      <p:sp>
        <p:nvSpPr>
          <p:cNvPr id="229" name="Google Shape;161;p11"/>
          <p:cNvSpPr/>
          <p:nvPr/>
        </p:nvSpPr>
        <p:spPr>
          <a:xfrm>
            <a:off x="2916360" y="3075840"/>
            <a:ext cx="4752000" cy="328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學習照片及具體學習狀況：班級網頁及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Line@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訊息。</a:t>
            </a:r>
            <a:endParaRPr lang="en-US" sz="3000" b="0" strike="noStrike" spc="-1">
              <a:solidFill>
                <a:srgbClr val="000000"/>
              </a:solidFill>
              <a:latin typeface="標楷體"/>
              <a:ea typeface="標楷體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學習進步的情形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: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聯絡簿說明、親師有約、</a:t>
            </a:r>
            <a:r>
              <a:rPr lang="zh-TW" sz="3000" b="0" strike="noStrike" spc="-1">
                <a:solidFill>
                  <a:srgbClr val="55308D"/>
                </a:solidFill>
                <a:latin typeface="標楷體"/>
                <a:ea typeface="標楷體"/>
              </a:rPr>
              <a:t>作業獎勵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、成績單評量說明。</a:t>
            </a:r>
            <a:endParaRPr lang="en-US" sz="3000" b="0" strike="noStrike" spc="-1">
              <a:solidFill>
                <a:srgbClr val="000000"/>
              </a:solidFill>
              <a:latin typeface="標楷體"/>
              <a:ea typeface="標楷體"/>
            </a:endParaRPr>
          </a:p>
        </p:txBody>
      </p:sp>
      <p:sp>
        <p:nvSpPr>
          <p:cNvPr id="230" name="Google Shape;162;p11"/>
          <p:cNvSpPr/>
          <p:nvPr/>
        </p:nvSpPr>
        <p:spPr>
          <a:xfrm>
            <a:off x="11557440" y="1045440"/>
            <a:ext cx="2592000" cy="54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zh-TW" sz="3000" b="1" strike="noStrike" spc="-1">
                <a:solidFill>
                  <a:srgbClr val="6868CF"/>
                </a:solidFill>
                <a:latin typeface="Arial"/>
                <a:ea typeface="Arial"/>
              </a:rPr>
              <a:t>資訊科技運用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Google Shape;163;p11"/>
          <p:cNvSpPr/>
          <p:nvPr/>
        </p:nvSpPr>
        <p:spPr>
          <a:xfrm>
            <a:off x="3168000" y="2080800"/>
            <a:ext cx="4320000" cy="7628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32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zh-TW" sz="3600" b="1" strike="noStrike" spc="-1">
                <a:solidFill>
                  <a:srgbClr val="002060"/>
                </a:solidFill>
                <a:latin typeface="DFKai-SB"/>
                <a:ea typeface="DFKai-SB"/>
              </a:rPr>
              <a:t>提供學生學習表現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Google Shape;164;p11"/>
          <p:cNvSpPr/>
          <p:nvPr/>
        </p:nvSpPr>
        <p:spPr>
          <a:xfrm>
            <a:off x="10529144" y="1696536"/>
            <a:ext cx="5003640" cy="3477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chemeClr val="dk1"/>
                </a:solidFill>
                <a:latin typeface="標楷體"/>
                <a:ea typeface="標楷體"/>
              </a:rPr>
              <a:t>線上教學及作業繳交：</a:t>
            </a:r>
            <a:r>
              <a:rPr lang="en-US" sz="2400" b="0" strike="noStrike" spc="-1">
                <a:solidFill>
                  <a:schemeClr val="dk1"/>
                </a:solidFill>
                <a:latin typeface="標楷體"/>
                <a:ea typeface="標楷體"/>
              </a:rPr>
              <a:t>Google classroom </a:t>
            </a:r>
            <a:endParaRPr lang="en-US" sz="2400" b="0" strike="noStrike" spc="-1">
              <a:solidFill>
                <a:srgbClr val="000000"/>
              </a:solidFill>
              <a:latin typeface="標楷體"/>
              <a:ea typeface="標楷體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chemeClr val="dk1"/>
                </a:solidFill>
                <a:latin typeface="標楷體"/>
                <a:ea typeface="標楷體"/>
              </a:rPr>
              <a:t>學習平台：</a:t>
            </a:r>
            <a:r>
              <a:rPr lang="zh-TW" altLang="en-US" sz="2800" b="0" strike="noStrike" spc="-1">
                <a:latin typeface="標楷體"/>
                <a:ea typeface="標楷體"/>
              </a:rPr>
              <a:t>康軒雲、酷課雲</a:t>
            </a:r>
            <a:r>
              <a:rPr lang="en-US" altLang="zh-TW" sz="2800" b="0" strike="noStrike" spc="-1">
                <a:latin typeface="標楷體"/>
                <a:ea typeface="標楷體"/>
              </a:rPr>
              <a:t>……</a:t>
            </a: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altLang="en-US" sz="2800" spc="-1">
                <a:solidFill>
                  <a:schemeClr val="dk1"/>
                </a:solidFill>
                <a:latin typeface="標楷體"/>
                <a:ea typeface="標楷體"/>
              </a:rPr>
              <a:t>平板教學：資料查詢、課堂討論與發表、即時互動、立即反饋、編輯應用、學習紀錄、遊戲式複習</a:t>
            </a:r>
            <a:endParaRPr lang="en-US" sz="2800" spc="-1">
              <a:solidFill>
                <a:schemeClr val="dk1"/>
              </a:solidFill>
              <a:latin typeface="標楷體"/>
              <a:ea typeface="標楷體"/>
            </a:endParaRPr>
          </a:p>
        </p:txBody>
      </p:sp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流程圖: 替代程序 236"/>
          <p:cNvSpPr/>
          <p:nvPr/>
        </p:nvSpPr>
        <p:spPr>
          <a:xfrm>
            <a:off x="523781" y="445679"/>
            <a:ext cx="2880000" cy="720000"/>
          </a:xfrm>
          <a:prstGeom prst="flowChartAlternateProcess">
            <a:avLst/>
          </a:prstGeom>
          <a:solidFill>
            <a:srgbClr val="729FCF"/>
          </a:solidFill>
          <a:ln w="12600">
            <a:solidFill>
              <a:srgbClr val="2A6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>
            <a:noAutofit/>
          </a:bodyPr>
          <a:lstStyle/>
          <a:p>
            <a:pPr algn="ctr"/>
            <a:r>
              <a:rPr lang="zh-TW" sz="22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平板教學應用舉例</a:t>
            </a:r>
            <a:endParaRPr lang="en-US" sz="22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algn="ctr"/>
            <a:r>
              <a:rPr lang="en-US" sz="22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--</a:t>
            </a:r>
            <a:r>
              <a:rPr lang="zh-TW" sz="2200" b="0" strike="noStrike" spc="-1" dirty="0">
                <a:solidFill>
                  <a:schemeClr val="accent6"/>
                </a:solidFill>
                <a:latin typeface="標楷體"/>
                <a:ea typeface="標楷體"/>
              </a:rPr>
              <a:t>自主學習任務</a:t>
            </a:r>
            <a:endParaRPr lang="en-US" sz="2200" b="0" strike="noStrike" spc="-1" dirty="0">
              <a:solidFill>
                <a:schemeClr val="accent6"/>
              </a:solidFill>
              <a:latin typeface="標楷體"/>
              <a:ea typeface="標楷體"/>
            </a:endParaRPr>
          </a:p>
        </p:txBody>
      </p:sp>
      <p:sp>
        <p:nvSpPr>
          <p:cNvPr id="238" name="流程圖: 替代程序 237"/>
          <p:cNvSpPr/>
          <p:nvPr/>
        </p:nvSpPr>
        <p:spPr>
          <a:xfrm>
            <a:off x="12919228" y="513416"/>
            <a:ext cx="3420000" cy="900000"/>
          </a:xfrm>
          <a:prstGeom prst="flowChartAlternateProcess">
            <a:avLst/>
          </a:prstGeom>
          <a:solidFill>
            <a:srgbClr val="729FCF"/>
          </a:solidFill>
          <a:ln w="12600">
            <a:solidFill>
              <a:srgbClr val="2A6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>
            <a:noAutofit/>
          </a:bodyPr>
          <a:lstStyle/>
          <a:p>
            <a:pPr algn="ctr"/>
            <a:r>
              <a:rPr lang="zh-TW" sz="22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平板教學應用舉例</a:t>
            </a:r>
            <a:endParaRPr lang="en-US" sz="22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algn="ctr"/>
            <a:r>
              <a:rPr lang="en-US" sz="22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--</a:t>
            </a:r>
            <a:r>
              <a:rPr lang="zh-TW" sz="2200" b="0" strike="noStrike" spc="-1" dirty="0">
                <a:solidFill>
                  <a:schemeClr val="accent2"/>
                </a:solidFill>
                <a:latin typeface="標楷體"/>
                <a:ea typeface="標楷體"/>
              </a:rPr>
              <a:t>遊戲式</a:t>
            </a:r>
            <a:r>
              <a:rPr lang="zh-TW" altLang="en-US" sz="2200" spc="-1" dirty="0">
                <a:solidFill>
                  <a:schemeClr val="accent2"/>
                </a:solidFill>
                <a:latin typeface="標楷體"/>
                <a:ea typeface="標楷體"/>
              </a:rPr>
              <a:t>精熟練習</a:t>
            </a:r>
            <a:endParaRPr lang="en-US" sz="2200" b="0" strike="noStrike" spc="-1" dirty="0">
              <a:solidFill>
                <a:schemeClr val="accent2"/>
              </a:solidFill>
              <a:latin typeface="標楷體"/>
              <a:ea typeface="標楷體"/>
            </a:endParaRPr>
          </a:p>
        </p:txBody>
      </p:sp>
      <p:sp>
        <p:nvSpPr>
          <p:cNvPr id="239" name="流程圖: 替代程序 238"/>
          <p:cNvSpPr/>
          <p:nvPr/>
        </p:nvSpPr>
        <p:spPr>
          <a:xfrm>
            <a:off x="6939824" y="465593"/>
            <a:ext cx="3420000" cy="889075"/>
          </a:xfrm>
          <a:prstGeom prst="flowChartAlternateProcess">
            <a:avLst/>
          </a:prstGeom>
          <a:solidFill>
            <a:srgbClr val="729FCF"/>
          </a:solidFill>
          <a:ln w="12600">
            <a:solidFill>
              <a:srgbClr val="2A6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>
            <a:noAutofit/>
          </a:bodyPr>
          <a:lstStyle/>
          <a:p>
            <a:pPr algn="ctr"/>
            <a:r>
              <a:rPr lang="zh-TW" sz="22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平板教學應用舉例</a:t>
            </a:r>
            <a:endParaRPr lang="en-US" sz="22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algn="ctr"/>
            <a:r>
              <a:rPr lang="en-US" sz="22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--</a:t>
            </a:r>
            <a:r>
              <a:rPr lang="zh-TW" sz="2200" b="0" strike="noStrike" spc="-1" dirty="0">
                <a:solidFill>
                  <a:schemeClr val="accent2"/>
                </a:solidFill>
                <a:latin typeface="標楷體"/>
                <a:ea typeface="標楷體"/>
              </a:rPr>
              <a:t>編輯應用</a:t>
            </a:r>
            <a:endParaRPr lang="en-US" sz="2200" b="0" strike="noStrike" spc="-1" dirty="0">
              <a:solidFill>
                <a:schemeClr val="accent2"/>
              </a:solidFill>
              <a:latin typeface="標楷體"/>
              <a:ea typeface="標楷體"/>
            </a:endParaRPr>
          </a:p>
        </p:txBody>
      </p:sp>
      <p:pic>
        <p:nvPicPr>
          <p:cNvPr id="246" name="圖片 245"/>
          <p:cNvPicPr/>
          <p:nvPr/>
        </p:nvPicPr>
        <p:blipFill>
          <a:blip r:embed="rId2"/>
          <a:stretch/>
        </p:blipFill>
        <p:spPr>
          <a:xfrm>
            <a:off x="12828318" y="5154072"/>
            <a:ext cx="3601819" cy="2435805"/>
          </a:xfrm>
          <a:prstGeom prst="rect">
            <a:avLst/>
          </a:prstGeom>
          <a:ln w="0">
            <a:noFill/>
          </a:ln>
        </p:spPr>
      </p:pic>
      <p:sp>
        <p:nvSpPr>
          <p:cNvPr id="247" name="語音泡泡: 圓角矩形 246"/>
          <p:cNvSpPr/>
          <p:nvPr/>
        </p:nvSpPr>
        <p:spPr>
          <a:xfrm>
            <a:off x="13024148" y="7414474"/>
            <a:ext cx="3600000" cy="1260000"/>
          </a:xfrm>
          <a:prstGeom prst="wedgeRoundRectCallout">
            <a:avLst>
              <a:gd name="adj1" fmla="val -27736"/>
              <a:gd name="adj2" fmla="val -72620"/>
              <a:gd name="adj3" fmla="val 16667"/>
            </a:avLst>
          </a:prstGeom>
          <a:solidFill>
            <a:srgbClr val="E5EAB4"/>
          </a:solidFill>
          <a:ln w="0">
            <a:solidFill>
              <a:srgbClr val="3C8C9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zh-TW" sz="20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期</a:t>
            </a:r>
            <a:r>
              <a:rPr lang="zh-TW" altLang="en-US" sz="20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中期</a:t>
            </a:r>
            <a:r>
              <a:rPr lang="zh-TW" sz="20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末考前，利用</a:t>
            </a:r>
            <a:r>
              <a:rPr lang="zh-TW" sz="2000" b="1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快問快答的積分遊戲</a:t>
            </a:r>
            <a:r>
              <a:rPr lang="zh-TW" sz="20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，進行複習</a:t>
            </a:r>
            <a:endParaRPr lang="en-US" sz="20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D6082D3-3779-4A0D-B59C-215818F54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601" y="1505144"/>
            <a:ext cx="5794082" cy="32327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5C8979C-4F04-42EB-B0F3-9553CA8C8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143" y="4718997"/>
            <a:ext cx="5790951" cy="32327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273A98D-80D1-48C6-BED7-4B74D8B81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59" y="2239225"/>
            <a:ext cx="5970079" cy="3209720"/>
          </a:xfrm>
          <a:prstGeom prst="rect">
            <a:avLst/>
          </a:prstGeom>
        </p:spPr>
      </p:pic>
      <p:sp>
        <p:nvSpPr>
          <p:cNvPr id="235" name="語音泡泡: 圓角矩形 234"/>
          <p:cNvSpPr/>
          <p:nvPr/>
        </p:nvSpPr>
        <p:spPr>
          <a:xfrm>
            <a:off x="439060" y="1398996"/>
            <a:ext cx="2880000" cy="720000"/>
          </a:xfrm>
          <a:prstGeom prst="wedgeRoundRectCallout">
            <a:avLst>
              <a:gd name="adj1" fmla="val -25207"/>
              <a:gd name="adj2" fmla="val 81247"/>
              <a:gd name="adj3" fmla="val 16667"/>
            </a:avLst>
          </a:prstGeom>
          <a:solidFill>
            <a:srgbClr val="E5EAB4"/>
          </a:solidFill>
          <a:ln w="0">
            <a:solidFill>
              <a:srgbClr val="3C8C9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zh-TW" sz="20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數位讀寫網</a:t>
            </a:r>
            <a:endParaRPr lang="en-US" sz="20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algn="ctr"/>
            <a:r>
              <a:rPr lang="en-US" sz="20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(</a:t>
            </a:r>
            <a:r>
              <a:rPr lang="zh-TW" sz="20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多文本閱讀</a:t>
            </a:r>
            <a:r>
              <a:rPr lang="en-US" sz="20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)</a:t>
            </a:r>
          </a:p>
        </p:txBody>
      </p:sp>
      <p:sp>
        <p:nvSpPr>
          <p:cNvPr id="236" name="語音泡泡: 圓角矩形 235"/>
          <p:cNvSpPr/>
          <p:nvPr/>
        </p:nvSpPr>
        <p:spPr>
          <a:xfrm>
            <a:off x="3653153" y="805679"/>
            <a:ext cx="2328183" cy="1260000"/>
          </a:xfrm>
          <a:prstGeom prst="wedgeRoundRectCallout">
            <a:avLst>
              <a:gd name="adj1" fmla="val -46058"/>
              <a:gd name="adj2" fmla="val 99277"/>
              <a:gd name="adj3" fmla="val 16667"/>
            </a:avLst>
          </a:prstGeom>
          <a:solidFill>
            <a:srgbClr val="E5EAB4"/>
          </a:solidFill>
          <a:ln w="0">
            <a:solidFill>
              <a:srgbClr val="3C8C9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zh-TW" sz="18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登入帳號，完成作答送出後，會</a:t>
            </a:r>
            <a:r>
              <a:rPr lang="zh-TW" sz="1800" b="1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留存學習紀錄</a:t>
            </a:r>
            <a:r>
              <a:rPr lang="zh-TW" sz="18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，隨時可查閱</a:t>
            </a:r>
            <a:endParaRPr lang="en-US" sz="18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D2517F0-9385-44E2-9AEB-828246EBA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25" y="6807608"/>
            <a:ext cx="2951177" cy="232717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D7A1306-0D70-46A2-8338-696919600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781" y="6807608"/>
            <a:ext cx="3061940" cy="2311176"/>
          </a:xfrm>
          <a:prstGeom prst="rect">
            <a:avLst/>
          </a:prstGeom>
        </p:spPr>
      </p:pic>
      <p:sp>
        <p:nvSpPr>
          <p:cNvPr id="21" name="語音泡泡: 圓角矩形 20">
            <a:extLst>
              <a:ext uri="{FF2B5EF4-FFF2-40B4-BE49-F238E27FC236}">
                <a16:creationId xmlns:a16="http://schemas.microsoft.com/office/drawing/2014/main" id="{1E144386-8B5A-4D09-9D78-ECB9598D9528}"/>
              </a:ext>
            </a:extLst>
          </p:cNvPr>
          <p:cNvSpPr/>
          <p:nvPr/>
        </p:nvSpPr>
        <p:spPr>
          <a:xfrm>
            <a:off x="439060" y="5540060"/>
            <a:ext cx="3779999" cy="1260000"/>
          </a:xfrm>
          <a:prstGeom prst="wedgeRoundRectCallout">
            <a:avLst>
              <a:gd name="adj1" fmla="val -22656"/>
              <a:gd name="adj2" fmla="val 73490"/>
              <a:gd name="adj3" fmla="val 16667"/>
            </a:avLst>
          </a:prstGeom>
          <a:solidFill>
            <a:srgbClr val="E5EAB4"/>
          </a:solidFill>
          <a:ln w="0">
            <a:solidFill>
              <a:srgbClr val="357F3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zh-TW" altLang="en-US" sz="2000" spc="-1">
                <a:solidFill>
                  <a:srgbClr val="000000"/>
                </a:solidFill>
                <a:latin typeface="標楷體"/>
                <a:ea typeface="標楷體"/>
              </a:rPr>
              <a:t>參加景美分館巡迴圖書活動，每個人選一本自己喜歡的書，閱讀後將大意和心得記錄在</a:t>
            </a:r>
            <a:r>
              <a:rPr lang="en-US" altLang="zh-TW" sz="2000" spc="-1">
                <a:solidFill>
                  <a:srgbClr val="000000"/>
                </a:solidFill>
                <a:latin typeface="標楷體"/>
                <a:ea typeface="標楷體"/>
              </a:rPr>
              <a:t>keynote</a:t>
            </a:r>
            <a:r>
              <a:rPr lang="zh-TW" altLang="en-US" sz="2000" spc="-1">
                <a:solidFill>
                  <a:srgbClr val="000000"/>
                </a:solidFill>
                <a:latin typeface="標楷體"/>
                <a:ea typeface="標楷體"/>
              </a:rPr>
              <a:t>簡報檔</a:t>
            </a:r>
            <a:endParaRPr lang="en-US" sz="2000" b="0" strike="noStrike" spc="-1">
              <a:solidFill>
                <a:srgbClr val="000000"/>
              </a:solidFill>
              <a:latin typeface="標楷體"/>
              <a:ea typeface="標楷體"/>
            </a:endParaRPr>
          </a:p>
        </p:txBody>
      </p:sp>
      <p:sp>
        <p:nvSpPr>
          <p:cNvPr id="22" name="語音泡泡: 圓角矩形 21">
            <a:extLst>
              <a:ext uri="{FF2B5EF4-FFF2-40B4-BE49-F238E27FC236}">
                <a16:creationId xmlns:a16="http://schemas.microsoft.com/office/drawing/2014/main" id="{217478D1-0BC2-463D-B03E-53C1FF3A1033}"/>
              </a:ext>
            </a:extLst>
          </p:cNvPr>
          <p:cNvSpPr/>
          <p:nvPr/>
        </p:nvSpPr>
        <p:spPr>
          <a:xfrm>
            <a:off x="4440850" y="6371975"/>
            <a:ext cx="2024871" cy="300853"/>
          </a:xfrm>
          <a:prstGeom prst="wedgeRoundRectCallout">
            <a:avLst>
              <a:gd name="adj1" fmla="val -15205"/>
              <a:gd name="adj2" fmla="val 148552"/>
              <a:gd name="adj3" fmla="val 16667"/>
            </a:avLst>
          </a:prstGeom>
          <a:solidFill>
            <a:srgbClr val="E5EAB4"/>
          </a:solidFill>
          <a:ln w="0">
            <a:solidFill>
              <a:srgbClr val="3C8C9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zh-TW" altLang="en-US" sz="2000" spc="-1">
                <a:solidFill>
                  <a:srgbClr val="000000"/>
                </a:solidFill>
                <a:latin typeface="標楷體"/>
                <a:ea typeface="標楷體"/>
              </a:rPr>
              <a:t>上台分享與交流</a:t>
            </a:r>
            <a:endParaRPr lang="en-US" sz="2000" b="0" strike="noStrike" spc="-1">
              <a:solidFill>
                <a:srgbClr val="000000"/>
              </a:solidFill>
              <a:latin typeface="標楷體"/>
              <a:ea typeface="標楷體"/>
            </a:endParaRPr>
          </a:p>
        </p:txBody>
      </p:sp>
      <p:pic>
        <p:nvPicPr>
          <p:cNvPr id="8" name="圖片 7" descr="一張含有 服裝, 人員, 學習, 兒童藝術 的圖片&#10;&#10;AI 產生的內容可能不正確。">
            <a:extLst>
              <a:ext uri="{FF2B5EF4-FFF2-40B4-BE49-F238E27FC236}">
                <a16:creationId xmlns:a16="http://schemas.microsoft.com/office/drawing/2014/main" id="{2781DAD3-B057-024B-59CC-0B2B2381C1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146" y="1573542"/>
            <a:ext cx="3601189" cy="2700891"/>
          </a:xfrm>
          <a:prstGeom prst="rect">
            <a:avLst/>
          </a:prstGeom>
        </p:spPr>
      </p:pic>
      <p:sp>
        <p:nvSpPr>
          <p:cNvPr id="9" name="語音泡泡: 圓角矩形 8">
            <a:extLst>
              <a:ext uri="{FF2B5EF4-FFF2-40B4-BE49-F238E27FC236}">
                <a16:creationId xmlns:a16="http://schemas.microsoft.com/office/drawing/2014/main" id="{B5124E0C-ABF7-CFE8-B400-CADDA386F09E}"/>
              </a:ext>
            </a:extLst>
          </p:cNvPr>
          <p:cNvSpPr/>
          <p:nvPr/>
        </p:nvSpPr>
        <p:spPr>
          <a:xfrm>
            <a:off x="13024148" y="4215539"/>
            <a:ext cx="3410690" cy="822024"/>
          </a:xfrm>
          <a:prstGeom prst="wedgeRoundRectCallout">
            <a:avLst>
              <a:gd name="adj1" fmla="val 19970"/>
              <a:gd name="adj2" fmla="val -72620"/>
              <a:gd name="adj3" fmla="val 16667"/>
            </a:avLst>
          </a:prstGeom>
          <a:solidFill>
            <a:srgbClr val="E5EAB4"/>
          </a:solidFill>
          <a:ln w="0">
            <a:solidFill>
              <a:srgbClr val="3C8C9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zh-TW" altLang="en-US" sz="2000" spc="-1" dirty="0">
                <a:solidFill>
                  <a:srgbClr val="000000"/>
                </a:solidFill>
                <a:latin typeface="標楷體"/>
                <a:ea typeface="標楷體"/>
              </a:rPr>
              <a:t>應用識字策略，測驗識字量 </a:t>
            </a:r>
            <a:r>
              <a:rPr lang="en-US" altLang="zh-TW" sz="2000" spc="-1" dirty="0">
                <a:solidFill>
                  <a:srgbClr val="000000"/>
                </a:solidFill>
                <a:latin typeface="標楷體"/>
                <a:ea typeface="標楷體"/>
              </a:rPr>
              <a:t>(</a:t>
            </a:r>
            <a:r>
              <a:rPr lang="zh-TW" altLang="en-US" sz="2000" spc="-1" dirty="0">
                <a:solidFill>
                  <a:srgbClr val="000000"/>
                </a:solidFill>
                <a:latin typeface="標楷體"/>
                <a:ea typeface="標楷體"/>
              </a:rPr>
              <a:t>識字金銀島</a:t>
            </a:r>
            <a:r>
              <a:rPr lang="en-US" altLang="zh-TW" sz="2000" spc="-1" dirty="0">
                <a:solidFill>
                  <a:srgbClr val="000000"/>
                </a:solidFill>
                <a:latin typeface="標楷體"/>
                <a:ea typeface="標楷體"/>
              </a:rPr>
              <a:t>)</a:t>
            </a:r>
            <a:endParaRPr lang="en-US" sz="20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</p:txBody>
      </p:sp>
      <p:sp>
        <p:nvSpPr>
          <p:cNvPr id="244" name="語音泡泡: 圓角矩形 243"/>
          <p:cNvSpPr/>
          <p:nvPr/>
        </p:nvSpPr>
        <p:spPr>
          <a:xfrm>
            <a:off x="8941524" y="7932850"/>
            <a:ext cx="2407794" cy="1283559"/>
          </a:xfrm>
          <a:prstGeom prst="wedgeRoundRectCallout">
            <a:avLst>
              <a:gd name="adj1" fmla="val -35729"/>
              <a:gd name="adj2" fmla="val -78953"/>
              <a:gd name="adj3" fmla="val 16667"/>
            </a:avLst>
          </a:prstGeom>
          <a:solidFill>
            <a:srgbClr val="E5EAB4"/>
          </a:solidFill>
          <a:ln w="0">
            <a:solidFill>
              <a:srgbClr val="3C8C9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sz="20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每人將採訪稿整理編輯後，完成報導</a:t>
            </a:r>
            <a:endParaRPr lang="en-US" sz="20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</p:txBody>
      </p:sp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流程圖: 替代程序 248"/>
          <p:cNvSpPr/>
          <p:nvPr/>
        </p:nvSpPr>
        <p:spPr>
          <a:xfrm>
            <a:off x="573296" y="208909"/>
            <a:ext cx="3007353" cy="920207"/>
          </a:xfrm>
          <a:prstGeom prst="flowChartAlternateProcess">
            <a:avLst/>
          </a:prstGeom>
          <a:solidFill>
            <a:srgbClr val="729FCF"/>
          </a:solidFill>
          <a:ln w="12600">
            <a:solidFill>
              <a:srgbClr val="2A6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>
            <a:noAutofit/>
          </a:bodyPr>
          <a:lstStyle/>
          <a:p>
            <a:pPr algn="ctr"/>
            <a:r>
              <a:rPr lang="zh-TW" sz="22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平板教學應用舉例</a:t>
            </a:r>
            <a:endParaRPr lang="en-US" sz="22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algn="ctr"/>
            <a:r>
              <a:rPr lang="en-US" sz="22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--</a:t>
            </a:r>
            <a:r>
              <a:rPr lang="zh-TW" sz="2200" b="0" strike="noStrike" spc="-1" dirty="0">
                <a:solidFill>
                  <a:schemeClr val="accent6"/>
                </a:solidFill>
                <a:latin typeface="標楷體"/>
                <a:ea typeface="標楷體"/>
              </a:rPr>
              <a:t>資料查詢</a:t>
            </a:r>
            <a:r>
              <a:rPr lang="zh-TW" altLang="en-US" sz="2200" b="0" strike="noStrike" spc="-1" dirty="0">
                <a:solidFill>
                  <a:schemeClr val="accent6"/>
                </a:solidFill>
                <a:latin typeface="標楷體"/>
                <a:ea typeface="標楷體"/>
              </a:rPr>
              <a:t>、發表、反饋</a:t>
            </a:r>
            <a:endParaRPr lang="en-US" sz="2200" b="0" strike="noStrike" spc="-1" dirty="0">
              <a:solidFill>
                <a:schemeClr val="accent6"/>
              </a:solidFill>
              <a:latin typeface="標楷體"/>
              <a:ea typeface="標楷體"/>
            </a:endParaRPr>
          </a:p>
        </p:txBody>
      </p:sp>
      <p:sp>
        <p:nvSpPr>
          <p:cNvPr id="250" name="流程圖: 替代程序 249"/>
          <p:cNvSpPr/>
          <p:nvPr/>
        </p:nvSpPr>
        <p:spPr>
          <a:xfrm>
            <a:off x="7920000" y="367314"/>
            <a:ext cx="3780000" cy="900000"/>
          </a:xfrm>
          <a:prstGeom prst="flowChartAlternateProcess">
            <a:avLst/>
          </a:prstGeom>
          <a:solidFill>
            <a:srgbClr val="729FCF"/>
          </a:solidFill>
          <a:ln w="12600">
            <a:solidFill>
              <a:srgbClr val="2A6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51120" rIns="96120" bIns="51120" anchor="ctr">
            <a:noAutofit/>
          </a:bodyPr>
          <a:lstStyle/>
          <a:p>
            <a:pPr algn="ctr"/>
            <a:r>
              <a:rPr lang="zh-TW" sz="22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平板教學應用舉例</a:t>
            </a:r>
            <a:endParaRPr lang="en-US" sz="22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algn="ctr"/>
            <a:r>
              <a:rPr lang="en-US" sz="22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--</a:t>
            </a:r>
            <a:r>
              <a:rPr lang="zh-TW" sz="2200" b="0" strike="noStrike" spc="-1" dirty="0">
                <a:solidFill>
                  <a:schemeClr val="accent6"/>
                </a:solidFill>
                <a:latin typeface="標楷體"/>
                <a:ea typeface="標楷體"/>
              </a:rPr>
              <a:t>課堂討論</a:t>
            </a:r>
            <a:r>
              <a:rPr lang="zh-TW" altLang="en-US" sz="2200" b="0" strike="noStrike" spc="-1" dirty="0">
                <a:solidFill>
                  <a:schemeClr val="accent6"/>
                </a:solidFill>
                <a:latin typeface="標楷體"/>
                <a:ea typeface="標楷體"/>
              </a:rPr>
              <a:t>、小組任務</a:t>
            </a:r>
            <a:endParaRPr lang="en-US" sz="2200" b="0" strike="noStrike" spc="-1" dirty="0">
              <a:solidFill>
                <a:schemeClr val="accent6"/>
              </a:solidFill>
              <a:latin typeface="標楷體"/>
              <a:ea typeface="標楷體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E6D3F1-3899-4C6A-85F9-1B476A325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315" y="165956"/>
            <a:ext cx="4090019" cy="209005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1D80C26-A08F-44CC-BA54-E38A7E951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568" y="2380812"/>
            <a:ext cx="4023766" cy="301078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3ED3AC8-A37D-4547-A9C2-753394FF9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77" y="3632508"/>
            <a:ext cx="2972003" cy="223658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5DA1068-04EE-4562-AA65-D52567F28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78" y="1262520"/>
            <a:ext cx="2982112" cy="22365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1ADA878-7DBD-4779-A963-28EDF4BD2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77" y="6073895"/>
            <a:ext cx="3007353" cy="2031516"/>
          </a:xfrm>
          <a:prstGeom prst="rect">
            <a:avLst/>
          </a:prstGeom>
        </p:spPr>
      </p:pic>
      <p:sp>
        <p:nvSpPr>
          <p:cNvPr id="255" name="語音泡泡: 圓角矩形 254"/>
          <p:cNvSpPr/>
          <p:nvPr/>
        </p:nvSpPr>
        <p:spPr>
          <a:xfrm>
            <a:off x="3950078" y="4837130"/>
            <a:ext cx="3737024" cy="1192608"/>
          </a:xfrm>
          <a:prstGeom prst="wedgeRoundRectCallout">
            <a:avLst>
              <a:gd name="adj1" fmla="val -9093"/>
              <a:gd name="adj2" fmla="val -120350"/>
              <a:gd name="adj3" fmla="val 16667"/>
            </a:avLst>
          </a:prstGeom>
          <a:solidFill>
            <a:srgbClr val="E5EAB4"/>
          </a:solidFill>
          <a:ln w="0">
            <a:solidFill>
              <a:srgbClr val="3C8C9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zh-TW" altLang="en-US" spc="-1" dirty="0">
                <a:solidFill>
                  <a:srgbClr val="000000"/>
                </a:solidFill>
                <a:latin typeface="標楷體"/>
                <a:ea typeface="標楷體"/>
              </a:rPr>
              <a:t>小組查資料，規劃旅遊家鄉的景點，</a:t>
            </a:r>
          </a:p>
          <a:p>
            <a:pPr algn="ctr"/>
            <a:r>
              <a:rPr lang="zh-TW" altLang="en-US" spc="-1" dirty="0">
                <a:solidFill>
                  <a:srgbClr val="000000"/>
                </a:solidFill>
                <a:latin typeface="標楷體"/>
                <a:ea typeface="標楷體"/>
              </a:rPr>
              <a:t>製作成簡報檔，小組上台報告，並進行班級投票</a:t>
            </a:r>
          </a:p>
        </p:txBody>
      </p:sp>
      <p:sp>
        <p:nvSpPr>
          <p:cNvPr id="257" name="語音泡泡: 圓角矩形 256"/>
          <p:cNvSpPr/>
          <p:nvPr/>
        </p:nvSpPr>
        <p:spPr>
          <a:xfrm>
            <a:off x="561877" y="8310214"/>
            <a:ext cx="3007353" cy="869786"/>
          </a:xfrm>
          <a:prstGeom prst="wedgeRoundRectCallout">
            <a:avLst>
              <a:gd name="adj1" fmla="val -24165"/>
              <a:gd name="adj2" fmla="val -94317"/>
              <a:gd name="adj3" fmla="val 16667"/>
            </a:avLst>
          </a:prstGeom>
          <a:solidFill>
            <a:srgbClr val="E5EAB4"/>
          </a:solidFill>
          <a:ln w="0">
            <a:solidFill>
              <a:srgbClr val="3C8C9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zh-TW" altLang="en-US" sz="1800" b="0" strike="noStrike" spc="-1">
                <a:solidFill>
                  <a:srgbClr val="000000"/>
                </a:solidFill>
                <a:latin typeface="標楷體"/>
                <a:ea typeface="標楷體"/>
              </a:rPr>
              <a:t>國際圍牆小組解謎</a:t>
            </a:r>
            <a:r>
              <a:rPr lang="en-US" altLang="zh-TW" sz="1800" b="0" strike="noStrike" spc="-1">
                <a:solidFill>
                  <a:srgbClr val="000000"/>
                </a:solidFill>
                <a:latin typeface="標楷體"/>
                <a:ea typeface="標楷體"/>
              </a:rPr>
              <a:t>--</a:t>
            </a:r>
            <a:r>
              <a:rPr lang="zh-TW" sz="1800" b="0" strike="noStrike" spc="-1">
                <a:solidFill>
                  <a:srgbClr val="000000"/>
                </a:solidFill>
                <a:latin typeface="標楷體"/>
                <a:ea typeface="標楷體"/>
              </a:rPr>
              <a:t>分組查資料、</a:t>
            </a:r>
            <a:r>
              <a:rPr lang="zh-TW" altLang="en-US" sz="1800" b="0" strike="noStrike" spc="-1">
                <a:solidFill>
                  <a:srgbClr val="000000"/>
                </a:solidFill>
                <a:latin typeface="標楷體"/>
                <a:ea typeface="標楷體"/>
              </a:rPr>
              <a:t>拍照、完成答題</a:t>
            </a:r>
            <a:endParaRPr lang="en-US" sz="1800" b="0" strike="noStrike" spc="-1">
              <a:solidFill>
                <a:srgbClr val="000000"/>
              </a:solidFill>
              <a:latin typeface="標楷體"/>
              <a:ea typeface="標楷體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ABFA87C-3B55-0856-FEB2-F57A3E81B8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300" y="1485903"/>
            <a:ext cx="3234164" cy="4293210"/>
          </a:xfrm>
          <a:prstGeom prst="rect">
            <a:avLst/>
          </a:prstGeom>
        </p:spPr>
      </p:pic>
      <p:sp>
        <p:nvSpPr>
          <p:cNvPr id="260" name="語音泡泡: 圓角矩形 259"/>
          <p:cNvSpPr/>
          <p:nvPr/>
        </p:nvSpPr>
        <p:spPr>
          <a:xfrm>
            <a:off x="10552460" y="4803434"/>
            <a:ext cx="1260000" cy="1260000"/>
          </a:xfrm>
          <a:prstGeom prst="wedgeRoundRectCallout">
            <a:avLst>
              <a:gd name="adj1" fmla="val -79001"/>
              <a:gd name="adj2" fmla="val -39793"/>
              <a:gd name="adj3" fmla="val 16667"/>
            </a:avLst>
          </a:prstGeom>
          <a:solidFill>
            <a:srgbClr val="E5EAB4"/>
          </a:solidFill>
          <a:ln w="0">
            <a:solidFill>
              <a:srgbClr val="3C8C9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zh-TW" sz="18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分組討論，完成學習任務</a:t>
            </a:r>
            <a:endParaRPr lang="en-US" sz="18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9D0F06E-4A3D-EFFD-CDAC-F7561CF39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7455" y="1047028"/>
            <a:ext cx="3687953" cy="278573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1089368-0BF3-E7E2-225D-0B7C43A0B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87455" y="3876957"/>
            <a:ext cx="3737024" cy="2811036"/>
          </a:xfrm>
          <a:prstGeom prst="rect">
            <a:avLst/>
          </a:prstGeom>
        </p:spPr>
      </p:pic>
      <p:pic>
        <p:nvPicPr>
          <p:cNvPr id="14" name="圖片 13" descr="一張含有 文字, 螢幕擷取畫面, 多媒體軟體, 軟體 的圖片&#10;&#10;AI 產生的內容可能不正確。">
            <a:extLst>
              <a:ext uri="{FF2B5EF4-FFF2-40B4-BE49-F238E27FC236}">
                <a16:creationId xmlns:a16="http://schemas.microsoft.com/office/drawing/2014/main" id="{39758A84-D394-6D4C-BF08-90C38FDD1D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991" y="6732192"/>
            <a:ext cx="3737024" cy="2547892"/>
          </a:xfrm>
          <a:prstGeom prst="rect">
            <a:avLst/>
          </a:prstGeom>
        </p:spPr>
      </p:pic>
      <p:pic>
        <p:nvPicPr>
          <p:cNvPr id="16" name="圖片 15" descr="一張含有 文字, 陳列, 螢幕擷取畫面, 軟體 的圖片&#10;&#10;AI 產生的內容可能不正確。">
            <a:extLst>
              <a:ext uri="{FF2B5EF4-FFF2-40B4-BE49-F238E27FC236}">
                <a16:creationId xmlns:a16="http://schemas.microsoft.com/office/drawing/2014/main" id="{646F0153-DF47-17FF-AD53-D200D738E9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13" y="6103462"/>
            <a:ext cx="3613187" cy="2451202"/>
          </a:xfrm>
          <a:prstGeom prst="rect">
            <a:avLst/>
          </a:prstGeom>
        </p:spPr>
      </p:pic>
      <p:sp>
        <p:nvSpPr>
          <p:cNvPr id="256" name="語音泡泡: 圓角矩形 255"/>
          <p:cNvSpPr/>
          <p:nvPr/>
        </p:nvSpPr>
        <p:spPr>
          <a:xfrm>
            <a:off x="13965974" y="295788"/>
            <a:ext cx="2110036" cy="679714"/>
          </a:xfrm>
          <a:prstGeom prst="wedgeRoundRectCallout">
            <a:avLst>
              <a:gd name="adj1" fmla="val 16030"/>
              <a:gd name="adj2" fmla="val 106413"/>
              <a:gd name="adj3" fmla="val 16667"/>
            </a:avLst>
          </a:prstGeom>
          <a:solidFill>
            <a:srgbClr val="E5EAB4"/>
          </a:solidFill>
          <a:ln w="0">
            <a:solidFill>
              <a:srgbClr val="3C8C9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zh-TW" altLang="en-US" sz="18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文山森林公園踏查</a:t>
            </a:r>
            <a:endParaRPr lang="en-US" sz="18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</p:txBody>
      </p:sp>
      <p:sp>
        <p:nvSpPr>
          <p:cNvPr id="262" name="流程圖: 替代程序 261"/>
          <p:cNvSpPr/>
          <p:nvPr/>
        </p:nvSpPr>
        <p:spPr>
          <a:xfrm>
            <a:off x="10715934" y="8624015"/>
            <a:ext cx="1968132" cy="641949"/>
          </a:xfrm>
          <a:prstGeom prst="flowChartAlternateProcess">
            <a:avLst/>
          </a:prstGeom>
          <a:solidFill>
            <a:srgbClr val="E5EAB4"/>
          </a:solidFill>
          <a:ln w="0">
            <a:solidFill>
              <a:srgbClr val="3C8C9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sz="18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學習成果分享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圖片 8" descr="一張含有 文字, 食物, 功能表, 菜餚 的圖片&#10;&#10;AI 產生的內容可能不正確。">
            <a:extLst>
              <a:ext uri="{FF2B5EF4-FFF2-40B4-BE49-F238E27FC236}">
                <a16:creationId xmlns:a16="http://schemas.microsoft.com/office/drawing/2014/main" id="{0CC25C0F-5C68-998C-B814-66E684302D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42" y="6275072"/>
            <a:ext cx="4221227" cy="3005012"/>
          </a:xfrm>
          <a:prstGeom prst="rect">
            <a:avLst/>
          </a:prstGeom>
        </p:spPr>
      </p:pic>
      <p:sp>
        <p:nvSpPr>
          <p:cNvPr id="11" name="語音泡泡: 圓角矩形 10">
            <a:extLst>
              <a:ext uri="{FF2B5EF4-FFF2-40B4-BE49-F238E27FC236}">
                <a16:creationId xmlns:a16="http://schemas.microsoft.com/office/drawing/2014/main" id="{0DFFB50E-385F-8BA6-FD10-6BB3A0B2E6B7}"/>
              </a:ext>
            </a:extLst>
          </p:cNvPr>
          <p:cNvSpPr/>
          <p:nvPr/>
        </p:nvSpPr>
        <p:spPr>
          <a:xfrm>
            <a:off x="8128881" y="8624015"/>
            <a:ext cx="2110036" cy="679714"/>
          </a:xfrm>
          <a:prstGeom prst="wedgeRoundRectCallout">
            <a:avLst>
              <a:gd name="adj1" fmla="val -66818"/>
              <a:gd name="adj2" fmla="val -39984"/>
              <a:gd name="adj3" fmla="val 16667"/>
            </a:avLst>
          </a:prstGeom>
          <a:solidFill>
            <a:srgbClr val="E5EAB4"/>
          </a:solidFill>
          <a:ln w="0">
            <a:solidFill>
              <a:srgbClr val="3C8C9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zh-TW" altLang="en-US" sz="1800" b="0" strike="noStrike" spc="-1" dirty="0">
                <a:solidFill>
                  <a:srgbClr val="000000"/>
                </a:solidFill>
                <a:latin typeface="標楷體"/>
                <a:ea typeface="標楷體"/>
              </a:rPr>
              <a:t>收集各國美食的資料、發布、反饋</a:t>
            </a:r>
            <a:endParaRPr lang="en-US" sz="18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</p:txBody>
      </p: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170;p12" descr="26"/>
          <p:cNvPicPr/>
          <p:nvPr/>
        </p:nvPicPr>
        <p:blipFill>
          <a:blip r:embed="rId3"/>
          <a:stretch/>
        </p:blipFill>
        <p:spPr>
          <a:xfrm>
            <a:off x="0" y="0"/>
            <a:ext cx="16777800" cy="9791280"/>
          </a:xfrm>
          <a:prstGeom prst="rect">
            <a:avLst/>
          </a:prstGeom>
          <a:ln w="0">
            <a:noFill/>
          </a:ln>
        </p:spPr>
      </p:pic>
      <p:pic>
        <p:nvPicPr>
          <p:cNvPr id="276" name="Google Shape;171;p12" descr="27"/>
          <p:cNvPicPr/>
          <p:nvPr/>
        </p:nvPicPr>
        <p:blipFill>
          <a:blip r:embed="rId4"/>
          <a:stretch/>
        </p:blipFill>
        <p:spPr>
          <a:xfrm>
            <a:off x="12998520" y="3392640"/>
            <a:ext cx="3133440" cy="5810040"/>
          </a:xfrm>
          <a:prstGeom prst="rect">
            <a:avLst/>
          </a:prstGeom>
          <a:ln w="0">
            <a:noFill/>
          </a:ln>
        </p:spPr>
      </p:pic>
      <p:sp>
        <p:nvSpPr>
          <p:cNvPr id="277" name="Google Shape;172;p12"/>
          <p:cNvSpPr/>
          <p:nvPr/>
        </p:nvSpPr>
        <p:spPr>
          <a:xfrm>
            <a:off x="1978920" y="1620000"/>
            <a:ext cx="11521080" cy="66479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34308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用聯絡簿或電話等方式保持聯繫。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簽閱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各科作業、試卷，關心孩子的學習狀況。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通知單回條、資料填寫、繳費事項請儘速於隔日交回。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陪孩子聊天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，傾聽孩子的心聲。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多給孩子</a:t>
            </a:r>
            <a:r>
              <a:rPr lang="zh-TW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做家事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的機會，訓練生活自理能力。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讓孩子學習規劃並做好自己分內的事，培養孩子的獨立性。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提醒孩子上學時隨身攜帶</a:t>
            </a:r>
            <a:r>
              <a:rPr lang="zh-TW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防身警報器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。若遺失，學務處購買</a:t>
            </a: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17</a:t>
            </a:r>
            <a:r>
              <a:rPr lang="en-US" alt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5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元 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每日上學時間為上午</a:t>
            </a:r>
            <a:r>
              <a:rPr lang="en-US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7</a:t>
            </a:r>
            <a:r>
              <a:rPr lang="zh-TW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：</a:t>
            </a:r>
            <a:r>
              <a:rPr lang="en-US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20</a:t>
            </a:r>
            <a:r>
              <a:rPr lang="zh-TW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－</a:t>
            </a:r>
            <a:r>
              <a:rPr lang="en-US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7</a:t>
            </a:r>
            <a:r>
              <a:rPr lang="zh-TW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：</a:t>
            </a:r>
            <a:r>
              <a:rPr lang="en-US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50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，切勿太早到或遲到。 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請假三日以上需填假單</a:t>
            </a: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(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假單在校網或聯絡簿</a:t>
            </a:r>
            <a:r>
              <a:rPr lang="en-US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)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：事假須提前完成；若為病假，請簡述病況。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Font typeface="Arial"/>
              <a:buChar char="•"/>
            </a:pP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學校學習活動緊湊，盡量讓孩子</a:t>
            </a:r>
            <a:r>
              <a:rPr lang="zh-TW" sz="2800" b="0" strike="noStrike" spc="-1">
                <a:solidFill>
                  <a:srgbClr val="55308D"/>
                </a:solidFill>
                <a:latin typeface="標楷體"/>
                <a:ea typeface="標楷體"/>
              </a:rPr>
              <a:t>在家吃完早餐</a:t>
            </a:r>
            <a:r>
              <a:rPr lang="zh-TW" sz="28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，對於孩子的學習、生長皆有幫助。不帶零食。</a:t>
            </a:r>
            <a:r>
              <a:rPr lang="zh-TW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 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Google Shape;173;p12"/>
          <p:cNvSpPr/>
          <p:nvPr/>
        </p:nvSpPr>
        <p:spPr>
          <a:xfrm>
            <a:off x="4212720" y="515880"/>
            <a:ext cx="5760360" cy="10076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24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zh-TW" sz="4800" b="1" strike="noStrike" spc="-1">
                <a:solidFill>
                  <a:srgbClr val="002060"/>
                </a:solidFill>
                <a:latin typeface="DFKai-SB"/>
                <a:ea typeface="DFKai-SB"/>
              </a:rPr>
              <a:t>家長協助配合事項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圖片 278"/>
          <p:cNvPicPr/>
          <p:nvPr/>
        </p:nvPicPr>
        <p:blipFill>
          <a:blip r:embed="rId2"/>
          <a:stretch/>
        </p:blipFill>
        <p:spPr>
          <a:xfrm>
            <a:off x="109728" y="35184"/>
            <a:ext cx="11033760" cy="7985160"/>
          </a:xfrm>
          <a:prstGeom prst="rect">
            <a:avLst/>
          </a:prstGeom>
          <a:ln w="0">
            <a:noFill/>
          </a:ln>
        </p:spPr>
      </p:pic>
      <p:sp>
        <p:nvSpPr>
          <p:cNvPr id="280" name="Google Shape;173;p 1"/>
          <p:cNvSpPr/>
          <p:nvPr/>
        </p:nvSpPr>
        <p:spPr>
          <a:xfrm>
            <a:off x="719640" y="612360"/>
            <a:ext cx="5760360" cy="10076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5724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zh-TW" sz="4800" b="1" strike="noStrike" spc="-1">
                <a:solidFill>
                  <a:srgbClr val="002060"/>
                </a:solidFill>
                <a:latin typeface="DFKai-SB"/>
                <a:ea typeface="DFKai-SB"/>
              </a:rPr>
              <a:t>家長協助配合事項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文字方塊 280"/>
          <p:cNvSpPr txBox="1"/>
          <p:nvPr/>
        </p:nvSpPr>
        <p:spPr>
          <a:xfrm>
            <a:off x="5132832" y="1660680"/>
            <a:ext cx="5876544" cy="4639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zh-TW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對學校的各項活動請多予支持和協助。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zh-TW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鼓勵孩子參與學校各項競賽活動，以拓展孩子的學習經驗，發掘孩子的興趣與專長。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zh-TW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攜帶手機或其他</a:t>
            </a:r>
            <a:r>
              <a:rPr lang="zh-TW" sz="2600" b="0" strike="noStrike" spc="-1">
                <a:solidFill>
                  <a:srgbClr val="FF0000"/>
                </a:solidFill>
                <a:latin typeface="標楷體"/>
                <a:ea typeface="標楷體"/>
              </a:rPr>
              <a:t>行動裝置需填申請表</a:t>
            </a:r>
            <a:r>
              <a:rPr lang="zh-TW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，並遵守使用規範。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Font typeface="Symbol" charset="2"/>
              <a:buChar char=""/>
            </a:pPr>
            <a:r>
              <a:rPr lang="zh-TW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注意孩子</a:t>
            </a:r>
            <a:r>
              <a:rPr lang="en-US" sz="2600" b="0" strike="noStrike" spc="-1">
                <a:solidFill>
                  <a:srgbClr val="FF0000"/>
                </a:solidFill>
                <a:latin typeface="標楷體"/>
                <a:ea typeface="標楷體"/>
              </a:rPr>
              <a:t>3C</a:t>
            </a:r>
            <a:r>
              <a:rPr lang="zh-TW" sz="2600" b="0" strike="noStrike" spc="-1">
                <a:solidFill>
                  <a:srgbClr val="FF0000"/>
                </a:solidFill>
                <a:latin typeface="標楷體"/>
                <a:ea typeface="標楷體"/>
              </a:rPr>
              <a:t>的使用時間及瀏覽內容</a:t>
            </a:r>
            <a:r>
              <a:rPr lang="zh-TW" sz="2600" b="0" strike="noStrike" spc="-1">
                <a:solidFill>
                  <a:srgbClr val="000000"/>
                </a:solidFill>
                <a:latin typeface="標楷體"/>
                <a:ea typeface="標楷體"/>
              </a:rPr>
              <a:t>。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2" name="圖片 281"/>
          <p:cNvPicPr/>
          <p:nvPr/>
        </p:nvPicPr>
        <p:blipFill>
          <a:blip r:embed="rId3"/>
          <a:stretch/>
        </p:blipFill>
        <p:spPr>
          <a:xfrm>
            <a:off x="11200368" y="556464"/>
            <a:ext cx="5296512" cy="7782864"/>
          </a:xfrm>
          <a:prstGeom prst="rect">
            <a:avLst/>
          </a:prstGeom>
          <a:ln w="0">
            <a:noFill/>
          </a:ln>
        </p:spPr>
      </p:pic>
      <p:pic>
        <p:nvPicPr>
          <p:cNvPr id="283" name="圖片 282"/>
          <p:cNvPicPr/>
          <p:nvPr/>
        </p:nvPicPr>
        <p:blipFill>
          <a:blip r:embed="rId4"/>
          <a:stretch/>
        </p:blipFill>
        <p:spPr>
          <a:xfrm>
            <a:off x="5626608" y="5308464"/>
            <a:ext cx="4966560" cy="3832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179;p13" descr="1-47"/>
          <p:cNvPicPr/>
          <p:nvPr/>
        </p:nvPicPr>
        <p:blipFill>
          <a:blip r:embed="rId3"/>
          <a:stretch/>
        </p:blipFill>
        <p:spPr>
          <a:xfrm>
            <a:off x="-36360" y="298440"/>
            <a:ext cx="16792200" cy="9264240"/>
          </a:xfrm>
          <a:prstGeom prst="rect">
            <a:avLst/>
          </a:prstGeom>
          <a:ln w="0">
            <a:noFill/>
          </a:ln>
        </p:spPr>
      </p:pic>
      <p:pic>
        <p:nvPicPr>
          <p:cNvPr id="285" name="Google Shape;180;p13" descr="1-48"/>
          <p:cNvPicPr/>
          <p:nvPr/>
        </p:nvPicPr>
        <p:blipFill>
          <a:blip r:embed="rId4"/>
          <a:stretch/>
        </p:blipFill>
        <p:spPr>
          <a:xfrm>
            <a:off x="-1403280" y="5818320"/>
            <a:ext cx="6808320" cy="3968280"/>
          </a:xfrm>
          <a:prstGeom prst="rect">
            <a:avLst/>
          </a:prstGeom>
          <a:ln w="0">
            <a:noFill/>
          </a:ln>
        </p:spPr>
      </p:pic>
      <p:pic>
        <p:nvPicPr>
          <p:cNvPr id="286" name="Google Shape;181;p13" descr="15"/>
          <p:cNvPicPr/>
          <p:nvPr/>
        </p:nvPicPr>
        <p:blipFill>
          <a:blip r:embed="rId5"/>
          <a:stretch/>
        </p:blipFill>
        <p:spPr>
          <a:xfrm>
            <a:off x="9191520" y="272880"/>
            <a:ext cx="7178400" cy="9361080"/>
          </a:xfrm>
          <a:prstGeom prst="rect">
            <a:avLst/>
          </a:prstGeom>
          <a:ln w="0">
            <a:noFill/>
          </a:ln>
        </p:spPr>
      </p:pic>
      <p:sp>
        <p:nvSpPr>
          <p:cNvPr id="287" name="Google Shape;182;p13"/>
          <p:cNvSpPr/>
          <p:nvPr/>
        </p:nvSpPr>
        <p:spPr>
          <a:xfrm>
            <a:off x="1620360" y="1150200"/>
            <a:ext cx="8639640" cy="47089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1.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平常聯絡可透過聯絡簿或傳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Line@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告知老師。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 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有急事，可打學校電話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2932-3875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 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或連老師手機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0919-958-758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。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2.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若小朋友要請事假，請提前幾日告知。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 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臨時請病假，請於當天早上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8:00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前傳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Line@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 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給老師， 或撥學校電話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2932-3875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轉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  532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生教組、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546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警衛室。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3.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親師有約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面談時間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):</a:t>
            </a:r>
            <a:r>
              <a:rPr lang="zh-TW" sz="3000" b="1" strike="noStrike" spc="-1">
                <a:solidFill>
                  <a:schemeClr val="dk1"/>
                </a:solidFill>
                <a:latin typeface="標楷體"/>
                <a:ea typeface="標楷體"/>
              </a:rPr>
              <a:t>週</a:t>
            </a:r>
            <a:r>
              <a:rPr lang="zh-TW" altLang="en-US" sz="3000" b="1" strike="noStrike" spc="-1">
                <a:solidFill>
                  <a:schemeClr val="dk1"/>
                </a:solidFill>
                <a:latin typeface="標楷體"/>
                <a:ea typeface="標楷體"/>
              </a:rPr>
              <a:t>一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第</a:t>
            </a:r>
            <a:r>
              <a:rPr lang="zh-TW" alt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七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節課  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  15:10~15:50(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有需要請提早和老師預約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4.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班級網頁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: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進入學校網頁→點選班級網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403</a:t>
            </a:r>
            <a:r>
              <a:rPr lang="zh-TW" sz="3000" b="0" strike="noStrike" spc="-1">
                <a:solidFill>
                  <a:schemeClr val="dk1"/>
                </a:solidFill>
                <a:latin typeface="DFKai-SB"/>
                <a:ea typeface="DFKai-SB"/>
              </a:rPr>
              <a:t>班。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Google Shape;183;p13"/>
          <p:cNvSpPr/>
          <p:nvPr/>
        </p:nvSpPr>
        <p:spPr>
          <a:xfrm>
            <a:off x="10908720" y="2649600"/>
            <a:ext cx="3877560" cy="1554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zh-TW" sz="4800" b="1" strike="noStrike" spc="-1">
                <a:solidFill>
                  <a:schemeClr val="dk1"/>
                </a:solidFill>
                <a:latin typeface="DFKai-SB"/>
                <a:ea typeface="DFKai-SB"/>
              </a:rPr>
              <a:t>親師有約時間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zh-TW" sz="4800" b="1" strike="noStrike" spc="-1">
                <a:solidFill>
                  <a:schemeClr val="dk1"/>
                </a:solidFill>
                <a:latin typeface="DFKai-SB"/>
                <a:ea typeface="DFKai-SB"/>
              </a:rPr>
              <a:t>及聯繫方式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189;p15" descr="20"/>
          <p:cNvPicPr/>
          <p:nvPr/>
        </p:nvPicPr>
        <p:blipFill>
          <a:blip r:embed="rId3"/>
          <a:stretch/>
        </p:blipFill>
        <p:spPr>
          <a:xfrm>
            <a:off x="285480" y="-675720"/>
            <a:ext cx="14941080" cy="9997560"/>
          </a:xfrm>
          <a:prstGeom prst="rect">
            <a:avLst/>
          </a:prstGeom>
          <a:ln w="0">
            <a:noFill/>
          </a:ln>
        </p:spPr>
      </p:pic>
      <p:sp>
        <p:nvSpPr>
          <p:cNvPr id="290" name="Google Shape;190;p15"/>
          <p:cNvSpPr/>
          <p:nvPr/>
        </p:nvSpPr>
        <p:spPr>
          <a:xfrm>
            <a:off x="4666680" y="236160"/>
            <a:ext cx="5976360" cy="7628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32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zh-TW" sz="3600" b="1" strike="noStrike" spc="-1">
                <a:solidFill>
                  <a:srgbClr val="002060"/>
                </a:solidFill>
                <a:latin typeface="DFKai-SB"/>
                <a:ea typeface="DFKai-SB"/>
              </a:rPr>
              <a:t>班務討論及建議事項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Google Shape;191;p15"/>
          <p:cNvSpPr/>
          <p:nvPr/>
        </p:nvSpPr>
        <p:spPr>
          <a:xfrm>
            <a:off x="5663160" y="1186200"/>
            <a:ext cx="9399960" cy="64171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457200" indent="-419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上學期班費結餘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1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0006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元，明細發在班級家長群組。感謝上學期家長代表：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皓然爸爸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、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凡睿爸爸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；總務：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浩廷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媽媽辛苦付出！</a:t>
            </a:r>
            <a:endParaRPr lang="en-US" altLang="zh-TW" sz="3000" spc="-1" dirty="0">
              <a:solidFill>
                <a:schemeClr val="dk1"/>
              </a:solidFill>
              <a:latin typeface="標楷體"/>
              <a:ea typeface="標楷體"/>
            </a:endParaRPr>
          </a:p>
          <a:p>
            <a:pPr marL="457200" indent="-419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這學期改選總務家長：宇凡媽媽</a:t>
            </a:r>
            <a:endParaRPr lang="en-US" sz="30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4190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本學期</a:t>
            </a:r>
            <a:r>
              <a:rPr lang="zh-TW" sz="3000" b="0" strike="noStrike" spc="-1" dirty="0">
                <a:solidFill>
                  <a:srgbClr val="FF0000"/>
                </a:solidFill>
                <a:latin typeface="標楷體"/>
                <a:ea typeface="標楷體"/>
              </a:rPr>
              <a:t>不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另行收取班費，預計支出項目：國語、數學、社會練習簿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50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元，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重點練習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60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元，每生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2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1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0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元。</a:t>
            </a:r>
            <a:r>
              <a:rPr lang="zh-TW" altLang="en-US" sz="2000" b="0" strike="noStrike" spc="-1" dirty="0">
                <a:solidFill>
                  <a:srgbClr val="FF0000"/>
                </a:solidFill>
                <a:latin typeface="標楷體"/>
                <a:ea typeface="標楷體"/>
              </a:rPr>
              <a:t>預計結餘</a:t>
            </a:r>
            <a:r>
              <a:rPr lang="zh-TW" altLang="en-US" sz="2000" spc="-1" dirty="0">
                <a:solidFill>
                  <a:srgbClr val="FF0000"/>
                </a:solidFill>
                <a:latin typeface="標楷體"/>
                <a:ea typeface="標楷體"/>
              </a:rPr>
              <a:t>：</a:t>
            </a:r>
            <a:r>
              <a:rPr lang="en-US" altLang="zh-TW" sz="2000" spc="-1" dirty="0">
                <a:solidFill>
                  <a:srgbClr val="FF0000"/>
                </a:solidFill>
                <a:latin typeface="標楷體"/>
                <a:ea typeface="標楷體"/>
              </a:rPr>
              <a:t>10006-6090=3916→</a:t>
            </a:r>
            <a:r>
              <a:rPr lang="zh-TW" altLang="en-US" sz="2000" spc="-1" dirty="0">
                <a:solidFill>
                  <a:srgbClr val="FF0000"/>
                </a:solidFill>
                <a:latin typeface="標楷體"/>
                <a:ea typeface="標楷體"/>
              </a:rPr>
              <a:t>支出方式交由小朋友決定</a:t>
            </a:r>
            <a:endParaRPr lang="en-US" sz="2000" b="0" strike="noStrike" spc="-1" dirty="0">
              <a:solidFill>
                <a:srgbClr val="FF0000"/>
              </a:solidFill>
              <a:latin typeface="Arial"/>
            </a:endParaRPr>
          </a:p>
          <a:p>
            <a:pPr marL="457200" indent="-3999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校外教學人力支援</a:t>
            </a:r>
            <a:endParaRPr lang="en-US" sz="30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>
              <a:tabLst>
                <a:tab pos="0" algn="l"/>
              </a:tabLst>
            </a:pPr>
            <a:r>
              <a:rPr lang="en-US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(1)</a:t>
            </a:r>
            <a:r>
              <a:rPr lang="en-US" altLang="zh-TW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3/4(</a:t>
            </a:r>
            <a:r>
              <a:rPr lang="zh-TW" altLang="en-US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二</a:t>
            </a:r>
            <a:r>
              <a:rPr lang="en-US" altLang="zh-TW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r>
              <a:rPr lang="zh-TW" altLang="en-US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 午休</a:t>
            </a:r>
            <a:r>
              <a:rPr lang="en-US" altLang="zh-TW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~</a:t>
            </a:r>
            <a:r>
              <a:rPr lang="zh-TW" altLang="en-US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第</a:t>
            </a:r>
            <a:r>
              <a:rPr lang="en-US" altLang="zh-TW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6</a:t>
            </a:r>
            <a:r>
              <a:rPr lang="zh-TW" altLang="en-US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節 仙跡岩</a:t>
            </a:r>
            <a:r>
              <a:rPr lang="en-US" altLang="zh-TW" sz="2600" spc="-1" dirty="0">
                <a:latin typeface="標楷體"/>
                <a:ea typeface="標楷體"/>
              </a:rPr>
              <a:t>(1~2</a:t>
            </a:r>
            <a:r>
              <a:rPr lang="zh-TW" altLang="en-US" sz="2600" spc="-1" dirty="0">
                <a:latin typeface="標楷體"/>
                <a:ea typeface="標楷體"/>
              </a:rPr>
              <a:t>位</a:t>
            </a:r>
            <a:r>
              <a:rPr lang="zh-TW" altLang="zh-TW" sz="2400" spc="-1" dirty="0">
                <a:latin typeface="標楷體"/>
                <a:ea typeface="標楷體"/>
              </a:rPr>
              <a:t>志工家長</a:t>
            </a:r>
            <a:r>
              <a:rPr lang="zh-TW" altLang="en-US" sz="2400" spc="-1" dirty="0">
                <a:latin typeface="標楷體"/>
                <a:ea typeface="標楷體"/>
              </a:rPr>
              <a:t>，</a:t>
            </a:r>
            <a:r>
              <a:rPr lang="zh-TW" altLang="en-US" sz="2400" spc="-1" dirty="0">
                <a:solidFill>
                  <a:srgbClr val="FF0000"/>
                </a:solidFill>
                <a:latin typeface="標楷體"/>
                <a:ea typeface="標楷體"/>
              </a:rPr>
              <a:t>下雨取消</a:t>
            </a:r>
            <a:r>
              <a:rPr lang="en-US" altLang="zh-TW" sz="2600" spc="-1" dirty="0">
                <a:latin typeface="標楷體"/>
                <a:ea typeface="標楷體"/>
              </a:rPr>
              <a:t>)</a:t>
            </a:r>
          </a:p>
          <a:p>
            <a:pPr marL="457200">
              <a:tabLst>
                <a:tab pos="0" algn="l"/>
              </a:tabLst>
            </a:pPr>
            <a:r>
              <a:rPr lang="zh-TW" altLang="en-US" sz="2600" spc="-1" dirty="0">
                <a:solidFill>
                  <a:srgbClr val="FF0000"/>
                </a:solidFill>
                <a:latin typeface="標楷體"/>
                <a:ea typeface="標楷體"/>
              </a:rPr>
              <a:t>  有意願者：</a:t>
            </a:r>
            <a:r>
              <a:rPr lang="en-US" altLang="zh-TW" sz="2600" spc="-1" dirty="0">
                <a:solidFill>
                  <a:srgbClr val="FF0000"/>
                </a:solidFill>
                <a:latin typeface="標楷體"/>
                <a:ea typeface="標楷體"/>
              </a:rPr>
              <a:t>31</a:t>
            </a:r>
            <a:r>
              <a:rPr lang="zh-TW" altLang="en-US" sz="2600" spc="-1" dirty="0">
                <a:solidFill>
                  <a:srgbClr val="FF0000"/>
                </a:solidFill>
                <a:latin typeface="標楷體"/>
                <a:ea typeface="標楷體"/>
              </a:rPr>
              <a:t>、</a:t>
            </a:r>
            <a:r>
              <a:rPr lang="en-US" altLang="zh-TW" sz="2600" spc="-1" dirty="0">
                <a:solidFill>
                  <a:srgbClr val="FF0000"/>
                </a:solidFill>
                <a:latin typeface="標楷體"/>
                <a:ea typeface="標楷體"/>
              </a:rPr>
              <a:t>6</a:t>
            </a:r>
            <a:endParaRPr lang="en-US" sz="2600" b="0" strike="noStrike" spc="-1" dirty="0">
              <a:solidFill>
                <a:schemeClr val="dk1"/>
              </a:solidFill>
              <a:latin typeface="標楷體"/>
              <a:ea typeface="標楷體"/>
            </a:endParaRPr>
          </a:p>
          <a:p>
            <a:pPr marL="457200">
              <a:lnSpc>
                <a:spcPct val="100000"/>
              </a:lnSpc>
              <a:tabLst>
                <a:tab pos="0" algn="l"/>
              </a:tabLst>
            </a:pPr>
            <a:r>
              <a:rPr lang="en-US" altLang="zh-TW" sz="2600" spc="-1" dirty="0">
                <a:solidFill>
                  <a:schemeClr val="dk1"/>
                </a:solidFill>
                <a:latin typeface="標楷體"/>
                <a:ea typeface="標楷體"/>
              </a:rPr>
              <a:t>(2)</a:t>
            </a:r>
            <a:r>
              <a:rPr lang="en-US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3/12</a:t>
            </a:r>
            <a:r>
              <a:rPr lang="en-US" altLang="zh-TW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altLang="en-US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三</a:t>
            </a:r>
            <a:r>
              <a:rPr lang="en-US" altLang="zh-TW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r>
              <a:rPr lang="zh-TW" altLang="en-US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第</a:t>
            </a:r>
            <a:r>
              <a:rPr lang="en-US" altLang="zh-TW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2~4</a:t>
            </a:r>
            <a:r>
              <a:rPr lang="zh-TW" altLang="en-US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節 </a:t>
            </a:r>
            <a:r>
              <a:rPr lang="zh-TW" altLang="en-US" sz="2600" spc="-1" dirty="0">
                <a:solidFill>
                  <a:schemeClr val="dk1"/>
                </a:solidFill>
                <a:latin typeface="標楷體"/>
                <a:ea typeface="標楷體"/>
              </a:rPr>
              <a:t>寶藏巖</a:t>
            </a:r>
            <a:r>
              <a:rPr lang="en-US" sz="2600" b="0" strike="noStrike" spc="-1" dirty="0">
                <a:latin typeface="標楷體"/>
                <a:ea typeface="標楷體"/>
              </a:rPr>
              <a:t>(</a:t>
            </a:r>
            <a:r>
              <a:rPr lang="en-US" altLang="zh-TW" sz="2600" b="0" strike="noStrike" spc="-1" dirty="0">
                <a:latin typeface="標楷體"/>
                <a:ea typeface="標楷體"/>
              </a:rPr>
              <a:t>1~2</a:t>
            </a:r>
            <a:r>
              <a:rPr lang="zh-TW" altLang="en-US" sz="2600" spc="-1" dirty="0">
                <a:latin typeface="標楷體"/>
                <a:ea typeface="標楷體"/>
              </a:rPr>
              <a:t>位</a:t>
            </a:r>
            <a:r>
              <a:rPr lang="zh-TW" sz="2400" b="0" strike="noStrike" spc="-1" dirty="0">
                <a:latin typeface="標楷體"/>
                <a:ea typeface="標楷體"/>
              </a:rPr>
              <a:t>志工家長</a:t>
            </a:r>
            <a:r>
              <a:rPr lang="en-US" sz="2600" b="0" strike="noStrike" spc="-1" dirty="0">
                <a:latin typeface="標楷體"/>
                <a:ea typeface="標楷體"/>
              </a:rPr>
              <a:t>)</a:t>
            </a:r>
          </a:p>
          <a:p>
            <a:pPr marL="457200">
              <a:lnSpc>
                <a:spcPct val="100000"/>
              </a:lnSpc>
              <a:tabLst>
                <a:tab pos="0" algn="l"/>
              </a:tabLst>
            </a:pPr>
            <a:r>
              <a:rPr lang="zh-TW" altLang="en-US" sz="2600" spc="-1" dirty="0">
                <a:solidFill>
                  <a:srgbClr val="FF0000"/>
                </a:solidFill>
                <a:latin typeface="標楷體"/>
                <a:ea typeface="標楷體"/>
              </a:rPr>
              <a:t>  有意願者：</a:t>
            </a:r>
            <a:r>
              <a:rPr lang="en-US" altLang="zh-TW" sz="2600" spc="-1" dirty="0">
                <a:solidFill>
                  <a:srgbClr val="FF0000"/>
                </a:solidFill>
                <a:latin typeface="標楷體"/>
                <a:ea typeface="標楷體"/>
              </a:rPr>
              <a:t>32</a:t>
            </a:r>
            <a:r>
              <a:rPr lang="zh-TW" altLang="en-US" sz="2600" spc="-1" dirty="0">
                <a:solidFill>
                  <a:srgbClr val="FF0000"/>
                </a:solidFill>
                <a:latin typeface="標楷體"/>
                <a:ea typeface="標楷體"/>
              </a:rPr>
              <a:t>、</a:t>
            </a:r>
            <a:r>
              <a:rPr lang="en-US" altLang="zh-TW" sz="2600" spc="-1" dirty="0">
                <a:solidFill>
                  <a:srgbClr val="FF0000"/>
                </a:solidFill>
                <a:latin typeface="標楷體"/>
                <a:ea typeface="標楷體"/>
              </a:rPr>
              <a:t>31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pos="0" algn="l"/>
              </a:tabLst>
            </a:pPr>
            <a:r>
              <a:rPr lang="en-US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en-US" altLang="zh-TW" sz="2600" spc="-1" dirty="0">
                <a:solidFill>
                  <a:schemeClr val="dk1"/>
                </a:solidFill>
                <a:latin typeface="標楷體"/>
                <a:ea typeface="標楷體"/>
              </a:rPr>
              <a:t>3</a:t>
            </a:r>
            <a:r>
              <a:rPr lang="en-US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)5/</a:t>
            </a:r>
            <a:r>
              <a:rPr lang="en-US" altLang="zh-TW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2</a:t>
            </a:r>
            <a:r>
              <a:rPr lang="en-US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0</a:t>
            </a:r>
            <a:r>
              <a:rPr lang="en-US" altLang="zh-TW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altLang="en-US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二</a:t>
            </a:r>
            <a:r>
              <a:rPr lang="en-US" altLang="zh-TW" sz="26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r>
              <a:rPr lang="zh-TW" sz="24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兒童新樂園</a:t>
            </a:r>
            <a:r>
              <a:rPr lang="en-US" sz="24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(6</a:t>
            </a:r>
            <a:r>
              <a:rPr lang="en-US" altLang="zh-TW" sz="24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~7</a:t>
            </a:r>
            <a:r>
              <a:rPr lang="zh-TW" sz="24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位志工家長</a:t>
            </a:r>
            <a:r>
              <a:rPr lang="en-US" altLang="zh-TW" sz="24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endParaRPr lang="en-US" sz="2600" spc="-1" dirty="0">
              <a:solidFill>
                <a:schemeClr val="dk1"/>
              </a:solidFill>
              <a:latin typeface="標楷體"/>
              <a:ea typeface="標楷體"/>
            </a:endParaRPr>
          </a:p>
          <a:p>
            <a:pPr marL="914400" lvl="1">
              <a:tabLst>
                <a:tab pos="0" algn="l"/>
              </a:tabLst>
            </a:pPr>
            <a:r>
              <a:rPr lang="zh-TW" altLang="en-US" sz="2600" spc="-1" dirty="0">
                <a:solidFill>
                  <a:srgbClr val="FF0000"/>
                </a:solidFill>
                <a:latin typeface="標楷體"/>
                <a:ea typeface="標楷體"/>
              </a:rPr>
              <a:t>有意願者：</a:t>
            </a:r>
            <a:r>
              <a:rPr lang="en-US" altLang="zh-TW" sz="2600" spc="-1" dirty="0">
                <a:solidFill>
                  <a:srgbClr val="FF0000"/>
                </a:solidFill>
                <a:latin typeface="標楷體"/>
                <a:ea typeface="標楷體"/>
              </a:rPr>
              <a:t>31</a:t>
            </a:r>
            <a:r>
              <a:rPr lang="zh-TW" altLang="en-US" sz="2600" spc="-1" dirty="0">
                <a:solidFill>
                  <a:srgbClr val="FF0000"/>
                </a:solidFill>
                <a:latin typeface="標楷體"/>
                <a:ea typeface="標楷體"/>
              </a:rPr>
              <a:t>、</a:t>
            </a:r>
            <a:r>
              <a:rPr lang="en-US" altLang="zh-TW" sz="2600" spc="-1" dirty="0">
                <a:solidFill>
                  <a:srgbClr val="FF0000"/>
                </a:solidFill>
                <a:latin typeface="標楷體"/>
                <a:ea typeface="標楷體"/>
              </a:rPr>
              <a:t>3</a:t>
            </a:r>
            <a:r>
              <a:rPr lang="zh-TW" altLang="en-US" sz="2600" spc="-1" dirty="0">
                <a:solidFill>
                  <a:srgbClr val="FF0000"/>
                </a:solidFill>
                <a:latin typeface="標楷體"/>
                <a:ea typeface="標楷體"/>
              </a:rPr>
              <a:t>、</a:t>
            </a:r>
            <a:r>
              <a:rPr lang="en-US" altLang="zh-TW" sz="2600" spc="-1" dirty="0">
                <a:solidFill>
                  <a:srgbClr val="FF0000"/>
                </a:solidFill>
                <a:latin typeface="標楷體"/>
                <a:ea typeface="標楷體"/>
              </a:rPr>
              <a:t>4</a:t>
            </a:r>
            <a:r>
              <a:rPr lang="zh-TW" altLang="en-US" sz="2600" spc="-1" dirty="0">
                <a:solidFill>
                  <a:srgbClr val="FF0000"/>
                </a:solidFill>
                <a:latin typeface="標楷體"/>
                <a:ea typeface="標楷體"/>
              </a:rPr>
              <a:t>、</a:t>
            </a:r>
            <a:r>
              <a:rPr lang="en-US" altLang="zh-TW" sz="2600" spc="-1" dirty="0">
                <a:solidFill>
                  <a:srgbClr val="FF0000"/>
                </a:solidFill>
                <a:latin typeface="標楷體"/>
                <a:ea typeface="標楷體"/>
              </a:rPr>
              <a:t>5</a:t>
            </a:r>
            <a:r>
              <a:rPr lang="zh-TW" altLang="en-US" sz="2600" spc="-1" dirty="0">
                <a:solidFill>
                  <a:srgbClr val="FF0000"/>
                </a:solidFill>
                <a:latin typeface="標楷體"/>
                <a:ea typeface="標楷體"/>
              </a:rPr>
              <a:t>、</a:t>
            </a:r>
            <a:r>
              <a:rPr lang="en-US" altLang="zh-TW" sz="2600" spc="-1" dirty="0">
                <a:solidFill>
                  <a:srgbClr val="FF0000"/>
                </a:solidFill>
                <a:latin typeface="標楷體"/>
                <a:ea typeface="標楷體"/>
              </a:rPr>
              <a:t>12</a:t>
            </a:r>
            <a:r>
              <a:rPr lang="zh-TW" altLang="en-US" sz="2600" spc="-1" dirty="0">
                <a:solidFill>
                  <a:srgbClr val="FF0000"/>
                </a:solidFill>
                <a:latin typeface="標楷體"/>
                <a:ea typeface="標楷體"/>
              </a:rPr>
              <a:t>、</a:t>
            </a:r>
            <a:r>
              <a:rPr lang="en-US" altLang="zh-TW" sz="2600" spc="-1" dirty="0">
                <a:solidFill>
                  <a:srgbClr val="FF0000"/>
                </a:solidFill>
                <a:latin typeface="標楷體"/>
                <a:ea typeface="標楷體"/>
              </a:rPr>
              <a:t>27</a:t>
            </a:r>
            <a:r>
              <a:rPr lang="zh-TW" altLang="en-US" sz="2600" spc="-1" dirty="0">
                <a:solidFill>
                  <a:srgbClr val="FF0000"/>
                </a:solidFill>
                <a:latin typeface="標楷體"/>
                <a:ea typeface="標楷體"/>
              </a:rPr>
              <a:t>、</a:t>
            </a:r>
            <a:r>
              <a:rPr lang="en-US" altLang="zh-TW" sz="2600" spc="-1" dirty="0">
                <a:solidFill>
                  <a:srgbClr val="FF0000"/>
                </a:solidFill>
                <a:latin typeface="標楷體"/>
                <a:ea typeface="標楷體"/>
              </a:rPr>
              <a:t>13</a:t>
            </a:r>
            <a:endParaRPr lang="en-US" sz="2600" spc="-1" dirty="0">
              <a:solidFill>
                <a:srgbClr val="FF0000"/>
              </a:solidFill>
              <a:latin typeface="標楷體"/>
              <a:ea typeface="標楷體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197;p16" descr="20"/>
          <p:cNvPicPr/>
          <p:nvPr/>
        </p:nvPicPr>
        <p:blipFill>
          <a:blip r:embed="rId3"/>
          <a:stretch/>
        </p:blipFill>
        <p:spPr>
          <a:xfrm>
            <a:off x="15120" y="-360"/>
            <a:ext cx="15883248" cy="9476148"/>
          </a:xfrm>
          <a:prstGeom prst="rect">
            <a:avLst/>
          </a:prstGeom>
          <a:ln w="0">
            <a:noFill/>
          </a:ln>
        </p:spPr>
      </p:pic>
      <p:sp>
        <p:nvSpPr>
          <p:cNvPr id="293" name="Google Shape;198;p16"/>
          <p:cNvSpPr/>
          <p:nvPr/>
        </p:nvSpPr>
        <p:spPr>
          <a:xfrm>
            <a:off x="8564752" y="3023862"/>
            <a:ext cx="4361760" cy="5539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zh-TW" sz="3000" b="0" strike="noStrike" spc="-1" dirty="0">
                <a:solidFill>
                  <a:schemeClr val="dk1"/>
                </a:solidFill>
                <a:latin typeface="DFKai-SB"/>
                <a:ea typeface="DFKai-SB"/>
              </a:rPr>
              <a:t>請協助填寫學校日問卷</a:t>
            </a:r>
            <a:endParaRPr lang="en-US" sz="3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Google Shape;199;p16"/>
          <p:cNvSpPr/>
          <p:nvPr/>
        </p:nvSpPr>
        <p:spPr>
          <a:xfrm>
            <a:off x="1836360" y="2800800"/>
            <a:ext cx="2304720" cy="155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zh-TW" sz="4800" b="1" strike="noStrike" spc="-1">
                <a:solidFill>
                  <a:schemeClr val="dk1"/>
                </a:solidFill>
                <a:latin typeface="DFKai-SB"/>
                <a:ea typeface="DFKai-SB"/>
              </a:rPr>
              <a:t>感謝您的參與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圖片 2" descr="一張含有 樣式, 藝術, 正方形, 填字遊戲 的圖片&#10;&#10;AI 產生的內容可能不正確。">
            <a:extLst>
              <a:ext uri="{FF2B5EF4-FFF2-40B4-BE49-F238E27FC236}">
                <a16:creationId xmlns:a16="http://schemas.microsoft.com/office/drawing/2014/main" id="{7B192278-B89B-5745-DCAD-B36DDDBD3F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83" y="3968118"/>
            <a:ext cx="2634600" cy="2558706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69;p2" descr="21"/>
          <p:cNvPicPr/>
          <p:nvPr/>
        </p:nvPicPr>
        <p:blipFill>
          <a:blip r:embed="rId3"/>
          <a:stretch/>
        </p:blipFill>
        <p:spPr>
          <a:xfrm>
            <a:off x="0" y="663480"/>
            <a:ext cx="16776360" cy="8826120"/>
          </a:xfrm>
          <a:prstGeom prst="rect">
            <a:avLst/>
          </a:prstGeom>
          <a:ln w="0">
            <a:noFill/>
          </a:ln>
        </p:spPr>
      </p:pic>
      <p:pic>
        <p:nvPicPr>
          <p:cNvPr id="170" name="Google Shape;70;p2" descr="PPT素材-06"/>
          <p:cNvPicPr/>
          <p:nvPr/>
        </p:nvPicPr>
        <p:blipFill>
          <a:blip r:embed="rId4"/>
          <a:stretch/>
        </p:blipFill>
        <p:spPr>
          <a:xfrm>
            <a:off x="-539640" y="4803840"/>
            <a:ext cx="7122600" cy="5333760"/>
          </a:xfrm>
          <a:prstGeom prst="rect">
            <a:avLst/>
          </a:prstGeom>
          <a:ln w="0">
            <a:noFill/>
          </a:ln>
        </p:spPr>
      </p:pic>
      <p:pic>
        <p:nvPicPr>
          <p:cNvPr id="171" name="Google Shape;71;p2" descr="11"/>
          <p:cNvPicPr/>
          <p:nvPr/>
        </p:nvPicPr>
        <p:blipFill>
          <a:blip r:embed="rId5"/>
          <a:stretch/>
        </p:blipFill>
        <p:spPr>
          <a:xfrm>
            <a:off x="6593040" y="6915960"/>
            <a:ext cx="7630920" cy="1299960"/>
          </a:xfrm>
          <a:prstGeom prst="rect">
            <a:avLst/>
          </a:prstGeom>
          <a:ln w="0">
            <a:noFill/>
          </a:ln>
        </p:spPr>
      </p:pic>
      <p:pic>
        <p:nvPicPr>
          <p:cNvPr id="172" name="Google Shape;72;p2" descr="8"/>
          <p:cNvPicPr/>
          <p:nvPr/>
        </p:nvPicPr>
        <p:blipFill>
          <a:blip r:embed="rId6"/>
          <a:stretch/>
        </p:blipFill>
        <p:spPr>
          <a:xfrm>
            <a:off x="6518160" y="1671120"/>
            <a:ext cx="7630920" cy="1299960"/>
          </a:xfrm>
          <a:prstGeom prst="rect">
            <a:avLst/>
          </a:prstGeom>
          <a:ln w="0">
            <a:noFill/>
          </a:ln>
        </p:spPr>
      </p:pic>
      <p:pic>
        <p:nvPicPr>
          <p:cNvPr id="173" name="Google Shape;73;p2" descr="9"/>
          <p:cNvPicPr/>
          <p:nvPr/>
        </p:nvPicPr>
        <p:blipFill>
          <a:blip r:embed="rId7"/>
          <a:stretch/>
        </p:blipFill>
        <p:spPr>
          <a:xfrm>
            <a:off x="6583320" y="2931840"/>
            <a:ext cx="7630920" cy="1299960"/>
          </a:xfrm>
          <a:prstGeom prst="rect">
            <a:avLst/>
          </a:prstGeom>
          <a:ln w="0">
            <a:noFill/>
          </a:ln>
        </p:spPr>
      </p:pic>
      <p:pic>
        <p:nvPicPr>
          <p:cNvPr id="174" name="Google Shape;74;p2" descr="10"/>
          <p:cNvPicPr/>
          <p:nvPr/>
        </p:nvPicPr>
        <p:blipFill>
          <a:blip r:embed="rId8"/>
          <a:stretch/>
        </p:blipFill>
        <p:spPr>
          <a:xfrm>
            <a:off x="6615720" y="5574600"/>
            <a:ext cx="7630920" cy="1299960"/>
          </a:xfrm>
          <a:prstGeom prst="rect">
            <a:avLst/>
          </a:prstGeom>
          <a:ln w="0">
            <a:noFill/>
          </a:ln>
        </p:spPr>
      </p:pic>
      <p:sp>
        <p:nvSpPr>
          <p:cNvPr id="175" name="Google Shape;75;p2"/>
          <p:cNvSpPr/>
          <p:nvPr/>
        </p:nvSpPr>
        <p:spPr>
          <a:xfrm>
            <a:off x="7378920" y="1900080"/>
            <a:ext cx="3855600" cy="57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zh-TW" sz="3200" b="0" strike="noStrike" spc="-1">
                <a:solidFill>
                  <a:schemeClr val="lt1"/>
                </a:solidFill>
                <a:latin typeface="SimHei"/>
                <a:ea typeface="SimHei"/>
              </a:rPr>
              <a:t>重要行事曆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Google Shape;76;p2"/>
          <p:cNvSpPr/>
          <p:nvPr/>
        </p:nvSpPr>
        <p:spPr>
          <a:xfrm>
            <a:off x="7381080" y="3252240"/>
            <a:ext cx="6336360" cy="57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zh-TW" sz="3200" b="0" strike="noStrike" spc="-1">
                <a:solidFill>
                  <a:schemeClr val="lt1"/>
                </a:solidFill>
                <a:latin typeface="SimHei"/>
                <a:ea typeface="SimHei"/>
              </a:rPr>
              <a:t>班級經營、品德教育推動方式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Google Shape;77;p2"/>
          <p:cNvSpPr/>
          <p:nvPr/>
        </p:nvSpPr>
        <p:spPr>
          <a:xfrm>
            <a:off x="7344720" y="5898600"/>
            <a:ext cx="6336360" cy="48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zh-TW" sz="2600" b="0" strike="noStrike" spc="-1">
                <a:solidFill>
                  <a:schemeClr val="lt1"/>
                </a:solidFill>
                <a:latin typeface="SimHei"/>
                <a:ea typeface="SimHei"/>
              </a:rPr>
              <a:t>家長協助配合事項、親師有約及聯絡方式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Google Shape;78;p2" descr="2"/>
          <p:cNvPicPr/>
          <p:nvPr/>
        </p:nvPicPr>
        <p:blipFill>
          <a:blip r:embed="rId9"/>
          <a:stretch/>
        </p:blipFill>
        <p:spPr>
          <a:xfrm>
            <a:off x="1044720" y="993600"/>
            <a:ext cx="3095280" cy="1785600"/>
          </a:xfrm>
          <a:prstGeom prst="rect">
            <a:avLst/>
          </a:prstGeom>
          <a:ln w="0">
            <a:noFill/>
          </a:ln>
        </p:spPr>
      </p:pic>
      <p:pic>
        <p:nvPicPr>
          <p:cNvPr id="179" name="Google Shape;80;p2"/>
          <p:cNvPicPr/>
          <p:nvPr/>
        </p:nvPicPr>
        <p:blipFill>
          <a:blip r:embed="rId10"/>
          <a:stretch/>
        </p:blipFill>
        <p:spPr>
          <a:xfrm>
            <a:off x="6594480" y="4260600"/>
            <a:ext cx="7632360" cy="1298160"/>
          </a:xfrm>
          <a:prstGeom prst="rect">
            <a:avLst/>
          </a:prstGeom>
          <a:ln w="0">
            <a:noFill/>
          </a:ln>
        </p:spPr>
      </p:pic>
      <p:sp>
        <p:nvSpPr>
          <p:cNvPr id="180" name="Google Shape;81;p2"/>
          <p:cNvSpPr/>
          <p:nvPr/>
        </p:nvSpPr>
        <p:spPr>
          <a:xfrm>
            <a:off x="6840000" y="4582440"/>
            <a:ext cx="684648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zh-TW" sz="2400" b="0" strike="noStrike" spc="-1">
                <a:solidFill>
                  <a:schemeClr val="lt1"/>
                </a:solidFill>
                <a:latin typeface="SimHei"/>
                <a:ea typeface="SimHei"/>
              </a:rPr>
              <a:t>教學安排、成績計算方式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Google Shape;82;p2"/>
          <p:cNvSpPr/>
          <p:nvPr/>
        </p:nvSpPr>
        <p:spPr>
          <a:xfrm>
            <a:off x="7378920" y="7188120"/>
            <a:ext cx="5948640" cy="57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zh-TW" sz="3200" b="0" strike="noStrike" spc="-1">
                <a:solidFill>
                  <a:schemeClr val="lt1"/>
                </a:solidFill>
                <a:latin typeface="SimHei"/>
                <a:ea typeface="SimHei"/>
              </a:rPr>
              <a:t>班務討論及建議事項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文字方塊 181"/>
          <p:cNvSpPr txBox="1"/>
          <p:nvPr/>
        </p:nvSpPr>
        <p:spPr>
          <a:xfrm>
            <a:off x="1980000" y="1620000"/>
            <a:ext cx="1260000" cy="547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zh-TW" sz="3600" b="1" strike="noStrike" spc="-1">
                <a:solidFill>
                  <a:srgbClr val="000000"/>
                </a:solidFill>
                <a:latin typeface="標楷體"/>
                <a:ea typeface="標楷體"/>
              </a:rPr>
              <a:t>流程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88;p3" descr="PPT素材-16"/>
          <p:cNvPicPr/>
          <p:nvPr/>
        </p:nvPicPr>
        <p:blipFill>
          <a:blip r:embed="rId3"/>
          <a:stretch/>
        </p:blipFill>
        <p:spPr>
          <a:xfrm>
            <a:off x="-37800" y="-540000"/>
            <a:ext cx="16777800" cy="10239120"/>
          </a:xfrm>
          <a:prstGeom prst="rect">
            <a:avLst/>
          </a:prstGeom>
          <a:ln w="0">
            <a:noFill/>
          </a:ln>
        </p:spPr>
      </p:pic>
      <p:sp>
        <p:nvSpPr>
          <p:cNvPr id="184" name="Google Shape;89;p3"/>
          <p:cNvSpPr/>
          <p:nvPr/>
        </p:nvSpPr>
        <p:spPr>
          <a:xfrm>
            <a:off x="2520000" y="1638720"/>
            <a:ext cx="4032000" cy="70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zh-TW" sz="4000" b="1" strike="noStrike" spc="-1">
                <a:solidFill>
                  <a:srgbClr val="6868CF"/>
                </a:solidFill>
                <a:latin typeface="DFKai-SB"/>
                <a:ea typeface="DFKai-SB"/>
              </a:rPr>
              <a:t>學校重要行事曆</a:t>
            </a: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Google Shape;90;p3"/>
          <p:cNvSpPr/>
          <p:nvPr/>
        </p:nvSpPr>
        <p:spPr>
          <a:xfrm>
            <a:off x="2347994" y="3364165"/>
            <a:ext cx="10879491" cy="47089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閱讀認證：第一次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3/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5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-3/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7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；第二次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5/1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4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-5/1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6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 </a:t>
            </a:r>
            <a:endParaRPr lang="en-US" sz="30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體表會：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4/2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6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六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；補休 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5/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2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altLang="en-US" sz="3000" spc="-1" dirty="0">
                <a:solidFill>
                  <a:schemeClr val="dk1"/>
                </a:solidFill>
                <a:latin typeface="標楷體"/>
                <a:ea typeface="標楷體"/>
              </a:rPr>
              <a:t>五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endParaRPr lang="en-US" sz="30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日進閱讀大賞：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4/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9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 (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三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晨光</a:t>
            </a:r>
            <a:endParaRPr lang="en-US" sz="30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定期評量：</a:t>
            </a:r>
            <a:endParaRPr lang="en-US" sz="30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   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第一次 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4/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15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altLang="zh-TW" sz="3000" spc="-1" dirty="0">
                <a:solidFill>
                  <a:schemeClr val="dk1"/>
                </a:solidFill>
                <a:latin typeface="標楷體"/>
                <a:ea typeface="標楷體"/>
              </a:rPr>
              <a:t>二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)-4/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16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altLang="zh-TW" sz="3000" spc="-1" dirty="0">
                <a:solidFill>
                  <a:schemeClr val="dk1"/>
                </a:solidFill>
                <a:latin typeface="標楷體"/>
                <a:ea typeface="標楷體"/>
              </a:rPr>
              <a:t>三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；第二次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6/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19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四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)-6/2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0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五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 </a:t>
            </a:r>
            <a:endParaRPr lang="en-US" sz="30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游泳課：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4/17(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四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、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5/1(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四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校外教學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：</a:t>
            </a:r>
            <a:r>
              <a:rPr lang="en-US" alt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3/4(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二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 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午休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~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第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6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節 仙</a:t>
            </a:r>
            <a:r>
              <a:rPr lang="zh-TW" alt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跡岩</a:t>
            </a:r>
            <a:r>
              <a:rPr lang="en-US" altLang="zh-TW" sz="2400" spc="-1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altLang="en-US" sz="2400" spc="-1">
                <a:solidFill>
                  <a:schemeClr val="dk1"/>
                </a:solidFill>
                <a:latin typeface="標楷體"/>
                <a:ea typeface="標楷體"/>
              </a:rPr>
              <a:t>遇雨，取消</a:t>
            </a:r>
            <a:r>
              <a:rPr lang="en-US" altLang="zh-TW" sz="2400" spc="-1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endParaRPr lang="en-US" altLang="zh-TW" sz="2400" b="0" strike="noStrike" spc="-1" dirty="0">
              <a:solidFill>
                <a:schemeClr val="dk1"/>
              </a:solidFill>
              <a:latin typeface="標楷體"/>
              <a:ea typeface="標楷體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tabLst>
                <a:tab pos="0" algn="l"/>
              </a:tabLst>
            </a:pPr>
            <a:r>
              <a:rPr lang="zh-TW" altLang="en-US" sz="3000" spc="-1" dirty="0">
                <a:solidFill>
                  <a:schemeClr val="dk1"/>
                </a:solidFill>
                <a:latin typeface="標楷體"/>
                <a:ea typeface="標楷體"/>
              </a:rPr>
              <a:t>            </a:t>
            </a:r>
            <a:r>
              <a:rPr lang="en-US" altLang="zh-TW" sz="3000" spc="-1" dirty="0">
                <a:solidFill>
                  <a:schemeClr val="dk1"/>
                </a:solidFill>
                <a:latin typeface="標楷體"/>
                <a:ea typeface="標楷體"/>
              </a:rPr>
              <a:t>3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/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12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altLang="en-US" sz="3000" spc="-1" dirty="0">
                <a:solidFill>
                  <a:schemeClr val="dk1"/>
                </a:solidFill>
                <a:latin typeface="標楷體"/>
                <a:ea typeface="標楷體"/>
              </a:rPr>
              <a:t>三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 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2~4</a:t>
            </a:r>
            <a:r>
              <a:rPr lang="zh-TW" alt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節 寶藏巖</a:t>
            </a:r>
            <a:endParaRPr lang="en-US" sz="24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            5/</a:t>
            </a:r>
            <a:r>
              <a:rPr lang="en-US" alt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2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0(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二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兒童新樂園</a:t>
            </a:r>
            <a:r>
              <a:rPr lang="en-US" sz="24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sz="24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遇到下雨，仍照常去</a:t>
            </a:r>
            <a:r>
              <a:rPr lang="en-US" sz="24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endParaRPr lang="en-US" sz="24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zh-TW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休業式：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6/30 (</a:t>
            </a:r>
            <a:r>
              <a:rPr lang="zh-TW" altLang="en-US" sz="3000" spc="-1" dirty="0">
                <a:solidFill>
                  <a:schemeClr val="dk1"/>
                </a:solidFill>
                <a:latin typeface="標楷體"/>
                <a:ea typeface="標楷體"/>
              </a:rPr>
              <a:t>一</a:t>
            </a:r>
            <a:r>
              <a:rPr lang="en-US" sz="3000" b="0" strike="noStrike" spc="-1" dirty="0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endParaRPr lang="en-US" sz="3000" b="0" strike="noStrike" spc="-1" dirty="0">
              <a:solidFill>
                <a:srgbClr val="000000"/>
              </a:solidFill>
              <a:latin typeface="標楷體"/>
              <a:ea typeface="標楷體"/>
            </a:endParaRPr>
          </a:p>
        </p:txBody>
      </p:sp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96;p4" descr="PPT素材-11"/>
          <p:cNvPicPr/>
          <p:nvPr/>
        </p:nvPicPr>
        <p:blipFill>
          <a:blip r:embed="rId3"/>
          <a:stretch/>
        </p:blipFill>
        <p:spPr>
          <a:xfrm>
            <a:off x="-1044720" y="5545080"/>
            <a:ext cx="19441800" cy="4017600"/>
          </a:xfrm>
          <a:prstGeom prst="rect">
            <a:avLst/>
          </a:prstGeom>
          <a:ln w="0">
            <a:noFill/>
          </a:ln>
        </p:spPr>
      </p:pic>
      <p:pic>
        <p:nvPicPr>
          <p:cNvPr id="187" name="Google Shape;97;p4" descr="13"/>
          <p:cNvPicPr/>
          <p:nvPr/>
        </p:nvPicPr>
        <p:blipFill>
          <a:blip r:embed="rId4"/>
          <a:stretch/>
        </p:blipFill>
        <p:spPr>
          <a:xfrm>
            <a:off x="5508720" y="-3240"/>
            <a:ext cx="10729440" cy="8826120"/>
          </a:xfrm>
          <a:prstGeom prst="rect">
            <a:avLst/>
          </a:prstGeom>
          <a:ln w="0">
            <a:noFill/>
          </a:ln>
        </p:spPr>
      </p:pic>
      <p:pic>
        <p:nvPicPr>
          <p:cNvPr id="188" name="Google Shape;98;p4" descr="7"/>
          <p:cNvPicPr/>
          <p:nvPr/>
        </p:nvPicPr>
        <p:blipFill>
          <a:blip r:embed="rId5"/>
          <a:stretch/>
        </p:blipFill>
        <p:spPr>
          <a:xfrm>
            <a:off x="1279800" y="3256920"/>
            <a:ext cx="2722320" cy="1379160"/>
          </a:xfrm>
          <a:prstGeom prst="rect">
            <a:avLst/>
          </a:prstGeom>
          <a:ln w="0">
            <a:noFill/>
          </a:ln>
        </p:spPr>
      </p:pic>
      <p:pic>
        <p:nvPicPr>
          <p:cNvPr id="189" name="Google Shape;99;p4" descr="封面2"/>
          <p:cNvPicPr/>
          <p:nvPr/>
        </p:nvPicPr>
        <p:blipFill>
          <a:blip r:embed="rId6"/>
          <a:stretch/>
        </p:blipFill>
        <p:spPr>
          <a:xfrm>
            <a:off x="900000" y="5529240"/>
            <a:ext cx="4895640" cy="3322440"/>
          </a:xfrm>
          <a:prstGeom prst="rect">
            <a:avLst/>
          </a:prstGeom>
          <a:ln w="0">
            <a:noFill/>
          </a:ln>
        </p:spPr>
      </p:pic>
      <p:sp>
        <p:nvSpPr>
          <p:cNvPr id="190" name="Google Shape;100;p4"/>
          <p:cNvSpPr/>
          <p:nvPr/>
        </p:nvSpPr>
        <p:spPr>
          <a:xfrm>
            <a:off x="6517080" y="2968200"/>
            <a:ext cx="7075080" cy="350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3200" b="0" strike="noStrike" spc="-1">
                <a:solidFill>
                  <a:schemeClr val="dk1"/>
                </a:solidFill>
                <a:latin typeface="標楷體"/>
                <a:ea typeface="標楷體"/>
              </a:rPr>
              <a:t>加強生活教育，培養良好習慣</a:t>
            </a:r>
            <a:endParaRPr lang="en-US" sz="3200" b="0" strike="noStrike" spc="-1">
              <a:solidFill>
                <a:srgbClr val="000000"/>
              </a:solidFill>
              <a:latin typeface="標楷體"/>
              <a:ea typeface="標楷體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3200" b="0" strike="noStrike" spc="-1">
                <a:solidFill>
                  <a:schemeClr val="dk1"/>
                </a:solidFill>
                <a:latin typeface="標楷體"/>
                <a:ea typeface="標楷體"/>
              </a:rPr>
              <a:t>增加解決問題的能力</a:t>
            </a:r>
            <a:r>
              <a:rPr lang="en-US" sz="1600" b="0" strike="noStrike" spc="-1">
                <a:solidFill>
                  <a:srgbClr val="55308D"/>
                </a:solidFill>
                <a:latin typeface="標楷體"/>
                <a:ea typeface="標楷體"/>
              </a:rPr>
              <a:t>(</a:t>
            </a:r>
            <a:r>
              <a:rPr lang="zh-TW" sz="1600" b="0" strike="noStrike" spc="-1">
                <a:solidFill>
                  <a:srgbClr val="55308D"/>
                </a:solidFill>
                <a:latin typeface="標楷體"/>
                <a:ea typeface="標楷體"/>
              </a:rPr>
              <a:t>練習解決與同學的糾紛</a:t>
            </a:r>
            <a:r>
              <a:rPr lang="en-US" sz="1600" b="0" strike="noStrike" spc="-1">
                <a:solidFill>
                  <a:srgbClr val="55308D"/>
                </a:solidFill>
                <a:latin typeface="標楷體"/>
                <a:ea typeface="標楷體"/>
              </a:rPr>
              <a:t>)</a:t>
            </a:r>
            <a:r>
              <a:rPr lang="en-US" sz="1600" b="0" strike="noStrike" spc="-1">
                <a:solidFill>
                  <a:schemeClr val="dk1"/>
                </a:solidFill>
                <a:latin typeface="標楷體"/>
                <a:ea typeface="標楷體"/>
              </a:rPr>
              <a:t> </a:t>
            </a:r>
            <a:endParaRPr lang="en-US" sz="1600" b="0" strike="noStrike" spc="-1">
              <a:solidFill>
                <a:srgbClr val="000000"/>
              </a:solidFill>
              <a:latin typeface="標楷體"/>
              <a:ea typeface="標楷體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3200" b="0" strike="noStrike" spc="-1">
                <a:solidFill>
                  <a:schemeClr val="dk1"/>
                </a:solidFill>
                <a:latin typeface="標楷體"/>
                <a:ea typeface="標楷體"/>
              </a:rPr>
              <a:t>看到孩子的亮點</a:t>
            </a:r>
            <a:r>
              <a:rPr lang="en-US" sz="1600" b="0" strike="noStrike" spc="-1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sz="1600" b="0" strike="noStrike" spc="-1">
                <a:solidFill>
                  <a:schemeClr val="dk1"/>
                </a:solidFill>
                <a:latin typeface="標楷體"/>
                <a:ea typeface="標楷體"/>
              </a:rPr>
              <a:t>提供學習、表現機會</a:t>
            </a:r>
            <a:r>
              <a:rPr lang="en-US" sz="1600" b="0" strike="noStrike" spc="-1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r>
              <a:rPr lang="zh-TW" sz="3200" b="0" strike="noStrike" spc="-1">
                <a:solidFill>
                  <a:schemeClr val="dk1"/>
                </a:solidFill>
                <a:latin typeface="標楷體"/>
                <a:ea typeface="標楷體"/>
              </a:rPr>
              <a:t>，培養積極正向</a:t>
            </a:r>
            <a:r>
              <a:rPr lang="en-US" sz="1600" b="0" strike="noStrike" spc="-1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sz="1600" b="0" strike="noStrike" spc="-1">
                <a:solidFill>
                  <a:schemeClr val="dk1"/>
                </a:solidFill>
                <a:latin typeface="標楷體"/>
                <a:ea typeface="標楷體"/>
              </a:rPr>
              <a:t>鼓勵、說好話</a:t>
            </a:r>
            <a:r>
              <a:rPr lang="en-US" sz="1600" b="0" strike="noStrike" spc="-1">
                <a:solidFill>
                  <a:schemeClr val="dk1"/>
                </a:solidFill>
                <a:latin typeface="標楷體"/>
                <a:ea typeface="標楷體"/>
              </a:rPr>
              <a:t>) </a:t>
            </a:r>
            <a:r>
              <a:rPr lang="zh-TW" sz="3200" b="0" strike="noStrike" spc="-1">
                <a:solidFill>
                  <a:schemeClr val="dk1"/>
                </a:solidFill>
                <a:latin typeface="標楷體"/>
                <a:ea typeface="標楷體"/>
              </a:rPr>
              <a:t>、負責任的態度</a:t>
            </a:r>
            <a:r>
              <a:rPr lang="en-US" sz="1600" b="0" strike="noStrike" spc="-1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sz="1600" b="0" strike="noStrike" spc="-1">
                <a:solidFill>
                  <a:schemeClr val="dk1"/>
                </a:solidFill>
                <a:latin typeface="標楷體"/>
                <a:ea typeface="標楷體"/>
              </a:rPr>
              <a:t>做錯要補救</a:t>
            </a:r>
            <a:r>
              <a:rPr lang="en-US" sz="1600" b="0" strike="noStrike" spc="-1">
                <a:solidFill>
                  <a:schemeClr val="dk1"/>
                </a:solidFill>
                <a:latin typeface="標楷體"/>
                <a:ea typeface="標楷體"/>
              </a:rPr>
              <a:t>)</a:t>
            </a:r>
            <a:r>
              <a:rPr lang="en-US" sz="3200" b="0" strike="noStrike" spc="-1">
                <a:solidFill>
                  <a:schemeClr val="dk1"/>
                </a:solidFill>
                <a:latin typeface="標楷體"/>
                <a:ea typeface="標楷體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標楷體"/>
              <a:ea typeface="標楷體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3200" b="0" strike="noStrike" spc="-1">
                <a:solidFill>
                  <a:schemeClr val="dk1"/>
                </a:solidFill>
                <a:latin typeface="標楷體"/>
                <a:ea typeface="標楷體"/>
              </a:rPr>
              <a:t>營造互助共學的環境，師生共同成長的團體</a:t>
            </a:r>
            <a:endParaRPr lang="en-US" sz="3200" b="0" strike="noStrike" spc="-1">
              <a:solidFill>
                <a:srgbClr val="000000"/>
              </a:solidFill>
              <a:latin typeface="標楷體"/>
              <a:ea typeface="標楷體"/>
            </a:endParaRPr>
          </a:p>
        </p:txBody>
      </p:sp>
      <p:sp>
        <p:nvSpPr>
          <p:cNvPr id="191" name="Google Shape;101;p4"/>
          <p:cNvSpPr/>
          <p:nvPr/>
        </p:nvSpPr>
        <p:spPr>
          <a:xfrm>
            <a:off x="1108800" y="1248120"/>
            <a:ext cx="4036320" cy="100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32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zh-TW" sz="4800" b="1" strike="noStrike" spc="-1">
                <a:solidFill>
                  <a:srgbClr val="002060"/>
                </a:solidFill>
                <a:latin typeface="DFKai-SB"/>
                <a:ea typeface="DFKai-SB"/>
              </a:rPr>
              <a:t>班級經營理念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07;p5" descr="5"/>
          <p:cNvPicPr/>
          <p:nvPr/>
        </p:nvPicPr>
        <p:blipFill>
          <a:blip r:embed="rId3"/>
          <a:stretch/>
        </p:blipFill>
        <p:spPr>
          <a:xfrm>
            <a:off x="971640" y="272880"/>
            <a:ext cx="14977800" cy="9029520"/>
          </a:xfrm>
          <a:prstGeom prst="rect">
            <a:avLst/>
          </a:prstGeom>
          <a:ln w="0">
            <a:noFill/>
          </a:ln>
        </p:spPr>
      </p:pic>
      <p:pic>
        <p:nvPicPr>
          <p:cNvPr id="193" name="Google Shape;108;p5" descr="18"/>
          <p:cNvPicPr/>
          <p:nvPr/>
        </p:nvPicPr>
        <p:blipFill>
          <a:blip r:embed="rId4"/>
          <a:stretch/>
        </p:blipFill>
        <p:spPr>
          <a:xfrm>
            <a:off x="2484360" y="488880"/>
            <a:ext cx="8748360" cy="8695800"/>
          </a:xfrm>
          <a:prstGeom prst="rect">
            <a:avLst/>
          </a:prstGeom>
          <a:ln w="0">
            <a:noFill/>
          </a:ln>
        </p:spPr>
      </p:pic>
      <p:pic>
        <p:nvPicPr>
          <p:cNvPr id="194" name="Google Shape;109;p5" descr="PPT素材-13"/>
          <p:cNvPicPr/>
          <p:nvPr/>
        </p:nvPicPr>
        <p:blipFill>
          <a:blip r:embed="rId5"/>
          <a:stretch/>
        </p:blipFill>
        <p:spPr>
          <a:xfrm>
            <a:off x="9325080" y="3379680"/>
            <a:ext cx="6399000" cy="6095520"/>
          </a:xfrm>
          <a:prstGeom prst="rect">
            <a:avLst/>
          </a:prstGeom>
          <a:ln w="0">
            <a:noFill/>
          </a:ln>
        </p:spPr>
      </p:pic>
      <p:sp>
        <p:nvSpPr>
          <p:cNvPr id="195" name="Google Shape;110;p5"/>
          <p:cNvSpPr/>
          <p:nvPr/>
        </p:nvSpPr>
        <p:spPr>
          <a:xfrm>
            <a:off x="10981440" y="1740600"/>
            <a:ext cx="4036320" cy="100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32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zh-TW" sz="4800" b="1" strike="noStrike" spc="-1">
                <a:solidFill>
                  <a:srgbClr val="002060"/>
                </a:solidFill>
                <a:latin typeface="DFKai-SB"/>
                <a:ea typeface="DFKai-SB"/>
              </a:rPr>
              <a:t>品德教育</a:t>
            </a:r>
            <a:endParaRPr lang="en-US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Google Shape;111;p5"/>
          <p:cNvSpPr/>
          <p:nvPr/>
        </p:nvSpPr>
        <p:spPr>
          <a:xfrm>
            <a:off x="4038300" y="2207609"/>
            <a:ext cx="5389200" cy="47089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3000" b="1" strike="noStrike" spc="-1">
                <a:solidFill>
                  <a:schemeClr val="dk1"/>
                </a:solidFill>
                <a:latin typeface="標楷體"/>
                <a:ea typeface="標楷體"/>
              </a:rPr>
              <a:t>日常生活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：配合學校公布「品格核心主題及具體實踐行為準則」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(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聯</a:t>
            </a:r>
            <a:r>
              <a:rPr lang="en-US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p.3)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，進行機會教育。</a:t>
            </a:r>
            <a:endParaRPr lang="en-US" sz="3000" b="0" strike="noStrike" spc="-1">
              <a:solidFill>
                <a:srgbClr val="000000"/>
              </a:solidFill>
              <a:latin typeface="標楷體"/>
              <a:ea typeface="標楷體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3000" b="1" strike="noStrike" spc="-1">
                <a:solidFill>
                  <a:schemeClr val="dk1"/>
                </a:solidFill>
                <a:latin typeface="標楷體"/>
                <a:ea typeface="標楷體"/>
              </a:rPr>
              <a:t>品格小園丁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：每月選出一位品德優良或進步最多的同學，兒童朝會頒發志清獎勵。</a:t>
            </a:r>
            <a:endParaRPr lang="en-US" sz="3000" b="0" strike="noStrike" spc="-1">
              <a:solidFill>
                <a:srgbClr val="000000"/>
              </a:solidFill>
              <a:latin typeface="標楷體"/>
              <a:ea typeface="標楷體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zh-TW" sz="3000" b="1" strike="noStrike" spc="-1">
                <a:solidFill>
                  <a:schemeClr val="dk1"/>
                </a:solidFill>
                <a:latin typeface="標楷體"/>
                <a:ea typeface="標楷體"/>
              </a:rPr>
              <a:t>班級經營</a:t>
            </a:r>
            <a:r>
              <a:rPr lang="zh-TW" sz="3000" b="0" strike="noStrike" spc="-1">
                <a:solidFill>
                  <a:schemeClr val="dk1"/>
                </a:solidFill>
                <a:latin typeface="標楷體"/>
                <a:ea typeface="標楷體"/>
              </a:rPr>
              <a:t>：配合班級獎勵制度，隨時鼓勵進步、好的表現。</a:t>
            </a:r>
            <a:endParaRPr lang="zh-TW" altLang="en-US" sz="3000" b="0" strike="noStrike" spc="-1">
              <a:solidFill>
                <a:schemeClr val="dk1"/>
              </a:solidFill>
              <a:latin typeface="標楷體"/>
              <a:ea typeface="標楷體"/>
            </a:endParaRPr>
          </a:p>
        </p:txBody>
      </p:sp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" name="Google Shape;117;p6"/>
          <p:cNvGraphicFramePr/>
          <p:nvPr>
            <p:extLst>
              <p:ext uri="{D42A27DB-BD31-4B8C-83A1-F6EECF244321}">
                <p14:modId xmlns:p14="http://schemas.microsoft.com/office/powerpoint/2010/main" val="1325325434"/>
              </p:ext>
            </p:extLst>
          </p:nvPr>
        </p:nvGraphicFramePr>
        <p:xfrm>
          <a:off x="1322640" y="1313280"/>
          <a:ext cx="14343480" cy="6797520"/>
        </p:xfrm>
        <a:graphic>
          <a:graphicData uri="http://schemas.openxmlformats.org/drawingml/2006/table">
            <a:tbl>
              <a:tblPr/>
              <a:tblGrid>
                <a:gridCol w="109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sz="2000" b="1" strike="noStrike" spc="-1">
                          <a:solidFill>
                            <a:srgbClr val="000000"/>
                          </a:solidFill>
                          <a:latin typeface="DFKai-SB"/>
                          <a:ea typeface="DFKai-SB"/>
                        </a:rPr>
                        <a:t>領域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 anchor="ctr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sz="2000" b="1" strike="noStrike" spc="-1">
                          <a:solidFill>
                            <a:srgbClr val="000000"/>
                          </a:solidFill>
                          <a:latin typeface="DFKai-SB"/>
                          <a:ea typeface="DFKai-SB"/>
                        </a:rPr>
                        <a:t>單元內容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 anchor="ctr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altLang="en-US" sz="2000" b="1" strike="noStrike" spc="-1">
                          <a:solidFill>
                            <a:srgbClr val="000000"/>
                          </a:solidFill>
                          <a:latin typeface="DFKai-SB"/>
                          <a:ea typeface="DFKai-SB"/>
                        </a:rPr>
                        <a:t>學習</a:t>
                      </a:r>
                      <a:r>
                        <a:rPr lang="zh-TW" sz="2000" b="1" strike="noStrike" spc="-1">
                          <a:solidFill>
                            <a:srgbClr val="000000"/>
                          </a:solidFill>
                          <a:latin typeface="DFKai-SB"/>
                          <a:ea typeface="DFKai-SB"/>
                        </a:rPr>
                        <a:t>目標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 anchor="ctr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sz="2000" b="1" strike="noStrike" spc="-1">
                          <a:solidFill>
                            <a:srgbClr val="000000"/>
                          </a:solidFill>
                          <a:latin typeface="DFKai-SB"/>
                          <a:ea typeface="DFKai-SB"/>
                        </a:rPr>
                        <a:t>教學重點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 anchor="ctr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7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sz="2800" b="1" strike="noStrike" spc="-1">
                          <a:solidFill>
                            <a:srgbClr val="000000"/>
                          </a:solidFill>
                          <a:latin typeface="DFKai-SB"/>
                          <a:ea typeface="DFKai-SB"/>
                        </a:rPr>
                        <a:t>國語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7784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en-US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擁抱正能量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indent="-17784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en-US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文化廣角鏡</a:t>
                      </a:r>
                      <a:endParaRPr lang="en-US" altLang="zh-TW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indent="-17784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en-US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科技無極限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indent="-17784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故事</a:t>
                      </a:r>
                      <a:r>
                        <a:rPr lang="zh-TW" altLang="en-US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變裝秀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</a:txBody>
                  <a:tcPr marL="66600" marR="66600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-1778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zh-TW" sz="2800" b="0" strike="noStrike" kern="1200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  <a:cs typeface="+mn-cs"/>
                        </a:rPr>
                        <a:t>能仔細聆聽課文內容，並掌握文章的重點。</a:t>
                      </a:r>
                    </a:p>
                    <a:p>
                      <a:pPr marL="0" indent="-1778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zh-TW" sz="2800" b="0" strike="noStrike" kern="1200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  <a:cs typeface="+mn-cs"/>
                        </a:rPr>
                        <a:t>能運用習得的方法，說出課文大意。</a:t>
                      </a:r>
                    </a:p>
                    <a:p>
                      <a:pPr marL="0" indent="-1778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zh-TW" sz="2800" b="0" strike="noStrike" kern="1200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  <a:cs typeface="+mn-cs"/>
                        </a:rPr>
                        <a:t>能辨析多音字及形似字並能善加應用。</a:t>
                      </a:r>
                    </a:p>
                    <a:p>
                      <a:pPr marL="0" indent="-1778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zh-TW" sz="2800" b="0" strike="noStrike" kern="1200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  <a:cs typeface="+mn-cs"/>
                        </a:rPr>
                        <a:t>能從閱讀的課文中，培養分析歸納文章結構的能力。</a:t>
                      </a:r>
                    </a:p>
                    <a:p>
                      <a:pPr marL="0" indent="-177840" algn="l" defTabSz="914400" rtl="0" eaLnBrk="1" latinLnBrk="0" hangingPunct="1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zh-TW" sz="2800" b="0" strike="noStrike" kern="1200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  <a:cs typeface="+mn-cs"/>
                        </a:rPr>
                        <a:t>能從各種文體的課文中了解文體的特點與異同。</a:t>
                      </a:r>
                      <a:endParaRPr lang="en-US" sz="2800" b="0" strike="noStrike" kern="1200" spc="-1">
                        <a:solidFill>
                          <a:srgbClr val="000000"/>
                        </a:solidFill>
                        <a:latin typeface="標楷體"/>
                        <a:ea typeface="標楷體"/>
                        <a:cs typeface="+mn-cs"/>
                      </a:endParaRPr>
                    </a:p>
                  </a:txBody>
                  <a:tcPr marL="66600" marR="66600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專心聆聽，聽「到」還要聽「懂」</a:t>
                      </a: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(</a:t>
                      </a:r>
                      <a:r>
                        <a:rPr lang="zh-TW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複述、問答</a:t>
                      </a: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) 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清楚、完整、有條理的表達能力</a:t>
                      </a:r>
                      <a:r>
                        <a:rPr lang="en-US" sz="2000" b="0" strike="noStrike" spc="-1">
                          <a:solidFill>
                            <a:srgbClr val="55308D"/>
                          </a:solidFill>
                          <a:latin typeface="標楷體"/>
                          <a:ea typeface="標楷體"/>
                        </a:rPr>
                        <a:t>(</a:t>
                      </a:r>
                      <a:r>
                        <a:rPr lang="zh-TW" sz="2000" b="0" strike="noStrike" spc="-1">
                          <a:solidFill>
                            <a:srgbClr val="55308D"/>
                          </a:solidFill>
                          <a:latin typeface="標楷體"/>
                          <a:ea typeface="標楷體"/>
                        </a:rPr>
                        <a:t>小組討論、上台或線上發表</a:t>
                      </a:r>
                      <a:r>
                        <a:rPr lang="en-US" sz="2000" b="0" strike="noStrike" spc="-1">
                          <a:solidFill>
                            <a:srgbClr val="55308D"/>
                          </a:solidFill>
                          <a:latin typeface="標楷體"/>
                          <a:ea typeface="標楷體"/>
                        </a:rPr>
                        <a:t>)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以清楚而合宜的語調朗讀</a:t>
                      </a: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(</a:t>
                      </a:r>
                      <a:r>
                        <a:rPr lang="zh-TW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斷句</a:t>
                      </a: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/</a:t>
                      </a:r>
                      <a:r>
                        <a:rPr lang="zh-TW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輕重</a:t>
                      </a: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/</a:t>
                      </a:r>
                      <a:r>
                        <a:rPr lang="zh-TW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情感</a:t>
                      </a: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/</a:t>
                      </a:r>
                      <a:r>
                        <a:rPr lang="zh-TW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語速</a:t>
                      </a: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/</a:t>
                      </a:r>
                      <a:r>
                        <a:rPr lang="zh-TW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閱讀速度</a:t>
                      </a: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/</a:t>
                      </a:r>
                      <a:r>
                        <a:rPr lang="zh-TW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理解</a:t>
                      </a: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)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增加閱讀量、培養閱讀技巧：</a:t>
                      </a:r>
                      <a:r>
                        <a:rPr lang="zh-TW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班級共讀</a:t>
                      </a: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/</a:t>
                      </a:r>
                      <a:r>
                        <a:rPr lang="zh-TW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晨讀</a:t>
                      </a: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10</a:t>
                      </a:r>
                      <a:r>
                        <a:rPr lang="zh-TW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分鐘、日進</a:t>
                      </a: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(</a:t>
                      </a:r>
                      <a:r>
                        <a:rPr lang="zh-TW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進館</a:t>
                      </a: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)/</a:t>
                      </a:r>
                      <a:r>
                        <a:rPr lang="zh-TW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線上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「練字」、「練手」，也「練心」  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課文內容與形式深究，培養寫作技巧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增加寫作量、養成寫作習慣：</a:t>
                      </a:r>
                      <a:r>
                        <a:rPr lang="zh-TW" sz="20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日記、學單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結合跨領域學習經驗，豐富寫作內涵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</a:txBody>
                  <a:tcPr marL="66600" marR="66600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8" name="Google Shape;118;p6"/>
          <p:cNvSpPr/>
          <p:nvPr/>
        </p:nvSpPr>
        <p:spPr>
          <a:xfrm>
            <a:off x="972360" y="444600"/>
            <a:ext cx="2815920" cy="76284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32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zh-TW" sz="3600" b="1" strike="noStrike" spc="-1">
                <a:solidFill>
                  <a:srgbClr val="002060"/>
                </a:solidFill>
                <a:latin typeface="DFKai-SB"/>
                <a:ea typeface="DFKai-SB"/>
              </a:rPr>
              <a:t>教學安排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9" name="Google Shape;119;p6"/>
          <p:cNvPicPr/>
          <p:nvPr/>
        </p:nvPicPr>
        <p:blipFill>
          <a:blip r:embed="rId3"/>
          <a:stretch/>
        </p:blipFill>
        <p:spPr>
          <a:xfrm rot="1458000">
            <a:off x="12535560" y="329040"/>
            <a:ext cx="3960360" cy="1756440"/>
          </a:xfrm>
          <a:prstGeom prst="rect">
            <a:avLst/>
          </a:prstGeom>
          <a:ln w="0">
            <a:noFill/>
          </a:ln>
        </p:spPr>
      </p:pic>
      <p:pic>
        <p:nvPicPr>
          <p:cNvPr id="200" name="Google Shape;120;p6"/>
          <p:cNvPicPr/>
          <p:nvPr/>
        </p:nvPicPr>
        <p:blipFill>
          <a:blip r:embed="rId4"/>
          <a:stretch/>
        </p:blipFill>
        <p:spPr>
          <a:xfrm>
            <a:off x="180360" y="6074640"/>
            <a:ext cx="3733920" cy="3400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126;p7" descr="PPT素材-03"/>
          <p:cNvPicPr/>
          <p:nvPr/>
        </p:nvPicPr>
        <p:blipFill>
          <a:blip r:embed="rId3"/>
          <a:stretch/>
        </p:blipFill>
        <p:spPr>
          <a:xfrm>
            <a:off x="3240" y="4680"/>
            <a:ext cx="16774920" cy="94658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02" name="Google Shape;127;p7"/>
          <p:cNvGraphicFramePr/>
          <p:nvPr>
            <p:extLst>
              <p:ext uri="{D42A27DB-BD31-4B8C-83A1-F6EECF244321}">
                <p14:modId xmlns:p14="http://schemas.microsoft.com/office/powerpoint/2010/main" val="1924488976"/>
              </p:ext>
            </p:extLst>
          </p:nvPr>
        </p:nvGraphicFramePr>
        <p:xfrm>
          <a:off x="2765520" y="1771920"/>
          <a:ext cx="12097080" cy="765720"/>
        </p:xfrm>
        <a:graphic>
          <a:graphicData uri="http://schemas.openxmlformats.org/drawingml/2006/table">
            <a:tbl>
              <a:tblPr/>
              <a:tblGrid>
                <a:gridCol w="5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5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sz="2000" b="1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領域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 anchor="ctr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sz="2000" b="1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單元內容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 anchor="ctr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altLang="en-US" sz="2000" b="1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學習</a:t>
                      </a:r>
                      <a:r>
                        <a:rPr lang="zh-TW" sz="2000" b="1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目標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 anchor="ctr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sz="2000" b="1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教學重點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 anchor="ctr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3" name="Google Shape;128;p7"/>
          <p:cNvGraphicFramePr/>
          <p:nvPr>
            <p:extLst>
              <p:ext uri="{D42A27DB-BD31-4B8C-83A1-F6EECF244321}">
                <p14:modId xmlns:p14="http://schemas.microsoft.com/office/powerpoint/2010/main" val="2604821743"/>
              </p:ext>
            </p:extLst>
          </p:nvPr>
        </p:nvGraphicFramePr>
        <p:xfrm>
          <a:off x="2758680" y="2537280"/>
          <a:ext cx="12103560" cy="6644640"/>
        </p:xfrm>
        <a:graphic>
          <a:graphicData uri="http://schemas.openxmlformats.org/drawingml/2006/table">
            <a:tbl>
              <a:tblPr/>
              <a:tblGrid>
                <a:gridCol w="510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1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sz="2400" b="1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數學</a:t>
                      </a:r>
                      <a:endParaRPr lang="en-US" sz="2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多位數的乘與除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343080" indent="-34308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四邊形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343080" indent="-34308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en-US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概數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343080" marR="0" lvl="0" indent="-343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SzTx/>
                        <a:buFont typeface="StarSymbol"/>
                        <a:buAutoNum type="arabicPeriod"/>
                        <a:tabLst/>
                        <a:defRPr/>
                      </a:pPr>
                      <a:r>
                        <a:rPr lang="zh-TW" alt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數量規律</a:t>
                      </a:r>
                      <a:endParaRPr lang="en-US" altLang="zh-TW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343080" indent="-34308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小數乘法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343080" indent="-34308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en-US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周長與面積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343080" indent="-34308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en-US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等值分數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343080" indent="-34308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en-US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簡化計算</a:t>
                      </a:r>
                      <a:endParaRPr lang="en-US" altLang="zh-TW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343080" indent="-34308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時間的計算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343080" indent="-34308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立方公分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</a:txBody>
                  <a:tcPr marL="66600" marR="66600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1.</a:t>
                      </a: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能解決四位數乘、除以三位數的問題。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2.</a:t>
                      </a: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能認識各類四邊形的簡單性質，並畫出指定圖形。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3.</a:t>
                      </a:r>
                      <a:r>
                        <a:rPr lang="zh-TW" alt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能利用概數，做加、減、乘、除估算。</a:t>
                      </a:r>
                      <a:endParaRPr lang="en-US" altLang="zh-TW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4.</a:t>
                      </a:r>
                      <a:r>
                        <a:rPr lang="zh-TW" alt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推理二維幾何圖形、表格數字、奇偶數計算的模式</a:t>
                      </a:r>
                      <a:endParaRPr lang="en-US" altLang="zh-TW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5.</a:t>
                      </a:r>
                      <a:r>
                        <a:rPr lang="zh-TW" alt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能</a:t>
                      </a:r>
                      <a:r>
                        <a:rPr lang="zh-TW" altLang="en-US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解決</a:t>
                      </a:r>
                      <a:r>
                        <a:rPr lang="zh-TW" alt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二位小數加、減與乘的兩步驟問題，並在數線上做大小比較與加減操作。</a:t>
                      </a:r>
                      <a:endParaRPr lang="en-US" altLang="zh-TW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6.</a:t>
                      </a:r>
                      <a:r>
                        <a:rPr lang="zh-TW" alt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能做複合圖形的面積和周長計算。</a:t>
                      </a:r>
                      <a:endParaRPr lang="en-US" altLang="zh-TW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7.</a:t>
                      </a:r>
                      <a:r>
                        <a:rPr lang="zh-TW" alt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能進行簡單異分母分數的加減，並做分數和小數的互換。</a:t>
                      </a:r>
                      <a:endParaRPr lang="en-US" altLang="zh-TW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</a:pPr>
                      <a:r>
                        <a:rPr lang="en-US" alt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8.</a:t>
                      </a: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能熟練整數四則混合</a:t>
                      </a:r>
                      <a:r>
                        <a:rPr lang="zh-TW" altLang="en-US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並簡化</a:t>
                      </a:r>
                      <a:r>
                        <a:rPr lang="zh-TW" alt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計算</a:t>
                      </a: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。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9.</a:t>
                      </a: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能解決時刻與時間量的加減問題。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</a:pPr>
                      <a:r>
                        <a:rPr lang="en-US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10.</a:t>
                      </a: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認識「立方公分」，並進行體積的實測。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</a:pPr>
                      <a:endParaRPr lang="en-US" sz="22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</a:txBody>
                  <a:tcPr marL="66600" marR="66600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5568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以日常經驗引導，融入遊戲提高學習興趣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  <a:p>
                      <a:pPr marL="343080" indent="-35568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實際操作，建立正確概念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  <a:p>
                      <a:pPr marL="343080" indent="-35568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複習舊經驗，加強銜接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  <a:p>
                      <a:pPr marL="343080" indent="-35568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隨堂評量，檢視學習成效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  <a:p>
                      <a:pPr marL="343080" indent="-35568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加強基本運算、作圖能力，打下良好基礎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  <a:p>
                      <a:pPr marL="343080" indent="-355680">
                        <a:lnSpc>
                          <a:spcPct val="100000"/>
                        </a:lnSpc>
                        <a:spcBef>
                          <a:spcPts val="567"/>
                        </a:spcBef>
                        <a:spcAft>
                          <a:spcPts val="567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重視立即訂正，減少錯誤概念存留</a:t>
                      </a:r>
                      <a:r>
                        <a:rPr lang="zh-TW" sz="2200" b="0" strike="noStrike" spc="-1">
                          <a:solidFill>
                            <a:srgbClr val="000000"/>
                          </a:solidFill>
                          <a:latin typeface="DFKai-SB"/>
                          <a:ea typeface="DFKai-SB"/>
                        </a:rPr>
                        <a:t>會</a:t>
                      </a:r>
                      <a:endParaRPr lang="en-US" sz="2200" b="0" strike="noStrike" spc="-1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a:txBody>
                  <a:tcPr marL="66600" marR="66600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133;p8"/>
          <p:cNvGraphicFramePr/>
          <p:nvPr>
            <p:extLst>
              <p:ext uri="{D42A27DB-BD31-4B8C-83A1-F6EECF244321}">
                <p14:modId xmlns:p14="http://schemas.microsoft.com/office/powerpoint/2010/main" val="2315278947"/>
              </p:ext>
            </p:extLst>
          </p:nvPr>
        </p:nvGraphicFramePr>
        <p:xfrm>
          <a:off x="3312720" y="1208880"/>
          <a:ext cx="11952360" cy="466560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85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75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6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sz="2000" b="1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領域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 anchor="ctr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sz="2000" b="1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單元內容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 anchor="ctr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altLang="en-US" sz="2000" b="1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學習</a:t>
                      </a:r>
                      <a:r>
                        <a:rPr lang="zh-TW" sz="2000" b="1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目標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 anchor="ctr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sz="2000" b="1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教學重點</a:t>
                      </a:r>
                      <a:endParaRPr lang="en-US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 anchor="ctr">
                    <a:lnL w="18720">
                      <a:solidFill>
                        <a:srgbClr val="000000"/>
                      </a:solidFill>
                    </a:lnL>
                    <a:lnR w="18720">
                      <a:solidFill>
                        <a:srgbClr val="000000"/>
                      </a:solidFill>
                    </a:lnR>
                    <a:lnT w="18720">
                      <a:solidFill>
                        <a:srgbClr val="000000"/>
                      </a:solidFill>
                    </a:lnT>
                    <a:lnB w="18720">
                      <a:solidFill>
                        <a:srgbClr val="000000"/>
                      </a:solidFill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3" name="Google Shape;134;p8"/>
          <p:cNvGraphicFramePr/>
          <p:nvPr>
            <p:extLst>
              <p:ext uri="{D42A27DB-BD31-4B8C-83A1-F6EECF244321}">
                <p14:modId xmlns:p14="http://schemas.microsoft.com/office/powerpoint/2010/main" val="147506752"/>
              </p:ext>
            </p:extLst>
          </p:nvPr>
        </p:nvGraphicFramePr>
        <p:xfrm>
          <a:off x="3312720" y="1662840"/>
          <a:ext cx="11952720" cy="5654160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88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54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zh-TW" sz="2800" b="1" strike="noStrike" spc="-1">
                          <a:solidFill>
                            <a:srgbClr val="000000"/>
                          </a:solidFill>
                          <a:latin typeface="Microsoft Yahei"/>
                          <a:ea typeface="Microsoft Yahei"/>
                        </a:rPr>
                        <a:t>社會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0440" indent="-19044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800" b="0" strike="noStrike" spc="-1">
                          <a:solidFill>
                            <a:schemeClr val="dk1"/>
                          </a:solidFill>
                          <a:latin typeface="標楷體"/>
                          <a:ea typeface="標楷體"/>
                        </a:rPr>
                        <a:t>家鄉的</a:t>
                      </a:r>
                      <a:r>
                        <a:rPr lang="zh-TW" altLang="en-US" sz="2800" b="0" strike="noStrike" spc="-1">
                          <a:solidFill>
                            <a:schemeClr val="dk1"/>
                          </a:solidFill>
                          <a:latin typeface="標楷體"/>
                          <a:ea typeface="標楷體"/>
                        </a:rPr>
                        <a:t>水資源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190440" indent="-19044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800" b="0" strike="noStrike" spc="-1">
                          <a:solidFill>
                            <a:schemeClr val="dk1"/>
                          </a:solidFill>
                          <a:latin typeface="標楷體"/>
                          <a:ea typeface="標楷體"/>
                        </a:rPr>
                        <a:t>家鄉的</a:t>
                      </a:r>
                      <a:r>
                        <a:rPr lang="zh-TW" altLang="en-US" sz="2800" b="0" strike="noStrike" spc="-1">
                          <a:solidFill>
                            <a:schemeClr val="dk1"/>
                          </a:solidFill>
                          <a:latin typeface="標楷體"/>
                          <a:ea typeface="標楷體"/>
                        </a:rPr>
                        <a:t>山與海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190440" indent="-19044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sz="2800" b="0" strike="noStrike" spc="-1">
                          <a:solidFill>
                            <a:schemeClr val="dk1"/>
                          </a:solidFill>
                          <a:latin typeface="標楷體"/>
                          <a:ea typeface="標楷體"/>
                        </a:rPr>
                        <a:t>家鄉</a:t>
                      </a:r>
                      <a:r>
                        <a:rPr lang="zh-TW" altLang="en-US" sz="2800" b="0" strike="noStrike" spc="-1">
                          <a:solidFill>
                            <a:schemeClr val="dk1"/>
                          </a:solidFill>
                          <a:latin typeface="標楷體"/>
                          <a:ea typeface="標楷體"/>
                        </a:rPr>
                        <a:t>的農牧生活</a:t>
                      </a:r>
                      <a:endParaRPr lang="en-US" altLang="zh-TW" sz="2800" b="0" strike="noStrike" spc="-1">
                        <a:solidFill>
                          <a:schemeClr val="dk1"/>
                        </a:solidFill>
                        <a:latin typeface="標楷體"/>
                        <a:ea typeface="標楷體"/>
                      </a:endParaRPr>
                    </a:p>
                    <a:p>
                      <a:pPr marL="190440" indent="-19044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en-US" sz="2800" b="0" strike="noStrike" spc="-1">
                          <a:solidFill>
                            <a:schemeClr val="dk1"/>
                          </a:solidFill>
                          <a:latin typeface="標楷體"/>
                          <a:ea typeface="標楷體"/>
                        </a:rPr>
                        <a:t>家鄉的老故事</a:t>
                      </a:r>
                      <a:endParaRPr lang="en-US" altLang="zh-TW" sz="2800" b="0" strike="noStrike" spc="-1">
                        <a:solidFill>
                          <a:schemeClr val="dk1"/>
                        </a:solidFill>
                        <a:latin typeface="標楷體"/>
                        <a:ea typeface="標楷體"/>
                      </a:endParaRPr>
                    </a:p>
                    <a:p>
                      <a:pPr marL="190440" indent="-190440">
                        <a:lnSpc>
                          <a:spcPct val="100000"/>
                        </a:lnSpc>
                        <a:spcBef>
                          <a:spcPts val="850"/>
                        </a:spcBef>
                        <a:spcAft>
                          <a:spcPts val="850"/>
                        </a:spcAft>
                        <a:buClr>
                          <a:srgbClr val="000000"/>
                        </a:buClr>
                        <a:buFont typeface="StarSymbol"/>
                        <a:buAutoNum type="arabicPeriod"/>
                      </a:pPr>
                      <a:r>
                        <a:rPr lang="zh-TW" altLang="en-US" sz="2800" b="0" strike="noStrike" spc="-1">
                          <a:solidFill>
                            <a:schemeClr val="dk1"/>
                          </a:solidFill>
                          <a:latin typeface="標楷體"/>
                          <a:ea typeface="標楷體"/>
                        </a:rPr>
                        <a:t>家鄉的新風貌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1.</a:t>
                      </a:r>
                      <a:r>
                        <a:rPr lang="zh-TW" altLang="en-US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能明白</a:t>
                      </a:r>
                      <a:r>
                        <a:rPr lang="zh-TW" altLang="zh-TW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水資源的重要性</a:t>
                      </a:r>
                      <a:r>
                        <a:rPr lang="en-US" altLang="zh-TW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,</a:t>
                      </a:r>
                      <a:r>
                        <a:rPr lang="zh-TW" altLang="en-US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以及循環利用的各種方式。</a:t>
                      </a:r>
                      <a:endParaRPr lang="en-US" altLang="zh-TW" sz="2400" kern="120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2.</a:t>
                      </a:r>
                      <a:r>
                        <a:rPr lang="zh-TW" altLang="en-US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能</a:t>
                      </a:r>
                      <a:r>
                        <a:rPr lang="zh-TW" altLang="zh-TW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理解</a:t>
                      </a:r>
                      <a:r>
                        <a:rPr lang="zh-TW" altLang="en-US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山林與海洋資源的運用與影響。</a:t>
                      </a:r>
                      <a:endParaRPr lang="zh-TW" altLang="zh-TW" sz="2400" kern="120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lvl="0"/>
                      <a:r>
                        <a:rPr lang="en-US" altLang="zh-TW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3.</a:t>
                      </a:r>
                      <a:r>
                        <a:rPr lang="zh-TW" altLang="zh-TW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能了解不同農耕</a:t>
                      </a:r>
                      <a:r>
                        <a:rPr lang="zh-TW" altLang="en-US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和畜牧</a:t>
                      </a:r>
                      <a:r>
                        <a:rPr lang="zh-TW" altLang="zh-TW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方法，會影響自然環境與生活</a:t>
                      </a:r>
                      <a:r>
                        <a:rPr lang="zh-TW" altLang="en-US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。</a:t>
                      </a:r>
                      <a:endParaRPr lang="en-US" altLang="zh-TW" sz="2400" kern="120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lvl="0"/>
                      <a:r>
                        <a:rPr lang="en-US" altLang="zh-TW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4.</a:t>
                      </a:r>
                      <a:r>
                        <a:rPr lang="zh-TW" altLang="zh-TW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能了解家鄉歷史變遷、古蹟與文物的特色及價值，體會文化資產保存與傳承的重要性。</a:t>
                      </a:r>
                    </a:p>
                    <a:p>
                      <a:pPr lvl="0"/>
                      <a:endParaRPr lang="zh-TW" altLang="zh-TW" sz="2400" kern="120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lvl="0"/>
                      <a:r>
                        <a:rPr lang="en-US" altLang="zh-TW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5.</a:t>
                      </a:r>
                      <a:r>
                        <a:rPr lang="zh-TW" altLang="en-US" sz="2400" kern="120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能解釋產業與環境間的關係，並關注居住地方的自然、人文特色，及其影響家鄉居民的生活方式。</a:t>
                      </a:r>
                      <a:endParaRPr lang="zh-TW" altLang="zh-TW" sz="2400" kern="120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培養觀察力，覺察問題。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善用不同的方法蒐集資料，了解探究的議題。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合作學習、分享討論，增進學習動機。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練習溝通、增進表達能力。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培養執行與省思能力。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善用學習策略，如階層圖、方格表、流程圖、心智圖等，幫助學習更有效率。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透過影片、實作</a:t>
                      </a:r>
                      <a:r>
                        <a:rPr lang="zh-TW" altLang="en-US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、實地踏查</a:t>
                      </a:r>
                      <a:r>
                        <a:rPr lang="zh-TW" sz="2800" b="0" strike="noStrike" spc="-1">
                          <a:solidFill>
                            <a:srgbClr val="000000"/>
                          </a:solidFill>
                          <a:latin typeface="標楷體"/>
                          <a:ea typeface="標楷體"/>
                        </a:rPr>
                        <a:t>，加深學習印象。</a:t>
                      </a: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  <a:p>
                      <a:pPr marL="457200" indent="-4572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endParaRPr lang="en-US" sz="2800" b="0" strike="noStrike" spc="-1">
                        <a:solidFill>
                          <a:srgbClr val="000000"/>
                        </a:solidFill>
                        <a:latin typeface="標楷體"/>
                        <a:ea typeface="標楷體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4" name="Google Shape;135;p8"/>
          <p:cNvPicPr/>
          <p:nvPr/>
        </p:nvPicPr>
        <p:blipFill>
          <a:blip r:embed="rId2"/>
          <a:stretch/>
        </p:blipFill>
        <p:spPr>
          <a:xfrm>
            <a:off x="11837520" y="5961960"/>
            <a:ext cx="4775760" cy="3513240"/>
          </a:xfrm>
          <a:prstGeom prst="rect">
            <a:avLst/>
          </a:prstGeom>
          <a:ln w="0">
            <a:noFill/>
          </a:ln>
        </p:spPr>
      </p:pic>
      <p:pic>
        <p:nvPicPr>
          <p:cNvPr id="215" name="Google Shape;136;p8"/>
          <p:cNvPicPr/>
          <p:nvPr/>
        </p:nvPicPr>
        <p:blipFill>
          <a:blip r:embed="rId3"/>
          <a:stretch/>
        </p:blipFill>
        <p:spPr>
          <a:xfrm>
            <a:off x="15120" y="9720"/>
            <a:ext cx="3477240" cy="9475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142;p9" descr="封面1"/>
          <p:cNvPicPr/>
          <p:nvPr/>
        </p:nvPicPr>
        <p:blipFill>
          <a:blip r:embed="rId3"/>
          <a:stretch/>
        </p:blipFill>
        <p:spPr>
          <a:xfrm>
            <a:off x="0" y="660960"/>
            <a:ext cx="16777800" cy="8814960"/>
          </a:xfrm>
          <a:prstGeom prst="rect">
            <a:avLst/>
          </a:prstGeom>
          <a:ln w="0">
            <a:noFill/>
          </a:ln>
        </p:spPr>
      </p:pic>
      <p:sp>
        <p:nvSpPr>
          <p:cNvPr id="217" name="Google Shape;143;p9"/>
          <p:cNvSpPr/>
          <p:nvPr/>
        </p:nvSpPr>
        <p:spPr>
          <a:xfrm>
            <a:off x="3651648" y="2671392"/>
            <a:ext cx="8601312" cy="32316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t">
            <a:spAutoFit/>
          </a:bodyPr>
          <a:lstStyle/>
          <a:p>
            <a:pPr indent="-152280">
              <a:lnSpc>
                <a:spcPct val="100000"/>
              </a:lnSpc>
              <a:buClr>
                <a:srgbClr val="000000"/>
              </a:buClr>
              <a:buFont typeface="Wingdings" charset="2"/>
              <a:buChar char=""/>
            </a:pPr>
            <a:r>
              <a:rPr lang="zh-TW" sz="3600" b="1" strike="noStrike" spc="-1">
                <a:solidFill>
                  <a:srgbClr val="000000"/>
                </a:solidFill>
                <a:latin typeface="標楷體"/>
                <a:ea typeface="標楷體"/>
              </a:rPr>
              <a:t>總和、志清</a:t>
            </a:r>
            <a:r>
              <a:rPr lang="en-US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(</a:t>
            </a:r>
            <a:r>
              <a:rPr lang="zh-TW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綜合</a:t>
            </a:r>
            <a:r>
              <a:rPr lang="en-US" sz="3200" b="0" strike="noStrike" spc="-1">
                <a:solidFill>
                  <a:srgbClr val="000000"/>
                </a:solidFill>
                <a:latin typeface="標楷體"/>
                <a:ea typeface="標楷體"/>
              </a:rPr>
              <a:t>)</a:t>
            </a:r>
            <a:r>
              <a:rPr lang="zh-TW" sz="3600" b="0" strike="noStrike" spc="-1">
                <a:solidFill>
                  <a:srgbClr val="000000"/>
                </a:solidFill>
                <a:latin typeface="標楷體"/>
                <a:ea typeface="標楷體"/>
              </a:rPr>
              <a:t>：</a:t>
            </a:r>
            <a:endParaRPr lang="en-US" sz="3600" b="0" strike="noStrike" spc="-1">
              <a:solidFill>
                <a:srgbClr val="000000"/>
              </a:solidFill>
              <a:latin typeface="標楷體"/>
              <a:ea typeface="標楷體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寒假自主學習發表</a:t>
            </a:r>
            <a:endParaRPr lang="en-US" sz="2400" b="0" strike="noStrike" spc="-1">
              <a:solidFill>
                <a:srgbClr val="000000"/>
              </a:solidFill>
              <a:latin typeface="標楷體"/>
              <a:ea typeface="標楷體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zh-TW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體表會：練舞、配合日進寫作新聞稿</a:t>
            </a:r>
            <a:r>
              <a:rPr lang="en-US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(</a:t>
            </a:r>
            <a:r>
              <a:rPr lang="zh-TW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採訪、拍照</a:t>
            </a:r>
            <a:r>
              <a:rPr lang="en-US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)</a:t>
            </a: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1/2</a:t>
            </a:r>
            <a:r>
              <a:rPr lang="zh-TW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成年禮：</a:t>
            </a:r>
            <a:r>
              <a:rPr lang="zh-TW" altLang="zh-TW" sz="2400" spc="-1">
                <a:solidFill>
                  <a:srgbClr val="FF0000"/>
                </a:solidFill>
                <a:latin typeface="標楷體"/>
                <a:ea typeface="標楷體"/>
              </a:rPr>
              <a:t>每人需準備</a:t>
            </a:r>
            <a:r>
              <a:rPr lang="en-US" altLang="zh-TW" sz="2400" spc="-1">
                <a:solidFill>
                  <a:srgbClr val="FF0000"/>
                </a:solidFill>
                <a:latin typeface="標楷體"/>
                <a:ea typeface="標楷體"/>
              </a:rPr>
              <a:t>1</a:t>
            </a:r>
            <a:r>
              <a:rPr lang="zh-TW" altLang="zh-TW" sz="2400" spc="-1">
                <a:solidFill>
                  <a:srgbClr val="FF0000"/>
                </a:solidFill>
                <a:latin typeface="標楷體"/>
                <a:ea typeface="標楷體"/>
              </a:rPr>
              <a:t>～</a:t>
            </a:r>
            <a:r>
              <a:rPr lang="en-US" altLang="zh-TW" sz="2400" spc="-1">
                <a:solidFill>
                  <a:srgbClr val="FF0000"/>
                </a:solidFill>
                <a:latin typeface="標楷體"/>
                <a:ea typeface="標楷體"/>
              </a:rPr>
              <a:t>4</a:t>
            </a:r>
            <a:r>
              <a:rPr lang="zh-TW" altLang="zh-TW" sz="2400" spc="-1">
                <a:solidFill>
                  <a:srgbClr val="FF0000"/>
                </a:solidFill>
                <a:latin typeface="標楷體"/>
                <a:ea typeface="標楷體"/>
              </a:rPr>
              <a:t>年級各</a:t>
            </a:r>
            <a:r>
              <a:rPr lang="en-US" altLang="zh-TW" sz="2400" spc="-1">
                <a:solidFill>
                  <a:srgbClr val="FF0000"/>
                </a:solidFill>
                <a:latin typeface="標楷體"/>
                <a:ea typeface="標楷體"/>
              </a:rPr>
              <a:t>1</a:t>
            </a:r>
            <a:r>
              <a:rPr lang="zh-TW" altLang="zh-TW" sz="2400" spc="-1">
                <a:solidFill>
                  <a:srgbClr val="FF0000"/>
                </a:solidFill>
                <a:latin typeface="標楷體"/>
                <a:ea typeface="標楷體"/>
              </a:rPr>
              <a:t>、</a:t>
            </a:r>
            <a:r>
              <a:rPr lang="en-US" altLang="zh-TW" sz="2400" spc="-1">
                <a:solidFill>
                  <a:srgbClr val="FF0000"/>
                </a:solidFill>
                <a:latin typeface="標楷體"/>
                <a:ea typeface="標楷體"/>
              </a:rPr>
              <a:t>2</a:t>
            </a:r>
            <a:r>
              <a:rPr lang="zh-TW" altLang="zh-TW" sz="2400" spc="-1">
                <a:solidFill>
                  <a:srgbClr val="FF0000"/>
                </a:solidFill>
                <a:latin typeface="標楷體"/>
                <a:ea typeface="標楷體"/>
              </a:rPr>
              <a:t>張照片</a:t>
            </a:r>
            <a:r>
              <a:rPr lang="en-US" altLang="zh-TW" sz="2400" spc="-1">
                <a:solidFill>
                  <a:srgbClr val="FF0000"/>
                </a:solidFill>
                <a:latin typeface="標楷體"/>
                <a:ea typeface="標楷體"/>
              </a:rPr>
              <a:t>(</a:t>
            </a:r>
            <a:r>
              <a:rPr lang="zh-TW" altLang="zh-TW" sz="2400" spc="-1">
                <a:solidFill>
                  <a:srgbClr val="FF0000"/>
                </a:solidFill>
                <a:latin typeface="標楷體"/>
                <a:ea typeface="標楷體"/>
              </a:rPr>
              <a:t>上傳至</a:t>
            </a:r>
            <a:r>
              <a:rPr lang="zh-TW" altLang="en-US" sz="2400" spc="-1">
                <a:solidFill>
                  <a:srgbClr val="FF0000"/>
                </a:solidFill>
                <a:latin typeface="標楷體"/>
                <a:ea typeface="標楷體"/>
              </a:rPr>
              <a:t>個人</a:t>
            </a:r>
            <a:r>
              <a:rPr lang="zh-TW" altLang="zh-TW" sz="2400" spc="-1">
                <a:solidFill>
                  <a:srgbClr val="FF0000"/>
                </a:solidFill>
                <a:latin typeface="標楷體"/>
                <a:ea typeface="標楷體"/>
              </a:rPr>
              <a:t>的雲端硬碟</a:t>
            </a:r>
            <a:r>
              <a:rPr lang="en-US" altLang="zh-TW" sz="2400" spc="-1">
                <a:solidFill>
                  <a:srgbClr val="FF0000"/>
                </a:solidFill>
                <a:latin typeface="標楷體"/>
                <a:ea typeface="標楷體"/>
              </a:rPr>
              <a:t>)</a:t>
            </a:r>
            <a:endParaRPr lang="en-US" sz="2400" b="0" strike="noStrike" spc="-1">
              <a:solidFill>
                <a:srgbClr val="000000"/>
              </a:solidFill>
              <a:latin typeface="標楷體"/>
              <a:ea typeface="標楷體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zh-TW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校外教學：</a:t>
            </a:r>
            <a:endParaRPr lang="en-US" altLang="zh-TW" sz="2400" b="0" strike="noStrike" spc="-1">
              <a:solidFill>
                <a:srgbClr val="000000"/>
              </a:solidFill>
              <a:latin typeface="標楷體"/>
              <a:ea typeface="標楷體"/>
            </a:endParaRPr>
          </a:p>
          <a:p>
            <a:pPr marL="216000" lvl="1">
              <a:buClr>
                <a:srgbClr val="000000"/>
              </a:buClr>
              <a:buSzPct val="45000"/>
              <a:tabLst>
                <a:tab pos="0" algn="l"/>
              </a:tabLst>
            </a:pPr>
            <a:r>
              <a:rPr lang="zh-TW" altLang="en-US" sz="2400" spc="-1">
                <a:solidFill>
                  <a:srgbClr val="000000"/>
                </a:solidFill>
                <a:latin typeface="標楷體"/>
                <a:ea typeface="標楷體"/>
              </a:rPr>
              <a:t>   </a:t>
            </a:r>
            <a:r>
              <a:rPr lang="en-US" altLang="zh-TW" sz="2400" spc="-1">
                <a:solidFill>
                  <a:srgbClr val="000000"/>
                </a:solidFill>
                <a:latin typeface="標楷體"/>
                <a:ea typeface="標楷體"/>
              </a:rPr>
              <a:t>(1)</a:t>
            </a:r>
            <a:r>
              <a:rPr lang="zh-TW" altLang="en-US" sz="2400" spc="-1">
                <a:solidFill>
                  <a:srgbClr val="000000"/>
                </a:solidFill>
                <a:latin typeface="標楷體"/>
                <a:ea typeface="標楷體"/>
              </a:rPr>
              <a:t>家鄉踏查：</a:t>
            </a:r>
            <a:r>
              <a:rPr lang="en-US" altLang="zh-TW" sz="2400" spc="-1">
                <a:solidFill>
                  <a:srgbClr val="000000"/>
                </a:solidFill>
                <a:latin typeface="標楷體"/>
                <a:ea typeface="標楷體"/>
              </a:rPr>
              <a:t>3/4</a:t>
            </a:r>
            <a:r>
              <a:rPr lang="zh-TW" altLang="en-US" sz="2400" spc="-1">
                <a:solidFill>
                  <a:srgbClr val="000000"/>
                </a:solidFill>
                <a:latin typeface="標楷體"/>
                <a:ea typeface="標楷體"/>
              </a:rPr>
              <a:t>仙跡岩、</a:t>
            </a:r>
            <a:r>
              <a:rPr lang="en-US" altLang="zh-TW" sz="2400" spc="-1">
                <a:solidFill>
                  <a:srgbClr val="000000"/>
                </a:solidFill>
                <a:latin typeface="標楷體"/>
                <a:ea typeface="標楷體"/>
              </a:rPr>
              <a:t>3/12</a:t>
            </a:r>
            <a:r>
              <a:rPr lang="zh-TW" altLang="en-US" sz="2400" spc="-1">
                <a:solidFill>
                  <a:srgbClr val="000000"/>
                </a:solidFill>
                <a:latin typeface="標楷體"/>
                <a:ea typeface="標楷體"/>
              </a:rPr>
              <a:t>寶藏巖</a:t>
            </a:r>
            <a:r>
              <a:rPr lang="en-US" altLang="zh-TW" sz="2400" spc="-1">
                <a:solidFill>
                  <a:srgbClr val="000000"/>
                </a:solidFill>
                <a:latin typeface="標楷體"/>
                <a:ea typeface="標楷體"/>
              </a:rPr>
              <a:t> </a:t>
            </a:r>
          </a:p>
          <a:p>
            <a:pPr marL="216000" lvl="1">
              <a:buClr>
                <a:srgbClr val="000000"/>
              </a:buClr>
              <a:buSzPct val="45000"/>
              <a:tabLst>
                <a:tab pos="0" algn="l"/>
              </a:tabLst>
            </a:pPr>
            <a:r>
              <a:rPr lang="zh-TW" altLang="en-US" sz="2400" spc="-1">
                <a:solidFill>
                  <a:srgbClr val="000000"/>
                </a:solidFill>
                <a:latin typeface="標楷體"/>
                <a:ea typeface="標楷體"/>
              </a:rPr>
              <a:t>   </a:t>
            </a:r>
            <a:r>
              <a:rPr lang="en-US" altLang="zh-TW" sz="2400" spc="-1">
                <a:solidFill>
                  <a:srgbClr val="000000"/>
                </a:solidFill>
                <a:latin typeface="標楷體"/>
                <a:ea typeface="標楷體"/>
              </a:rPr>
              <a:t>(2)</a:t>
            </a:r>
            <a:r>
              <a:rPr lang="en-US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5/</a:t>
            </a:r>
            <a:r>
              <a:rPr lang="en-US" altLang="zh-TW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2</a:t>
            </a:r>
            <a:r>
              <a:rPr lang="en-US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0</a:t>
            </a:r>
            <a:r>
              <a:rPr lang="en-US" altLang="zh-TW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(</a:t>
            </a:r>
            <a:r>
              <a:rPr lang="zh-TW" altLang="en-US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二</a:t>
            </a:r>
            <a:r>
              <a:rPr lang="en-US" altLang="zh-TW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)</a:t>
            </a:r>
            <a:r>
              <a:rPr lang="zh-TW" sz="2400" b="0" strike="noStrike" spc="-1">
                <a:solidFill>
                  <a:srgbClr val="000000"/>
                </a:solidFill>
                <a:latin typeface="標楷體"/>
                <a:ea typeface="標楷體"/>
              </a:rPr>
              <a:t>兒童新樂園</a:t>
            </a:r>
            <a:endParaRPr lang="en-US" sz="2400" b="0" strike="noStrike" spc="-1">
              <a:latin typeface="標楷體"/>
              <a:ea typeface="標楷體"/>
            </a:endParaRPr>
          </a:p>
        </p:txBody>
      </p:sp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1306</TotalTime>
  <Words>2071</Words>
  <Application>Microsoft Office PowerPoint</Application>
  <PresentationFormat>自訂</PresentationFormat>
  <Paragraphs>211</Paragraphs>
  <Slides>19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19</vt:i4>
      </vt:variant>
    </vt:vector>
  </HeadingPairs>
  <TitlesOfParts>
    <vt:vector size="32" baseType="lpstr">
      <vt:lpstr>Microsoft Yahei</vt:lpstr>
      <vt:lpstr>SimHei</vt:lpstr>
      <vt:lpstr>StarSymbol</vt:lpstr>
      <vt:lpstr>DFKai-SB</vt:lpstr>
      <vt:lpstr>DFKai-SB</vt:lpstr>
      <vt:lpstr>Arial</vt:lpstr>
      <vt:lpstr>Symbol</vt:lpstr>
      <vt:lpstr>Times New Roman</vt:lpstr>
      <vt:lpstr>Wingdings</vt:lpstr>
      <vt:lpstr>默认设计模板</vt:lpstr>
      <vt:lpstr>默认设计模板</vt:lpstr>
      <vt:lpstr>默认设计模板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subject/>
  <dc:creator>Administrator</dc:creator>
  <dc:description/>
  <cp:lastModifiedBy>士修 藍</cp:lastModifiedBy>
  <cp:revision>43</cp:revision>
  <dcterms:created xsi:type="dcterms:W3CDTF">2015-09-14T06:10:00Z</dcterms:created>
  <dcterms:modified xsi:type="dcterms:W3CDTF">2025-02-21T14:39:20Z</dcterms:modified>
  <dc:language>zh-TW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