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1" r:id="rId12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A143"/>
    <a:srgbClr val="FFCC99"/>
    <a:srgbClr val="FFE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3478"/>
            <a:ext cx="36412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8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2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46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 userDrawn="1"/>
        </p:nvGrpSpPr>
        <p:grpSpPr>
          <a:xfrm>
            <a:off x="251520" y="195486"/>
            <a:ext cx="8640960" cy="4320480"/>
            <a:chOff x="251520" y="195486"/>
            <a:chExt cx="8640960" cy="4680520"/>
          </a:xfrm>
        </p:grpSpPr>
        <p:sp>
          <p:nvSpPr>
            <p:cNvPr id="8" name="양쪽 모서리가 둥근 사각형 12"/>
            <p:cNvSpPr/>
            <p:nvPr/>
          </p:nvSpPr>
          <p:spPr>
            <a:xfrm>
              <a:off x="468515" y="195486"/>
              <a:ext cx="459821" cy="89794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96633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모서리가 둥근 직사각형 4"/>
            <p:cNvSpPr/>
            <p:nvPr/>
          </p:nvSpPr>
          <p:spPr>
            <a:xfrm>
              <a:off x="251520" y="504111"/>
              <a:ext cx="8640960" cy="4371895"/>
            </a:xfrm>
            <a:prstGeom prst="roundRect">
              <a:avLst>
                <a:gd name="adj" fmla="val 3115"/>
              </a:avLst>
            </a:prstGeom>
            <a:solidFill>
              <a:schemeClr val="bg1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자유형 20"/>
            <p:cNvSpPr/>
            <p:nvPr/>
          </p:nvSpPr>
          <p:spPr>
            <a:xfrm>
              <a:off x="755576" y="195486"/>
              <a:ext cx="5484495" cy="617251"/>
            </a:xfrm>
            <a:custGeom>
              <a:avLst/>
              <a:gdLst>
                <a:gd name="connsiteX0" fmla="*/ 3245702 w 5903595"/>
                <a:gd name="connsiteY0" fmla="*/ 0 h 706150"/>
                <a:gd name="connsiteX1" fmla="*/ 5686843 w 5903595"/>
                <a:gd name="connsiteY1" fmla="*/ 0 h 706150"/>
                <a:gd name="connsiteX2" fmla="*/ 5903595 w 5903595"/>
                <a:gd name="connsiteY2" fmla="*/ 216752 h 706150"/>
                <a:gd name="connsiteX3" fmla="*/ 5903595 w 5903595"/>
                <a:gd name="connsiteY3" fmla="*/ 489397 h 706150"/>
                <a:gd name="connsiteX4" fmla="*/ 5686843 w 5903595"/>
                <a:gd name="connsiteY4" fmla="*/ 706149 h 706150"/>
                <a:gd name="connsiteX5" fmla="*/ 4504266 w 5903595"/>
                <a:gd name="connsiteY5" fmla="*/ 706149 h 706150"/>
                <a:gd name="connsiteX6" fmla="*/ 4504253 w 5903595"/>
                <a:gd name="connsiteY6" fmla="*/ 706150 h 706150"/>
                <a:gd name="connsiteX7" fmla="*/ 567864 w 5903595"/>
                <a:gd name="connsiteY7" fmla="*/ 706150 h 706150"/>
                <a:gd name="connsiteX8" fmla="*/ 391018 w 5903595"/>
                <a:gd name="connsiteY8" fmla="*/ 706150 h 706150"/>
                <a:gd name="connsiteX9" fmla="*/ 155992 w 5903595"/>
                <a:gd name="connsiteY9" fmla="*/ 583639 h 706150"/>
                <a:gd name="connsiteX10" fmla="*/ 142414 w 5903595"/>
                <a:gd name="connsiteY10" fmla="*/ 530749 h 706150"/>
                <a:gd name="connsiteX11" fmla="*/ 142414 w 5903595"/>
                <a:gd name="connsiteY11" fmla="*/ 169832 h 706150"/>
                <a:gd name="connsiteX12" fmla="*/ 38438 w 5903595"/>
                <a:gd name="connsiteY12" fmla="*/ 24588 h 706150"/>
                <a:gd name="connsiteX13" fmla="*/ 0 w 5903595"/>
                <a:gd name="connsiteY13" fmla="*/ 12721 h 706150"/>
                <a:gd name="connsiteX14" fmla="*/ 0 w 5903595"/>
                <a:gd name="connsiteY14" fmla="*/ 1 h 706150"/>
                <a:gd name="connsiteX15" fmla="*/ 3245692 w 5903595"/>
                <a:gd name="connsiteY15" fmla="*/ 1 h 7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03595" h="706150">
                  <a:moveTo>
                    <a:pt x="3245702" y="0"/>
                  </a:moveTo>
                  <a:lnTo>
                    <a:pt x="5686843" y="0"/>
                  </a:lnTo>
                  <a:cubicBezTo>
                    <a:pt x="5806552" y="0"/>
                    <a:pt x="5903595" y="97043"/>
                    <a:pt x="5903595" y="216752"/>
                  </a:cubicBezTo>
                  <a:lnTo>
                    <a:pt x="5903595" y="489397"/>
                  </a:lnTo>
                  <a:cubicBezTo>
                    <a:pt x="5903595" y="609106"/>
                    <a:pt x="5806552" y="706149"/>
                    <a:pt x="5686843" y="706149"/>
                  </a:cubicBezTo>
                  <a:lnTo>
                    <a:pt x="4504266" y="706149"/>
                  </a:lnTo>
                  <a:lnTo>
                    <a:pt x="4504253" y="706150"/>
                  </a:lnTo>
                  <a:lnTo>
                    <a:pt x="567864" y="706150"/>
                  </a:lnTo>
                  <a:lnTo>
                    <a:pt x="391018" y="706150"/>
                  </a:lnTo>
                  <a:cubicBezTo>
                    <a:pt x="285364" y="706150"/>
                    <a:pt x="194714" y="655634"/>
                    <a:pt x="155992" y="583639"/>
                  </a:cubicBezTo>
                  <a:lnTo>
                    <a:pt x="142414" y="530749"/>
                  </a:lnTo>
                  <a:lnTo>
                    <a:pt x="142414" y="169832"/>
                  </a:lnTo>
                  <a:cubicBezTo>
                    <a:pt x="142414" y="108279"/>
                    <a:pt x="100774" y="54374"/>
                    <a:pt x="38438" y="24588"/>
                  </a:cubicBezTo>
                  <a:lnTo>
                    <a:pt x="0" y="12721"/>
                  </a:lnTo>
                  <a:lnTo>
                    <a:pt x="0" y="1"/>
                  </a:lnTo>
                  <a:lnTo>
                    <a:pt x="3245692" y="1"/>
                  </a:lnTo>
                  <a:close/>
                </a:path>
              </a:pathLst>
            </a:custGeom>
            <a:solidFill>
              <a:srgbClr val="FFA143"/>
            </a:solidFill>
            <a:ln w="53975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 algn="r" latinLnBrk="0">
                <a:defRPr/>
              </a:pPr>
              <a:endParaRPr lang="en-US" altLang="ko-KR" sz="2800" b="1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515" y="992822"/>
            <a:ext cx="8229600" cy="33944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9" y="118308"/>
            <a:ext cx="3641226" cy="51435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67017"/>
            <a:ext cx="1056641" cy="47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7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70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33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936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73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39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22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5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1889-77D6-41A6-A16B-00B3018DC26C}" type="datetimeFigureOut">
              <a:rPr lang="zh-TW" altLang="en-US" smtClean="0"/>
              <a:t>2019/12/6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A1673-3270-433A-ABDF-77AA9D4E9D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90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양쪽 모서리가 둥근 사각형 12"/>
          <p:cNvSpPr/>
          <p:nvPr/>
        </p:nvSpPr>
        <p:spPr>
          <a:xfrm>
            <a:off x="1692943" y="1141000"/>
            <a:ext cx="459821" cy="89794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96633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543691" y="1275606"/>
            <a:ext cx="6357120" cy="3003090"/>
          </a:xfrm>
          <a:prstGeom prst="roundRect">
            <a:avLst>
              <a:gd name="adj" fmla="val 3115"/>
            </a:avLst>
          </a:prstGeom>
          <a:solidFill>
            <a:schemeClr val="bg1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6" name="자유형 20"/>
          <p:cNvSpPr/>
          <p:nvPr/>
        </p:nvSpPr>
        <p:spPr>
          <a:xfrm>
            <a:off x="1980004" y="1141000"/>
            <a:ext cx="5484495" cy="617251"/>
          </a:xfrm>
          <a:custGeom>
            <a:avLst/>
            <a:gdLst>
              <a:gd name="connsiteX0" fmla="*/ 3245702 w 5903595"/>
              <a:gd name="connsiteY0" fmla="*/ 0 h 706150"/>
              <a:gd name="connsiteX1" fmla="*/ 5686843 w 5903595"/>
              <a:gd name="connsiteY1" fmla="*/ 0 h 706150"/>
              <a:gd name="connsiteX2" fmla="*/ 5903595 w 5903595"/>
              <a:gd name="connsiteY2" fmla="*/ 216752 h 706150"/>
              <a:gd name="connsiteX3" fmla="*/ 5903595 w 5903595"/>
              <a:gd name="connsiteY3" fmla="*/ 489397 h 706150"/>
              <a:gd name="connsiteX4" fmla="*/ 5686843 w 5903595"/>
              <a:gd name="connsiteY4" fmla="*/ 706149 h 706150"/>
              <a:gd name="connsiteX5" fmla="*/ 4504266 w 5903595"/>
              <a:gd name="connsiteY5" fmla="*/ 706149 h 706150"/>
              <a:gd name="connsiteX6" fmla="*/ 4504253 w 5903595"/>
              <a:gd name="connsiteY6" fmla="*/ 706150 h 706150"/>
              <a:gd name="connsiteX7" fmla="*/ 567864 w 5903595"/>
              <a:gd name="connsiteY7" fmla="*/ 706150 h 706150"/>
              <a:gd name="connsiteX8" fmla="*/ 391018 w 5903595"/>
              <a:gd name="connsiteY8" fmla="*/ 706150 h 706150"/>
              <a:gd name="connsiteX9" fmla="*/ 155992 w 5903595"/>
              <a:gd name="connsiteY9" fmla="*/ 583639 h 706150"/>
              <a:gd name="connsiteX10" fmla="*/ 142414 w 5903595"/>
              <a:gd name="connsiteY10" fmla="*/ 530749 h 706150"/>
              <a:gd name="connsiteX11" fmla="*/ 142414 w 5903595"/>
              <a:gd name="connsiteY11" fmla="*/ 169832 h 706150"/>
              <a:gd name="connsiteX12" fmla="*/ 38438 w 5903595"/>
              <a:gd name="connsiteY12" fmla="*/ 24588 h 706150"/>
              <a:gd name="connsiteX13" fmla="*/ 0 w 5903595"/>
              <a:gd name="connsiteY13" fmla="*/ 12721 h 706150"/>
              <a:gd name="connsiteX14" fmla="*/ 0 w 5903595"/>
              <a:gd name="connsiteY14" fmla="*/ 1 h 706150"/>
              <a:gd name="connsiteX15" fmla="*/ 3245692 w 5903595"/>
              <a:gd name="connsiteY15" fmla="*/ 1 h 70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03595" h="706150">
                <a:moveTo>
                  <a:pt x="3245702" y="0"/>
                </a:moveTo>
                <a:lnTo>
                  <a:pt x="5686843" y="0"/>
                </a:lnTo>
                <a:cubicBezTo>
                  <a:pt x="5806552" y="0"/>
                  <a:pt x="5903595" y="97043"/>
                  <a:pt x="5903595" y="216752"/>
                </a:cubicBezTo>
                <a:lnTo>
                  <a:pt x="5903595" y="489397"/>
                </a:lnTo>
                <a:cubicBezTo>
                  <a:pt x="5903595" y="609106"/>
                  <a:pt x="5806552" y="706149"/>
                  <a:pt x="5686843" y="706149"/>
                </a:cubicBezTo>
                <a:lnTo>
                  <a:pt x="4504266" y="706149"/>
                </a:lnTo>
                <a:lnTo>
                  <a:pt x="4504253" y="706150"/>
                </a:lnTo>
                <a:lnTo>
                  <a:pt x="567864" y="706150"/>
                </a:lnTo>
                <a:lnTo>
                  <a:pt x="391018" y="706150"/>
                </a:lnTo>
                <a:cubicBezTo>
                  <a:pt x="285364" y="706150"/>
                  <a:pt x="194714" y="655634"/>
                  <a:pt x="155992" y="583639"/>
                </a:cubicBezTo>
                <a:lnTo>
                  <a:pt x="142414" y="530749"/>
                </a:lnTo>
                <a:lnTo>
                  <a:pt x="142414" y="169832"/>
                </a:lnTo>
                <a:cubicBezTo>
                  <a:pt x="142414" y="108279"/>
                  <a:pt x="100774" y="54374"/>
                  <a:pt x="38438" y="24588"/>
                </a:cubicBezTo>
                <a:lnTo>
                  <a:pt x="0" y="12721"/>
                </a:lnTo>
                <a:lnTo>
                  <a:pt x="0" y="1"/>
                </a:lnTo>
                <a:lnTo>
                  <a:pt x="3245692" y="1"/>
                </a:lnTo>
                <a:close/>
              </a:path>
            </a:pathLst>
          </a:custGeom>
          <a:solidFill>
            <a:srgbClr val="FFA143"/>
          </a:solidFill>
          <a:ln w="539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 latinLnBrk="0">
              <a:defRPr/>
            </a:pPr>
            <a:endParaRPr lang="en-US" altLang="ko-KR" sz="2800" b="1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19672" y="2038948"/>
            <a:ext cx="5095523" cy="1847404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  <a:t>如何</a:t>
            </a:r>
            <a:r>
              <a:rPr lang="en-US" altLang="zh-TW" sz="6600" b="1" dirty="0" smtClean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  <a:t/>
            </a:r>
            <a:br>
              <a:rPr lang="en-US" altLang="zh-TW" sz="6600" b="1" dirty="0" smtClean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</a:br>
            <a:r>
              <a:rPr lang="zh-TW" altLang="en-US" sz="6600" b="1" dirty="0" smtClean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  <a:t>查字典</a:t>
            </a:r>
            <a:endParaRPr lang="zh-TW" altLang="en-US" sz="6600" b="1" dirty="0">
              <a:solidFill>
                <a:srgbClr val="C00000"/>
              </a:solidFill>
              <a:latin typeface="書法中楷加框（注音一）" pitchFamily="49" charset="-120"/>
              <a:ea typeface="書法中楷加框（注音一）" pitchFamily="49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184"/>
            <a:ext cx="1882826" cy="141874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71" y="2777151"/>
            <a:ext cx="2304256" cy="20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9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7596336" y="718707"/>
            <a:ext cx="615553" cy="36429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可以看到二個</a:t>
            </a:r>
            <a:r>
              <a:rPr lang="zh-TW" altLang="en-US" sz="2800" b="1" dirty="0" smtClean="0">
                <a:solidFill>
                  <a:srgbClr val="7030A0"/>
                </a:solidFill>
                <a:latin typeface="華康中特圓體" pitchFamily="49" charset="-120"/>
                <a:ea typeface="華康中特圓體" pitchFamily="49" charset="-120"/>
              </a:rPr>
              <a:t>長</a:t>
            </a:r>
            <a:r>
              <a:rPr lang="zh-TW" altLang="en-US" sz="28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的發音</a:t>
            </a:r>
            <a:endParaRPr lang="zh-TW" altLang="en-US" sz="2800" b="1" dirty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52212" y="1388066"/>
            <a:ext cx="861774" cy="23042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長</a:t>
            </a:r>
            <a:r>
              <a:rPr lang="zh-TW" altLang="en-US" sz="44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 </a:t>
            </a:r>
            <a:r>
              <a:rPr lang="zh-TW" altLang="en-US" sz="4400" b="1" dirty="0" smtClean="0">
                <a:latin typeface="文鼎標楷注音破音一" pitchFamily="34" charset="-120"/>
                <a:ea typeface="文鼎標楷注音破音一" pitchFamily="34" charset="-120"/>
              </a:rPr>
              <a:t>和</a:t>
            </a:r>
            <a:r>
              <a:rPr lang="zh-TW" altLang="en-US" sz="4400" b="1" dirty="0" smtClean="0">
                <a:solidFill>
                  <a:srgbClr val="7030A0"/>
                </a:solidFill>
                <a:latin typeface="文鼎標楷注音破音一" pitchFamily="34" charset="-120"/>
                <a:ea typeface="文鼎標楷注音破音一" pitchFamily="34" charset="-120"/>
              </a:rPr>
              <a:t> </a:t>
            </a:r>
            <a:r>
              <a:rPr lang="zh-TW" altLang="en-US" sz="4400" b="1" dirty="0" smtClean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長</a:t>
            </a:r>
            <a:endParaRPr lang="zh-TW" altLang="en-US" sz="4400" b="1" dirty="0">
              <a:solidFill>
                <a:srgbClr val="FF0000"/>
              </a:solidFill>
              <a:latin typeface="文鼎標楷注音破音一" pitchFamily="34" charset="-120"/>
              <a:ea typeface="文鼎標楷注音破音一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199411" y="19548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文鼎標楷注音" pitchFamily="34" charset="-120"/>
                <a:ea typeface="文鼎標楷注音" pitchFamily="34" charset="-120"/>
              </a:rPr>
              <a:t>更多的內容仔細看</a:t>
            </a:r>
            <a:endParaRPr lang="zh-TW" altLang="en-US" sz="2800" b="1" dirty="0"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66019"/>
            <a:ext cx="2233183" cy="3395662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070" y="987574"/>
            <a:ext cx="2038822" cy="33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8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1691680" y="883616"/>
            <a:ext cx="4248472" cy="3383501"/>
          </a:xfrm>
          <a:solidFill>
            <a:schemeClr val="bg1"/>
          </a:solidFill>
          <a:ln w="38100" cap="rnd">
            <a:solidFill>
              <a:srgbClr val="996633"/>
            </a:solidFill>
          </a:ln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  <a:t>恭喜你</a:t>
            </a:r>
            <a:r>
              <a:rPr lang="en-US" altLang="zh-TW" sz="6600" b="1" dirty="0" smtClean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  <a:t/>
            </a:r>
            <a:br>
              <a:rPr lang="en-US" altLang="zh-TW" sz="6600" b="1" dirty="0" smtClean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</a:br>
            <a:r>
              <a:rPr lang="zh-TW" altLang="en-US" sz="6600" b="1" dirty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  <a:t>學會囉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67694"/>
            <a:ext cx="2497106" cy="2656188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07504" y="195486"/>
            <a:ext cx="1512168" cy="1512167"/>
            <a:chOff x="1115616" y="1164164"/>
            <a:chExt cx="1584176" cy="154192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270" y="1164164"/>
              <a:ext cx="1033294" cy="1403342"/>
            </a:xfrm>
            <a:prstGeom prst="rect">
              <a:avLst/>
            </a:prstGeom>
          </p:spPr>
        </p:pic>
        <p:cxnSp>
          <p:nvCxnSpPr>
            <p:cNvPr id="7" name="直線接點 6"/>
            <p:cNvCxnSpPr/>
            <p:nvPr/>
          </p:nvCxnSpPr>
          <p:spPr>
            <a:xfrm>
              <a:off x="1115616" y="2706087"/>
              <a:ext cx="1584176" cy="0"/>
            </a:xfrm>
            <a:prstGeom prst="line">
              <a:avLst/>
            </a:prstGeom>
            <a:ln w="444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3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971600" y="19548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文鼎標楷注音" pitchFamily="34" charset="-120"/>
                <a:ea typeface="文鼎標楷注音" pitchFamily="34" charset="-120"/>
              </a:rPr>
              <a:t>  認識字典</a:t>
            </a:r>
            <a:endParaRPr lang="zh-TW" altLang="en-US" sz="3200" b="1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1874" y="1419622"/>
            <a:ext cx="861774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b="1" dirty="0" smtClean="0">
                <a:latin typeface="文鼎標楷注音" pitchFamily="34" charset="-120"/>
                <a:ea typeface="文鼎標楷注音" pitchFamily="34" charset="-120"/>
              </a:rPr>
              <a:t>正 面</a:t>
            </a:r>
            <a:endParaRPr lang="zh-TW" altLang="en-US" sz="4400" b="1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1385282"/>
            <a:ext cx="861774" cy="2088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400" b="1" dirty="0">
                <a:latin typeface="文鼎標楷注音" pitchFamily="34" charset="-120"/>
                <a:ea typeface="文鼎標楷注音" pitchFamily="34" charset="-120"/>
              </a:rPr>
              <a:t>背</a:t>
            </a:r>
            <a:r>
              <a:rPr lang="zh-TW" altLang="en-US" sz="4400" b="1" dirty="0" smtClean="0">
                <a:latin typeface="文鼎標楷注音" pitchFamily="34" charset="-120"/>
                <a:ea typeface="文鼎標楷注音" pitchFamily="34" charset="-120"/>
              </a:rPr>
              <a:t> 面</a:t>
            </a:r>
            <a:endParaRPr lang="zh-TW" altLang="en-US" sz="4400" b="1" dirty="0"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34187"/>
            <a:ext cx="2393219" cy="339566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7574"/>
            <a:ext cx="24257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7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99592" y="26749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文鼎標楷注音" pitchFamily="34" charset="-120"/>
                <a:ea typeface="文鼎標楷注音" pitchFamily="34" charset="-120"/>
              </a:rPr>
              <a:t>前後內</a:t>
            </a:r>
            <a:r>
              <a:rPr lang="zh-TW" altLang="en-US" sz="2800" b="1" dirty="0">
                <a:latin typeface="文鼎標楷注音" pitchFamily="34" charset="-120"/>
                <a:ea typeface="文鼎標楷注音" pitchFamily="34" charset="-120"/>
              </a:rPr>
              <a:t>頁都是部首頁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956376" y="791315"/>
            <a:ext cx="615553" cy="3509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按筆畫可以找到部首</a:t>
            </a:r>
            <a:endParaRPr lang="zh-TW" altLang="en-US" sz="2800" b="1" dirty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7538" y="1059582"/>
            <a:ext cx="2000548" cy="32409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但是我們現在要先學注音查字法</a:t>
            </a:r>
          </a:p>
          <a:p>
            <a:endParaRPr lang="zh-TW" altLang="en-US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16" y="992188"/>
            <a:ext cx="4633393" cy="3395662"/>
          </a:xfrm>
        </p:spPr>
      </p:pic>
      <p:sp>
        <p:nvSpPr>
          <p:cNvPr id="11" name="向左箭號 10"/>
          <p:cNvSpPr/>
          <p:nvPr/>
        </p:nvSpPr>
        <p:spPr>
          <a:xfrm>
            <a:off x="6804248" y="1131590"/>
            <a:ext cx="1152128" cy="50405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54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971600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華康中特圓體" pitchFamily="49" charset="-120"/>
                <a:ea typeface="華康中特圓體" pitchFamily="49" charset="-120"/>
              </a:rPr>
              <a:t>怎麼找到</a:t>
            </a:r>
            <a:r>
              <a:rPr lang="en-US" altLang="zh-TW" sz="3200" b="1" dirty="0" smtClean="0"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3200" b="1" dirty="0" smtClean="0">
                <a:latin typeface="華康中特圓體" pitchFamily="49" charset="-120"/>
                <a:ea typeface="華康中特圓體" pitchFamily="49" charset="-120"/>
              </a:rPr>
              <a:t>長</a:t>
            </a:r>
            <a:r>
              <a:rPr lang="en-US" altLang="zh-TW" sz="3200" b="1" dirty="0" smtClean="0">
                <a:latin typeface="華康中特圓體" pitchFamily="49" charset="-120"/>
                <a:ea typeface="華康中特圓體" pitchFamily="49" charset="-120"/>
              </a:rPr>
              <a:t>】</a:t>
            </a:r>
            <a:r>
              <a:rPr lang="zh-TW" altLang="en-US" sz="3200" b="1" dirty="0" smtClean="0">
                <a:latin typeface="華康中特圓體" pitchFamily="49" charset="-120"/>
                <a:ea typeface="華康中特圓體" pitchFamily="49" charset="-120"/>
              </a:rPr>
              <a:t>這個字</a:t>
            </a:r>
            <a:endParaRPr lang="zh-TW" altLang="en-US" sz="3200" b="1" dirty="0">
              <a:latin typeface="華康中特圓體" pitchFamily="49" charset="-120"/>
              <a:ea typeface="華康中特圓體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31" y="1563638"/>
            <a:ext cx="3056613" cy="247833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59581"/>
            <a:ext cx="3240360" cy="326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0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963707" y="267494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文鼎標楷注音" pitchFamily="34" charset="-120"/>
                <a:ea typeface="文鼎標楷注音" pitchFamily="34" charset="-120"/>
              </a:rPr>
              <a:t>從背面翻到注音符號檢索表</a:t>
            </a:r>
            <a:endParaRPr lang="zh-TW" altLang="en-US" sz="2200" b="1" dirty="0"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974" y="3858515"/>
            <a:ext cx="1172906" cy="1080120"/>
          </a:xfrm>
          <a:prstGeom prst="rect">
            <a:avLst/>
          </a:prstGeom>
        </p:spPr>
      </p:pic>
      <p:sp>
        <p:nvSpPr>
          <p:cNvPr id="7" name="向左箭號 6"/>
          <p:cNvSpPr/>
          <p:nvPr/>
        </p:nvSpPr>
        <p:spPr>
          <a:xfrm>
            <a:off x="7380312" y="1464194"/>
            <a:ext cx="1440160" cy="72008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668344" y="164388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華康中特圓體" pitchFamily="49" charset="-120"/>
                <a:ea typeface="華康中特圓體" pitchFamily="49" charset="-120"/>
              </a:rPr>
              <a:t>找到ㄓ</a:t>
            </a:r>
            <a:endParaRPr lang="zh-TW" altLang="en-US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823748" y="2283718"/>
            <a:ext cx="996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往後翻到</a:t>
            </a:r>
            <a:r>
              <a:rPr lang="en-US" altLang="zh-TW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975</a:t>
            </a:r>
            <a:r>
              <a:rPr lang="zh-TW" altLang="en-US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頁</a:t>
            </a:r>
            <a:endParaRPr lang="zh-TW" altLang="en-US" b="1" dirty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10" name="向左箭號 9"/>
          <p:cNvSpPr/>
          <p:nvPr/>
        </p:nvSpPr>
        <p:spPr>
          <a:xfrm>
            <a:off x="2596707" y="1459214"/>
            <a:ext cx="648072" cy="3693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5364088" y="1537943"/>
            <a:ext cx="136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在貼標</a:t>
            </a:r>
            <a:endParaRPr lang="en-US" altLang="zh-TW" b="1" dirty="0" smtClean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r>
              <a:rPr lang="zh-TW" altLang="en-US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籤這頁</a:t>
            </a:r>
            <a:endParaRPr lang="zh-TW" altLang="en-US" b="1" dirty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28" y="1059582"/>
            <a:ext cx="2115364" cy="3269199"/>
          </a:xfrm>
          <a:prstGeom prst="rect">
            <a:avLst/>
          </a:prstGeom>
        </p:spPr>
      </p:pic>
      <p:pic>
        <p:nvPicPr>
          <p:cNvPr id="20" name="內容版面配置區 1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9405"/>
            <a:ext cx="3731730" cy="3395662"/>
          </a:xfrm>
        </p:spPr>
      </p:pic>
      <p:sp>
        <p:nvSpPr>
          <p:cNvPr id="21" name="向左箭號 20"/>
          <p:cNvSpPr/>
          <p:nvPr/>
        </p:nvSpPr>
        <p:spPr>
          <a:xfrm>
            <a:off x="2724941" y="1278438"/>
            <a:ext cx="1728192" cy="90583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3059832" y="154669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文鼎標楷注音" pitchFamily="34" charset="-120"/>
                <a:ea typeface="文鼎標楷注音" pitchFamily="34" charset="-120"/>
              </a:rPr>
              <a:t>在這裡</a:t>
            </a:r>
            <a:endParaRPr lang="zh-TW" altLang="en-US" b="1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23" name="五角星形 22"/>
          <p:cNvSpPr/>
          <p:nvPr/>
        </p:nvSpPr>
        <p:spPr>
          <a:xfrm>
            <a:off x="6419567" y="1278438"/>
            <a:ext cx="240665" cy="322408"/>
          </a:xfrm>
          <a:prstGeom prst="star5">
            <a:avLst>
              <a:gd name="adj" fmla="val 14117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71600" y="19548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文鼎標楷注音" pitchFamily="34" charset="-120"/>
                <a:ea typeface="文鼎標楷注音" pitchFamily="34" charset="-120"/>
              </a:rPr>
              <a:t>怎麼找到</a:t>
            </a:r>
            <a:r>
              <a:rPr lang="zh-TW" altLang="en-US" sz="2800" b="1" dirty="0" smtClean="0">
                <a:latin typeface="文鼎標楷注音破音一" pitchFamily="34" charset="-120"/>
                <a:ea typeface="文鼎標楷注音破音一" pitchFamily="34" charset="-120"/>
              </a:rPr>
              <a:t>長</a:t>
            </a:r>
            <a:r>
              <a:rPr lang="zh-TW" altLang="en-US" sz="2800" b="1" dirty="0" smtClean="0">
                <a:latin typeface="文鼎標楷注音" pitchFamily="34" charset="-120"/>
                <a:ea typeface="文鼎標楷注音" pitchFamily="34" charset="-120"/>
              </a:rPr>
              <a:t>的頁</a:t>
            </a:r>
            <a:r>
              <a:rPr lang="zh-TW" altLang="en-US" sz="2800" b="1" dirty="0" smtClean="0">
                <a:latin typeface="文鼎標楷注音破音一" pitchFamily="34" charset="-120"/>
                <a:ea typeface="文鼎標楷注音破音一" pitchFamily="34" charset="-120"/>
              </a:rPr>
              <a:t>數</a:t>
            </a:r>
            <a:r>
              <a:rPr lang="zh-TW" altLang="en-US" sz="2800" b="1" dirty="0" smtClean="0">
                <a:latin typeface="文鼎標楷注音" pitchFamily="34" charset="-120"/>
                <a:ea typeface="文鼎標楷注音" pitchFamily="34" charset="-120"/>
              </a:rPr>
              <a:t>呢</a:t>
            </a:r>
            <a:r>
              <a:rPr lang="en-US" altLang="zh-TW" sz="2800" b="1" dirty="0" smtClean="0">
                <a:latin typeface="文鼎標楷注音" pitchFamily="34" charset="-120"/>
                <a:ea typeface="文鼎標楷注音" pitchFamily="34" charset="-120"/>
              </a:rPr>
              <a:t>?</a:t>
            </a:r>
            <a:endParaRPr lang="zh-TW" altLang="en-US" sz="2800" b="1" dirty="0">
              <a:latin typeface="文鼎標楷注音" pitchFamily="34" charset="-120"/>
              <a:ea typeface="文鼎標楷注音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43507" y="137037"/>
            <a:ext cx="792088" cy="701671"/>
            <a:chOff x="1115616" y="1164164"/>
            <a:chExt cx="1584176" cy="154192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7270" y="1164164"/>
              <a:ext cx="1033294" cy="1403342"/>
            </a:xfrm>
            <a:prstGeom prst="rect">
              <a:avLst/>
            </a:prstGeom>
          </p:spPr>
        </p:pic>
        <p:cxnSp>
          <p:nvCxnSpPr>
            <p:cNvPr id="11" name="直線接點 10"/>
            <p:cNvCxnSpPr/>
            <p:nvPr/>
          </p:nvCxnSpPr>
          <p:spPr>
            <a:xfrm>
              <a:off x="1115616" y="2706087"/>
              <a:ext cx="1584176" cy="0"/>
            </a:xfrm>
            <a:prstGeom prst="line">
              <a:avLst/>
            </a:prstGeom>
            <a:ln w="444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8244408" y="4011910"/>
            <a:ext cx="792088" cy="1040797"/>
            <a:chOff x="6055570" y="1136408"/>
            <a:chExt cx="1756790" cy="156967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570" y="1136408"/>
              <a:ext cx="1584176" cy="1458856"/>
            </a:xfrm>
            <a:prstGeom prst="rect">
              <a:avLst/>
            </a:prstGeom>
          </p:spPr>
        </p:pic>
        <p:cxnSp>
          <p:nvCxnSpPr>
            <p:cNvPr id="13" name="直線接點 12"/>
            <p:cNvCxnSpPr/>
            <p:nvPr/>
          </p:nvCxnSpPr>
          <p:spPr>
            <a:xfrm>
              <a:off x="6228184" y="2706087"/>
              <a:ext cx="1584176" cy="0"/>
            </a:xfrm>
            <a:prstGeom prst="line">
              <a:avLst/>
            </a:prstGeom>
            <a:ln w="4445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字方塊 4"/>
          <p:cNvSpPr txBox="1"/>
          <p:nvPr/>
        </p:nvSpPr>
        <p:spPr>
          <a:xfrm>
            <a:off x="428029" y="838708"/>
            <a:ext cx="8280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975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頁找到ㄓ，然後翻到下一頁找到</a:t>
            </a:r>
            <a:r>
              <a:rPr lang="zh-TW" altLang="en-US" sz="2000" b="1" dirty="0" smtClean="0">
                <a:solidFill>
                  <a:srgbClr val="C00000"/>
                </a:solidFill>
                <a:latin typeface="書法中楷加框（注音一）" pitchFamily="49" charset="-120"/>
                <a:ea typeface="書法中楷加框（注音一）" pitchFamily="49" charset="-120"/>
              </a:rPr>
              <a:t>長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音的地方，找到長在</a:t>
            </a:r>
            <a:r>
              <a:rPr lang="en-US" altLang="zh-TW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853</a:t>
            </a:r>
            <a:r>
              <a:rPr lang="zh-TW" altLang="en-US" sz="2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頁</a:t>
            </a:r>
            <a:endParaRPr lang="zh-TW" altLang="en-US" sz="2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8" y="1353578"/>
            <a:ext cx="4343226" cy="29991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53578"/>
            <a:ext cx="2880320" cy="3040923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5846940" y="3075805"/>
            <a:ext cx="1482567" cy="824829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991943" y="3303554"/>
            <a:ext cx="134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文鼎標楷注音" pitchFamily="34" charset="-120"/>
                <a:ea typeface="文鼎標楷注音" pitchFamily="34" charset="-120"/>
              </a:rPr>
              <a:t>在這裡</a:t>
            </a:r>
            <a:endParaRPr lang="zh-TW" altLang="en-US" b="1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17" name="向左箭號 16"/>
          <p:cNvSpPr/>
          <p:nvPr/>
        </p:nvSpPr>
        <p:spPr>
          <a:xfrm>
            <a:off x="1619672" y="3025104"/>
            <a:ext cx="792088" cy="4631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3779912" y="2221292"/>
            <a:ext cx="1656184" cy="80381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3785279" y="24385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翻下</a:t>
            </a:r>
            <a:r>
              <a:rPr lang="zh-TW" altLang="en-US" dirty="0" smtClean="0">
                <a:latin typeface="文鼎標楷注音破音一" pitchFamily="34" charset="-120"/>
                <a:ea typeface="文鼎標楷注音破音一" pitchFamily="34" charset="-120"/>
              </a:rPr>
              <a:t>一</a:t>
            </a:r>
            <a:r>
              <a:rPr lang="zh-TW" altLang="en-US" dirty="0" smtClean="0">
                <a:latin typeface="文鼎標楷注音" pitchFamily="34" charset="-120"/>
                <a:ea typeface="文鼎標楷注音" pitchFamily="34" charset="-120"/>
              </a:rPr>
              <a:t>頁</a:t>
            </a:r>
            <a:endParaRPr lang="zh-TW" altLang="en-US" dirty="0">
              <a:latin typeface="文鼎標楷注音" pitchFamily="34" charset="-120"/>
              <a:ea typeface="文鼎標楷注音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5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331640" y="195486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b="1" dirty="0" smtClean="0">
                <a:latin typeface="文鼎標楷注音" pitchFamily="34" charset="-120"/>
                <a:ea typeface="文鼎標楷注音" pitchFamily="34" charset="-120"/>
              </a:rPr>
              <a:t>困難的</a:t>
            </a:r>
            <a:r>
              <a:rPr lang="zh-TW" altLang="en-US" sz="3000" b="1" dirty="0" smtClean="0">
                <a:latin typeface="文鼎標楷注音破音一" pitchFamily="34" charset="-120"/>
                <a:ea typeface="文鼎標楷注音破音一" pitchFamily="34" charset="-120"/>
              </a:rPr>
              <a:t>挑</a:t>
            </a:r>
            <a:r>
              <a:rPr lang="zh-TW" altLang="en-US" sz="3000" b="1" dirty="0" smtClean="0">
                <a:latin typeface="文鼎標楷注音" pitchFamily="34" charset="-120"/>
                <a:ea typeface="文鼎標楷注音" pitchFamily="34" charset="-120"/>
              </a:rPr>
              <a:t>戰來囉</a:t>
            </a:r>
            <a:r>
              <a:rPr lang="en-US" altLang="zh-TW" sz="3000" b="1" dirty="0" smtClean="0">
                <a:latin typeface="文鼎標楷注音" pitchFamily="34" charset="-120"/>
                <a:ea typeface="文鼎標楷注音" pitchFamily="34" charset="-120"/>
              </a:rPr>
              <a:t>!</a:t>
            </a:r>
            <a:endParaRPr lang="zh-TW" altLang="en-US" sz="3000" b="1" dirty="0"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95936" y="1131590"/>
            <a:ext cx="4577937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字典翻回正面</a:t>
            </a:r>
            <a:endParaRPr lang="en-US" altLang="zh-TW" sz="3200" b="1" dirty="0" smtClean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記住</a:t>
            </a:r>
            <a:r>
              <a:rPr lang="en-US" altLang="zh-TW" sz="32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853</a:t>
            </a:r>
            <a:r>
              <a:rPr lang="zh-TW" altLang="en-US" sz="32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的頁</a:t>
            </a:r>
            <a:r>
              <a:rPr lang="zh-TW" altLang="en-US" sz="3200" b="1" dirty="0" smtClean="0">
                <a:solidFill>
                  <a:srgbClr val="7030A0"/>
                </a:solidFill>
                <a:latin typeface="文鼎標楷注音破音一" pitchFamily="34" charset="-120"/>
                <a:ea typeface="文鼎標楷注音破音一" pitchFamily="34" charset="-120"/>
              </a:rPr>
              <a:t>數</a:t>
            </a:r>
            <a:endParaRPr lang="en-US" altLang="zh-TW" sz="3200" b="1" dirty="0" smtClean="0">
              <a:solidFill>
                <a:srgbClr val="7030A0"/>
              </a:solidFill>
              <a:latin typeface="文鼎標楷注音破音一" pitchFamily="34" charset="-120"/>
              <a:ea typeface="文鼎標楷注音破音一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開始翻</a:t>
            </a:r>
            <a:r>
              <a:rPr lang="zh-TW" altLang="en-US" sz="32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到</a:t>
            </a:r>
            <a:r>
              <a:rPr lang="en-US" altLang="zh-TW" sz="32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853</a:t>
            </a:r>
            <a:r>
              <a:rPr lang="zh-TW" altLang="en-US" sz="32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頁</a:t>
            </a:r>
            <a:endParaRPr lang="en-US" altLang="zh-TW" sz="3200" b="1" dirty="0" smtClean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200" b="1" dirty="0" smtClean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●要</a:t>
            </a:r>
            <a:r>
              <a:rPr lang="zh-TW" altLang="en-US" sz="3200" b="1" dirty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幾百幾百的翻</a:t>
            </a:r>
            <a:r>
              <a:rPr lang="zh-TW" altLang="en-US" sz="3200" b="1" dirty="0" smtClean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喔</a:t>
            </a:r>
            <a:r>
              <a:rPr lang="en-US" altLang="zh-TW" sz="3200" b="1" dirty="0" smtClean="0">
                <a:solidFill>
                  <a:srgbClr val="C00000"/>
                </a:solidFill>
                <a:latin typeface="文鼎標楷注音" pitchFamily="34" charset="-120"/>
                <a:ea typeface="文鼎標楷注音" pitchFamily="34" charset="-120"/>
              </a:rPr>
              <a:t>!</a:t>
            </a:r>
            <a:endParaRPr lang="zh-TW" altLang="en-US" sz="3200" b="1" dirty="0">
              <a:solidFill>
                <a:srgbClr val="C0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3" y="915566"/>
            <a:ext cx="2393219" cy="3395662"/>
          </a:xfrm>
        </p:spPr>
      </p:pic>
    </p:spTree>
    <p:extLst>
      <p:ext uri="{BB962C8B-B14F-4D97-AF65-F5344CB8AC3E}">
        <p14:creationId xmlns:p14="http://schemas.microsoft.com/office/powerpoint/2010/main" val="266832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26749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在</a:t>
            </a:r>
            <a:r>
              <a:rPr lang="en-US" altLang="zh-TW" sz="2800" smtClean="0">
                <a:latin typeface="華康中特圓體" pitchFamily="49" charset="-120"/>
                <a:ea typeface="華康中特圓體" pitchFamily="49" charset="-120"/>
              </a:rPr>
              <a:t>957</a:t>
            </a:r>
            <a:r>
              <a:rPr lang="zh-TW" altLang="en-US" sz="2800" smtClean="0">
                <a:latin typeface="華康中特圓體" pitchFamily="49" charset="-120"/>
                <a:ea typeface="華康中特圓體" pitchFamily="49" charset="-120"/>
              </a:rPr>
              <a:t>頁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就會看到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【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長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】</a:t>
            </a:r>
            <a:endParaRPr lang="zh-TW" altLang="en-US" sz="28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flipH="1">
            <a:off x="7527301" y="2299687"/>
            <a:ext cx="822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找</a:t>
            </a:r>
            <a:endParaRPr lang="en-US" altLang="zh-TW" sz="3600" b="1" dirty="0" smtClean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到</a:t>
            </a:r>
            <a:endParaRPr lang="en-US" altLang="zh-TW" sz="3600" b="1" dirty="0" smtClean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  <a:p>
            <a:r>
              <a:rPr lang="zh-TW" altLang="en-US" sz="36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囉</a:t>
            </a:r>
            <a:endParaRPr lang="zh-TW" altLang="en-US" sz="3600" b="1" dirty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58044" y="1376357"/>
            <a:ext cx="19817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還會發現「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長」</a:t>
            </a:r>
            <a:r>
              <a:rPr lang="zh-TW" altLang="en-US" sz="2800" b="1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部只有「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長」</a:t>
            </a:r>
            <a:r>
              <a:rPr lang="zh-TW" altLang="en-US" sz="2800" b="1" dirty="0" smtClean="0">
                <a:solidFill>
                  <a:srgbClr val="FF0000"/>
                </a:solidFill>
                <a:latin typeface="文鼎標楷注音破音一" pitchFamily="34" charset="-120"/>
                <a:ea typeface="文鼎標楷注音破音一" pitchFamily="34" charset="-120"/>
              </a:rPr>
              <a:t>一</a:t>
            </a:r>
            <a:r>
              <a:rPr lang="zh-TW" altLang="en-US" sz="2800" b="1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個字而已</a:t>
            </a:r>
            <a:r>
              <a:rPr lang="en-US" altLang="zh-TW" sz="2800" b="1" dirty="0" smtClean="0">
                <a:solidFill>
                  <a:srgbClr val="FF0000"/>
                </a:solidFill>
                <a:latin typeface="文鼎標楷注音" pitchFamily="34" charset="-120"/>
                <a:ea typeface="文鼎標楷注音" pitchFamily="34" charset="-120"/>
              </a:rPr>
              <a:t>!</a:t>
            </a:r>
            <a:endParaRPr lang="zh-TW" altLang="en-US" sz="2800" b="1" dirty="0">
              <a:solidFill>
                <a:srgbClr val="FF000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96" y="1017354"/>
            <a:ext cx="5027524" cy="3395662"/>
          </a:xfrm>
        </p:spPr>
      </p:pic>
      <p:sp>
        <p:nvSpPr>
          <p:cNvPr id="9" name="向左箭號 8"/>
          <p:cNvSpPr/>
          <p:nvPr/>
        </p:nvSpPr>
        <p:spPr>
          <a:xfrm>
            <a:off x="5724127" y="3515685"/>
            <a:ext cx="1803173" cy="41897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303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502658" y="1297548"/>
            <a:ext cx="792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有好多造詞</a:t>
            </a:r>
            <a:endParaRPr lang="zh-TW" altLang="en-US" sz="3200" b="1" dirty="0">
              <a:solidFill>
                <a:srgbClr val="7030A0"/>
              </a:solidFill>
              <a:latin typeface="文鼎標楷注音" pitchFamily="34" charset="-120"/>
              <a:ea typeface="文鼎標楷注音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79605" y="828627"/>
            <a:ext cx="553998" cy="349238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四個字的叫做</a:t>
            </a:r>
            <a:r>
              <a:rPr lang="zh-TW" altLang="en-US" sz="2400" b="1" dirty="0">
                <a:solidFill>
                  <a:srgbClr val="7030A0"/>
                </a:solidFill>
                <a:latin typeface="文鼎標楷注音" pitchFamily="34" charset="-120"/>
                <a:ea typeface="文鼎標楷注音" pitchFamily="34" charset="-120"/>
              </a:rPr>
              <a:t>成語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1357284" y="24202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文鼎標楷注音" pitchFamily="34" charset="-120"/>
                <a:ea typeface="文鼎標楷注音" pitchFamily="34" charset="-120"/>
              </a:rPr>
              <a:t>●仔細看內容</a:t>
            </a:r>
            <a:endParaRPr lang="zh-TW" altLang="en-US" sz="3200" b="1" dirty="0">
              <a:latin typeface="文鼎標楷注音" pitchFamily="34" charset="-120"/>
              <a:ea typeface="文鼎標楷注音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6660"/>
            <a:ext cx="1079712" cy="1572743"/>
          </a:xfrm>
          <a:prstGeom prst="rect">
            <a:avLst/>
          </a:prstGeom>
        </p:spPr>
      </p:pic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33" y="992188"/>
            <a:ext cx="3917159" cy="3395662"/>
          </a:xfrm>
        </p:spPr>
      </p:pic>
      <p:sp>
        <p:nvSpPr>
          <p:cNvPr id="13" name="向左箭號 12"/>
          <p:cNvSpPr/>
          <p:nvPr/>
        </p:nvSpPr>
        <p:spPr>
          <a:xfrm>
            <a:off x="6264701" y="1412899"/>
            <a:ext cx="1224136" cy="36004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1763688" y="1334168"/>
            <a:ext cx="1944216" cy="3734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234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178</Words>
  <Application>Microsoft Office PowerPoint</Application>
  <PresentationFormat>如螢幕大小 (16:9)</PresentationFormat>
  <Paragraphs>35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如何 查字典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恭喜你 學會囉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鱷魚愛童玩</dc:title>
  <dc:creator>wayne</dc:creator>
  <cp:lastModifiedBy>john</cp:lastModifiedBy>
  <cp:revision>26</cp:revision>
  <dcterms:created xsi:type="dcterms:W3CDTF">2019-09-16T07:00:26Z</dcterms:created>
  <dcterms:modified xsi:type="dcterms:W3CDTF">2019-12-06T11:59:16Z</dcterms:modified>
</cp:coreProperties>
</file>