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489" r:id="rId2"/>
    <p:sldId id="490" r:id="rId3"/>
    <p:sldId id="491" r:id="rId4"/>
    <p:sldId id="492" r:id="rId5"/>
    <p:sldId id="493" r:id="rId6"/>
    <p:sldId id="494" r:id="rId7"/>
    <p:sldId id="495" r:id="rId8"/>
    <p:sldId id="496" r:id="rId9"/>
    <p:sldId id="497" r:id="rId10"/>
    <p:sldId id="498" r:id="rId11"/>
    <p:sldId id="49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516" autoAdjust="0"/>
  </p:normalViewPr>
  <p:slideViewPr>
    <p:cSldViewPr>
      <p:cViewPr varScale="1">
        <p:scale>
          <a:sx n="74" d="100"/>
          <a:sy n="74" d="100"/>
        </p:scale>
        <p:origin x="50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25641-BE3C-46CC-B724-F8AC9360464F}" type="datetimeFigureOut">
              <a:rPr lang="zh-TW" altLang="en-US" smtClean="0"/>
              <a:pPr/>
              <a:t>2016/9/12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985C76-6DA7-448E-B8D8-E519146278B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4196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C3D158-BCB5-4B8F-B5BF-1518055FF8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9740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27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8AD8BB4-DF78-42A5-BE0B-CB025A02ADA8}" type="slidenum">
              <a:rPr lang="zh-TW" altLang="en-US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36059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47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F91AA3B-ED03-4570-A30E-F8275A8AB7B8}" type="slidenum">
              <a:rPr lang="zh-TW" altLang="en-US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4611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63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0BE8798-EE3F-4112-9F91-3257A5BBA22F}" type="slidenum">
              <a:rPr lang="zh-TW" altLang="en-US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7984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83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4D7AE82-EB44-4509-BDB9-6D960CF44194}" type="slidenum">
              <a:rPr lang="zh-TW" altLang="en-US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3512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D106665-F54B-42EF-9E05-E0A3F4E7373A}" type="slidenum">
              <a:rPr lang="zh-TW" altLang="en-US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2505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24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A5582C4-7B1D-4F7B-AEB0-BECE48EC8611}" type="slidenum">
              <a:rPr lang="zh-TW" altLang="en-US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5525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451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E57CE1AC-5C4E-4086-854C-29AE3F066B7D}" type="slidenum">
              <a:rPr lang="zh-TW" altLang="en-US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2514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656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2639BE53-E27B-469E-A942-B1423172A16E}" type="slidenum">
              <a:rPr lang="zh-TW" altLang="en-US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2869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6861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ED01A69-7FF2-47F3-8F57-F5F121E77A4F}" type="slidenum">
              <a:rPr lang="zh-TW" altLang="en-US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5517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706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9682E64-74E6-4560-894F-58F21A8225AD}" type="slidenum">
              <a:rPr lang="zh-TW" altLang="en-US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858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三、智救養馬人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06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7" name="Rectangle 5"/>
          <p:cNvSpPr>
            <a:spLocks noChangeArrowheads="1"/>
          </p:cNvSpPr>
          <p:nvPr/>
        </p:nvSpPr>
        <p:spPr bwMode="auto">
          <a:xfrm>
            <a:off x="3563938" y="693738"/>
            <a:ext cx="1800225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轉折</a:t>
            </a:r>
            <a:r>
              <a:rPr lang="zh-TW" altLang="en-US" sz="4400" b="1">
                <a:solidFill>
                  <a:srgbClr val="0000FF"/>
                </a:solidFill>
              </a:rPr>
              <a:t>複句</a:t>
            </a:r>
            <a:endParaRPr lang="zh-TW" altLang="en-US" sz="2800" b="1">
              <a:solidFill>
                <a:srgbClr val="0000FF"/>
              </a:solidFill>
            </a:endParaRPr>
          </a:p>
        </p:txBody>
      </p:sp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364163" y="765175"/>
            <a:ext cx="34925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他</a:t>
            </a:r>
            <a:r>
              <a:rPr lang="zh-TW" altLang="en-US" sz="4400" b="1">
                <a:solidFill>
                  <a:srgbClr val="FF0000"/>
                </a:solidFill>
              </a:rPr>
              <a:t>沒想到</a:t>
            </a:r>
            <a:r>
              <a:rPr lang="zh-TW" altLang="en-US" sz="4400" b="1">
                <a:solidFill>
                  <a:srgbClr val="0000FF"/>
                </a:solidFill>
              </a:rPr>
              <a:t>殺了一個養馬的人</a:t>
            </a:r>
            <a:r>
              <a:rPr lang="zh-TW" altLang="en-US" sz="4400" b="1">
                <a:solidFill>
                  <a:schemeClr val="accent2"/>
                </a:solidFill>
              </a:rPr>
              <a:t>，</a:t>
            </a:r>
            <a:r>
              <a:rPr lang="zh-TW" altLang="en-US" sz="4400" b="1">
                <a:solidFill>
                  <a:srgbClr val="FF0000"/>
                </a:solidFill>
              </a:rPr>
              <a:t>竟然</a:t>
            </a:r>
            <a:r>
              <a:rPr lang="zh-TW" altLang="en-US" sz="4400" b="1">
                <a:solidFill>
                  <a:schemeClr val="accent2"/>
                </a:solidFill>
              </a:rPr>
              <a:t>會引來這麼多可怕的後果</a:t>
            </a:r>
            <a:r>
              <a:rPr lang="zh-TW" altLang="en-US" sz="4400" b="1">
                <a:solidFill>
                  <a:srgbClr val="0000FF"/>
                </a:solidFill>
              </a:rPr>
              <a:t>，不禁嚇出了一身冷汗。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850" y="765175"/>
            <a:ext cx="2987675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沒想到</a:t>
            </a:r>
            <a:r>
              <a:rPr lang="zh-TW" altLang="en-US" sz="4400" b="1">
                <a:solidFill>
                  <a:srgbClr val="0000FF"/>
                </a:solidFill>
              </a:rPr>
              <a:t>這次數學考試這麼難</a:t>
            </a:r>
            <a:r>
              <a:rPr lang="zh-TW" altLang="en-US" sz="4400" b="1">
                <a:solidFill>
                  <a:schemeClr val="accent2"/>
                </a:solidFill>
              </a:rPr>
              <a:t>，我</a:t>
            </a:r>
            <a:r>
              <a:rPr lang="zh-TW" altLang="en-US" sz="4400" b="1">
                <a:solidFill>
                  <a:srgbClr val="FF0066"/>
                </a:solidFill>
              </a:rPr>
              <a:t>竟然</a:t>
            </a:r>
            <a:r>
              <a:rPr lang="zh-TW" altLang="en-US" sz="4400" b="1">
                <a:solidFill>
                  <a:schemeClr val="accent2"/>
                </a:solidFill>
              </a:rPr>
              <a:t>只考了六十分</a:t>
            </a:r>
            <a:r>
              <a:rPr lang="zh-TW" altLang="en-US" sz="4400" b="1">
                <a:solidFill>
                  <a:srgbClr val="0000FF"/>
                </a:solidFill>
              </a:rPr>
              <a:t>，真是出乎意料。 </a:t>
            </a:r>
          </a:p>
        </p:txBody>
      </p:sp>
    </p:spTree>
    <p:extLst>
      <p:ext uri="{BB962C8B-B14F-4D97-AF65-F5344CB8AC3E}">
        <p14:creationId xmlns:p14="http://schemas.microsoft.com/office/powerpoint/2010/main" val="148504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2837" grpId="0"/>
      <p:bldP spid="633858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60" name="Rectangle 4"/>
          <p:cNvSpPr>
            <a:spLocks noChangeArrowheads="1"/>
          </p:cNvSpPr>
          <p:nvPr/>
        </p:nvSpPr>
        <p:spPr bwMode="auto">
          <a:xfrm>
            <a:off x="5507038" y="620713"/>
            <a:ext cx="3529012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這養馬人犯了三條大罪，還不知道為什麼大禍臨頭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不如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讓我來說清楚</a:t>
            </a:r>
            <a:r>
              <a:rPr lang="zh-TW" altLang="en-US" sz="4400" b="1">
                <a:solidFill>
                  <a:schemeClr val="accent2"/>
                </a:solidFill>
              </a:rPr>
              <a:t>，</a:t>
            </a:r>
            <a:r>
              <a:rPr lang="zh-TW" altLang="en-US" sz="4400" b="1">
                <a:solidFill>
                  <a:srgbClr val="FF0000"/>
                </a:solidFill>
              </a:rPr>
              <a:t>免得</a:t>
            </a:r>
            <a:r>
              <a:rPr lang="zh-TW" altLang="en-US" sz="4400" b="1">
                <a:solidFill>
                  <a:schemeClr val="accent2"/>
                </a:solidFill>
              </a:rPr>
              <a:t>他死得不明不白。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92500" y="763588"/>
            <a:ext cx="17272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目的</a:t>
            </a:r>
            <a:r>
              <a:rPr lang="zh-TW" altLang="en-US" sz="4400" b="1">
                <a:solidFill>
                  <a:srgbClr val="0000FF"/>
                </a:solidFill>
              </a:rPr>
              <a:t>複句</a:t>
            </a:r>
            <a:endParaRPr lang="zh-TW" altLang="en-US" sz="2800" b="1">
              <a:solidFill>
                <a:srgbClr val="0000FF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36513" y="692150"/>
            <a:ext cx="3168651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妹妹總是忘東忘西的，</a:t>
            </a:r>
            <a:r>
              <a:rPr lang="zh-TW" altLang="en-US" sz="4400" b="1">
                <a:solidFill>
                  <a:srgbClr val="FF0000"/>
                </a:solidFill>
                <a:latin typeface="新細明體" panose="02020500000000000000" pitchFamily="18" charset="-120"/>
              </a:rPr>
              <a:t>不如</a:t>
            </a:r>
            <a:r>
              <a:rPr lang="zh-TW" altLang="en-US" sz="4400" b="1">
                <a:solidFill>
                  <a:srgbClr val="0000FF"/>
                </a:solidFill>
                <a:latin typeface="新細明體" panose="02020500000000000000" pitchFamily="18" charset="-120"/>
              </a:rPr>
              <a:t>教她用便利貼提醒自己</a:t>
            </a:r>
            <a:r>
              <a:rPr lang="zh-TW" altLang="en-US" sz="4400" b="1">
                <a:solidFill>
                  <a:schemeClr val="accent2"/>
                </a:solidFill>
              </a:rPr>
              <a:t>，</a:t>
            </a:r>
            <a:r>
              <a:rPr lang="zh-TW" altLang="en-US" sz="4400" b="1">
                <a:solidFill>
                  <a:srgbClr val="FF0000"/>
                </a:solidFill>
              </a:rPr>
              <a:t>免得</a:t>
            </a:r>
            <a:r>
              <a:rPr lang="zh-TW" altLang="en-US" sz="4400" b="1">
                <a:solidFill>
                  <a:schemeClr val="accent2"/>
                </a:solidFill>
              </a:rPr>
              <a:t>整天被老師處罰。</a:t>
            </a:r>
          </a:p>
        </p:txBody>
      </p:sp>
    </p:spTree>
    <p:extLst>
      <p:ext uri="{BB962C8B-B14F-4D97-AF65-F5344CB8AC3E}">
        <p14:creationId xmlns:p14="http://schemas.microsoft.com/office/powerpoint/2010/main" val="298749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60" grpId="0"/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812088" y="981075"/>
            <a:ext cx="1152525" cy="4968875"/>
          </a:xfrm>
        </p:spPr>
        <p:txBody>
          <a:bodyPr/>
          <a:lstStyle/>
          <a:p>
            <a:pPr eaLnBrk="1" hangingPunct="1"/>
            <a:r>
              <a:rPr lang="zh-TW" altLang="en-US" smtClean="0">
                <a:solidFill>
                  <a:srgbClr val="0000FF"/>
                </a:solidFill>
                <a:effectLst/>
              </a:rPr>
              <a:t>句型練習</a:t>
            </a:r>
          </a:p>
        </p:txBody>
      </p:sp>
      <p:sp>
        <p:nvSpPr>
          <p:cNvPr id="628739" name="Rectangle 3"/>
          <p:cNvSpPr>
            <a:spLocks noChangeArrowheads="1"/>
          </p:cNvSpPr>
          <p:nvPr/>
        </p:nvSpPr>
        <p:spPr bwMode="auto">
          <a:xfrm>
            <a:off x="5724525" y="1341438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chemeClr val="accent2"/>
                </a:solidFill>
              </a:rPr>
              <a:t>明</a:t>
            </a: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chemeClr val="accent2"/>
                </a:solidFill>
              </a:rPr>
              <a:t>白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994150" y="1341438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chemeClr val="accent2"/>
                </a:solidFill>
              </a:rPr>
              <a:t>理</a:t>
            </a: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chemeClr val="accent2"/>
                </a:solidFill>
              </a:rPr>
              <a:t>睬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93925" y="1412875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chemeClr val="accent2"/>
                </a:solidFill>
              </a:rPr>
              <a:t>哭</a:t>
            </a: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chemeClr val="accent2"/>
                </a:solidFill>
              </a:rPr>
              <a:t>鬧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1484313"/>
            <a:ext cx="12255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chemeClr val="accent2"/>
                </a:solidFill>
              </a:rPr>
              <a:t>清</a:t>
            </a:r>
            <a:r>
              <a:rPr lang="zh-TW" altLang="en-US" sz="6000" b="1">
                <a:solidFill>
                  <a:srgbClr val="FF0000"/>
                </a:solidFill>
              </a:rPr>
              <a:t>不</a:t>
            </a:r>
            <a:r>
              <a:rPr lang="zh-TW" altLang="en-US" sz="6000" b="1">
                <a:solidFill>
                  <a:schemeClr val="accent2"/>
                </a:solidFill>
              </a:rPr>
              <a:t>楚</a:t>
            </a:r>
          </a:p>
        </p:txBody>
      </p:sp>
    </p:spTree>
    <p:extLst>
      <p:ext uri="{BB962C8B-B14F-4D97-AF65-F5344CB8AC3E}">
        <p14:creationId xmlns:p14="http://schemas.microsoft.com/office/powerpoint/2010/main" val="82958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8738" grpId="0" autoUpdateAnimBg="0"/>
      <p:bldP spid="628739" grpId="0"/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3490913" y="765175"/>
            <a:ext cx="396081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今天，因為大家上課都不專心，老師非常生氣，同學們個個</a:t>
            </a:r>
            <a:r>
              <a:rPr lang="zh-TW" altLang="en-US" sz="4800" b="1">
                <a:solidFill>
                  <a:srgbClr val="FF0000"/>
                </a:solidFill>
              </a:rPr>
              <a:t>面面相覷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，不敢講話。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0825" y="765175"/>
            <a:ext cx="31686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表姊去相親的時候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，跟男方</a:t>
            </a:r>
            <a:r>
              <a:rPr lang="zh-TW" altLang="en-US" sz="4800" b="1">
                <a:solidFill>
                  <a:srgbClr val="FF0000"/>
                </a:solidFill>
              </a:rPr>
              <a:t>面面相覷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，彼此都沒開口說話。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50138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面面相覷</a:t>
            </a:r>
          </a:p>
        </p:txBody>
      </p:sp>
    </p:spTree>
    <p:extLst>
      <p:ext uri="{BB962C8B-B14F-4D97-AF65-F5344CB8AC3E}">
        <p14:creationId xmlns:p14="http://schemas.microsoft.com/office/powerpoint/2010/main" val="394981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068763" y="765175"/>
            <a:ext cx="38163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老師出了一個謎題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，當全班都想不出答案時，我突然</a:t>
            </a:r>
            <a:r>
              <a:rPr lang="zh-TW" altLang="en-US" sz="4800" b="1">
                <a:solidFill>
                  <a:srgbClr val="FF0000"/>
                </a:solidFill>
              </a:rPr>
              <a:t>靈機一動</a:t>
            </a:r>
            <a:r>
              <a:rPr lang="zh-TW" altLang="en-US" sz="4800" b="1">
                <a:solidFill>
                  <a:srgbClr val="0000FF"/>
                </a:solidFill>
              </a:rPr>
              <a:t>發現了問題的玄機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靈機一動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950" y="692150"/>
            <a:ext cx="3816350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昨天上體育課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</a:t>
            </a:r>
            <a:r>
              <a:rPr lang="zh-TW" altLang="en-US" sz="4800" b="1" u="sng">
                <a:solidFill>
                  <a:srgbClr val="0000FF"/>
                </a:solidFill>
                <a:latin typeface="新細明體" panose="02020500000000000000" pitchFamily="18" charset="-120"/>
              </a:rPr>
              <a:t>小明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的褲子突然裂開，我</a:t>
            </a:r>
            <a:r>
              <a:rPr lang="zh-TW" altLang="en-US" sz="4800" b="1">
                <a:solidFill>
                  <a:srgbClr val="FF0000"/>
                </a:solidFill>
              </a:rPr>
              <a:t>靈機一動</a:t>
            </a:r>
            <a:r>
              <a:rPr lang="zh-TW" altLang="en-US" sz="4800" b="1">
                <a:solidFill>
                  <a:srgbClr val="0000FF"/>
                </a:solidFill>
              </a:rPr>
              <a:t>的趕緊用外套幫他圍住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，以免出糗。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12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354513" y="765175"/>
            <a:ext cx="3313112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老師提醒大家不要在走廊上奔跑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，以免</a:t>
            </a:r>
            <a:r>
              <a:rPr lang="zh-TW" altLang="en-US" sz="4800" b="1">
                <a:solidFill>
                  <a:srgbClr val="FF0000"/>
                </a:solidFill>
              </a:rPr>
              <a:t>大禍臨頭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，發生意外事件。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7950" y="765175"/>
            <a:ext cx="39592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午休時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，全班鴉雀無聲的安靜休息，他還一直在鬧別人，果然</a:t>
            </a:r>
            <a:r>
              <a:rPr lang="zh-TW" altLang="en-US" sz="4800" b="1">
                <a:solidFill>
                  <a:srgbClr val="FF0000"/>
                </a:solidFill>
              </a:rPr>
              <a:t>大禍臨頭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，被老師臭罵一頓。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大禍臨頭</a:t>
            </a:r>
          </a:p>
        </p:txBody>
      </p:sp>
    </p:spTree>
    <p:extLst>
      <p:ext uri="{BB962C8B-B14F-4D97-AF65-F5344CB8AC3E}">
        <p14:creationId xmlns:p14="http://schemas.microsoft.com/office/powerpoint/2010/main" val="201787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498975" y="692150"/>
            <a:ext cx="3313113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這一件事情非常詭異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，從頭到尾許多細節大家都</a:t>
            </a:r>
            <a:r>
              <a:rPr lang="zh-TW" altLang="en-US" sz="4800" b="1">
                <a:solidFill>
                  <a:srgbClr val="FF0000"/>
                </a:solidFill>
              </a:rPr>
              <a:t>不明不白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，搞不清楚真相。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-107950" y="765175"/>
            <a:ext cx="467995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這部電影真難看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，很多劇情都交待的</a:t>
            </a:r>
            <a:r>
              <a:rPr lang="zh-TW" altLang="en-US" sz="4800" b="1">
                <a:solidFill>
                  <a:srgbClr val="FF0000"/>
                </a:solidFill>
              </a:rPr>
              <a:t>不明不白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，一直到電影結束了，我都還弄不清楚到底在演什麼。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不明不白</a:t>
            </a:r>
          </a:p>
        </p:txBody>
      </p:sp>
    </p:spTree>
    <p:extLst>
      <p:ext uri="{BB962C8B-B14F-4D97-AF65-F5344CB8AC3E}">
        <p14:creationId xmlns:p14="http://schemas.microsoft.com/office/powerpoint/2010/main" val="383176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2051050" y="765175"/>
            <a:ext cx="4681538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老師說完一個故事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，全班哈哈大笑，等到老師說明其中的含意，我才</a:t>
            </a:r>
            <a:r>
              <a:rPr lang="zh-TW" altLang="en-US" sz="4800" b="1">
                <a:solidFill>
                  <a:srgbClr val="FF0000"/>
                </a:solidFill>
              </a:rPr>
              <a:t>恍然大悟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，清楚有趣的地方到底在哪裡。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恍然大悟</a:t>
            </a:r>
          </a:p>
        </p:txBody>
      </p:sp>
    </p:spTree>
    <p:extLst>
      <p:ext uri="{BB962C8B-B14F-4D97-AF65-F5344CB8AC3E}">
        <p14:creationId xmlns:p14="http://schemas.microsoft.com/office/powerpoint/2010/main" val="344945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4283075" y="692150"/>
            <a:ext cx="3313113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</a:rPr>
              <a:t>上課時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，老師要我們</a:t>
            </a:r>
            <a:r>
              <a:rPr lang="zh-TW" altLang="en-US" sz="4800" b="1">
                <a:solidFill>
                  <a:srgbClr val="FF0000"/>
                </a:solidFill>
              </a:rPr>
              <a:t>臨機應變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，將四字成語的內容表演出來讓同學猜猜看。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7950" y="765175"/>
            <a:ext cx="39592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當</a:t>
            </a:r>
            <a:r>
              <a:rPr lang="zh-TW" altLang="en-US" sz="4800" b="1">
                <a:solidFill>
                  <a:srgbClr val="0000FF"/>
                </a:solidFill>
              </a:rPr>
              <a:t>班上有人一直叫著老師的名字時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，老師會</a:t>
            </a:r>
            <a:r>
              <a:rPr lang="zh-TW" altLang="en-US" sz="4800" b="1">
                <a:solidFill>
                  <a:srgbClr val="FF0000"/>
                </a:solidFill>
              </a:rPr>
              <a:t>臨機應變</a:t>
            </a:r>
            <a:r>
              <a:rPr lang="zh-TW" altLang="en-US" sz="4800" b="1">
                <a:solidFill>
                  <a:srgbClr val="0000FF"/>
                </a:solidFill>
                <a:latin typeface="新細明體" panose="02020500000000000000" pitchFamily="18" charset="-120"/>
              </a:rPr>
              <a:t>的提醒他，不要把他當偶像。</a:t>
            </a:r>
            <a:endParaRPr lang="zh-TW" altLang="en-US" sz="4800" b="1">
              <a:solidFill>
                <a:srgbClr val="0000FF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810500" y="1557338"/>
            <a:ext cx="12255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>
                <a:solidFill>
                  <a:srgbClr val="FF0000"/>
                </a:solidFill>
              </a:rPr>
              <a:t>臨機應變</a:t>
            </a:r>
          </a:p>
        </p:txBody>
      </p:sp>
    </p:spTree>
    <p:extLst>
      <p:ext uri="{BB962C8B-B14F-4D97-AF65-F5344CB8AC3E}">
        <p14:creationId xmlns:p14="http://schemas.microsoft.com/office/powerpoint/2010/main" val="169365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ChangeArrowheads="1"/>
          </p:cNvSpPr>
          <p:nvPr/>
        </p:nvSpPr>
        <p:spPr bwMode="auto">
          <a:xfrm>
            <a:off x="5364163" y="765175"/>
            <a:ext cx="34925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主公派你養馬</a:t>
            </a:r>
            <a:r>
              <a:rPr lang="zh-TW" altLang="en-US" sz="4400" b="1">
                <a:solidFill>
                  <a:schemeClr val="accent2"/>
                </a:solidFill>
              </a:rPr>
              <a:t>，你</a:t>
            </a:r>
            <a:r>
              <a:rPr lang="zh-TW" altLang="en-US" sz="4400" b="1">
                <a:solidFill>
                  <a:srgbClr val="FF0000"/>
                </a:solidFill>
              </a:rPr>
              <a:t>不但</a:t>
            </a:r>
            <a:r>
              <a:rPr lang="zh-TW" altLang="en-US" sz="4400" b="1">
                <a:solidFill>
                  <a:schemeClr val="accent2"/>
                </a:solidFill>
              </a:rPr>
              <a:t>沒把工作做好</a:t>
            </a:r>
            <a:r>
              <a:rPr lang="zh-TW" altLang="en-US" sz="4400" b="1">
                <a:solidFill>
                  <a:srgbClr val="0000FF"/>
                </a:solidFill>
              </a:rPr>
              <a:t>，</a:t>
            </a:r>
            <a:r>
              <a:rPr lang="zh-TW" altLang="en-US" sz="4400" b="1">
                <a:solidFill>
                  <a:srgbClr val="FF0000"/>
                </a:solidFill>
              </a:rPr>
              <a:t>還</a:t>
            </a:r>
            <a:r>
              <a:rPr lang="zh-TW" altLang="en-US" sz="4400" b="1">
                <a:solidFill>
                  <a:srgbClr val="0000FF"/>
                </a:solidFill>
              </a:rPr>
              <a:t>讓主公失去最心愛的馬</a:t>
            </a:r>
            <a:r>
              <a:rPr lang="zh-TW" altLang="en-US" sz="4400" b="1">
                <a:solidFill>
                  <a:schemeClr val="accent2"/>
                </a:solidFill>
              </a:rPr>
              <a:t>，</a:t>
            </a:r>
            <a:r>
              <a:rPr lang="zh-TW" altLang="en-US" sz="4400" b="1">
                <a:solidFill>
                  <a:srgbClr val="0000FF"/>
                </a:solidFill>
              </a:rPr>
              <a:t>這是你的第一條死罪。 </a:t>
            </a:r>
          </a:p>
        </p:txBody>
      </p:sp>
      <p:sp>
        <p:nvSpPr>
          <p:cNvPr id="633859" name="Rectangle 3"/>
          <p:cNvSpPr>
            <a:spLocks noChangeArrowheads="1"/>
          </p:cNvSpPr>
          <p:nvPr/>
        </p:nvSpPr>
        <p:spPr bwMode="auto">
          <a:xfrm>
            <a:off x="4211638" y="909638"/>
            <a:ext cx="8636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遞進</a:t>
            </a:r>
            <a:r>
              <a:rPr lang="zh-TW" altLang="en-US" sz="4400" b="1">
                <a:solidFill>
                  <a:srgbClr val="0000FF"/>
                </a:solidFill>
              </a:rPr>
              <a:t>複句</a:t>
            </a:r>
            <a:endParaRPr lang="zh-TW" altLang="en-US" sz="2800" b="1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8313" y="765175"/>
            <a:ext cx="3492500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anose="05000000000000000000" pitchFamily="2" charset="2"/>
              <a:buChar char="z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4400" b="1">
                <a:solidFill>
                  <a:srgbClr val="0000FF"/>
                </a:solidFill>
              </a:rPr>
              <a:t>哥哥和同學出去玩</a:t>
            </a:r>
            <a:r>
              <a:rPr lang="zh-TW" altLang="en-US" sz="4400" b="1">
                <a:solidFill>
                  <a:schemeClr val="accent2"/>
                </a:solidFill>
              </a:rPr>
              <a:t>，</a:t>
            </a:r>
            <a:r>
              <a:rPr lang="zh-TW" altLang="en-US" sz="4400" b="1">
                <a:solidFill>
                  <a:srgbClr val="FF0000"/>
                </a:solidFill>
              </a:rPr>
              <a:t>不但</a:t>
            </a:r>
            <a:r>
              <a:rPr lang="zh-TW" altLang="en-US" sz="4400" b="1">
                <a:solidFill>
                  <a:schemeClr val="accent2"/>
                </a:solidFill>
              </a:rPr>
              <a:t>沒有告訴媽媽</a:t>
            </a:r>
            <a:r>
              <a:rPr lang="zh-TW" altLang="en-US" sz="4400" b="1">
                <a:solidFill>
                  <a:srgbClr val="0000FF"/>
                </a:solidFill>
              </a:rPr>
              <a:t>，</a:t>
            </a:r>
            <a:r>
              <a:rPr lang="zh-TW" altLang="en-US" sz="4400" b="1">
                <a:solidFill>
                  <a:srgbClr val="FF0000"/>
                </a:solidFill>
              </a:rPr>
              <a:t>還</a:t>
            </a:r>
            <a:r>
              <a:rPr lang="zh-TW" altLang="en-US" sz="4400" b="1">
                <a:solidFill>
                  <a:srgbClr val="0000FF"/>
                </a:solidFill>
              </a:rPr>
              <a:t>玩到半夜才回家</a:t>
            </a:r>
            <a:r>
              <a:rPr lang="zh-TW" altLang="en-US" sz="4400" b="1">
                <a:solidFill>
                  <a:schemeClr val="accent2"/>
                </a:solidFill>
              </a:rPr>
              <a:t>，讓媽媽火冒三丈， 禁足哥哥一個禮拜</a:t>
            </a:r>
            <a:r>
              <a:rPr lang="zh-TW" altLang="en-US" sz="4400" b="1">
                <a:solidFill>
                  <a:srgbClr val="0000FF"/>
                </a:solidFill>
              </a:rPr>
              <a:t>。 </a:t>
            </a:r>
          </a:p>
        </p:txBody>
      </p:sp>
    </p:spTree>
    <p:extLst>
      <p:ext uri="{BB962C8B-B14F-4D97-AF65-F5344CB8AC3E}">
        <p14:creationId xmlns:p14="http://schemas.microsoft.com/office/powerpoint/2010/main" val="156042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3858" grpId="0"/>
      <p:bldP spid="633859" grpId="0"/>
      <p:bldP spid="4" grpId="0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3757</TotalTime>
  <Words>444</Words>
  <Application>Microsoft Office PowerPoint</Application>
  <PresentationFormat>如螢幕大小 (4:3)</PresentationFormat>
  <Paragraphs>43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新細明體</vt:lpstr>
      <vt:lpstr>Calibri</vt:lpstr>
      <vt:lpstr>Times New Roman</vt:lpstr>
      <vt:lpstr>Wingdings</vt:lpstr>
      <vt:lpstr>gwall</vt:lpstr>
      <vt:lpstr>三、智救養馬人</vt:lpstr>
      <vt:lpstr>句型練習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806</cp:revision>
  <cp:lastPrinted>1601-01-01T00:00:00Z</cp:lastPrinted>
  <dcterms:created xsi:type="dcterms:W3CDTF">2005-09-11T13:17:35Z</dcterms:created>
  <dcterms:modified xsi:type="dcterms:W3CDTF">2016-09-12T09:28:09Z</dcterms:modified>
</cp:coreProperties>
</file>