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72" r:id="rId14"/>
    <p:sldId id="273" r:id="rId15"/>
    <p:sldId id="274" r:id="rId16"/>
    <p:sldId id="275" r:id="rId17"/>
    <p:sldId id="28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32" d="100"/>
          <a:sy n="32" d="100"/>
        </p:scale>
        <p:origin x="-78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1B1A51B-39E2-46D1-9879-2D74171B983F}" type="datetimeFigureOut">
              <a:rPr lang="zh-TW" altLang="en-US"/>
              <a:pPr>
                <a:defRPr/>
              </a:pPr>
              <a:t>2017/9/21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A32AA3D-DF36-49F2-A224-28EDAF23F3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57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402A6D-EF5F-4D9B-8C3F-240D5BF72C38}" type="slidenum">
              <a:rPr kumimoji="1" lang="zh-TW" altLang="en-U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kumimoji="1" lang="zh-TW" altLang="en-US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D3FD-9310-48A4-A373-36FCC74E3EEB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FFAA5-603B-462B-B3B7-C8DE9DF11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9CB3B-E088-4B66-8674-64E0B430BB21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B7CE8-883B-4F84-BD81-521305F4AC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14F02-DFBA-4030-8A43-82F4556DAB80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329CB-1105-42EA-94E9-D583590100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769600" cy="685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905001"/>
            <a:ext cx="5384800" cy="44497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05001"/>
            <a:ext cx="5384800" cy="44497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00800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858C2-CD59-45CE-853A-73094334C15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87E4-4423-41B3-9BE8-782A01065038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1C699-8C62-49D1-BEB0-87ECC2FAE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236FB-2FFB-4348-B3F0-1812E013D6DB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5471F-AA0C-4BA9-ADC7-13C8306C6D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6D7D7-24FC-4F68-89FC-09D48D100292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41E4A-CE98-487F-8C41-661406A5E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1CCFE-CB32-451F-9B4B-CF122CCE23BC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1FC24-CEDA-4041-8667-7339B5C160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09B8C-ADEE-4969-A9D5-6C43B07A599F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CB5E5-7915-401E-9601-687655826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F9115-B82C-4DD2-811A-7F4E25172893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C41F9-91E9-4E8C-A922-0A1E1D3E75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D170-0A2A-4AEA-A537-CB6808B9FA5F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F0F00-B72B-4C50-A66B-DC12996B83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5EC3-9286-427C-BF85-D15983C9BFB5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E385C-FBBA-4AE0-86FB-3E62FAE0F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85C58F-F75E-4A97-9553-CD9EF135390C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1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248BD5-60D8-4708-935C-C1C7C5DA92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6" r:id="rId7"/>
    <p:sldLayoutId id="2147483702" r:id="rId8"/>
    <p:sldLayoutId id="2147483707" r:id="rId9"/>
    <p:sldLayoutId id="2147483703" r:id="rId10"/>
    <p:sldLayoutId id="2147483704" r:id="rId11"/>
    <p:sldLayoutId id="214748370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4" name="Rectangle 63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65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6" name="Rectangle 67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7" name="Rectangle 69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62000"/>
            <a:ext cx="4641850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366" name="圖片 28" descr="一張含有 個人, 小孩, 室內, 團體 的圖片&#10;&#10;產生非常高可信度的描述"/>
          <p:cNvPicPr>
            <a:picLocks noChangeAspect="1"/>
          </p:cNvPicPr>
          <p:nvPr/>
        </p:nvPicPr>
        <p:blipFill>
          <a:blip r:embed="rId2"/>
          <a:srcRect l="1143" r="9273" b="2"/>
          <a:stretch>
            <a:fillRect/>
          </a:stretch>
        </p:blipFill>
        <p:spPr bwMode="auto">
          <a:xfrm>
            <a:off x="5121275" y="758825"/>
            <a:ext cx="6365875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71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1069975" y="1298575"/>
            <a:ext cx="3259138" cy="3254375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600" b="1" spc="-100" dirty="0"/>
              <a:t>草漯</a:t>
            </a:r>
            <a:r>
              <a:rPr lang="zh-TW" altLang="en-US" sz="4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國小</a:t>
            </a:r>
            <a:r>
              <a:rPr lang="en-US" altLang="zh-TW" sz="4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4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106</a:t>
            </a:r>
            <a:r>
              <a:rPr lang="zh-TW" altLang="en-US" sz="4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學年度</a:t>
            </a:r>
            <a:r>
              <a:rPr lang="en-US" altLang="zh-TW" sz="4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4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二甲你最棒</a:t>
            </a:r>
            <a:r>
              <a:rPr lang="en-US" altLang="zh-TW" sz="4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en-US" altLang="zh-TW" sz="4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4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親師座談會</a:t>
            </a:r>
            <a:endParaRPr lang="en-US" altLang="zh-TW" sz="4600" b="1" spc="-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8" y="260350"/>
            <a:ext cx="8001000" cy="1216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>
                <a:solidFill>
                  <a:srgbClr val="FF0000"/>
                </a:solidFill>
              </a:rPr>
              <a:t>學生運動服購買</a:t>
            </a:r>
          </a:p>
        </p:txBody>
      </p:sp>
      <p:sp>
        <p:nvSpPr>
          <p:cNvPr id="3" name="內容版面配置區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135188" y="1628775"/>
            <a:ext cx="8001000" cy="42672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106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學年度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日起，學生運動服購買地點更換為裕元文具（大觀路二段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122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號）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註：得標廠商更換故更改服務據點</a:t>
            </a: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6627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5700" y="2054225"/>
            <a:ext cx="78486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2278063" y="1349375"/>
            <a:ext cx="7489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36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視力保健 － 培養適當的閱讀習慣</a:t>
            </a: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2279650" y="2747963"/>
            <a:ext cx="80645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看書寫字燈光要充足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坐姿要正確，避免趴在桌上看書、畫圖。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電腦不要持續玩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分鐘以上。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眼睛與書本或畫面應保持</a:t>
            </a:r>
            <a:r>
              <a:rPr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35</a:t>
            </a: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公分距離。</a:t>
            </a:r>
            <a:endParaRPr lang="en-US" altLang="zh-TW" sz="3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651" name="Picture 4" descr="gir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1050" y="5006975"/>
            <a:ext cx="208915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2278063" y="1349375"/>
            <a:ext cx="7489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36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距離愈近、愈容易近視</a:t>
            </a:r>
          </a:p>
        </p:txBody>
      </p:sp>
      <p:pic>
        <p:nvPicPr>
          <p:cNvPr id="28674" name="Picture 2" descr="http://3.bp.blogspot.com/-7Yi4K4qB3SQ/T1ua5z2usjI/AAAAAAAAACQ/hw9pdjm17VI/s1600/myop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4425" y="2395538"/>
            <a:ext cx="80549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588" y="1143000"/>
            <a:ext cx="2835275" cy="2378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親師合作</a:t>
            </a:r>
          </a:p>
        </p:txBody>
      </p:sp>
      <p:sp>
        <p:nvSpPr>
          <p:cNvPr id="29698" name="內容版面配置區 2"/>
          <p:cNvSpPr>
            <a:spLocks noGrp="1"/>
          </p:cNvSpPr>
          <p:nvPr>
            <p:ph idx="1"/>
          </p:nvPr>
        </p:nvSpPr>
        <p:spPr>
          <a:xfrm>
            <a:off x="3867150" y="868363"/>
            <a:ext cx="7315200" cy="5121275"/>
          </a:xfrm>
        </p:spPr>
        <p:txBody>
          <a:bodyPr/>
          <a:lstStyle/>
          <a:p>
            <a:pPr eaLnBrk="1" hangingPunct="1"/>
            <a:r>
              <a:rPr kumimoji="1" lang="zh-TW" altLang="en-US" sz="2400" b="1" smtClean="0"/>
              <a:t>每日務必閱簽聯絡簿</a:t>
            </a:r>
            <a:r>
              <a:rPr kumimoji="1" lang="zh-TW" altLang="en-US" sz="2400" smtClean="0"/>
              <a:t>，以了解孩子在學校的學習、健康狀況及表現。</a:t>
            </a:r>
            <a:endParaRPr kumimoji="1" lang="en-US" altLang="zh-TW" sz="2400" smtClean="0"/>
          </a:p>
          <a:p>
            <a:pPr eaLnBrk="1" hangingPunct="1"/>
            <a:r>
              <a:rPr kumimoji="1" lang="zh-TW" altLang="en-US" sz="2400" smtClean="0"/>
              <a:t>學校發下的</a:t>
            </a:r>
            <a:r>
              <a:rPr kumimoji="1" lang="zh-TW" altLang="en-US" sz="2400" b="1" smtClean="0"/>
              <a:t>各項通知單回條，請家長閱簽後儘速繳回</a:t>
            </a:r>
            <a:r>
              <a:rPr kumimoji="1" lang="zh-TW" altLang="en-US" sz="2400" smtClean="0"/>
              <a:t>，以免錯失權益。</a:t>
            </a:r>
            <a:endParaRPr kumimoji="1" lang="en-US" altLang="zh-TW" sz="2400" smtClean="0"/>
          </a:p>
          <a:p>
            <a:pPr eaLnBrk="1" hangingPunct="1"/>
            <a:r>
              <a:rPr kumimoji="1" lang="zh-TW" altLang="en-US" sz="2400" smtClean="0"/>
              <a:t>指導孩子</a:t>
            </a:r>
            <a:r>
              <a:rPr kumimoji="1" lang="zh-TW" altLang="en-US" sz="2400" b="1" smtClean="0"/>
              <a:t>靠自己的能力、自動自發完成作業</a:t>
            </a:r>
            <a:r>
              <a:rPr kumimoji="1" lang="zh-TW" altLang="en-US" sz="2400" smtClean="0"/>
              <a:t>，養成規律的好習慣。</a:t>
            </a:r>
            <a:endParaRPr kumimoji="1" lang="en-US" altLang="zh-TW" sz="2400" smtClean="0"/>
          </a:p>
          <a:p>
            <a:pPr eaLnBrk="1" hangingPunct="1"/>
            <a:r>
              <a:rPr kumimoji="1" lang="zh-TW" altLang="en-US" sz="2400" smtClean="0"/>
              <a:t>要求孩子</a:t>
            </a:r>
            <a:r>
              <a:rPr kumimoji="1" lang="zh-TW" altLang="en-US" sz="2400" b="1" smtClean="0"/>
              <a:t>睡前自己整理書包</a:t>
            </a:r>
            <a:r>
              <a:rPr kumimoji="1" lang="zh-TW" altLang="en-US" sz="2400" smtClean="0"/>
              <a:t>，養成對自己負責的態度。</a:t>
            </a:r>
            <a:endParaRPr kumimoji="1" lang="en-US" altLang="zh-TW" sz="2400" smtClean="0"/>
          </a:p>
          <a:p>
            <a:pPr eaLnBrk="1" hangingPunct="1"/>
            <a:r>
              <a:rPr kumimoji="1" lang="zh-TW" altLang="en-US" sz="2400" smtClean="0"/>
              <a:t>以</a:t>
            </a:r>
            <a:r>
              <a:rPr kumimoji="1" lang="zh-TW" altLang="en-US" sz="2400" b="1" smtClean="0"/>
              <a:t>鼓勵代替責罰（絕非放縱）</a:t>
            </a:r>
            <a:r>
              <a:rPr kumimoji="1" lang="zh-TW" altLang="en-US" sz="2400" smtClean="0"/>
              <a:t>，正向的鼓勵往往比責罵更加有成效，但是過度溺愛亦會造成反效果。</a:t>
            </a:r>
            <a:endParaRPr kumimoji="1" lang="en-US" altLang="zh-TW" sz="2400" smtClean="0"/>
          </a:p>
          <a:p>
            <a:pPr eaLnBrk="1" hangingPunct="1"/>
            <a:endParaRPr lang="zh-TW" altLang="en-US" sz="2400" smtClean="0"/>
          </a:p>
        </p:txBody>
      </p:sp>
      <p:sp>
        <p:nvSpPr>
          <p:cNvPr id="2969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5588" y="3494088"/>
            <a:ext cx="2835275" cy="232251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588" y="1143000"/>
            <a:ext cx="2835275" cy="2378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親師合作</a:t>
            </a:r>
          </a:p>
        </p:txBody>
      </p:sp>
      <p:sp>
        <p:nvSpPr>
          <p:cNvPr id="30722" name="內容版面配置區 2"/>
          <p:cNvSpPr>
            <a:spLocks noGrp="1"/>
          </p:cNvSpPr>
          <p:nvPr>
            <p:ph idx="1"/>
          </p:nvPr>
        </p:nvSpPr>
        <p:spPr>
          <a:xfrm>
            <a:off x="3867150" y="868363"/>
            <a:ext cx="7315200" cy="5121275"/>
          </a:xfrm>
        </p:spPr>
        <p:txBody>
          <a:bodyPr/>
          <a:lstStyle/>
          <a:p>
            <a:pPr eaLnBrk="1" hangingPunct="1"/>
            <a:r>
              <a:rPr kumimoji="1" lang="zh-TW" altLang="en-US" sz="2400" smtClean="0"/>
              <a:t>請爸媽幫孩子在帽子縫上班級的名牌，以免遺失不好找回。</a:t>
            </a:r>
            <a:endParaRPr kumimoji="1" lang="en-US" altLang="zh-TW" sz="2400" smtClean="0"/>
          </a:p>
          <a:p>
            <a:pPr eaLnBrk="1" hangingPunct="1"/>
            <a:r>
              <a:rPr kumimoji="1" lang="zh-TW" altLang="en-US" sz="2400" smtClean="0"/>
              <a:t>請記得</a:t>
            </a:r>
            <a:r>
              <a:rPr kumimoji="1" lang="zh-TW" altLang="en-US" sz="2400" b="1" smtClean="0"/>
              <a:t>提醒較內向害羞的孩子</a:t>
            </a:r>
            <a:r>
              <a:rPr kumimoji="1" lang="zh-TW" altLang="en-US" sz="2400" smtClean="0"/>
              <a:t>，若在學校有什麼事情，一定要報告老師。</a:t>
            </a:r>
            <a:endParaRPr kumimoji="1" lang="en-US" altLang="zh-TW" sz="2400" smtClean="0"/>
          </a:p>
          <a:p>
            <a:pPr eaLnBrk="1" hangingPunct="1"/>
            <a:r>
              <a:rPr kumimoji="1" lang="zh-TW" altLang="en-US" sz="2400" smtClean="0"/>
              <a:t>若非必要，請勿讓孩子攜帶金錢、貴重物品到學校，避免遺失。</a:t>
            </a:r>
          </a:p>
          <a:p>
            <a:pPr eaLnBrk="1" hangingPunct="1"/>
            <a:r>
              <a:rPr kumimoji="1" lang="zh-TW" altLang="en-US" sz="2400" smtClean="0"/>
              <a:t>請家長留意孩子衣服的增減以避免感冒，並在</a:t>
            </a:r>
            <a:r>
              <a:rPr kumimoji="1" lang="zh-TW" altLang="en-US" sz="2400" b="1" smtClean="0"/>
              <a:t>書包裡準備輕便雨衣或雨傘</a:t>
            </a:r>
            <a:r>
              <a:rPr kumimoji="1" lang="zh-TW" altLang="en-US" sz="2400" smtClean="0"/>
              <a:t>，以備不時之需。</a:t>
            </a:r>
          </a:p>
          <a:p>
            <a:pPr eaLnBrk="1" hangingPunct="1"/>
            <a:endParaRPr lang="zh-TW" altLang="en-US" sz="2400" smtClean="0"/>
          </a:p>
        </p:txBody>
      </p:sp>
      <p:sp>
        <p:nvSpPr>
          <p:cNvPr id="30723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5588" y="3494088"/>
            <a:ext cx="2835275" cy="232251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588" y="1143000"/>
            <a:ext cx="2835275" cy="2378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親師合作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1746" name="內容版面配置區 2"/>
          <p:cNvSpPr>
            <a:spLocks noGrp="1"/>
          </p:cNvSpPr>
          <p:nvPr>
            <p:ph idx="1"/>
          </p:nvPr>
        </p:nvSpPr>
        <p:spPr>
          <a:xfrm>
            <a:off x="3867150" y="868363"/>
            <a:ext cx="7315200" cy="5121275"/>
          </a:xfrm>
        </p:spPr>
        <p:txBody>
          <a:bodyPr/>
          <a:lstStyle/>
          <a:p>
            <a:pPr eaLnBrk="1" hangingPunct="1"/>
            <a:r>
              <a:rPr kumimoji="1" lang="zh-TW" altLang="en-US" sz="2400" smtClean="0"/>
              <a:t>遵守學校上學時間（</a:t>
            </a:r>
            <a:r>
              <a:rPr kumimoji="1" lang="en-US" altLang="zh-TW" sz="2400" smtClean="0"/>
              <a:t>7:45</a:t>
            </a:r>
            <a:r>
              <a:rPr kumimoji="1" lang="zh-TW" altLang="en-US" sz="2400" smtClean="0"/>
              <a:t>前到校）</a:t>
            </a:r>
            <a:r>
              <a:rPr kumimoji="1" lang="en-US" altLang="zh-TW" sz="2400" smtClean="0"/>
              <a:t>(</a:t>
            </a:r>
            <a:r>
              <a:rPr kumimoji="1" lang="zh-TW" altLang="en-US" sz="2400" smtClean="0"/>
              <a:t>最好在</a:t>
            </a:r>
            <a:r>
              <a:rPr kumimoji="1" lang="en-US" altLang="zh-TW" sz="2400" smtClean="0"/>
              <a:t>30~35</a:t>
            </a:r>
            <a:r>
              <a:rPr kumimoji="1" lang="zh-TW" altLang="en-US" sz="2400" smtClean="0"/>
              <a:t>之間，留抄聯絡簿的時間</a:t>
            </a:r>
            <a:r>
              <a:rPr kumimoji="1" lang="en-US" altLang="zh-TW" sz="2400" smtClean="0"/>
              <a:t>)</a:t>
            </a:r>
          </a:p>
          <a:p>
            <a:pPr eaLnBrk="1" hangingPunct="1"/>
            <a:r>
              <a:rPr kumimoji="1" lang="zh-TW" altLang="en-US" sz="2400" smtClean="0"/>
              <a:t>多讓孩子做家事</a:t>
            </a:r>
            <a:r>
              <a:rPr kumimoji="1" lang="en-US" altLang="zh-TW" sz="2400" smtClean="0"/>
              <a:t>(</a:t>
            </a:r>
            <a:r>
              <a:rPr kumimoji="1" lang="zh-TW" altLang="en-US" sz="2400" smtClean="0"/>
              <a:t>生活自理能力的培養</a:t>
            </a:r>
            <a:r>
              <a:rPr kumimoji="1" lang="en-US" altLang="zh-TW" sz="2400" smtClean="0"/>
              <a:t>)</a:t>
            </a:r>
          </a:p>
          <a:p>
            <a:pPr eaLnBrk="1" hangingPunct="1"/>
            <a:r>
              <a:rPr kumimoji="1" lang="zh-TW" altLang="en-US" sz="2400" smtClean="0"/>
              <a:t>檢查孩子是否確實完成作業及訂正（簽章）</a:t>
            </a:r>
            <a:endParaRPr kumimoji="1" lang="en-US" altLang="zh-TW" sz="2400" smtClean="0"/>
          </a:p>
          <a:p>
            <a:pPr eaLnBrk="1" hangingPunct="1"/>
            <a:endParaRPr kumimoji="1" lang="en-US" altLang="zh-TW" sz="2400" smtClean="0"/>
          </a:p>
          <a:p>
            <a:pPr eaLnBrk="1" hangingPunct="1"/>
            <a:r>
              <a:rPr kumimoji="1" lang="zh-TW" altLang="en-US" sz="2400" b="1" smtClean="0"/>
              <a:t>放手給予孩子學習成長的機會</a:t>
            </a:r>
            <a:endParaRPr kumimoji="1" lang="en-US" altLang="zh-TW" sz="2400" b="1" smtClean="0"/>
          </a:p>
          <a:p>
            <a:pPr eaLnBrk="1" hangingPunct="1">
              <a:buFont typeface="Wingdings 2" pitchFamily="18" charset="2"/>
              <a:buNone/>
            </a:pPr>
            <a:r>
              <a:rPr kumimoji="1" lang="en-US" altLang="zh-TW" sz="2400" smtClean="0"/>
              <a:t>1.</a:t>
            </a:r>
            <a:r>
              <a:rPr kumimoji="1" lang="zh-TW" altLang="en-US" sz="2400" b="1" smtClean="0"/>
              <a:t>不做孩子的快遞</a:t>
            </a:r>
            <a:r>
              <a:rPr kumimoji="1" lang="zh-TW" altLang="en-US" sz="2400" smtClean="0"/>
              <a:t>（養成對自己負責的態度）</a:t>
            </a:r>
            <a:endParaRPr kumimoji="1" lang="en-US" altLang="zh-TW" sz="2400" smtClean="0"/>
          </a:p>
          <a:p>
            <a:pPr eaLnBrk="1" hangingPunct="1">
              <a:buFont typeface="Wingdings 2" pitchFamily="18" charset="2"/>
              <a:buNone/>
            </a:pPr>
            <a:r>
              <a:rPr kumimoji="1" lang="en-US" altLang="zh-TW" sz="2400" smtClean="0"/>
              <a:t>2.</a:t>
            </a:r>
            <a:r>
              <a:rPr kumimoji="1" lang="zh-TW" altLang="en-US" sz="2400" b="1" smtClean="0"/>
              <a:t>不將通訊軟體當聯絡簿</a:t>
            </a:r>
            <a:endParaRPr kumimoji="1" lang="en-US" altLang="zh-TW" sz="2400" b="1" smtClean="0"/>
          </a:p>
          <a:p>
            <a:pPr eaLnBrk="1" hangingPunct="1"/>
            <a:endParaRPr lang="zh-TW" altLang="en-US" sz="2400" smtClean="0"/>
          </a:p>
        </p:txBody>
      </p:sp>
      <p:sp>
        <p:nvSpPr>
          <p:cNvPr id="31747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5588" y="3494088"/>
            <a:ext cx="2835275" cy="232251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588" y="1143000"/>
            <a:ext cx="2835275" cy="2378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連絡方式</a:t>
            </a:r>
          </a:p>
        </p:txBody>
      </p:sp>
      <p:sp>
        <p:nvSpPr>
          <p:cNvPr id="32770" name="內容版面配置區 2"/>
          <p:cNvSpPr>
            <a:spLocks noGrp="1"/>
          </p:cNvSpPr>
          <p:nvPr>
            <p:ph idx="1"/>
          </p:nvPr>
        </p:nvSpPr>
        <p:spPr>
          <a:xfrm>
            <a:off x="3867150" y="868363"/>
            <a:ext cx="7315200" cy="5121275"/>
          </a:xfrm>
        </p:spPr>
        <p:txBody>
          <a:bodyPr/>
          <a:lstStyle/>
          <a:p>
            <a:pPr eaLnBrk="1" hangingPunct="1"/>
            <a:endParaRPr kumimoji="1" lang="en-US" altLang="zh-TW" sz="2400" smtClean="0"/>
          </a:p>
          <a:p>
            <a:pPr eaLnBrk="1" hangingPunct="1"/>
            <a:r>
              <a:rPr kumimoji="1" lang="zh-TW" altLang="en-US" sz="2400" smtClean="0"/>
              <a:t>需討論之事項、問題</a:t>
            </a:r>
            <a:r>
              <a:rPr kumimoji="1" lang="zh-TW" altLang="en-US" sz="2400" b="1" smtClean="0"/>
              <a:t>以手機聯絡為主</a:t>
            </a:r>
            <a:r>
              <a:rPr kumimoji="1" lang="zh-TW" altLang="en-US" sz="2400" smtClean="0"/>
              <a:t>。（直接溝通，避免純文字所造成的誤會）</a:t>
            </a:r>
            <a:endParaRPr kumimoji="1" lang="en-US" altLang="zh-TW" sz="2400" smtClean="0"/>
          </a:p>
          <a:p>
            <a:pPr eaLnBrk="1" hangingPunct="1"/>
            <a:endParaRPr lang="en-US" altLang="zh-TW" sz="2400" smtClean="0"/>
          </a:p>
          <a:p>
            <a:pPr eaLnBrk="1" hangingPunct="1"/>
            <a:r>
              <a:rPr lang="zh-TW" altLang="en-US" sz="2400" smtClean="0"/>
              <a:t>為保有孩子上課品質，若無急事</a:t>
            </a:r>
            <a:r>
              <a:rPr lang="zh-TW" altLang="en-US" sz="2400" b="1" smtClean="0"/>
              <a:t>請盡量在放學後</a:t>
            </a:r>
            <a:r>
              <a:rPr lang="en-US" altLang="zh-TW" sz="2400" b="1" smtClean="0"/>
              <a:t>(16:00 ~ 20:30 </a:t>
            </a:r>
            <a:r>
              <a:rPr lang="zh-TW" altLang="en-US" sz="2400" b="1" smtClean="0"/>
              <a:t>之間</a:t>
            </a:r>
            <a:r>
              <a:rPr lang="en-US" altLang="zh-TW" sz="2400" b="1" smtClean="0"/>
              <a:t>)</a:t>
            </a:r>
            <a:r>
              <a:rPr lang="zh-TW" altLang="en-US" sz="2400" b="1" smtClean="0"/>
              <a:t>來電</a:t>
            </a:r>
            <a:r>
              <a:rPr lang="zh-TW" altLang="en-US" sz="2400" smtClean="0"/>
              <a:t>，其他時間請以傳簡訊的方式。</a:t>
            </a:r>
            <a:endParaRPr lang="en-US" altLang="zh-TW" sz="2400" smtClean="0"/>
          </a:p>
          <a:p>
            <a:pPr eaLnBrk="1" hangingPunct="1"/>
            <a:endParaRPr lang="en-US" altLang="zh-TW" sz="2400" smtClean="0"/>
          </a:p>
          <a:p>
            <a:pPr eaLnBrk="1" hangingPunct="1"/>
            <a:r>
              <a:rPr lang="zh-TW" altLang="en-US" sz="2400" smtClean="0"/>
              <a:t>老師會</a:t>
            </a:r>
            <a:r>
              <a:rPr kumimoji="1" lang="zh-TW" altLang="en-US" sz="2400" smtClean="0"/>
              <a:t>會適時在班網</a:t>
            </a:r>
            <a:r>
              <a:rPr kumimoji="1" lang="en-US" altLang="zh-TW" sz="2400" smtClean="0"/>
              <a:t>po</a:t>
            </a:r>
            <a:r>
              <a:rPr kumimoji="1" lang="zh-TW" altLang="en-US" sz="2400" smtClean="0"/>
              <a:t>上孩子們在班上的點點滴滴，聯絡簿也會</a:t>
            </a:r>
            <a:r>
              <a:rPr kumimoji="1" lang="en-US" altLang="zh-TW" sz="2400" smtClean="0"/>
              <a:t>po</a:t>
            </a:r>
            <a:r>
              <a:rPr kumimoji="1" lang="zh-TW" altLang="en-US" sz="2400" smtClean="0"/>
              <a:t>在班網上。</a:t>
            </a:r>
            <a:endParaRPr lang="zh-TW" altLang="en-US" sz="2400" smtClean="0"/>
          </a:p>
          <a:p>
            <a:pPr eaLnBrk="1" hangingPunct="1"/>
            <a:endParaRPr lang="zh-TW" altLang="en-US" sz="2400" smtClean="0"/>
          </a:p>
        </p:txBody>
      </p:sp>
      <p:sp>
        <p:nvSpPr>
          <p:cNvPr id="3277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5588" y="3494088"/>
            <a:ext cx="2835275" cy="232251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3063" y="1585913"/>
            <a:ext cx="3889375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8" y="1143000"/>
            <a:ext cx="2835275" cy="2378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討論時間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7150" y="868363"/>
            <a:ext cx="7315200" cy="5121275"/>
          </a:xfrm>
        </p:spPr>
        <p:txBody>
          <a:bodyPr/>
          <a:lstStyle/>
          <a:p>
            <a:pPr eaLnBrk="1" hangingPunct="1"/>
            <a:r>
              <a:rPr lang="zh-TW" altLang="en-US" sz="6000" smtClean="0"/>
              <a:t>學校施工說明</a:t>
            </a:r>
            <a:endParaRPr lang="en-US" altLang="zh-TW" sz="6000" smtClean="0"/>
          </a:p>
          <a:p>
            <a:pPr eaLnBrk="1" hangingPunct="1"/>
            <a:r>
              <a:rPr lang="zh-TW" altLang="en-US" sz="6000" smtClean="0"/>
              <a:t>暑假作業建議</a:t>
            </a:r>
            <a:endParaRPr lang="en-US" altLang="zh-TW" sz="6000" smtClean="0"/>
          </a:p>
          <a:p>
            <a:pPr eaLnBrk="1" hangingPunct="1"/>
            <a:r>
              <a:rPr lang="zh-TW" altLang="en-US" sz="6000" smtClean="0"/>
              <a:t>園遊會</a:t>
            </a:r>
          </a:p>
        </p:txBody>
      </p:sp>
      <p:sp>
        <p:nvSpPr>
          <p:cNvPr id="33795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5588" y="3494088"/>
            <a:ext cx="2835275" cy="232251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588" y="1143000"/>
            <a:ext cx="2835275" cy="2378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感動時刻</a:t>
            </a:r>
          </a:p>
        </p:txBody>
      </p:sp>
      <p:sp>
        <p:nvSpPr>
          <p:cNvPr id="34818" name="內容版面配置區 2"/>
          <p:cNvSpPr>
            <a:spLocks noGrp="1"/>
          </p:cNvSpPr>
          <p:nvPr>
            <p:ph idx="1"/>
          </p:nvPr>
        </p:nvSpPr>
        <p:spPr>
          <a:xfrm>
            <a:off x="3867150" y="868363"/>
            <a:ext cx="7315200" cy="5121275"/>
          </a:xfrm>
        </p:spPr>
        <p:txBody>
          <a:bodyPr/>
          <a:lstStyle/>
          <a:p>
            <a:pPr eaLnBrk="1" hangingPunct="1"/>
            <a:r>
              <a:rPr kumimoji="1" lang="zh-TW" altLang="en-US" sz="2400" smtClean="0"/>
              <a:t>孩子的內心話</a:t>
            </a:r>
            <a:endParaRPr kumimoji="1" lang="en-US" altLang="zh-TW" sz="2400" smtClean="0"/>
          </a:p>
          <a:p>
            <a:pPr eaLnBrk="1" hangingPunct="1"/>
            <a:endParaRPr kumimoji="1" lang="en-US" altLang="zh-TW" sz="2400" smtClean="0"/>
          </a:p>
          <a:p>
            <a:pPr eaLnBrk="1" hangingPunct="1"/>
            <a:r>
              <a:rPr kumimoji="1" lang="zh-TW" altLang="en-US" sz="2400" smtClean="0"/>
              <a:t>回饋孩子的善行小卡</a:t>
            </a:r>
          </a:p>
          <a:p>
            <a:pPr eaLnBrk="1" hangingPunct="1"/>
            <a:endParaRPr lang="zh-TW" altLang="en-US" sz="2400" smtClean="0"/>
          </a:p>
        </p:txBody>
      </p:sp>
      <p:sp>
        <p:nvSpPr>
          <p:cNvPr id="3481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5588" y="3494088"/>
            <a:ext cx="2835275" cy="232251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100138" y="1289050"/>
            <a:ext cx="7315200" cy="32559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感謝您撥空蒞臨，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讓我們為了學生而努力</a:t>
            </a:r>
            <a:r>
              <a:rPr lang="en-US" altLang="zh-TW" dirty="0"/>
              <a:t>!</a:t>
            </a:r>
            <a:r>
              <a:rPr lang="zh-TW" altLang="en-US" dirty="0"/>
              <a:t>創造親師生三面共贏。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100138" y="4670425"/>
            <a:ext cx="7315200" cy="9144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標題 32"/>
          <p:cNvSpPr>
            <a:spLocks noGrp="1"/>
          </p:cNvSpPr>
          <p:nvPr>
            <p:ph type="title"/>
          </p:nvPr>
        </p:nvSpPr>
        <p:spPr>
          <a:xfrm>
            <a:off x="255588" y="1143000"/>
            <a:ext cx="2835275" cy="2378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2" name="直排文字版面配置區 31"/>
          <p:cNvSpPr>
            <a:spLocks noGrp="1"/>
          </p:cNvSpPr>
          <p:nvPr>
            <p:ph idx="1"/>
          </p:nvPr>
        </p:nvSpPr>
        <p:spPr>
          <a:xfrm>
            <a:off x="3867150" y="868363"/>
            <a:ext cx="7315200" cy="5121275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altLang="zh-TW" sz="28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7:00</a:t>
            </a:r>
            <a:r>
              <a:rPr lang="en-US" altLang="zh-TW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en-US" altLang="zh-TW" sz="28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8:30</a:t>
            </a:r>
            <a:r>
              <a:rPr lang="en-US" altLang="zh-TW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TW" alt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zh-TW" alt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教室簽到</a:t>
            </a:r>
            <a:endParaRPr lang="en-US" altLang="zh-TW" sz="2800" b="1" u="sng" dirty="0">
              <a:solidFill>
                <a:schemeClr val="tx1">
                  <a:lumMod val="65000"/>
                  <a:lumOff val="35000"/>
                </a:schemeClr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               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1.</a:t>
            </a:r>
            <a:r>
              <a:rPr lang="zh-TW" altLang="en-US" sz="2800" b="1" dirty="0">
                <a:solidFill>
                  <a:srgbClr val="FF000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班級家長代表選舉</a:t>
            </a:r>
            <a:endParaRPr lang="en-US" altLang="zh-TW" sz="2800" b="1" dirty="0">
              <a:solidFill>
                <a:srgbClr val="FF000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                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2.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學校行事曆說明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                3.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學校宣導事項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                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3.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親師溝通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: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 班級經營理念之說明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                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4.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親師意見交流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altLang="zh-TW" sz="28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8:00-9:00</a:t>
            </a:r>
            <a:r>
              <a:rPr lang="zh-TW" alt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zh-TW" alt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TW" alt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家長委員會改選</a:t>
            </a:r>
            <a:endParaRPr lang="en-US" altLang="zh-TW" sz="2800" b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387" name="文字版面配置區 33"/>
          <p:cNvSpPr>
            <a:spLocks noGrp="1"/>
          </p:cNvSpPr>
          <p:nvPr>
            <p:ph type="body" sz="half" idx="2"/>
          </p:nvPr>
        </p:nvSpPr>
        <p:spPr>
          <a:xfrm>
            <a:off x="255588" y="3494088"/>
            <a:ext cx="2835275" cy="232251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588" y="1143000"/>
            <a:ext cx="2835275" cy="2378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bg1"/>
                </a:solidFill>
              </a:rPr>
              <a:t>請家長協助及討論事項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7150" y="868363"/>
            <a:ext cx="7315200" cy="5121275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今日必完成的大事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~~~~~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推選班級家長代表</a:t>
            </a:r>
          </a:p>
        </p:txBody>
      </p:sp>
      <p:sp>
        <p:nvSpPr>
          <p:cNvPr id="1741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5588" y="3494088"/>
            <a:ext cx="2835275" cy="232251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588" y="1143000"/>
            <a:ext cx="2835275" cy="2378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bg1"/>
                </a:solidFill>
              </a:rPr>
              <a:t>105</a:t>
            </a:r>
            <a:r>
              <a:rPr lang="zh-TW" altLang="en-US" dirty="0">
                <a:solidFill>
                  <a:schemeClr val="bg1"/>
                </a:solidFill>
              </a:rPr>
              <a:t>學年度第一學期大事</a:t>
            </a:r>
            <a:endParaRPr lang="zh-TW" altLang="en-US" dirty="0"/>
          </a:p>
        </p:txBody>
      </p:sp>
      <p:sp>
        <p:nvSpPr>
          <p:cNvPr id="18434" name="內容版面配置區 2"/>
          <p:cNvSpPr>
            <a:spLocks noGrp="1"/>
          </p:cNvSpPr>
          <p:nvPr>
            <p:ph idx="1"/>
          </p:nvPr>
        </p:nvSpPr>
        <p:spPr>
          <a:xfrm>
            <a:off x="3867150" y="868363"/>
            <a:ext cx="7315200" cy="5121275"/>
          </a:xfrm>
        </p:spPr>
        <p:txBody>
          <a:bodyPr/>
          <a:lstStyle/>
          <a:p>
            <a:pPr eaLnBrk="1" hangingPunct="1"/>
            <a:r>
              <a:rPr lang="en-US" altLang="zh-TW" sz="2800" b="1" smtClean="0"/>
              <a:t>09/30(</a:t>
            </a:r>
            <a:r>
              <a:rPr lang="zh-TW" altLang="en-US" sz="2800" b="1" smtClean="0"/>
              <a:t>六</a:t>
            </a:r>
            <a:r>
              <a:rPr lang="en-US" altLang="zh-TW" sz="2800" b="1" smtClean="0"/>
              <a:t>)</a:t>
            </a:r>
            <a:r>
              <a:rPr lang="zh-TW" altLang="en-US" sz="2800" b="1" smtClean="0"/>
              <a:t>補上</a:t>
            </a:r>
            <a:r>
              <a:rPr lang="en-US" altLang="zh-TW" sz="2800" b="1" smtClean="0"/>
              <a:t>10/9(</a:t>
            </a:r>
            <a:r>
              <a:rPr lang="zh-TW" altLang="en-US" sz="2800" b="1" smtClean="0"/>
              <a:t>一</a:t>
            </a:r>
            <a:r>
              <a:rPr lang="en-US" altLang="zh-TW" sz="2800" b="1" smtClean="0"/>
              <a:t>)</a:t>
            </a:r>
            <a:r>
              <a:rPr lang="zh-TW" altLang="en-US" sz="2800" b="1" smtClean="0"/>
              <a:t>彈性放假的課</a:t>
            </a:r>
            <a:endParaRPr lang="en-US" altLang="zh-TW" sz="2800" b="1" smtClean="0"/>
          </a:p>
          <a:p>
            <a:pPr eaLnBrk="1" hangingPunct="1"/>
            <a:r>
              <a:rPr lang="en-US" altLang="zh-TW" sz="2800" b="1" smtClean="0"/>
              <a:t>10/04(</a:t>
            </a:r>
            <a:r>
              <a:rPr lang="zh-TW" altLang="en-US" sz="2800" b="1" smtClean="0"/>
              <a:t>三</a:t>
            </a:r>
            <a:r>
              <a:rPr lang="en-US" altLang="zh-TW" sz="2800" b="1" smtClean="0"/>
              <a:t>)</a:t>
            </a:r>
            <a:r>
              <a:rPr lang="zh-TW" altLang="en-US" sz="2800" b="1" smtClean="0"/>
              <a:t>中秋節放假一天</a:t>
            </a:r>
          </a:p>
          <a:p>
            <a:pPr eaLnBrk="1" hangingPunct="1"/>
            <a:r>
              <a:rPr lang="en-US" altLang="zh-TW" sz="2800" b="1" smtClean="0"/>
              <a:t>10/09~10/10(</a:t>
            </a:r>
            <a:r>
              <a:rPr lang="zh-TW" altLang="en-US" sz="2800" b="1" smtClean="0"/>
              <a:t>一、二</a:t>
            </a:r>
            <a:r>
              <a:rPr lang="en-US" altLang="zh-TW" sz="2800" b="1" smtClean="0"/>
              <a:t>)</a:t>
            </a:r>
            <a:r>
              <a:rPr lang="zh-TW" altLang="en-US" sz="2800" b="1" smtClean="0"/>
              <a:t>國慶日及調整放假一天</a:t>
            </a:r>
          </a:p>
          <a:p>
            <a:pPr eaLnBrk="1" hangingPunct="1"/>
            <a:r>
              <a:rPr lang="en-US" altLang="zh-TW" sz="2800" b="1" smtClean="0"/>
              <a:t>10/17(</a:t>
            </a:r>
            <a:r>
              <a:rPr lang="zh-TW" altLang="en-US" sz="2800" b="1" smtClean="0"/>
              <a:t>二</a:t>
            </a:r>
            <a:r>
              <a:rPr lang="en-US" altLang="zh-TW" sz="2800" b="1" smtClean="0"/>
              <a:t>)</a:t>
            </a:r>
            <a:r>
              <a:rPr lang="zh-TW" altLang="en-US" sz="2800" b="1" smtClean="0"/>
              <a:t>二年級戶外教育</a:t>
            </a:r>
            <a:endParaRPr lang="en-US" altLang="zh-TW" sz="2800" b="1" smtClean="0"/>
          </a:p>
          <a:p>
            <a:pPr eaLnBrk="1" hangingPunct="1"/>
            <a:r>
              <a:rPr lang="en-US" altLang="zh-TW" sz="2800" b="1" smtClean="0"/>
              <a:t>11/02(</a:t>
            </a:r>
            <a:r>
              <a:rPr lang="zh-TW" altLang="en-US" sz="2800" b="1" smtClean="0"/>
              <a:t>四</a:t>
            </a:r>
            <a:r>
              <a:rPr lang="en-US" altLang="zh-TW" sz="2800" b="1" smtClean="0"/>
              <a:t>) </a:t>
            </a:r>
            <a:r>
              <a:rPr lang="zh-TW" altLang="en-US" sz="2800" b="1" smtClean="0"/>
              <a:t>、</a:t>
            </a:r>
            <a:r>
              <a:rPr lang="en-US" altLang="zh-TW" sz="2800" b="1" smtClean="0"/>
              <a:t>11/03(</a:t>
            </a:r>
            <a:r>
              <a:rPr lang="zh-TW" altLang="en-US" sz="2800" b="1" smtClean="0"/>
              <a:t>四、五</a:t>
            </a:r>
            <a:r>
              <a:rPr lang="en-US" altLang="zh-TW" sz="2800" b="1" smtClean="0"/>
              <a:t>)</a:t>
            </a:r>
            <a:r>
              <a:rPr lang="zh-TW" altLang="en-US" sz="2800" b="1" smtClean="0"/>
              <a:t>第一次定期考查</a:t>
            </a:r>
          </a:p>
          <a:p>
            <a:pPr eaLnBrk="1" hangingPunct="1"/>
            <a:r>
              <a:rPr lang="en-US" altLang="zh-TW" sz="2800" b="1" smtClean="0"/>
              <a:t>11/18(</a:t>
            </a:r>
            <a:r>
              <a:rPr lang="zh-TW" altLang="en-US" sz="2800" b="1" smtClean="0"/>
              <a:t>六</a:t>
            </a:r>
            <a:r>
              <a:rPr lang="en-US" altLang="zh-TW" sz="2800" b="1" smtClean="0"/>
              <a:t>)</a:t>
            </a:r>
            <a:r>
              <a:rPr lang="zh-TW" altLang="en-US" sz="2800" b="1" smtClean="0"/>
              <a:t>創意市集園遊會</a:t>
            </a:r>
          </a:p>
          <a:p>
            <a:pPr eaLnBrk="1" hangingPunct="1"/>
            <a:r>
              <a:rPr lang="en-US" altLang="zh-TW" sz="2800" b="1" smtClean="0"/>
              <a:t>11/24(</a:t>
            </a:r>
            <a:r>
              <a:rPr lang="zh-TW" altLang="en-US" sz="2800" b="1" smtClean="0"/>
              <a:t>五</a:t>
            </a:r>
            <a:r>
              <a:rPr lang="en-US" altLang="zh-TW" sz="2800" b="1" smtClean="0"/>
              <a:t>)</a:t>
            </a:r>
            <a:r>
              <a:rPr lang="zh-TW" altLang="en-US" sz="2800" b="1" smtClean="0"/>
              <a:t>創意市集園遊會補假</a:t>
            </a:r>
            <a:endParaRPr lang="en-US" altLang="zh-TW" sz="2800" b="1" smtClean="0"/>
          </a:p>
          <a:p>
            <a:pPr eaLnBrk="1" hangingPunct="1"/>
            <a:r>
              <a:rPr lang="en-US" altLang="zh-TW" sz="2800" b="1" smtClean="0"/>
              <a:t>12/16(</a:t>
            </a:r>
            <a:r>
              <a:rPr lang="zh-TW" altLang="en-US" sz="2800" b="1" smtClean="0"/>
              <a:t>六</a:t>
            </a:r>
            <a:r>
              <a:rPr lang="en-US" altLang="zh-TW" sz="2800" b="1" smtClean="0"/>
              <a:t>)</a:t>
            </a:r>
            <a:r>
              <a:rPr lang="zh-TW" altLang="en-US" sz="2800" b="1" smtClean="0"/>
              <a:t>親子電影欣賞</a:t>
            </a:r>
            <a:endParaRPr lang="en-US" altLang="zh-TW" sz="2800" b="1" smtClean="0"/>
          </a:p>
          <a:p>
            <a:pPr eaLnBrk="1" hangingPunct="1"/>
            <a:r>
              <a:rPr lang="en-US" altLang="zh-TW" sz="2800" b="1" smtClean="0"/>
              <a:t>01/01(</a:t>
            </a:r>
            <a:r>
              <a:rPr lang="zh-TW" altLang="en-US" sz="2800" b="1" smtClean="0"/>
              <a:t>一</a:t>
            </a:r>
            <a:r>
              <a:rPr lang="en-US" altLang="zh-TW" sz="2800" b="1" smtClean="0"/>
              <a:t>)</a:t>
            </a:r>
            <a:r>
              <a:rPr lang="zh-TW" altLang="en-US" sz="2800" b="1" smtClean="0"/>
              <a:t>元旦放假一天</a:t>
            </a:r>
          </a:p>
          <a:p>
            <a:pPr eaLnBrk="1" hangingPunct="1"/>
            <a:r>
              <a:rPr lang="en-US" altLang="zh-TW" sz="2800" b="1" smtClean="0"/>
              <a:t>01/16(</a:t>
            </a:r>
            <a:r>
              <a:rPr lang="zh-TW" altLang="en-US" sz="2800" b="1" smtClean="0"/>
              <a:t>二</a:t>
            </a:r>
            <a:r>
              <a:rPr lang="en-US" altLang="zh-TW" sz="2800" b="1" smtClean="0"/>
              <a:t>)</a:t>
            </a:r>
            <a:r>
              <a:rPr lang="zh-TW" altLang="en-US" sz="2800" b="1" smtClean="0"/>
              <a:t>、</a:t>
            </a:r>
            <a:r>
              <a:rPr lang="en-US" altLang="zh-TW" sz="2800" b="1" smtClean="0"/>
              <a:t>01/17(</a:t>
            </a:r>
            <a:r>
              <a:rPr lang="zh-TW" altLang="en-US" sz="2800" b="1" smtClean="0"/>
              <a:t>三</a:t>
            </a:r>
            <a:r>
              <a:rPr lang="en-US" altLang="zh-TW" sz="2800" b="1" smtClean="0"/>
              <a:t>)</a:t>
            </a:r>
            <a:r>
              <a:rPr lang="zh-TW" altLang="en-US" sz="2800" b="1" smtClean="0"/>
              <a:t>第二次定期考查</a:t>
            </a:r>
            <a:endParaRPr lang="en-US" altLang="zh-TW" sz="2800" b="1" smtClean="0"/>
          </a:p>
          <a:p>
            <a:pPr eaLnBrk="1" hangingPunct="1"/>
            <a:r>
              <a:rPr lang="en-US" altLang="zh-TW" sz="2800" b="1" smtClean="0"/>
              <a:t>01/22~01/24(</a:t>
            </a:r>
            <a:r>
              <a:rPr lang="zh-TW" altLang="en-US" sz="2800" b="1" smtClean="0"/>
              <a:t>一</a:t>
            </a:r>
            <a:r>
              <a:rPr lang="en-US" altLang="zh-TW" sz="2800" b="1" smtClean="0"/>
              <a:t>~</a:t>
            </a:r>
            <a:r>
              <a:rPr lang="zh-TW" altLang="en-US" sz="2800" b="1" smtClean="0"/>
              <a:t>三</a:t>
            </a:r>
            <a:r>
              <a:rPr lang="en-US" altLang="zh-TW" sz="2800" b="1" smtClean="0"/>
              <a:t>)</a:t>
            </a:r>
            <a:r>
              <a:rPr lang="zh-TW" altLang="en-US" sz="2800" b="1" smtClean="0"/>
              <a:t> 補行</a:t>
            </a:r>
            <a:r>
              <a:rPr lang="en-US" altLang="zh-TW" sz="2800" b="1" smtClean="0"/>
              <a:t>106</a:t>
            </a:r>
            <a:r>
              <a:rPr lang="zh-TW" altLang="en-US" sz="2800" b="1" smtClean="0"/>
              <a:t>學年度下學期課程</a:t>
            </a:r>
          </a:p>
          <a:p>
            <a:pPr eaLnBrk="1" hangingPunct="1"/>
            <a:r>
              <a:rPr lang="en-US" altLang="zh-TW" sz="2800" b="1" smtClean="0"/>
              <a:t>01/24(</a:t>
            </a:r>
            <a:r>
              <a:rPr lang="zh-TW" altLang="en-US" sz="2800" b="1" smtClean="0"/>
              <a:t>三</a:t>
            </a:r>
            <a:r>
              <a:rPr lang="en-US" altLang="zh-TW" sz="2800" b="1" smtClean="0"/>
              <a:t>)</a:t>
            </a:r>
            <a:r>
              <a:rPr lang="zh-TW" altLang="en-US" sz="2800" b="1" smtClean="0"/>
              <a:t>結業式</a:t>
            </a:r>
          </a:p>
        </p:txBody>
      </p:sp>
      <p:sp>
        <p:nvSpPr>
          <p:cNvPr id="18435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5588" y="3494088"/>
            <a:ext cx="2835275" cy="232251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588" y="1143000"/>
            <a:ext cx="2835275" cy="2378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學校宣導</a:t>
            </a:r>
          </a:p>
        </p:txBody>
      </p:sp>
      <p:sp>
        <p:nvSpPr>
          <p:cNvPr id="19458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5588" y="3494088"/>
            <a:ext cx="2835275" cy="2322512"/>
          </a:xfrm>
        </p:spPr>
        <p:txBody>
          <a:bodyPr/>
          <a:lstStyle/>
          <a:p>
            <a:pPr eaLnBrk="1" hangingPunct="1"/>
            <a:r>
              <a:rPr lang="zh-TW" altLang="en-US" smtClean="0"/>
              <a:t>教務處</a:t>
            </a:r>
          </a:p>
        </p:txBody>
      </p:sp>
      <p:sp>
        <p:nvSpPr>
          <p:cNvPr id="19459" name="內容版面配置區 4"/>
          <p:cNvSpPr>
            <a:spLocks noGrp="1"/>
          </p:cNvSpPr>
          <p:nvPr>
            <p:ph idx="1"/>
          </p:nvPr>
        </p:nvSpPr>
        <p:spPr>
          <a:xfrm>
            <a:off x="3867150" y="868363"/>
            <a:ext cx="7315200" cy="51212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 2" pitchFamily="18" charset="2"/>
              <a:buNone/>
            </a:pP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學校有很多活動訊息或比賽資訊都會公佈在</a:t>
            </a:r>
            <a:r>
              <a:rPr lang="zh-TW" altLang="zh-TW" sz="2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學校網頁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上，請家長多上學校的網頁瀏覽。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 2" pitchFamily="18" charset="2"/>
              <a:buNone/>
            </a:pPr>
            <a:endParaRPr lang="zh-TW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 2" pitchFamily="18" charset="2"/>
              <a:buNone/>
            </a:pP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希望家長能利用多重管道跟老師</a:t>
            </a:r>
            <a:r>
              <a:rPr lang="zh-TW" altLang="zh-TW" sz="2800" b="1" smtClean="0">
                <a:solidFill>
                  <a:srgbClr val="0B5174"/>
                </a:solidFill>
                <a:latin typeface="標楷體" pitchFamily="65" charset="-120"/>
                <a:ea typeface="標楷體" pitchFamily="65" charset="-120"/>
              </a:rPr>
              <a:t>作好親師溝通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並以同理心多多讚美老師，讓老師有更大的動力為學生服務。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 2" pitchFamily="18" charset="2"/>
              <a:buNone/>
            </a:pPr>
            <a:endParaRPr lang="zh-TW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 2" pitchFamily="18" charset="2"/>
              <a:buNone/>
            </a:pP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本校長期耕耘「</a:t>
            </a:r>
            <a:r>
              <a:rPr lang="zh-TW" altLang="zh-TW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閱讀教育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」成果豐碩，在大家共同努力下，更獲頒為桃園縣閱讀教育特色認證學校。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有空時，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還請各位家長們能多花點時間陪陪您的孩子來閱讀。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 typeface="Wingdings 2" pitchFamily="18" charset="2"/>
              <a:buNone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 （目前校內每天早上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7:45-8:00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實施</a:t>
            </a:r>
            <a:r>
              <a:rPr lang="en-US" altLang="zh-TW" sz="2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MSSR</a:t>
            </a:r>
            <a:r>
              <a:rPr lang="zh-TW" altLang="en-US" sz="2800" b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身教式寧靜閱讀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）</a:t>
            </a:r>
            <a:endParaRPr lang="zh-TW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73238"/>
            <a:ext cx="8001000" cy="4119562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en-US" altLang="zh-TW" sz="2000" smtClean="0">
              <a:ea typeface="新細明體" charset="-120"/>
            </a:endParaRPr>
          </a:p>
          <a:p>
            <a:pPr lvl="1" eaLnBrk="1" hangingPunct="1">
              <a:buFontTx/>
              <a:buNone/>
            </a:pPr>
            <a:r>
              <a:rPr lang="en-US" altLang="zh-TW" sz="2000" smtClean="0">
                <a:ea typeface="新細明體" charset="-120"/>
              </a:rPr>
              <a:t>                                          </a:t>
            </a:r>
            <a:endParaRPr lang="zh-TW" altLang="en-US" sz="2000" smtClean="0">
              <a:ea typeface="新細明體" charset="-120"/>
            </a:endParaRPr>
          </a:p>
          <a:p>
            <a:pPr lvl="1" eaLnBrk="1" hangingPunct="1">
              <a:buFontTx/>
              <a:buNone/>
            </a:pPr>
            <a:endParaRPr lang="zh-TW" altLang="en-US" sz="2000" smtClean="0">
              <a:ea typeface="新細明體" charset="-120"/>
            </a:endParaRPr>
          </a:p>
        </p:txBody>
      </p: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000375" y="5734050"/>
            <a:ext cx="632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en-US" altLang="zh-TW" sz="1000">
              <a:latin typeface="Verdana" pitchFamily="34" charset="0"/>
            </a:endParaRPr>
          </a:p>
        </p:txBody>
      </p:sp>
      <p:pic>
        <p:nvPicPr>
          <p:cNvPr id="20483" name="Picture 387" descr="DSC01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49850" y="-3916363"/>
            <a:ext cx="311943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Group 408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169863" y="157163"/>
          <a:ext cx="11985625" cy="6700837"/>
        </p:xfrm>
        <a:graphic>
          <a:graphicData uri="http://schemas.openxmlformats.org/drawingml/2006/table">
            <a:tbl>
              <a:tblPr/>
              <a:tblGrid>
                <a:gridCol w="2774359">
                  <a:extLst>
                    <a:ext uri="{9D8B030D-6E8A-4147-A177-3AD203B41FA5}"/>
                  </a:extLst>
                </a:gridCol>
                <a:gridCol w="2441631">
                  <a:extLst>
                    <a:ext uri="{9D8B030D-6E8A-4147-A177-3AD203B41FA5}"/>
                  </a:extLst>
                </a:gridCol>
                <a:gridCol w="6769532">
                  <a:extLst>
                    <a:ext uri="{9D8B030D-6E8A-4147-A177-3AD203B41FA5}"/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活動名稱 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推動時間 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實施方式 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59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MSSR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每天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07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：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45~8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：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00</a:t>
                      </a:r>
                      <a:endParaRPr kumimoji="0" lang="en-US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身教式持續寧靜閱讀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59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閱讀越快樂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晨讀起步走 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每周三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：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45~8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：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 </a:t>
                      </a:r>
                      <a:endParaRPr kumimoji="0" lang="en-US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導師導讀 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學生自由閱讀 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59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好書箱隨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巡迴圖書 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各學年協商書箱交換時間 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導師帶領閱讀 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089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親子共讀 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全學年度 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期末時，認真完成親子共讀回饋表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(10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本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，核發榮譽集點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個點數，成效最佳的家庭一名，頒發獎狀禮品。 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59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閱讀小博士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全學年度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閱讀完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本書完成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篇紙本心得或好書推薦即可認證頒發獎狀。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59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好書推薦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全學年度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閱讀完喜歡的書自行設計學習單推薦其他同學閱讀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29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小小說書人 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106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學年度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月 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說故事比賽優勝者在圖書室演出 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59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校刊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草漯兒童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106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學年度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月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為鼓勵學童創作，經錄取刊登者，每人可蓋榮譽獎章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枚。 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資訊安全宣導</a:t>
            </a:r>
          </a:p>
        </p:txBody>
      </p:sp>
      <p:sp>
        <p:nvSpPr>
          <p:cNvPr id="2059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449763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1774825" y="1052513"/>
          <a:ext cx="4244975" cy="5400675"/>
        </p:xfrm>
        <a:graphic>
          <a:graphicData uri="http://schemas.openxmlformats.org/presentationml/2006/ole">
            <p:oleObj spid="_x0000_s2056" name="PDF" r:id="rId3" imgW="0" imgH="0" progId="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6172200" y="1052513"/>
          <a:ext cx="4038600" cy="5400675"/>
        </p:xfrm>
        <a:graphic>
          <a:graphicData uri="http://schemas.openxmlformats.org/presentationml/2006/ole">
            <p:oleObj spid="_x0000_s2057" name="PDF" r:id="rId4" imgW="0" imgH="0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 txBox="1">
            <a:spLocks noChangeArrowheads="1"/>
          </p:cNvSpPr>
          <p:nvPr/>
        </p:nvSpPr>
        <p:spPr bwMode="auto">
          <a:xfrm>
            <a:off x="1847850" y="561975"/>
            <a:ext cx="37449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z="3200" b="1">
                <a:solidFill>
                  <a:srgbClr val="0000FF"/>
                </a:solidFill>
                <a:latin typeface="Verdana" pitchFamily="34" charset="0"/>
                <a:ea typeface="標楷體" pitchFamily="65" charset="-120"/>
              </a:rPr>
              <a:t>學務處宣導事項</a:t>
            </a:r>
          </a:p>
        </p:txBody>
      </p: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1774825" y="188913"/>
            <a:ext cx="592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solidFill>
                  <a:schemeClr val="tx2"/>
                </a:solidFill>
                <a:latin typeface="Verdana" pitchFamily="34" charset="0"/>
                <a:ea typeface="標楷體" pitchFamily="65" charset="-120"/>
              </a:rPr>
              <a:t>桃園市觀音區草漯國民小學</a:t>
            </a:r>
            <a:r>
              <a:rPr kumimoji="0" lang="en-US" altLang="zh-TW" b="1">
                <a:solidFill>
                  <a:schemeClr val="tx2"/>
                </a:solidFill>
                <a:latin typeface="Verdana" pitchFamily="34" charset="0"/>
                <a:ea typeface="標楷體" pitchFamily="65" charset="-120"/>
              </a:rPr>
              <a:t>106</a:t>
            </a:r>
            <a:r>
              <a:rPr kumimoji="0" lang="zh-TW" altLang="en-US" b="1">
                <a:solidFill>
                  <a:schemeClr val="tx2"/>
                </a:solidFill>
                <a:latin typeface="Verdana" pitchFamily="34" charset="0"/>
                <a:ea typeface="標楷體" pitchFamily="65" charset="-120"/>
              </a:rPr>
              <a:t>學年度班級親師會</a:t>
            </a:r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2063750" y="1397000"/>
            <a:ext cx="780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b="1">
                <a:latin typeface="Verdana" pitchFamily="34" charset="0"/>
              </a:rPr>
              <a:t>上學</a:t>
            </a:r>
            <a:r>
              <a:rPr lang="en-US" altLang="zh-TW" b="1">
                <a:latin typeface="Verdana" pitchFamily="34" charset="0"/>
              </a:rPr>
              <a:t>(</a:t>
            </a:r>
            <a:r>
              <a:rPr lang="zh-TW" altLang="en-US" b="1">
                <a:latin typeface="Verdana" pitchFamily="34" charset="0"/>
              </a:rPr>
              <a:t>導護</a:t>
            </a:r>
            <a:r>
              <a:rPr lang="en-US" altLang="zh-TW" b="1">
                <a:latin typeface="Verdana" pitchFamily="34" charset="0"/>
              </a:rPr>
              <a:t>)</a:t>
            </a:r>
            <a:r>
              <a:rPr lang="zh-TW" altLang="en-US" b="1">
                <a:latin typeface="Verdana" pitchFamily="34" charset="0"/>
              </a:rPr>
              <a:t>時間為早上</a:t>
            </a:r>
            <a:r>
              <a:rPr lang="en-US" altLang="zh-TW" b="1">
                <a:latin typeface="Verdana" pitchFamily="34" charset="0"/>
              </a:rPr>
              <a:t>7</a:t>
            </a:r>
            <a:r>
              <a:rPr lang="zh-TW" altLang="en-US" b="1">
                <a:latin typeface="Verdana" pitchFamily="34" charset="0"/>
              </a:rPr>
              <a:t>：</a:t>
            </a:r>
            <a:r>
              <a:rPr lang="en-US" altLang="zh-TW" b="1">
                <a:latin typeface="Verdana" pitchFamily="34" charset="0"/>
              </a:rPr>
              <a:t>15</a:t>
            </a:r>
            <a:r>
              <a:rPr lang="zh-TW" altLang="en-US" b="1">
                <a:latin typeface="Verdana" pitchFamily="34" charset="0"/>
              </a:rPr>
              <a:t>～</a:t>
            </a:r>
            <a:r>
              <a:rPr lang="en-US" altLang="zh-TW" b="1">
                <a:latin typeface="Verdana" pitchFamily="34" charset="0"/>
              </a:rPr>
              <a:t>7</a:t>
            </a:r>
            <a:r>
              <a:rPr lang="zh-TW" altLang="en-US" b="1">
                <a:latin typeface="Verdana" pitchFamily="34" charset="0"/>
              </a:rPr>
              <a:t>：</a:t>
            </a:r>
            <a:r>
              <a:rPr lang="en-US" altLang="zh-TW" b="1">
                <a:latin typeface="Verdana" pitchFamily="34" charset="0"/>
              </a:rPr>
              <a:t>45</a:t>
            </a:r>
            <a:r>
              <a:rPr lang="zh-TW" altLang="en-US" b="1">
                <a:latin typeface="Verdana" pitchFamily="34" charset="0"/>
              </a:rPr>
              <a:t>，建議儘量讓孩子在這段時間到校，</a:t>
            </a:r>
          </a:p>
          <a:p>
            <a:r>
              <a:rPr lang="zh-TW" altLang="en-US" b="1">
                <a:latin typeface="Verdana" pitchFamily="34" charset="0"/>
              </a:rPr>
              <a:t>然因少數家長因工作因素不得不讓孩子提早到校，基於校園安全考量下，</a:t>
            </a:r>
          </a:p>
          <a:p>
            <a:r>
              <a:rPr lang="zh-TW" altLang="en-US" b="1">
                <a:latin typeface="Verdana" pitchFamily="34" charset="0"/>
              </a:rPr>
              <a:t>學校會將提早到校之學生安置於低碳圖書館，以維護學生安全。 </a:t>
            </a: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1703388" y="6381750"/>
            <a:ext cx="8785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1400">
                <a:solidFill>
                  <a:schemeClr val="accent2"/>
                </a:solidFill>
                <a:latin typeface="Verdana" pitchFamily="34" charset="0"/>
              </a:rPr>
              <a:t>註：為減少交通擁塞情形，四維二街於上學時間實施部分路段封閉，圍牆亦設立黃桿，請鼓勵學童步行上學。 </a:t>
            </a:r>
          </a:p>
        </p:txBody>
      </p:sp>
      <p:pic>
        <p:nvPicPr>
          <p:cNvPr id="23557" name="圖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7338" y="593725"/>
            <a:ext cx="89122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25" y="25400"/>
            <a:ext cx="8001000" cy="1216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上學時間：早上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15~7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45</a:t>
            </a:r>
            <a:r>
              <a:rPr lang="en-US" altLang="zh-TW" sz="2400"/>
              <a:t> </a:t>
            </a:r>
            <a:endParaRPr lang="zh-TW" altLang="en-US" sz="2400"/>
          </a:p>
        </p:txBody>
      </p:sp>
      <p:pic>
        <p:nvPicPr>
          <p:cNvPr id="25602" name="Picture 2" descr="草漯國小交通導護位置圖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8488" y="633413"/>
            <a:ext cx="85486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框架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框架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TM03457475[[fn=框架]]</Template>
  <TotalTime>175</TotalTime>
  <Words>1505</Words>
  <Application>Microsoft Office PowerPoint</Application>
  <PresentationFormat>自訂</PresentationFormat>
  <Paragraphs>118</Paragraphs>
  <Slides>19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簡報設計範本</vt:lpstr>
      </vt:variant>
      <vt:variant>
        <vt:i4>5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6" baseType="lpstr">
      <vt:lpstr>Arial</vt:lpstr>
      <vt:lpstr>新細明體</vt:lpstr>
      <vt:lpstr>Corbel</vt:lpstr>
      <vt:lpstr>Wingdings 2</vt:lpstr>
      <vt:lpstr>Calibri</vt:lpstr>
      <vt:lpstr>微軟正黑體</vt:lpstr>
      <vt:lpstr>華康秀風體W3(P)</vt:lpstr>
      <vt:lpstr>標楷體</vt:lpstr>
      <vt:lpstr>Verdana</vt:lpstr>
      <vt:lpstr>Times New Roman</vt:lpstr>
      <vt:lpstr>Wingdings</vt:lpstr>
      <vt:lpstr>框架</vt:lpstr>
      <vt:lpstr>框架</vt:lpstr>
      <vt:lpstr>框架</vt:lpstr>
      <vt:lpstr>框架</vt:lpstr>
      <vt:lpstr>框架</vt:lpstr>
      <vt:lpstr>PDF</vt:lpstr>
      <vt:lpstr>草漯國小 106學年度 二甲你最棒! 親師座談會</vt:lpstr>
      <vt:lpstr>投影片 2</vt:lpstr>
      <vt:lpstr>請家長協助及討論事項</vt:lpstr>
      <vt:lpstr>105學年度第一學期大事</vt:lpstr>
      <vt:lpstr>學校宣導</vt:lpstr>
      <vt:lpstr>投影片 6</vt:lpstr>
      <vt:lpstr>資訊安全宣導</vt:lpstr>
      <vt:lpstr>投影片 8</vt:lpstr>
      <vt:lpstr>上學時間：早上7：15~7：45 </vt:lpstr>
      <vt:lpstr>學生運動服購買</vt:lpstr>
      <vt:lpstr>投影片 11</vt:lpstr>
      <vt:lpstr>投影片 12</vt:lpstr>
      <vt:lpstr>親師合作</vt:lpstr>
      <vt:lpstr>親師合作</vt:lpstr>
      <vt:lpstr>親師合作2</vt:lpstr>
      <vt:lpstr>連絡方式</vt:lpstr>
      <vt:lpstr>討論時間</vt:lpstr>
      <vt:lpstr>感動時刻</vt:lpstr>
      <vt:lpstr>感謝您撥空蒞臨， 讓我們為了學生而努力!創造親師生三面共贏。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草漯 一甲你最棒!</dc:title>
  <dc:creator>mei</dc:creator>
  <cp:lastModifiedBy>user</cp:lastModifiedBy>
  <cp:revision>29</cp:revision>
  <dcterms:created xsi:type="dcterms:W3CDTF">2016-09-19T13:00:58Z</dcterms:created>
  <dcterms:modified xsi:type="dcterms:W3CDTF">2017-09-21T08:58:14Z</dcterms:modified>
</cp:coreProperties>
</file>