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9" r:id="rId2"/>
    <p:sldMasterId id="2147483711" r:id="rId3"/>
    <p:sldMasterId id="2147483723" r:id="rId4"/>
  </p:sldMasterIdLst>
  <p:notesMasterIdLst>
    <p:notesMasterId r:id="rId51"/>
  </p:notesMasterIdLst>
  <p:sldIdLst>
    <p:sldId id="313" r:id="rId5"/>
    <p:sldId id="314" r:id="rId6"/>
    <p:sldId id="315" r:id="rId7"/>
    <p:sldId id="316" r:id="rId8"/>
    <p:sldId id="317" r:id="rId9"/>
    <p:sldId id="318" r:id="rId10"/>
    <p:sldId id="319" r:id="rId11"/>
    <p:sldId id="320" r:id="rId12"/>
    <p:sldId id="256" r:id="rId13"/>
    <p:sldId id="276" r:id="rId14"/>
    <p:sldId id="350" r:id="rId15"/>
    <p:sldId id="277" r:id="rId16"/>
    <p:sldId id="275" r:id="rId17"/>
    <p:sldId id="321" r:id="rId18"/>
    <p:sldId id="333" r:id="rId19"/>
    <p:sldId id="334" r:id="rId20"/>
    <p:sldId id="335" r:id="rId21"/>
    <p:sldId id="336" r:id="rId22"/>
    <p:sldId id="337" r:id="rId23"/>
    <p:sldId id="324" r:id="rId24"/>
    <p:sldId id="326" r:id="rId25"/>
    <p:sldId id="327" r:id="rId26"/>
    <p:sldId id="339" r:id="rId27"/>
    <p:sldId id="340" r:id="rId28"/>
    <p:sldId id="341" r:id="rId29"/>
    <p:sldId id="342" r:id="rId30"/>
    <p:sldId id="343" r:id="rId31"/>
    <p:sldId id="328" r:id="rId32"/>
    <p:sldId id="338" r:id="rId33"/>
    <p:sldId id="348" r:id="rId34"/>
    <p:sldId id="332" r:id="rId35"/>
    <p:sldId id="349" r:id="rId36"/>
    <p:sldId id="345" r:id="rId37"/>
    <p:sldId id="331" r:id="rId38"/>
    <p:sldId id="344" r:id="rId39"/>
    <p:sldId id="329" r:id="rId40"/>
    <p:sldId id="346" r:id="rId41"/>
    <p:sldId id="347" r:id="rId42"/>
    <p:sldId id="351" r:id="rId43"/>
    <p:sldId id="352" r:id="rId44"/>
    <p:sldId id="353" r:id="rId45"/>
    <p:sldId id="354" r:id="rId46"/>
    <p:sldId id="355" r:id="rId47"/>
    <p:sldId id="356" r:id="rId48"/>
    <p:sldId id="357" r:id="rId49"/>
    <p:sldId id="358" r:id="rId50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00" autoAdjust="0"/>
    <p:restoredTop sz="94660"/>
  </p:normalViewPr>
  <p:slideViewPr>
    <p:cSldViewPr>
      <p:cViewPr>
        <p:scale>
          <a:sx n="66" d="100"/>
          <a:sy n="66" d="100"/>
        </p:scale>
        <p:origin x="-1392" y="-8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608305-D779-46D8-90D2-F29240A56C79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0C4C4C8D-4523-4FAC-B4DD-289D99413E76}">
      <dgm:prSet phldrT="[文字]"/>
      <dgm:spPr/>
      <dgm:t>
        <a:bodyPr/>
        <a:lstStyle/>
        <a:p>
          <a:r>
            <a:rPr lang="zh-TW" alt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每年</a:t>
          </a:r>
          <a:r>
            <a:rPr lang="en-US" alt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4</a:t>
          </a:r>
          <a:r>
            <a:rPr lang="zh-TW" alt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月至</a:t>
          </a:r>
          <a:r>
            <a:rPr lang="en-US" alt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6</a:t>
          </a:r>
          <a:r>
            <a:rPr lang="zh-TW" alt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月氣候最為怡人</a:t>
          </a:r>
          <a:endParaRPr lang="zh-TW" altLang="en-US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B8A3738-7A06-477E-B16C-9F506437AA17}" type="parTrans" cxnId="{217ACF72-D4E1-40C7-BE3A-C06C774245DB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46D5382-3EC3-4776-A324-3639EAAF5CC1}" type="sibTrans" cxnId="{217ACF72-D4E1-40C7-BE3A-C06C774245DB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45D3008-F2B3-48BB-861D-3BCBD1704CCC}">
      <dgm:prSet/>
      <dgm:spPr/>
      <dgm:t>
        <a:bodyPr/>
        <a:lstStyle/>
        <a:p>
          <a:r>
            <a:rPr lang="en-US" altLang="en-US" b="1" smtClean="0">
              <a:latin typeface="微軟正黑體" panose="020B0604030504040204" pitchFamily="34" charset="-120"/>
              <a:ea typeface="微軟正黑體" panose="020B0604030504040204" pitchFamily="34" charset="-120"/>
            </a:rPr>
            <a:t>7</a:t>
          </a:r>
          <a:r>
            <a:rPr lang="zh-TW" altLang="en-US" b="1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月和</a:t>
          </a:r>
          <a:r>
            <a:rPr lang="en-US" altLang="en-US" b="1" smtClean="0">
              <a:latin typeface="微軟正黑體" panose="020B0604030504040204" pitchFamily="34" charset="-120"/>
              <a:ea typeface="微軟正黑體" panose="020B0604030504040204" pitchFamily="34" charset="-120"/>
            </a:rPr>
            <a:t>8</a:t>
          </a:r>
          <a:r>
            <a:rPr lang="zh-TW" altLang="en-US" b="1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月是最熱和最乾燥的季節</a:t>
          </a:r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18EB9C0-D31B-4509-96BB-C182C3D50E4B}" type="parTrans" cxnId="{18973E0F-748A-4A57-8B01-5C5C1CB517F1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ACDE15C-04C6-44FC-A1C9-A654C0C3CE1E}" type="sibTrans" cxnId="{18973E0F-748A-4A57-8B01-5C5C1CB517F1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C502E2F-0F1E-4BF7-9CA9-2D9AAA1DDA0B}">
      <dgm:prSet/>
      <dgm:spPr/>
      <dgm:t>
        <a:bodyPr/>
        <a:lstStyle/>
        <a:p>
          <a:r>
            <a:rPr lang="en-US" alt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9</a:t>
          </a:r>
          <a:r>
            <a:rPr lang="zh-TW" alt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月中旬至</a:t>
          </a:r>
          <a:r>
            <a:rPr lang="en-US" alt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10</a:t>
          </a:r>
          <a:r>
            <a:rPr lang="zh-TW" alt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月是最晴朗的季節 稱為「羅馬的美麗十月天」</a:t>
          </a:r>
          <a:endParaRPr lang="zh-TW" altLang="en-US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F0CC27A-DF47-4892-9E1A-417310C82D61}" type="parTrans" cxnId="{A7FE61ED-1BDA-46FA-9B4E-50665C6173B7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85F4564-D0F3-4B64-8FBC-472908C994A3}" type="sibTrans" cxnId="{A7FE61ED-1BDA-46FA-9B4E-50665C6173B7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17C5340-CAD0-4C08-950A-0C3660B67872}">
      <dgm:prSet/>
      <dgm:spPr/>
      <dgm:t>
        <a:bodyPr/>
        <a:lstStyle/>
        <a:p>
          <a:r>
            <a:rPr lang="en-US" alt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10</a:t>
          </a:r>
          <a:r>
            <a:rPr lang="zh-TW" alt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月至</a:t>
          </a:r>
          <a:r>
            <a:rPr lang="en-US" alt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12</a:t>
          </a:r>
          <a:r>
            <a:rPr lang="zh-TW" alt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月是最潮濕的季節</a:t>
          </a:r>
          <a:endParaRPr lang="zh-TW" altLang="en-US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EBED04E-E2BD-42F5-B908-8DD5C113DD3F}" type="parTrans" cxnId="{596F1FB1-993E-499E-887B-D8F1353DDA1A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665852F-860B-4C3D-85F9-8C721C847639}" type="sibTrans" cxnId="{596F1FB1-993E-499E-887B-D8F1353DDA1A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C4A5CB3-318D-4F84-A491-8B5743B50FF6}">
      <dgm:prSet/>
      <dgm:spPr/>
      <dgm:t>
        <a:bodyPr/>
        <a:lstStyle/>
        <a:p>
          <a:r>
            <a:rPr lang="en-US" alt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1</a:t>
          </a:r>
          <a:r>
            <a:rPr lang="zh-TW" alt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月最寒冷</a:t>
          </a:r>
          <a:endParaRPr lang="zh-TW" altLang="en-US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30B5365-1CF5-421A-8BDA-05EF2035FFB3}" type="parTrans" cxnId="{147FDCF6-7D3C-4B3B-85A8-5BDE19C98E08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2B13F90-C5C9-48C4-875D-5360D9BA4C94}" type="sibTrans" cxnId="{147FDCF6-7D3C-4B3B-85A8-5BDE19C98E08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6E16089-2937-4B71-ABDA-F0745FC6516E}" type="pres">
      <dgm:prSet presAssocID="{B8608305-D779-46D8-90D2-F29240A56C79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zh-TW" altLang="en-US"/>
        </a:p>
      </dgm:t>
    </dgm:pt>
    <dgm:pt modelId="{3B3F7E66-BC4C-4E73-A166-03DDE7609FCB}" type="pres">
      <dgm:prSet presAssocID="{B8608305-D779-46D8-90D2-F29240A56C79}" presName="Name1" presStyleCnt="0"/>
      <dgm:spPr/>
    </dgm:pt>
    <dgm:pt modelId="{7A02D75C-BD96-4143-B885-902A6D16DE59}" type="pres">
      <dgm:prSet presAssocID="{B8608305-D779-46D8-90D2-F29240A56C79}" presName="cycle" presStyleCnt="0"/>
      <dgm:spPr/>
    </dgm:pt>
    <dgm:pt modelId="{BFF974E7-8709-4C37-8CC3-F1A843201A62}" type="pres">
      <dgm:prSet presAssocID="{B8608305-D779-46D8-90D2-F29240A56C79}" presName="srcNode" presStyleLbl="node1" presStyleIdx="0" presStyleCnt="5"/>
      <dgm:spPr/>
    </dgm:pt>
    <dgm:pt modelId="{8FAC7BC9-B5BD-4531-BB61-352834741706}" type="pres">
      <dgm:prSet presAssocID="{B8608305-D779-46D8-90D2-F29240A56C79}" presName="conn" presStyleLbl="parChTrans1D2" presStyleIdx="0" presStyleCnt="1"/>
      <dgm:spPr/>
      <dgm:t>
        <a:bodyPr/>
        <a:lstStyle/>
        <a:p>
          <a:endParaRPr lang="zh-TW" altLang="en-US"/>
        </a:p>
      </dgm:t>
    </dgm:pt>
    <dgm:pt modelId="{519BA76D-2A77-40C7-9F93-036F2719A1F2}" type="pres">
      <dgm:prSet presAssocID="{B8608305-D779-46D8-90D2-F29240A56C79}" presName="extraNode" presStyleLbl="node1" presStyleIdx="0" presStyleCnt="5"/>
      <dgm:spPr/>
    </dgm:pt>
    <dgm:pt modelId="{2BAFF600-D72B-452E-8249-3FFA2154575D}" type="pres">
      <dgm:prSet presAssocID="{B8608305-D779-46D8-90D2-F29240A56C79}" presName="dstNode" presStyleLbl="node1" presStyleIdx="0" presStyleCnt="5"/>
      <dgm:spPr/>
    </dgm:pt>
    <dgm:pt modelId="{917911C3-C5A4-4144-98AB-A8344E6A7D4F}" type="pres">
      <dgm:prSet presAssocID="{0C4C4C8D-4523-4FAC-B4DD-289D99413E76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9BB6E7D-AB76-4249-8C57-2D907433979C}" type="pres">
      <dgm:prSet presAssocID="{0C4C4C8D-4523-4FAC-B4DD-289D99413E76}" presName="accent_1" presStyleCnt="0"/>
      <dgm:spPr/>
    </dgm:pt>
    <dgm:pt modelId="{A2504357-0064-4386-AF5D-8689AC773DD9}" type="pres">
      <dgm:prSet presAssocID="{0C4C4C8D-4523-4FAC-B4DD-289D99413E76}" presName="accentRepeatNode" presStyleLbl="solidFgAcc1" presStyleIdx="0" presStyleCnt="5"/>
      <dgm:spPr/>
    </dgm:pt>
    <dgm:pt modelId="{F7E1230D-EABC-4CDD-8FA4-F4086E38A783}" type="pres">
      <dgm:prSet presAssocID="{D45D3008-F2B3-48BB-861D-3BCBD1704CCC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D4D3AEB-A48D-430C-B719-906C29E38B92}" type="pres">
      <dgm:prSet presAssocID="{D45D3008-F2B3-48BB-861D-3BCBD1704CCC}" presName="accent_2" presStyleCnt="0"/>
      <dgm:spPr/>
    </dgm:pt>
    <dgm:pt modelId="{BA2C12DF-47ED-4B00-AC2A-9225726B5A45}" type="pres">
      <dgm:prSet presAssocID="{D45D3008-F2B3-48BB-861D-3BCBD1704CCC}" presName="accentRepeatNode" presStyleLbl="solidFgAcc1" presStyleIdx="1" presStyleCnt="5"/>
      <dgm:spPr/>
    </dgm:pt>
    <dgm:pt modelId="{733B6FC6-D486-4264-A427-99055A6FB600}" type="pres">
      <dgm:prSet presAssocID="{AC502E2F-0F1E-4BF7-9CA9-2D9AAA1DDA0B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962F9FE-79B2-49D1-A1B8-A470B543B48A}" type="pres">
      <dgm:prSet presAssocID="{AC502E2F-0F1E-4BF7-9CA9-2D9AAA1DDA0B}" presName="accent_3" presStyleCnt="0"/>
      <dgm:spPr/>
    </dgm:pt>
    <dgm:pt modelId="{454F282A-9894-4B09-B532-58F786E6D460}" type="pres">
      <dgm:prSet presAssocID="{AC502E2F-0F1E-4BF7-9CA9-2D9AAA1DDA0B}" presName="accentRepeatNode" presStyleLbl="solidFgAcc1" presStyleIdx="2" presStyleCnt="5"/>
      <dgm:spPr/>
    </dgm:pt>
    <dgm:pt modelId="{E13D19C7-7EDF-49AB-8DEB-D5B46D3153FE}" type="pres">
      <dgm:prSet presAssocID="{417C5340-CAD0-4C08-950A-0C3660B67872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EED939E-BEFA-46D1-8610-50EF5A335FB3}" type="pres">
      <dgm:prSet presAssocID="{417C5340-CAD0-4C08-950A-0C3660B67872}" presName="accent_4" presStyleCnt="0"/>
      <dgm:spPr/>
    </dgm:pt>
    <dgm:pt modelId="{95802C2D-6448-4E3D-83A8-84536E58C73A}" type="pres">
      <dgm:prSet presAssocID="{417C5340-CAD0-4C08-950A-0C3660B67872}" presName="accentRepeatNode" presStyleLbl="solidFgAcc1" presStyleIdx="3" presStyleCnt="5"/>
      <dgm:spPr/>
    </dgm:pt>
    <dgm:pt modelId="{437CD718-301D-40A4-B9BD-1110B5D0A8EE}" type="pres">
      <dgm:prSet presAssocID="{0C4A5CB3-318D-4F84-A491-8B5743B50FF6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2607375-11ED-4A94-9C73-B738F2CAA8D8}" type="pres">
      <dgm:prSet presAssocID="{0C4A5CB3-318D-4F84-A491-8B5743B50FF6}" presName="accent_5" presStyleCnt="0"/>
      <dgm:spPr/>
    </dgm:pt>
    <dgm:pt modelId="{9CE7C383-475D-4001-A32D-F1E21C72574D}" type="pres">
      <dgm:prSet presAssocID="{0C4A5CB3-318D-4F84-A491-8B5743B50FF6}" presName="accentRepeatNode" presStyleLbl="solidFgAcc1" presStyleIdx="4" presStyleCnt="5"/>
      <dgm:spPr/>
    </dgm:pt>
  </dgm:ptLst>
  <dgm:cxnLst>
    <dgm:cxn modelId="{F65284C7-5503-421E-99D1-F72948605F09}" type="presOf" srcId="{417C5340-CAD0-4C08-950A-0C3660B67872}" destId="{E13D19C7-7EDF-49AB-8DEB-D5B46D3153FE}" srcOrd="0" destOrd="0" presId="urn:microsoft.com/office/officeart/2008/layout/VerticalCurvedList"/>
    <dgm:cxn modelId="{A7FE61ED-1BDA-46FA-9B4E-50665C6173B7}" srcId="{B8608305-D779-46D8-90D2-F29240A56C79}" destId="{AC502E2F-0F1E-4BF7-9CA9-2D9AAA1DDA0B}" srcOrd="2" destOrd="0" parTransId="{EF0CC27A-DF47-4892-9E1A-417310C82D61}" sibTransId="{485F4564-D0F3-4B64-8FBC-472908C994A3}"/>
    <dgm:cxn modelId="{F15306E0-0BC6-4582-B0A6-EC460A0E488B}" type="presOf" srcId="{C46D5382-3EC3-4776-A324-3639EAAF5CC1}" destId="{8FAC7BC9-B5BD-4531-BB61-352834741706}" srcOrd="0" destOrd="0" presId="urn:microsoft.com/office/officeart/2008/layout/VerticalCurvedList"/>
    <dgm:cxn modelId="{147FDCF6-7D3C-4B3B-85A8-5BDE19C98E08}" srcId="{B8608305-D779-46D8-90D2-F29240A56C79}" destId="{0C4A5CB3-318D-4F84-A491-8B5743B50FF6}" srcOrd="4" destOrd="0" parTransId="{630B5365-1CF5-421A-8BDA-05EF2035FFB3}" sibTransId="{D2B13F90-C5C9-48C4-875D-5360D9BA4C94}"/>
    <dgm:cxn modelId="{18973E0F-748A-4A57-8B01-5C5C1CB517F1}" srcId="{B8608305-D779-46D8-90D2-F29240A56C79}" destId="{D45D3008-F2B3-48BB-861D-3BCBD1704CCC}" srcOrd="1" destOrd="0" parTransId="{418EB9C0-D31B-4509-96BB-C182C3D50E4B}" sibTransId="{FACDE15C-04C6-44FC-A1C9-A654C0C3CE1E}"/>
    <dgm:cxn modelId="{695BB517-4D66-4495-B4DE-A7F7B1CE5660}" type="presOf" srcId="{0C4C4C8D-4523-4FAC-B4DD-289D99413E76}" destId="{917911C3-C5A4-4144-98AB-A8344E6A7D4F}" srcOrd="0" destOrd="0" presId="urn:microsoft.com/office/officeart/2008/layout/VerticalCurvedList"/>
    <dgm:cxn modelId="{217ACF72-D4E1-40C7-BE3A-C06C774245DB}" srcId="{B8608305-D779-46D8-90D2-F29240A56C79}" destId="{0C4C4C8D-4523-4FAC-B4DD-289D99413E76}" srcOrd="0" destOrd="0" parTransId="{FB8A3738-7A06-477E-B16C-9F506437AA17}" sibTransId="{C46D5382-3EC3-4776-A324-3639EAAF5CC1}"/>
    <dgm:cxn modelId="{596F1FB1-993E-499E-887B-D8F1353DDA1A}" srcId="{B8608305-D779-46D8-90D2-F29240A56C79}" destId="{417C5340-CAD0-4C08-950A-0C3660B67872}" srcOrd="3" destOrd="0" parTransId="{3EBED04E-E2BD-42F5-B908-8DD5C113DD3F}" sibTransId="{3665852F-860B-4C3D-85F9-8C721C847639}"/>
    <dgm:cxn modelId="{800D5B91-4AD7-40E9-AC51-F1B2AB93D8E1}" type="presOf" srcId="{AC502E2F-0F1E-4BF7-9CA9-2D9AAA1DDA0B}" destId="{733B6FC6-D486-4264-A427-99055A6FB600}" srcOrd="0" destOrd="0" presId="urn:microsoft.com/office/officeart/2008/layout/VerticalCurvedList"/>
    <dgm:cxn modelId="{990B50CD-B441-4671-BA5F-2CB05833CF8D}" type="presOf" srcId="{D45D3008-F2B3-48BB-861D-3BCBD1704CCC}" destId="{F7E1230D-EABC-4CDD-8FA4-F4086E38A783}" srcOrd="0" destOrd="0" presId="urn:microsoft.com/office/officeart/2008/layout/VerticalCurvedList"/>
    <dgm:cxn modelId="{34BE8434-08CE-4865-BBA9-5CAE39ABD443}" type="presOf" srcId="{B8608305-D779-46D8-90D2-F29240A56C79}" destId="{66E16089-2937-4B71-ABDA-F0745FC6516E}" srcOrd="0" destOrd="0" presId="urn:microsoft.com/office/officeart/2008/layout/VerticalCurvedList"/>
    <dgm:cxn modelId="{B14B86F4-9B3B-4103-BD7D-91499D9CE112}" type="presOf" srcId="{0C4A5CB3-318D-4F84-A491-8B5743B50FF6}" destId="{437CD718-301D-40A4-B9BD-1110B5D0A8EE}" srcOrd="0" destOrd="0" presId="urn:microsoft.com/office/officeart/2008/layout/VerticalCurvedList"/>
    <dgm:cxn modelId="{8400AC05-F084-4D5F-A01C-22E95457C0C7}" type="presParOf" srcId="{66E16089-2937-4B71-ABDA-F0745FC6516E}" destId="{3B3F7E66-BC4C-4E73-A166-03DDE7609FCB}" srcOrd="0" destOrd="0" presId="urn:microsoft.com/office/officeart/2008/layout/VerticalCurvedList"/>
    <dgm:cxn modelId="{52CEDDDB-7F36-44EA-AB2A-A61543424DE4}" type="presParOf" srcId="{3B3F7E66-BC4C-4E73-A166-03DDE7609FCB}" destId="{7A02D75C-BD96-4143-B885-902A6D16DE59}" srcOrd="0" destOrd="0" presId="urn:microsoft.com/office/officeart/2008/layout/VerticalCurvedList"/>
    <dgm:cxn modelId="{739010FC-D24D-402D-93F4-BD0FADEB0024}" type="presParOf" srcId="{7A02D75C-BD96-4143-B885-902A6D16DE59}" destId="{BFF974E7-8709-4C37-8CC3-F1A843201A62}" srcOrd="0" destOrd="0" presId="urn:microsoft.com/office/officeart/2008/layout/VerticalCurvedList"/>
    <dgm:cxn modelId="{3E91DAF0-260C-4CB6-9AE0-85854555F9F8}" type="presParOf" srcId="{7A02D75C-BD96-4143-B885-902A6D16DE59}" destId="{8FAC7BC9-B5BD-4531-BB61-352834741706}" srcOrd="1" destOrd="0" presId="urn:microsoft.com/office/officeart/2008/layout/VerticalCurvedList"/>
    <dgm:cxn modelId="{F6DE2F6C-5F8B-46A4-9879-36AFE2B517AE}" type="presParOf" srcId="{7A02D75C-BD96-4143-B885-902A6D16DE59}" destId="{519BA76D-2A77-40C7-9F93-036F2719A1F2}" srcOrd="2" destOrd="0" presId="urn:microsoft.com/office/officeart/2008/layout/VerticalCurvedList"/>
    <dgm:cxn modelId="{D32CE01D-4E32-451E-9B74-48713513FB15}" type="presParOf" srcId="{7A02D75C-BD96-4143-B885-902A6D16DE59}" destId="{2BAFF600-D72B-452E-8249-3FFA2154575D}" srcOrd="3" destOrd="0" presId="urn:microsoft.com/office/officeart/2008/layout/VerticalCurvedList"/>
    <dgm:cxn modelId="{DA29C3A1-6106-4ABE-8017-C6FF0E08B808}" type="presParOf" srcId="{3B3F7E66-BC4C-4E73-A166-03DDE7609FCB}" destId="{917911C3-C5A4-4144-98AB-A8344E6A7D4F}" srcOrd="1" destOrd="0" presId="urn:microsoft.com/office/officeart/2008/layout/VerticalCurvedList"/>
    <dgm:cxn modelId="{C78A1756-BAE9-40C4-A611-6F5D48491CC6}" type="presParOf" srcId="{3B3F7E66-BC4C-4E73-A166-03DDE7609FCB}" destId="{79BB6E7D-AB76-4249-8C57-2D907433979C}" srcOrd="2" destOrd="0" presId="urn:microsoft.com/office/officeart/2008/layout/VerticalCurvedList"/>
    <dgm:cxn modelId="{CC06D9D8-32BC-4B17-89D9-E419F820AE50}" type="presParOf" srcId="{79BB6E7D-AB76-4249-8C57-2D907433979C}" destId="{A2504357-0064-4386-AF5D-8689AC773DD9}" srcOrd="0" destOrd="0" presId="urn:microsoft.com/office/officeart/2008/layout/VerticalCurvedList"/>
    <dgm:cxn modelId="{AB407D78-F209-4B88-8966-B26B37E43E5B}" type="presParOf" srcId="{3B3F7E66-BC4C-4E73-A166-03DDE7609FCB}" destId="{F7E1230D-EABC-4CDD-8FA4-F4086E38A783}" srcOrd="3" destOrd="0" presId="urn:microsoft.com/office/officeart/2008/layout/VerticalCurvedList"/>
    <dgm:cxn modelId="{484D43FC-DDF4-4E9F-9963-3D0D582A09AC}" type="presParOf" srcId="{3B3F7E66-BC4C-4E73-A166-03DDE7609FCB}" destId="{3D4D3AEB-A48D-430C-B719-906C29E38B92}" srcOrd="4" destOrd="0" presId="urn:microsoft.com/office/officeart/2008/layout/VerticalCurvedList"/>
    <dgm:cxn modelId="{4B1C49AC-04F9-408F-AE90-C1AE580E97DE}" type="presParOf" srcId="{3D4D3AEB-A48D-430C-B719-906C29E38B92}" destId="{BA2C12DF-47ED-4B00-AC2A-9225726B5A45}" srcOrd="0" destOrd="0" presId="urn:microsoft.com/office/officeart/2008/layout/VerticalCurvedList"/>
    <dgm:cxn modelId="{BF794728-7A83-4F65-AD61-05841332BDD3}" type="presParOf" srcId="{3B3F7E66-BC4C-4E73-A166-03DDE7609FCB}" destId="{733B6FC6-D486-4264-A427-99055A6FB600}" srcOrd="5" destOrd="0" presId="urn:microsoft.com/office/officeart/2008/layout/VerticalCurvedList"/>
    <dgm:cxn modelId="{83CC3094-2897-4D72-8370-193A6A3610FB}" type="presParOf" srcId="{3B3F7E66-BC4C-4E73-A166-03DDE7609FCB}" destId="{1962F9FE-79B2-49D1-A1B8-A470B543B48A}" srcOrd="6" destOrd="0" presId="urn:microsoft.com/office/officeart/2008/layout/VerticalCurvedList"/>
    <dgm:cxn modelId="{8F521BB9-DFBD-4FBE-88BF-F11B8284400E}" type="presParOf" srcId="{1962F9FE-79B2-49D1-A1B8-A470B543B48A}" destId="{454F282A-9894-4B09-B532-58F786E6D460}" srcOrd="0" destOrd="0" presId="urn:microsoft.com/office/officeart/2008/layout/VerticalCurvedList"/>
    <dgm:cxn modelId="{D19BD507-5822-4647-A706-BF739C5A31E8}" type="presParOf" srcId="{3B3F7E66-BC4C-4E73-A166-03DDE7609FCB}" destId="{E13D19C7-7EDF-49AB-8DEB-D5B46D3153FE}" srcOrd="7" destOrd="0" presId="urn:microsoft.com/office/officeart/2008/layout/VerticalCurvedList"/>
    <dgm:cxn modelId="{20EC07A1-DA17-40D6-B993-87F8150FFE84}" type="presParOf" srcId="{3B3F7E66-BC4C-4E73-A166-03DDE7609FCB}" destId="{FEED939E-BEFA-46D1-8610-50EF5A335FB3}" srcOrd="8" destOrd="0" presId="urn:microsoft.com/office/officeart/2008/layout/VerticalCurvedList"/>
    <dgm:cxn modelId="{FDF7F667-1B07-4E75-BA89-542FA9EDA6ED}" type="presParOf" srcId="{FEED939E-BEFA-46D1-8610-50EF5A335FB3}" destId="{95802C2D-6448-4E3D-83A8-84536E58C73A}" srcOrd="0" destOrd="0" presId="urn:microsoft.com/office/officeart/2008/layout/VerticalCurvedList"/>
    <dgm:cxn modelId="{2FC18A16-A60A-4F8D-9FD7-80FBBA536648}" type="presParOf" srcId="{3B3F7E66-BC4C-4E73-A166-03DDE7609FCB}" destId="{437CD718-301D-40A4-B9BD-1110B5D0A8EE}" srcOrd="9" destOrd="0" presId="urn:microsoft.com/office/officeart/2008/layout/VerticalCurvedList"/>
    <dgm:cxn modelId="{6256429C-F143-4F2C-90DF-A008626743FA}" type="presParOf" srcId="{3B3F7E66-BC4C-4E73-A166-03DDE7609FCB}" destId="{62607375-11ED-4A94-9C73-B738F2CAA8D8}" srcOrd="10" destOrd="0" presId="urn:microsoft.com/office/officeart/2008/layout/VerticalCurvedList"/>
    <dgm:cxn modelId="{B55541E6-4BCE-4097-9458-BE47C51BAD03}" type="presParOf" srcId="{62607375-11ED-4A94-9C73-B738F2CAA8D8}" destId="{9CE7C383-475D-4001-A32D-F1E21C72574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36FB0EC-BAD1-4239-A8E3-5F2F0582E7F0}" type="doc">
      <dgm:prSet loTypeId="urn:microsoft.com/office/officeart/2005/8/layout/hList6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4D89A6B5-72C0-426A-B6B5-3AD39E3AACF1}">
      <dgm:prSet phldrT="[文字]"/>
      <dgm:spPr/>
      <dgm:t>
        <a:bodyPr/>
        <a:lstStyle/>
        <a:p>
          <a:r>
            <a:rPr lang="zh-TW" alt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春</a:t>
          </a:r>
          <a:endParaRPr lang="zh-TW" altLang="en-US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E118EC6-2742-4856-AD8B-9256A6B75B59}" type="parTrans" cxnId="{2CD5D784-2137-460A-B00F-A22E1F8B60FB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1EA4298-FA81-4F26-80F6-E93016DE2D97}" type="sibTrans" cxnId="{2CD5D784-2137-460A-B00F-A22E1F8B60FB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024BA01-5FB8-42E5-A832-44546FD12ED1}">
      <dgm:prSet phldrT="[文字]"/>
      <dgm:spPr/>
      <dgm:t>
        <a:bodyPr/>
        <a:lstStyle/>
        <a:p>
          <a:r>
            <a:rPr lang="zh-TW" altLang="en-US" b="1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夏</a:t>
          </a:r>
          <a:endParaRPr lang="zh-TW" altLang="en-US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8509B0C-70FE-4C28-B8B1-3C37E278E4DF}" type="parTrans" cxnId="{B5AF11E2-39C1-4A92-A22F-22E9C414B5AE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92DD9F9-6C26-4279-85A7-2645056A6CB4}" type="sibTrans" cxnId="{B5AF11E2-39C1-4A92-A22F-22E9C414B5AE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69815DF-A5CE-439E-9EEC-F6B9794F1CB6}">
      <dgm:prSet phldrT="[文字]"/>
      <dgm:spPr/>
      <dgm:t>
        <a:bodyPr/>
        <a:lstStyle/>
        <a:p>
          <a:r>
            <a:rPr lang="zh-TW" alt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 羅馬的夏季伴隨著節日到來。</a:t>
          </a:r>
          <a:endParaRPr lang="zh-TW" altLang="en-US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C5A099C-F77B-42CE-B328-C92759015947}" type="parTrans" cxnId="{8F863E1E-35C5-4FE7-A1C8-51FF6E8EEA93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F827B73-3730-485C-98B5-942457873CA2}" type="sibTrans" cxnId="{8F863E1E-35C5-4FE7-A1C8-51FF6E8EEA93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B41BF7D-96DF-4004-919D-230E72BD9381}">
      <dgm:prSet phldrT="[文字]"/>
      <dgm:spPr/>
      <dgm:t>
        <a:bodyPr/>
        <a:lstStyle/>
        <a:p>
          <a:r>
            <a:rPr lang="zh-TW" altLang="en-US" b="1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秋</a:t>
          </a:r>
          <a:endParaRPr lang="zh-TW" altLang="en-US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A02DFBE-3A37-4BC6-89D6-DBAA7B2BEDC7}" type="parTrans" cxnId="{5822E28F-B22D-41A5-B75B-EBF33125EA08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EA9925C-AA58-42AD-8B8E-1717BBA2F368}" type="sibTrans" cxnId="{5822E28F-B22D-41A5-B75B-EBF33125EA08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387303F-4C8C-4F30-AA34-377F4BAA257E}">
      <dgm:prSet phldrT="[文字]"/>
      <dgm:spPr/>
      <dgm:t>
        <a:bodyPr/>
        <a:lstStyle/>
        <a:p>
          <a:r>
            <a:rPr lang="zh-TW" alt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 臺伯河畔的七葉樹樹葉轉呈紅色，標誌著夏季的結束。</a:t>
          </a:r>
          <a:endParaRPr lang="zh-TW" altLang="en-US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F0EDF32-6F53-4AB9-8236-834DFB325539}" type="parTrans" cxnId="{A4218BAE-1AC1-465E-AEC6-96F54F852B9A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3AB6FFE-B848-4055-B71D-3D64544A4506}" type="sibTrans" cxnId="{A4218BAE-1AC1-465E-AEC6-96F54F852B9A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9CBC97A-32E7-4761-9216-08E881A512ED}">
      <dgm:prSet phldrT="[文字]"/>
      <dgm:spPr/>
      <dgm:t>
        <a:bodyPr/>
        <a:lstStyle/>
        <a:p>
          <a:r>
            <a:rPr lang="zh-TW" alt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隨著含羞草開出黃色的花朵，羅馬的春天也就到了。</a:t>
          </a:r>
          <a:endParaRPr lang="zh-TW" altLang="en-US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4E20C01-713C-491E-8CE6-0AC7E6FBFAEC}" type="sibTrans" cxnId="{E521E5CA-1E43-4B7F-821B-83FA567D1435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B5FCAEB-D84C-4BEB-9598-37661466C4DC}" type="parTrans" cxnId="{E521E5CA-1E43-4B7F-821B-83FA567D1435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3C398B2-4FB7-4032-8461-1457B744958E}">
      <dgm:prSet phldrT="[文字]"/>
      <dgm:spPr/>
      <dgm:t>
        <a:bodyPr/>
        <a:lstStyle/>
        <a:p>
          <a:r>
            <a:rPr lang="en-US" alt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3</a:t>
          </a:r>
          <a:r>
            <a:rPr lang="zh-TW" alt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月</a:t>
          </a:r>
          <a:r>
            <a:rPr lang="en-US" alt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8</a:t>
          </a:r>
          <a:r>
            <a:rPr lang="zh-TW" alt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日婦女節這一天，男性都把含羞草花作為禮物送給妻子或戀人。</a:t>
          </a:r>
          <a:endParaRPr lang="zh-TW" altLang="en-US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5FD5EDD-DA56-476B-9B3A-3C7ECE9DB385}" type="parTrans" cxnId="{E4AAA28A-8AC8-4E8C-89F5-7B105CA3628A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7FBCBD7-9B46-4E6A-9FD6-6E520EE7C9AF}" type="sibTrans" cxnId="{E4AAA28A-8AC8-4E8C-89F5-7B105CA3628A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A448E10-912A-4AF6-84C3-10850976F28C}">
      <dgm:prSet phldrT="[文字]"/>
      <dgm:spPr/>
      <dgm:t>
        <a:bodyPr/>
        <a:lstStyle/>
        <a:p>
          <a:r>
            <a:rPr lang="zh-TW" altLang="en-US" b="1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在</a:t>
          </a:r>
          <a:r>
            <a:rPr lang="en-US" alt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6</a:t>
          </a:r>
          <a:r>
            <a:rPr lang="zh-TW" alt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月</a:t>
          </a:r>
          <a:r>
            <a:rPr lang="en-US" alt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23</a:t>
          </a:r>
          <a:r>
            <a:rPr lang="zh-TW" alt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日、</a:t>
          </a:r>
          <a:r>
            <a:rPr lang="en-US" alt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24</a:t>
          </a:r>
          <a:r>
            <a:rPr lang="zh-TW" alt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日的聖喬萬尼節時，吃蝸牛、烤全豬，舉著葡萄酒進行歌唱比賽直到深夜。</a:t>
          </a:r>
          <a:endParaRPr lang="zh-TW" altLang="en-US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5F8E0A8-CA99-4C72-84FF-495EBBA13B80}" type="parTrans" cxnId="{86AD53D6-EE3D-4AE0-8CD4-33349B178A1E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AF3288A-8D80-4D80-A239-66B9BA53F1E7}" type="sibTrans" cxnId="{86AD53D6-EE3D-4AE0-8CD4-33349B178A1E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911A6C6-6235-4139-9EA1-ED64820EDE46}">
      <dgm:prSet/>
      <dgm:spPr/>
      <dgm:t>
        <a:bodyPr/>
        <a:lstStyle/>
        <a:p>
          <a:r>
            <a:rPr lang="zh-TW" alt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冬</a:t>
          </a:r>
          <a:endParaRPr lang="zh-TW" altLang="en-US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32F1B83-1CF0-48B6-96F9-E1493340B2D4}" type="parTrans" cxnId="{D97380B9-CE82-4D40-A63C-A0687E22D0D0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24A2A2A-1748-4AF1-BF2E-6B63CE53F248}" type="sibTrans" cxnId="{D97380B9-CE82-4D40-A63C-A0687E22D0D0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B93924F-68C3-493A-A5A5-4ECB03FDEE84}">
      <dgm:prSet phldrT="[文字]"/>
      <dgm:spPr/>
      <dgm:t>
        <a:bodyPr/>
        <a:lstStyle/>
        <a:p>
          <a:r>
            <a:rPr lang="zh-TW" alt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秋季同樣是羅馬人充滿樂趣的季節，葡萄酒節開始了。</a:t>
          </a:r>
          <a:endParaRPr lang="zh-TW" altLang="en-US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FCD9D9A-C124-47D5-A00E-705A7E3EABDD}" type="parTrans" cxnId="{921D6864-71CD-4930-9E34-06DA689DDEFE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04713D8-A882-49F8-9D7E-C24A56E07A3A}" type="sibTrans" cxnId="{921D6864-71CD-4930-9E34-06DA689DDEFE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95A9DE0-3A78-4FC0-B198-4CFF6AC5A447}">
      <dgm:prSet/>
      <dgm:spPr/>
      <dgm:t>
        <a:bodyPr/>
        <a:lstStyle/>
        <a:p>
          <a:r>
            <a:rPr lang="zh-TW" alt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 剛進入</a:t>
          </a:r>
          <a:r>
            <a:rPr lang="en-US" alt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12</a:t>
          </a:r>
          <a:r>
            <a:rPr lang="zh-TW" alt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月，羅馬人就會來到納沃納廣場。</a:t>
          </a:r>
          <a:endParaRPr lang="zh-TW" altLang="en-US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457228C-58B8-464A-9BB4-CD97982ABF56}" type="parTrans" cxnId="{EB453099-8573-4E0E-962E-61F3C5C9E579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40917E9-41E8-4FC9-AB0F-1BFF3AAE8865}" type="sibTrans" cxnId="{EB453099-8573-4E0E-962E-61F3C5C9E579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BFCCB86-AE94-4834-9A65-01FA2396EC62}">
      <dgm:prSet/>
      <dgm:spPr/>
      <dgm:t>
        <a:bodyPr/>
        <a:lstStyle/>
        <a:p>
          <a:r>
            <a:rPr lang="zh-TW" altLang="en-US" b="1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天氣</a:t>
          </a:r>
          <a:r>
            <a:rPr lang="zh-TW" alt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變得寒冷後到處都很冷清，只有這裡例外。 </a:t>
          </a:r>
          <a:endParaRPr lang="zh-TW" altLang="en-US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17FCBB8-07E5-4B37-8DC8-D21468E740C9}" type="parTrans" cxnId="{F1FDE7C4-B18E-4C7E-9691-46563D56C140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B32B333-BCEB-4BAE-A429-4595C178EED1}" type="sibTrans" cxnId="{F1FDE7C4-B18E-4C7E-9691-46563D56C140}">
      <dgm:prSet/>
      <dgm:spPr/>
      <dgm:t>
        <a:bodyPr/>
        <a:lstStyle/>
        <a:p>
          <a:endParaRPr lang="zh-TW" altLang="en-US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0A10A03-58AF-4B70-989E-85DCABDE30E7}" type="pres">
      <dgm:prSet presAssocID="{236FB0EC-BAD1-4239-A8E3-5F2F0582E7F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0A2CDF1D-B059-405B-8D92-A33ECC97C29C}" type="pres">
      <dgm:prSet presAssocID="{4D89A6B5-72C0-426A-B6B5-3AD39E3AACF1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E1A8E3E-10EA-4381-9B83-9DFEC3263EE9}" type="pres">
      <dgm:prSet presAssocID="{61EA4298-FA81-4F26-80F6-E93016DE2D97}" presName="sibTrans" presStyleCnt="0"/>
      <dgm:spPr/>
    </dgm:pt>
    <dgm:pt modelId="{C2F7CFB7-7644-4789-BE1B-B2177ED5E62A}" type="pres">
      <dgm:prSet presAssocID="{C024BA01-5FB8-42E5-A832-44546FD12ED1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9357D2A-6AF2-447F-B4A5-A0FB4949BEC3}" type="pres">
      <dgm:prSet presAssocID="{692DD9F9-6C26-4279-85A7-2645056A6CB4}" presName="sibTrans" presStyleCnt="0"/>
      <dgm:spPr/>
    </dgm:pt>
    <dgm:pt modelId="{1143B857-045C-4E3B-A16D-09E6BB32FC52}" type="pres">
      <dgm:prSet presAssocID="{6B41BF7D-96DF-4004-919D-230E72BD9381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3442929-6F76-443B-A07A-4A84C94E76EB}" type="pres">
      <dgm:prSet presAssocID="{3EA9925C-AA58-42AD-8B8E-1717BBA2F368}" presName="sibTrans" presStyleCnt="0"/>
      <dgm:spPr/>
    </dgm:pt>
    <dgm:pt modelId="{4600D32F-4506-4D0F-A2FF-7A7B4CF4DB71}" type="pres">
      <dgm:prSet presAssocID="{B911A6C6-6235-4139-9EA1-ED64820EDE46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921D6864-71CD-4930-9E34-06DA689DDEFE}" srcId="{6B41BF7D-96DF-4004-919D-230E72BD9381}" destId="{8B93924F-68C3-493A-A5A5-4ECB03FDEE84}" srcOrd="1" destOrd="0" parTransId="{4FCD9D9A-C124-47D5-A00E-705A7E3EABDD}" sibTransId="{A04713D8-A882-49F8-9D7E-C24A56E07A3A}"/>
    <dgm:cxn modelId="{EB453099-8573-4E0E-962E-61F3C5C9E579}" srcId="{B911A6C6-6235-4139-9EA1-ED64820EDE46}" destId="{495A9DE0-3A78-4FC0-B198-4CFF6AC5A447}" srcOrd="0" destOrd="0" parTransId="{6457228C-58B8-464A-9BB4-CD97982ABF56}" sibTransId="{C40917E9-41E8-4FC9-AB0F-1BFF3AAE8865}"/>
    <dgm:cxn modelId="{B5AF11E2-39C1-4A92-A22F-22E9C414B5AE}" srcId="{236FB0EC-BAD1-4239-A8E3-5F2F0582E7F0}" destId="{C024BA01-5FB8-42E5-A832-44546FD12ED1}" srcOrd="1" destOrd="0" parTransId="{58509B0C-70FE-4C28-B8B1-3C37E278E4DF}" sibTransId="{692DD9F9-6C26-4279-85A7-2645056A6CB4}"/>
    <dgm:cxn modelId="{E4AAA28A-8AC8-4E8C-89F5-7B105CA3628A}" srcId="{4D89A6B5-72C0-426A-B6B5-3AD39E3AACF1}" destId="{83C398B2-4FB7-4032-8461-1457B744958E}" srcOrd="1" destOrd="0" parTransId="{25FD5EDD-DA56-476B-9B3A-3C7ECE9DB385}" sibTransId="{67FBCBD7-9B46-4E6A-9FD6-6E520EE7C9AF}"/>
    <dgm:cxn modelId="{A4218BAE-1AC1-465E-AEC6-96F54F852B9A}" srcId="{6B41BF7D-96DF-4004-919D-230E72BD9381}" destId="{8387303F-4C8C-4F30-AA34-377F4BAA257E}" srcOrd="0" destOrd="0" parTransId="{3F0EDF32-6F53-4AB9-8236-834DFB325539}" sibTransId="{93AB6FFE-B848-4055-B71D-3D64544A4506}"/>
    <dgm:cxn modelId="{86AD53D6-EE3D-4AE0-8CD4-33349B178A1E}" srcId="{C024BA01-5FB8-42E5-A832-44546FD12ED1}" destId="{CA448E10-912A-4AF6-84C3-10850976F28C}" srcOrd="1" destOrd="0" parTransId="{F5F8E0A8-CA99-4C72-84FF-495EBBA13B80}" sibTransId="{EAF3288A-8D80-4D80-A239-66B9BA53F1E7}"/>
    <dgm:cxn modelId="{4AC6FD12-8802-4E31-AB84-3789D5DE58F3}" type="presOf" srcId="{495A9DE0-3A78-4FC0-B198-4CFF6AC5A447}" destId="{4600D32F-4506-4D0F-A2FF-7A7B4CF4DB71}" srcOrd="0" destOrd="1" presId="urn:microsoft.com/office/officeart/2005/8/layout/hList6"/>
    <dgm:cxn modelId="{F1FDE7C4-B18E-4C7E-9691-46563D56C140}" srcId="{B911A6C6-6235-4139-9EA1-ED64820EDE46}" destId="{BBFCCB86-AE94-4834-9A65-01FA2396EC62}" srcOrd="1" destOrd="0" parTransId="{517FCBB8-07E5-4B37-8DC8-D21468E740C9}" sibTransId="{9B32B333-BCEB-4BAE-A429-4595C178EED1}"/>
    <dgm:cxn modelId="{E521E5CA-1E43-4B7F-821B-83FA567D1435}" srcId="{4D89A6B5-72C0-426A-B6B5-3AD39E3AACF1}" destId="{89CBC97A-32E7-4761-9216-08E881A512ED}" srcOrd="0" destOrd="0" parTransId="{AB5FCAEB-D84C-4BEB-9598-37661466C4DC}" sibTransId="{04E20C01-713C-491E-8CE6-0AC7E6FBFAEC}"/>
    <dgm:cxn modelId="{1137E58A-1EA8-4B4D-9B0C-BC8A35D3C0A2}" type="presOf" srcId="{C024BA01-5FB8-42E5-A832-44546FD12ED1}" destId="{C2F7CFB7-7644-4789-BE1B-B2177ED5E62A}" srcOrd="0" destOrd="0" presId="urn:microsoft.com/office/officeart/2005/8/layout/hList6"/>
    <dgm:cxn modelId="{E122B8A5-4053-448A-B84F-22186B5A2755}" type="presOf" srcId="{236FB0EC-BAD1-4239-A8E3-5F2F0582E7F0}" destId="{80A10A03-58AF-4B70-989E-85DCABDE30E7}" srcOrd="0" destOrd="0" presId="urn:microsoft.com/office/officeart/2005/8/layout/hList6"/>
    <dgm:cxn modelId="{1E400A1E-BDF7-4326-B678-92EC01B058A1}" type="presOf" srcId="{8387303F-4C8C-4F30-AA34-377F4BAA257E}" destId="{1143B857-045C-4E3B-A16D-09E6BB32FC52}" srcOrd="0" destOrd="1" presId="urn:microsoft.com/office/officeart/2005/8/layout/hList6"/>
    <dgm:cxn modelId="{5822E28F-B22D-41A5-B75B-EBF33125EA08}" srcId="{236FB0EC-BAD1-4239-A8E3-5F2F0582E7F0}" destId="{6B41BF7D-96DF-4004-919D-230E72BD9381}" srcOrd="2" destOrd="0" parTransId="{FA02DFBE-3A37-4BC6-89D6-DBAA7B2BEDC7}" sibTransId="{3EA9925C-AA58-42AD-8B8E-1717BBA2F368}"/>
    <dgm:cxn modelId="{0EA48302-0A85-4418-AA21-A3F4067A4D1D}" type="presOf" srcId="{4D89A6B5-72C0-426A-B6B5-3AD39E3AACF1}" destId="{0A2CDF1D-B059-405B-8D92-A33ECC97C29C}" srcOrd="0" destOrd="0" presId="urn:microsoft.com/office/officeart/2005/8/layout/hList6"/>
    <dgm:cxn modelId="{D97380B9-CE82-4D40-A63C-A0687E22D0D0}" srcId="{236FB0EC-BAD1-4239-A8E3-5F2F0582E7F0}" destId="{B911A6C6-6235-4139-9EA1-ED64820EDE46}" srcOrd="3" destOrd="0" parTransId="{432F1B83-1CF0-48B6-96F9-E1493340B2D4}" sibTransId="{A24A2A2A-1748-4AF1-BF2E-6B63CE53F248}"/>
    <dgm:cxn modelId="{8F863E1E-35C5-4FE7-A1C8-51FF6E8EEA93}" srcId="{C024BA01-5FB8-42E5-A832-44546FD12ED1}" destId="{C69815DF-A5CE-439E-9EEC-F6B9794F1CB6}" srcOrd="0" destOrd="0" parTransId="{2C5A099C-F77B-42CE-B328-C92759015947}" sibTransId="{6F827B73-3730-485C-98B5-942457873CA2}"/>
    <dgm:cxn modelId="{2CD5D784-2137-460A-B00F-A22E1F8B60FB}" srcId="{236FB0EC-BAD1-4239-A8E3-5F2F0582E7F0}" destId="{4D89A6B5-72C0-426A-B6B5-3AD39E3AACF1}" srcOrd="0" destOrd="0" parTransId="{0E118EC6-2742-4856-AD8B-9256A6B75B59}" sibTransId="{61EA4298-FA81-4F26-80F6-E93016DE2D97}"/>
    <dgm:cxn modelId="{D23C9FC5-2828-47FA-B96F-CBE9F30AAB84}" type="presOf" srcId="{8B93924F-68C3-493A-A5A5-4ECB03FDEE84}" destId="{1143B857-045C-4E3B-A16D-09E6BB32FC52}" srcOrd="0" destOrd="2" presId="urn:microsoft.com/office/officeart/2005/8/layout/hList6"/>
    <dgm:cxn modelId="{E45153EB-3230-40AA-98ED-6B10BA84520C}" type="presOf" srcId="{C69815DF-A5CE-439E-9EEC-F6B9794F1CB6}" destId="{C2F7CFB7-7644-4789-BE1B-B2177ED5E62A}" srcOrd="0" destOrd="1" presId="urn:microsoft.com/office/officeart/2005/8/layout/hList6"/>
    <dgm:cxn modelId="{D6AEAA62-5B99-4617-9B2D-DC57E6A0430F}" type="presOf" srcId="{CA448E10-912A-4AF6-84C3-10850976F28C}" destId="{C2F7CFB7-7644-4789-BE1B-B2177ED5E62A}" srcOrd="0" destOrd="2" presId="urn:microsoft.com/office/officeart/2005/8/layout/hList6"/>
    <dgm:cxn modelId="{A4557AAD-22F0-41D0-B183-F95674C05270}" type="presOf" srcId="{BBFCCB86-AE94-4834-9A65-01FA2396EC62}" destId="{4600D32F-4506-4D0F-A2FF-7A7B4CF4DB71}" srcOrd="0" destOrd="2" presId="urn:microsoft.com/office/officeart/2005/8/layout/hList6"/>
    <dgm:cxn modelId="{6AD47940-0AC3-4052-BEDD-3A92D25ED208}" type="presOf" srcId="{89CBC97A-32E7-4761-9216-08E881A512ED}" destId="{0A2CDF1D-B059-405B-8D92-A33ECC97C29C}" srcOrd="0" destOrd="1" presId="urn:microsoft.com/office/officeart/2005/8/layout/hList6"/>
    <dgm:cxn modelId="{0E1C6FAE-14A4-4FFA-BE6D-E23583309F67}" type="presOf" srcId="{B911A6C6-6235-4139-9EA1-ED64820EDE46}" destId="{4600D32F-4506-4D0F-A2FF-7A7B4CF4DB71}" srcOrd="0" destOrd="0" presId="urn:microsoft.com/office/officeart/2005/8/layout/hList6"/>
    <dgm:cxn modelId="{4F81EBC3-90F6-4048-B7D9-4B86E9DE7FB0}" type="presOf" srcId="{83C398B2-4FB7-4032-8461-1457B744958E}" destId="{0A2CDF1D-B059-405B-8D92-A33ECC97C29C}" srcOrd="0" destOrd="2" presId="urn:microsoft.com/office/officeart/2005/8/layout/hList6"/>
    <dgm:cxn modelId="{FA4E5E17-F2B1-4ACB-B3A7-0FE3E3792B10}" type="presOf" srcId="{6B41BF7D-96DF-4004-919D-230E72BD9381}" destId="{1143B857-045C-4E3B-A16D-09E6BB32FC52}" srcOrd="0" destOrd="0" presId="urn:microsoft.com/office/officeart/2005/8/layout/hList6"/>
    <dgm:cxn modelId="{57CCB505-C689-487B-A0A7-166ECF2BCBFD}" type="presParOf" srcId="{80A10A03-58AF-4B70-989E-85DCABDE30E7}" destId="{0A2CDF1D-B059-405B-8D92-A33ECC97C29C}" srcOrd="0" destOrd="0" presId="urn:microsoft.com/office/officeart/2005/8/layout/hList6"/>
    <dgm:cxn modelId="{32E03AC0-1747-42B0-8CAA-197B901002D9}" type="presParOf" srcId="{80A10A03-58AF-4B70-989E-85DCABDE30E7}" destId="{3E1A8E3E-10EA-4381-9B83-9DFEC3263EE9}" srcOrd="1" destOrd="0" presId="urn:microsoft.com/office/officeart/2005/8/layout/hList6"/>
    <dgm:cxn modelId="{A7CCCAB5-8272-4C53-ADCD-548440DCFEB4}" type="presParOf" srcId="{80A10A03-58AF-4B70-989E-85DCABDE30E7}" destId="{C2F7CFB7-7644-4789-BE1B-B2177ED5E62A}" srcOrd="2" destOrd="0" presId="urn:microsoft.com/office/officeart/2005/8/layout/hList6"/>
    <dgm:cxn modelId="{91DCB5FB-673F-4AEF-BC2B-3BD818B3A27A}" type="presParOf" srcId="{80A10A03-58AF-4B70-989E-85DCABDE30E7}" destId="{29357D2A-6AF2-447F-B4A5-A0FB4949BEC3}" srcOrd="3" destOrd="0" presId="urn:microsoft.com/office/officeart/2005/8/layout/hList6"/>
    <dgm:cxn modelId="{E277BC63-64EB-460D-A5EB-8E474E240135}" type="presParOf" srcId="{80A10A03-58AF-4B70-989E-85DCABDE30E7}" destId="{1143B857-045C-4E3B-A16D-09E6BB32FC52}" srcOrd="4" destOrd="0" presId="urn:microsoft.com/office/officeart/2005/8/layout/hList6"/>
    <dgm:cxn modelId="{5F3BA12E-5098-4869-84EB-E00105D5FC12}" type="presParOf" srcId="{80A10A03-58AF-4B70-989E-85DCABDE30E7}" destId="{C3442929-6F76-443B-A07A-4A84C94E76EB}" srcOrd="5" destOrd="0" presId="urn:microsoft.com/office/officeart/2005/8/layout/hList6"/>
    <dgm:cxn modelId="{C724BC7D-220D-4FE8-B21E-ABF968A99DA6}" type="presParOf" srcId="{80A10A03-58AF-4B70-989E-85DCABDE30E7}" destId="{4600D32F-4506-4D0F-A2FF-7A7B4CF4DB71}" srcOrd="6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AC7BC9-B5BD-4531-BB61-352834741706}">
      <dsp:nvSpPr>
        <dsp:cNvPr id="0" name=""/>
        <dsp:cNvSpPr/>
      </dsp:nvSpPr>
      <dsp:spPr>
        <a:xfrm>
          <a:off x="-5536260" y="-847605"/>
          <a:ext cx="6591755" cy="6591755"/>
        </a:xfrm>
        <a:prstGeom prst="blockArc">
          <a:avLst>
            <a:gd name="adj1" fmla="val 18900000"/>
            <a:gd name="adj2" fmla="val 2700000"/>
            <a:gd name="adj3" fmla="val 328"/>
          </a:avLst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7911C3-C5A4-4144-98AB-A8344E6A7D4F}">
      <dsp:nvSpPr>
        <dsp:cNvPr id="0" name=""/>
        <dsp:cNvSpPr/>
      </dsp:nvSpPr>
      <dsp:spPr>
        <a:xfrm>
          <a:off x="461470" y="305936"/>
          <a:ext cx="7967137" cy="61226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5984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1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每年</a:t>
          </a:r>
          <a:r>
            <a:rPr lang="en-US" altLang="en-US" sz="21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4</a:t>
          </a:r>
          <a:r>
            <a:rPr lang="zh-TW" altLang="en-US" sz="21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月至</a:t>
          </a:r>
          <a:r>
            <a:rPr lang="en-US" altLang="en-US" sz="21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6</a:t>
          </a:r>
          <a:r>
            <a:rPr lang="zh-TW" altLang="en-US" sz="21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月氣候最為怡人</a:t>
          </a:r>
          <a:endParaRPr lang="zh-TW" altLang="en-US" sz="21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61470" y="305936"/>
        <a:ext cx="7967137" cy="612263"/>
      </dsp:txXfrm>
    </dsp:sp>
    <dsp:sp modelId="{A2504357-0064-4386-AF5D-8689AC773DD9}">
      <dsp:nvSpPr>
        <dsp:cNvPr id="0" name=""/>
        <dsp:cNvSpPr/>
      </dsp:nvSpPr>
      <dsp:spPr>
        <a:xfrm>
          <a:off x="78805" y="229403"/>
          <a:ext cx="765329" cy="76532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E1230D-EABC-4CDD-8FA4-F4086E38A783}">
      <dsp:nvSpPr>
        <dsp:cNvPr id="0" name=""/>
        <dsp:cNvSpPr/>
      </dsp:nvSpPr>
      <dsp:spPr>
        <a:xfrm>
          <a:off x="900200" y="1224038"/>
          <a:ext cx="7528407" cy="61226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5984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2100" b="1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7</a:t>
          </a:r>
          <a:r>
            <a:rPr lang="zh-TW" altLang="en-US" sz="2100" b="1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月和</a:t>
          </a:r>
          <a:r>
            <a:rPr lang="en-US" altLang="en-US" sz="2100" b="1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8</a:t>
          </a:r>
          <a:r>
            <a:rPr lang="zh-TW" altLang="en-US" sz="2100" b="1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月是最熱和最乾燥的季節</a:t>
          </a:r>
          <a:endParaRPr lang="zh-TW" altLang="en-US" sz="2100" b="1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900200" y="1224038"/>
        <a:ext cx="7528407" cy="612263"/>
      </dsp:txXfrm>
    </dsp:sp>
    <dsp:sp modelId="{BA2C12DF-47ED-4B00-AC2A-9225726B5A45}">
      <dsp:nvSpPr>
        <dsp:cNvPr id="0" name=""/>
        <dsp:cNvSpPr/>
      </dsp:nvSpPr>
      <dsp:spPr>
        <a:xfrm>
          <a:off x="517535" y="1147505"/>
          <a:ext cx="765329" cy="76532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3B6FC6-D486-4264-A427-99055A6FB600}">
      <dsp:nvSpPr>
        <dsp:cNvPr id="0" name=""/>
        <dsp:cNvSpPr/>
      </dsp:nvSpPr>
      <dsp:spPr>
        <a:xfrm>
          <a:off x="1034855" y="2142140"/>
          <a:ext cx="7393752" cy="61226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5984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21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9</a:t>
          </a:r>
          <a:r>
            <a:rPr lang="zh-TW" altLang="en-US" sz="21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月中旬至</a:t>
          </a:r>
          <a:r>
            <a:rPr lang="en-US" altLang="en-US" sz="21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10</a:t>
          </a:r>
          <a:r>
            <a:rPr lang="zh-TW" altLang="en-US" sz="21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月是最晴朗的季節 稱為「羅馬的美麗十月天」</a:t>
          </a:r>
          <a:endParaRPr lang="zh-TW" altLang="en-US" sz="21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034855" y="2142140"/>
        <a:ext cx="7393752" cy="612263"/>
      </dsp:txXfrm>
    </dsp:sp>
    <dsp:sp modelId="{454F282A-9894-4B09-B532-58F786E6D460}">
      <dsp:nvSpPr>
        <dsp:cNvPr id="0" name=""/>
        <dsp:cNvSpPr/>
      </dsp:nvSpPr>
      <dsp:spPr>
        <a:xfrm>
          <a:off x="652190" y="2065607"/>
          <a:ext cx="765329" cy="76532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3D19C7-7EDF-49AB-8DEB-D5B46D3153FE}">
      <dsp:nvSpPr>
        <dsp:cNvPr id="0" name=""/>
        <dsp:cNvSpPr/>
      </dsp:nvSpPr>
      <dsp:spPr>
        <a:xfrm>
          <a:off x="900200" y="3060242"/>
          <a:ext cx="7528407" cy="61226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5984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21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10</a:t>
          </a:r>
          <a:r>
            <a:rPr lang="zh-TW" altLang="en-US" sz="21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月至</a:t>
          </a:r>
          <a:r>
            <a:rPr lang="en-US" altLang="en-US" sz="21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12</a:t>
          </a:r>
          <a:r>
            <a:rPr lang="zh-TW" altLang="en-US" sz="21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月是最潮濕的季節</a:t>
          </a:r>
          <a:endParaRPr lang="zh-TW" altLang="en-US" sz="21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900200" y="3060242"/>
        <a:ext cx="7528407" cy="612263"/>
      </dsp:txXfrm>
    </dsp:sp>
    <dsp:sp modelId="{95802C2D-6448-4E3D-83A8-84536E58C73A}">
      <dsp:nvSpPr>
        <dsp:cNvPr id="0" name=""/>
        <dsp:cNvSpPr/>
      </dsp:nvSpPr>
      <dsp:spPr>
        <a:xfrm>
          <a:off x="517535" y="2983709"/>
          <a:ext cx="765329" cy="76532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7CD718-301D-40A4-B9BD-1110B5D0A8EE}">
      <dsp:nvSpPr>
        <dsp:cNvPr id="0" name=""/>
        <dsp:cNvSpPr/>
      </dsp:nvSpPr>
      <dsp:spPr>
        <a:xfrm>
          <a:off x="461470" y="3978344"/>
          <a:ext cx="7967137" cy="612263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5984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21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1</a:t>
          </a:r>
          <a:r>
            <a:rPr lang="zh-TW" altLang="en-US" sz="21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月最寒冷</a:t>
          </a:r>
          <a:endParaRPr lang="zh-TW" altLang="en-US" sz="21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61470" y="3978344"/>
        <a:ext cx="7967137" cy="612263"/>
      </dsp:txXfrm>
    </dsp:sp>
    <dsp:sp modelId="{9CE7C383-475D-4001-A32D-F1E21C72574D}">
      <dsp:nvSpPr>
        <dsp:cNvPr id="0" name=""/>
        <dsp:cNvSpPr/>
      </dsp:nvSpPr>
      <dsp:spPr>
        <a:xfrm>
          <a:off x="78805" y="3901811"/>
          <a:ext cx="765329" cy="76532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2CDF1D-B059-405B-8D92-A33ECC97C29C}">
      <dsp:nvSpPr>
        <dsp:cNvPr id="0" name=""/>
        <dsp:cNvSpPr/>
      </dsp:nvSpPr>
      <dsp:spPr>
        <a:xfrm rot="16200000">
          <a:off x="-1611991" y="1614074"/>
          <a:ext cx="5272360" cy="2044211"/>
        </a:xfrm>
        <a:prstGeom prst="flowChartManualOperati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0" tIns="0" rIns="120960" bIns="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9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春</a:t>
          </a:r>
          <a:endParaRPr lang="zh-TW" altLang="en-US" sz="19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5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隨著含羞草開出黃色的花朵，羅馬的春天也就到了。</a:t>
          </a:r>
          <a:endParaRPr lang="zh-TW" altLang="en-US" sz="15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en-US" sz="15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3</a:t>
          </a:r>
          <a:r>
            <a:rPr lang="zh-TW" altLang="en-US" sz="15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月</a:t>
          </a:r>
          <a:r>
            <a:rPr lang="en-US" altLang="en-US" sz="15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8</a:t>
          </a:r>
          <a:r>
            <a:rPr lang="zh-TW" altLang="en-US" sz="15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日婦女節這一天，男性都把含羞草花作為禮物送給妻子或戀人。</a:t>
          </a:r>
          <a:endParaRPr lang="zh-TW" altLang="en-US" sz="15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5400000">
        <a:off x="2083" y="1054472"/>
        <a:ext cx="2044211" cy="3163416"/>
      </dsp:txXfrm>
    </dsp:sp>
    <dsp:sp modelId="{C2F7CFB7-7644-4789-BE1B-B2177ED5E62A}">
      <dsp:nvSpPr>
        <dsp:cNvPr id="0" name=""/>
        <dsp:cNvSpPr/>
      </dsp:nvSpPr>
      <dsp:spPr>
        <a:xfrm rot="16200000">
          <a:off x="585536" y="1614074"/>
          <a:ext cx="5272360" cy="2044211"/>
        </a:xfrm>
        <a:prstGeom prst="flowChartManualOperati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0" tIns="0" rIns="120960" bIns="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900" b="1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夏</a:t>
          </a:r>
          <a:endParaRPr lang="zh-TW" altLang="en-US" sz="19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5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 羅馬的夏季伴隨著節日到來。</a:t>
          </a:r>
          <a:endParaRPr lang="zh-TW" altLang="en-US" sz="15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500" b="1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在</a:t>
          </a:r>
          <a:r>
            <a:rPr lang="en-US" altLang="en-US" sz="15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6</a:t>
          </a:r>
          <a:r>
            <a:rPr lang="zh-TW" altLang="en-US" sz="15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月</a:t>
          </a:r>
          <a:r>
            <a:rPr lang="en-US" altLang="en-US" sz="15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23</a:t>
          </a:r>
          <a:r>
            <a:rPr lang="zh-TW" altLang="en-US" sz="15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日、</a:t>
          </a:r>
          <a:r>
            <a:rPr lang="en-US" altLang="en-US" sz="15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24</a:t>
          </a:r>
          <a:r>
            <a:rPr lang="zh-TW" altLang="en-US" sz="15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日的聖喬萬尼節時，吃蝸牛、烤全豬，舉著葡萄酒進行歌唱比賽直到深夜。</a:t>
          </a:r>
          <a:endParaRPr lang="zh-TW" altLang="en-US" sz="15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5400000">
        <a:off x="2199610" y="1054472"/>
        <a:ext cx="2044211" cy="3163416"/>
      </dsp:txXfrm>
    </dsp:sp>
    <dsp:sp modelId="{1143B857-045C-4E3B-A16D-09E6BB32FC52}">
      <dsp:nvSpPr>
        <dsp:cNvPr id="0" name=""/>
        <dsp:cNvSpPr/>
      </dsp:nvSpPr>
      <dsp:spPr>
        <a:xfrm rot="16200000">
          <a:off x="2783063" y="1614074"/>
          <a:ext cx="5272360" cy="2044211"/>
        </a:xfrm>
        <a:prstGeom prst="flowChartManualOperati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0" tIns="0" rIns="120960" bIns="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900" b="1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秋</a:t>
          </a:r>
          <a:endParaRPr lang="zh-TW" altLang="en-US" sz="19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5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 臺伯河畔的七葉樹樹葉轉呈紅色，標誌著夏季的結束。</a:t>
          </a:r>
          <a:endParaRPr lang="zh-TW" altLang="en-US" sz="15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5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秋季同樣是羅馬人充滿樂趣的季節，葡萄酒節開始了。</a:t>
          </a:r>
          <a:endParaRPr lang="zh-TW" altLang="en-US" sz="15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5400000">
        <a:off x="4397137" y="1054472"/>
        <a:ext cx="2044211" cy="3163416"/>
      </dsp:txXfrm>
    </dsp:sp>
    <dsp:sp modelId="{4600D32F-4506-4D0F-A2FF-7A7B4CF4DB71}">
      <dsp:nvSpPr>
        <dsp:cNvPr id="0" name=""/>
        <dsp:cNvSpPr/>
      </dsp:nvSpPr>
      <dsp:spPr>
        <a:xfrm rot="16200000">
          <a:off x="4980591" y="1614074"/>
          <a:ext cx="5272360" cy="2044211"/>
        </a:xfrm>
        <a:prstGeom prst="flowChartManualOperati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0" tIns="0" rIns="120960" bIns="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9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冬</a:t>
          </a:r>
          <a:endParaRPr lang="zh-TW" altLang="en-US" sz="19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5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 剛進入</a:t>
          </a:r>
          <a:r>
            <a:rPr lang="en-US" altLang="en-US" sz="15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12</a:t>
          </a:r>
          <a:r>
            <a:rPr lang="zh-TW" altLang="en-US" sz="15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月，羅馬人就會來到納沃納廣場。</a:t>
          </a:r>
          <a:endParaRPr lang="zh-TW" altLang="en-US" sz="15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500" b="1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天氣</a:t>
          </a:r>
          <a:r>
            <a:rPr lang="zh-TW" altLang="en-US" sz="15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變得寒冷後到處都很冷清，只有這裡例外。 </a:t>
          </a:r>
          <a:endParaRPr lang="zh-TW" altLang="en-US" sz="15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5400000">
        <a:off x="6594665" y="1054472"/>
        <a:ext cx="2044211" cy="31634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C1F5DD-4E2B-4A19-8EF3-23919FC9E067}" type="datetimeFigureOut">
              <a:rPr lang="zh-TW" altLang="en-US" smtClean="0"/>
              <a:t>2018/6/15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1D5A51-0D14-40B7-B28E-42B72E30710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14963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AEB7A21-20E3-47B6-9EB8-8038F2DAED24}" type="slidenum">
              <a:rPr lang="en-US" altLang="zh-TW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US" altLang="zh-TW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795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412293-E2CC-4E89-8FE6-AAB5E08000AE}" type="slidenum">
              <a:rPr lang="zh-TW" altLang="en-US" smtClean="0">
                <a:solidFill>
                  <a:prstClr val="black"/>
                </a:solidFill>
              </a:rPr>
              <a:pPr/>
              <a:t>3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4510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dirty="0" smtClean="0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羅馬四季特點：</a:t>
            </a:r>
          </a:p>
          <a:p>
            <a:endParaRPr lang="zh-TW" altLang="en-US" dirty="0" smtClean="0"/>
          </a:p>
          <a:p>
            <a:r>
              <a:rPr lang="zh-TW" altLang="en-US" dirty="0" smtClean="0"/>
              <a:t> </a:t>
            </a:r>
          </a:p>
          <a:p>
            <a:r>
              <a:rPr lang="zh-TW" altLang="en-US" dirty="0" smtClean="0"/>
              <a:t> </a:t>
            </a:r>
          </a:p>
          <a:p>
            <a:r>
              <a:rPr lang="zh-TW" altLang="en-US" dirty="0" smtClean="0"/>
              <a:t> </a:t>
            </a:r>
          </a:p>
          <a:p>
            <a:r>
              <a:rPr lang="zh-TW" altLang="en-US" dirty="0" smtClean="0"/>
              <a:t> 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412293-E2CC-4E89-8FE6-AAB5E08000AE}" type="slidenum">
              <a:rPr lang="zh-TW" altLang="en-US" smtClean="0">
                <a:solidFill>
                  <a:prstClr val="black"/>
                </a:solidFill>
              </a:rPr>
              <a:pPr/>
              <a:t>7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8778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D5A51-0D14-40B7-B28E-42B72E307105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258844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倫敦位居泰晤士河畔，距河口約六十五公里，鄰近歐洲大陸，中隔英吉利海峽。就地質與地形而言，倫敦位於倫敦盆地底部，其所在岩層屬於白堊岩層，此岩層向東延伸至北海邊成懸崖狀，在盆地東邊構成單斜脊地形。在市中心區的白堊層上覆蓋有臺階狀礫石，顯示過去河流所遺留下的河階地形。氣候上，倫敦屬於溫帶海洋性氣候，全年溫和有雨，年平均降水最為五百九十五毫米，一月均溫攝氏五度，七月均溫攝氏一八．二度。由於位居盆地之內而面向北海，海風所帶來的濕氣經常造成大霧，尤以冬天十一月至二月間更為濃烈。有時混合工業廢氣，如煤煙，常形成倫敦出名的黃色濃霧，瀰漫市區，甚至波及地下鐵路，不但影響視線，也會令人窒息。唯近年來由於英國政府對倫敦空氣污染的管制，黃色濃霧情形已有顯著的改善。整個倫敦市區沿泰晤士河伸展，範圍廣大，根據西元一九六五年四月開始實行的倫敦政府法令，倫敦在行政上可區分為：市（</a:t>
            </a:r>
            <a:r>
              <a:rPr lang="en-US" altLang="zh-TW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 City</a:t>
            </a:r>
            <a:r>
              <a:rPr lang="zh-TW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）與大倫敦（</a:t>
            </a:r>
            <a:r>
              <a:rPr lang="en-US" altLang="zh-TW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Great London</a:t>
            </a:r>
            <a:r>
              <a:rPr lang="zh-TW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。市指倫敦核心約一平方英里（二．五九平方公里）範圍內的地區，其行政權與大倫敦分開，具有獨立的政府與警察。大倫敦為市以外的倫敦市區及近郊，面積六百一十六平方英里（一五九五．四平方公里），分為三十二區，每區人口平均約二十萬人。</a:t>
            </a:r>
            <a:endParaRPr lang="en-US" altLang="zh-TW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TW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歐洲面對大西洋，經常受北大西洋盛行西風的吹拂，暖溼的西風沿平坦的西歐穿過烏拉山脈，可以深入東歐及亞洲腹地，帶來適量的雨水。每年夏季，歐洲受西風調劑，兼以緯度已高（</a:t>
            </a:r>
            <a:r>
              <a:rPr lang="zh-TW" altLang="en-US" sz="1200" b="1" i="0" u="none" strike="noStrike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倫敦，北緯五十一度三十分</a:t>
            </a:r>
            <a:r>
              <a:rPr lang="zh-TW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），故夏季涼爽，雖農業上熱力稍嫌不足，但夏溫不冷不熱，實為最佳的工作氣候（</a:t>
            </a:r>
            <a:r>
              <a:rPr lang="en-US" altLang="zh-TW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working climate</a:t>
            </a:r>
            <a:r>
              <a:rPr lang="zh-TW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），冷氣機很難在西歐、北歐和中歐有銷路。</a:t>
            </a:r>
            <a:endParaRPr lang="zh-TW" altLang="en-US" dirty="0"/>
          </a:p>
          <a:p>
            <a:r>
              <a:rPr lang="en-US" altLang="zh-TW" dirty="0"/>
              <a:t>https://market.cloud.edu.tw/content/primary/society/ks_ck/new/sc6_1_2_2.htm</a:t>
            </a:r>
            <a:r>
              <a:rPr lang="zh-TW" altLang="en-US" dirty="0"/>
              <a:t> 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9DE45C-F917-4D9B-982F-7AEC1CB0D49C}" type="slidenum">
              <a:rPr lang="zh-TW" altLang="en-US" smtClean="0">
                <a:solidFill>
                  <a:prstClr val="black"/>
                </a:solidFill>
              </a:rPr>
              <a:pPr/>
              <a:t>18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4789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D5A51-0D14-40B7-B28E-42B72E307105}" type="slidenum">
              <a:rPr lang="zh-TW" altLang="en-US" smtClean="0"/>
              <a:t>39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87215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2018/6/15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2018/6/15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2018/6/15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ED054-34EC-48F8-B1FE-074FFD314C7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B54ED-F967-4851-8465-5521495B07C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948410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ED054-34EC-48F8-B1FE-074FFD314C7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B54ED-F967-4851-8465-5521495B07C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729929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ED054-34EC-48F8-B1FE-074FFD314C7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B54ED-F967-4851-8465-5521495B07C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833752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ED054-34EC-48F8-B1FE-074FFD314C7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B54ED-F967-4851-8465-5521495B07C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30132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ED054-34EC-48F8-B1FE-074FFD314C7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B54ED-F967-4851-8465-5521495B07C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508572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ED054-34EC-48F8-B1FE-074FFD314C7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B54ED-F967-4851-8465-5521495B07C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499782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ED054-34EC-48F8-B1FE-074FFD314C7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B54ED-F967-4851-8465-5521495B07C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782473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ED054-34EC-48F8-B1FE-074FFD314C7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B54ED-F967-4851-8465-5521495B07C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808748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2018/6/15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ED054-34EC-48F8-B1FE-074FFD314C7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B54ED-F967-4851-8465-5521495B07C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505853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ED054-34EC-48F8-B1FE-074FFD314C7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B54ED-F967-4851-8465-5521495B07C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289188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ED054-34EC-48F8-B1FE-074FFD314C7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B54ED-F967-4851-8465-5521495B07C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716853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7" name="副標題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30" name="日期版面配置區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1F246-F492-4487-ACBF-679C5FE8369F}" type="datetimeFigureOut">
              <a:rPr lang="zh-TW" altLang="en-US" smtClean="0">
                <a:solidFill>
                  <a:srgbClr val="DBF5F9">
                    <a:shade val="90000"/>
                  </a:srgbClr>
                </a:solidFill>
              </a:rPr>
              <a:pPr/>
              <a:t>2018/6/15</a:t>
            </a:fld>
            <a:endParaRPr lang="zh-TW" alt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頁尾版面配置區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投影片編號版面配置區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54AC2-59DA-4249-8507-48E73121AC2A}" type="slidenum">
              <a:rPr lang="zh-TW" alt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9095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1F246-F492-4487-ACBF-679C5FE8369F}" type="datetimeFigureOut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2018/6/15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54AC2-59DA-4249-8507-48E73121AC2A}" type="slidenum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7220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1F246-F492-4487-ACBF-679C5FE8369F}" type="datetimeFigureOut">
              <a:rPr lang="zh-TW" altLang="en-US" smtClean="0">
                <a:solidFill>
                  <a:srgbClr val="DBF5F9">
                    <a:shade val="90000"/>
                  </a:srgbClr>
                </a:solidFill>
              </a:rPr>
              <a:pPr/>
              <a:t>2018/6/15</a:t>
            </a:fld>
            <a:endParaRPr lang="zh-TW" alt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54AC2-59DA-4249-8507-48E73121AC2A}" type="slidenum">
              <a:rPr lang="zh-TW" alt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9331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1F246-F492-4487-ACBF-679C5FE8369F}" type="datetimeFigureOut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2018/6/15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54AC2-59DA-4249-8507-48E73121AC2A}" type="slidenum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4006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1F246-F492-4487-ACBF-679C5FE8369F}" type="datetimeFigureOut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2018/6/15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54AC2-59DA-4249-8507-48E73121AC2A}" type="slidenum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7557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1F246-F492-4487-ACBF-679C5FE8369F}" type="datetimeFigureOut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2018/6/15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54AC2-59DA-4249-8507-48E73121AC2A}" type="slidenum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429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1F246-F492-4487-ACBF-679C5FE8369F}" type="datetimeFigureOut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2018/6/15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54AC2-59DA-4249-8507-48E73121AC2A}" type="slidenum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636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2018/6/15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1F246-F492-4487-ACBF-679C5FE8369F}" type="datetimeFigureOut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2018/6/15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54AC2-59DA-4249-8507-48E73121AC2A}" type="slidenum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3134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剪去並圓角化單一角落矩形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直角三角形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1F246-F492-4487-ACBF-679C5FE8369F}" type="datetimeFigureOut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2018/6/15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1B154AC2-59DA-4249-8507-48E73121AC2A}" type="slidenum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TW" altLang="en-US" smtClean="0"/>
              <a:t>按一下圖示以新增圖片</a:t>
            </a:r>
            <a:endParaRPr kumimoji="0" lang="en-US" dirty="0"/>
          </a:p>
        </p:txBody>
      </p:sp>
      <p:sp>
        <p:nvSpPr>
          <p:cNvPr id="10" name="手繪多邊形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手繪多邊形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3050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1F246-F492-4487-ACBF-679C5FE8369F}" type="datetimeFigureOut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2018/6/15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54AC2-59DA-4249-8507-48E73121AC2A}" type="slidenum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7413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1F246-F492-4487-ACBF-679C5FE8369F}" type="datetimeFigureOut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2018/6/15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54AC2-59DA-4249-8507-48E73121AC2A}" type="slidenum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6908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手繪多邊形 3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ea typeface="新細明體" pitchFamily="18" charset="-120"/>
            </a:endParaRPr>
          </a:p>
        </p:txBody>
      </p:sp>
      <p:sp>
        <p:nvSpPr>
          <p:cNvPr id="5" name="手繪多邊形 4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ea typeface="新細明體" pitchFamily="18" charset="-120"/>
            </a:endParaRPr>
          </a:p>
        </p:txBody>
      </p:sp>
      <p:sp>
        <p:nvSpPr>
          <p:cNvPr id="9" name="標題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en-US" dirty="0"/>
          </a:p>
        </p:txBody>
      </p:sp>
      <p:sp>
        <p:nvSpPr>
          <p:cNvPr id="17" name="副標題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zh-TW" altLang="en-US" smtClean="0"/>
              <a:t>按一下以編輯母片副標題樣式</a:t>
            </a:r>
            <a:endParaRPr lang="en-US"/>
          </a:p>
        </p:txBody>
      </p:sp>
      <p:sp>
        <p:nvSpPr>
          <p:cNvPr id="6" name="日期版面配置區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647632-9DDB-44D5-97AA-01949CE5C01E}" type="datetimeFigureOut">
              <a:rPr lang="zh-TW" altLang="en-US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2018/6/15</a:t>
            </a:fld>
            <a:endParaRPr lang="zh-TW" alt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頁尾版面配置區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8" name="投影片編號版面配置區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2226BA-E92C-49FB-80C7-407585FB3A3F}" type="slidenum">
              <a:rPr lang="zh-TW" altLang="en-US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0535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BDADBB-4DA4-469F-9451-9C2CF63DD3E7}" type="datetimeFigureOut">
              <a:rPr lang="zh-TW" altLang="en-US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2018/6/15</a:t>
            </a:fld>
            <a:endParaRPr lang="zh-TW" alt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9C2A5B-19BE-49A5-A950-F328B921AACA}" type="slidenum">
              <a:rPr lang="zh-TW" altLang="en-US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4737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手繪多邊形 3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ea typeface="新細明體" pitchFamily="18" charset="-120"/>
            </a:endParaRPr>
          </a:p>
        </p:txBody>
      </p:sp>
      <p:sp>
        <p:nvSpPr>
          <p:cNvPr id="5" name="手繪多邊形 4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ea typeface="新細明體" pitchFamily="18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E70907-BF67-43A3-BAD6-40104BB398EB}" type="datetimeFigureOut">
              <a:rPr lang="zh-TW" altLang="en-US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2018/6/15</a:t>
            </a:fld>
            <a:endParaRPr lang="zh-TW" alt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8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D91033-5ADF-45CD-8EDF-4F0461915D44}" type="slidenum">
              <a:rPr lang="zh-TW" altLang="en-US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4125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3EDDB5-7384-4A36-BDC7-6F63E5BC346C}" type="datetimeFigureOut">
              <a:rPr lang="zh-TW" altLang="en-US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2018/6/15</a:t>
            </a:fld>
            <a:endParaRPr lang="zh-TW" alt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EB6BE8-BAA4-4CAF-BEE8-5947C132ACBC}" type="slidenum">
              <a:rPr lang="zh-TW" altLang="en-US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6980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2CF669-8E79-49C7-85E9-296F1FC258D2}" type="datetimeFigureOut">
              <a:rPr lang="zh-TW" altLang="en-US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2018/6/15</a:t>
            </a:fld>
            <a:endParaRPr lang="zh-TW" alt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B3644B-E118-4E3D-A8BC-ACED98F72919}" type="slidenum">
              <a:rPr lang="zh-TW" altLang="en-US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5522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/>
          <a:lstStyle>
            <a:lvl1pPr algn="l">
              <a:defRPr sz="4600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F7222-4D2A-4337-BE72-51800BBF2361}" type="datetimeFigureOut">
              <a:rPr lang="zh-TW" altLang="en-US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2018/6/15</a:t>
            </a:fld>
            <a:endParaRPr lang="zh-TW" alt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4" name="投影片編號版面配置區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3057B6-FC35-4C69-A27D-72EF6E0E895B}" type="slidenum">
              <a:rPr lang="zh-TW" altLang="en-US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頁尾版面配置區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166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2018/6/15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3640F0-A50B-4629-8A52-9503A4936C99}" type="datetimeFigureOut">
              <a:rPr lang="zh-TW" altLang="en-US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2018/6/15</a:t>
            </a:fld>
            <a:endParaRPr lang="zh-TW" alt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DBD5DD-C0B8-4095-8A21-CFDAC5821D77}" type="slidenum">
              <a:rPr lang="zh-TW" altLang="en-US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224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22DFAD-3CD1-4830-8218-5E996B30B274}" type="datetimeFigureOut">
              <a:rPr lang="zh-TW" altLang="en-US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2018/6/15</a:t>
            </a:fld>
            <a:endParaRPr lang="zh-TW" alt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156575" y="6421438"/>
            <a:ext cx="762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FAAF01-836E-4956-BEF7-7CE44287C1D2}" type="slidenum">
              <a:rPr lang="zh-TW" altLang="en-US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4597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zh-TW" altLang="en-US" noProof="0" smtClean="0"/>
              <a:t>按一下圖示以新增圖片</a:t>
            </a:r>
            <a:endParaRPr lang="en-US" noProof="0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74940E-2F12-45E5-99F8-45D2E6CE86F1}" type="datetimeFigureOut">
              <a:rPr lang="zh-TW" altLang="en-US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2018/6/15</a:t>
            </a:fld>
            <a:endParaRPr lang="zh-TW" alt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7F586D-CB5E-46C2-BD51-4D6B14CE7A8A}" type="slidenum">
              <a:rPr lang="zh-TW" altLang="en-US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4408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E68EDF-ACC9-4EAD-98E4-0E99DC8F436A}" type="datetimeFigureOut">
              <a:rPr lang="zh-TW" altLang="en-US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2018/6/15</a:t>
            </a:fld>
            <a:endParaRPr lang="zh-TW" alt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1D5F44-4ECF-40B4-B280-7F740C5C433A}" type="slidenum">
              <a:rPr lang="zh-TW" altLang="en-US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1792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5C8F06-ECB9-4118-B6F8-29D5B9881B07}" type="datetimeFigureOut">
              <a:rPr lang="zh-TW" altLang="en-US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2018/6/15</a:t>
            </a:fld>
            <a:endParaRPr lang="zh-TW" alt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39DF27-AD3D-4A34-A9A7-25C4E3BA01F3}" type="slidenum">
              <a:rPr lang="zh-TW" altLang="en-US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97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2018/6/15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2018/6/15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2018/6/15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2018/6/15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2018/6/15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EAD13-0566-4C6C-97E7-55F17F24B09F}" type="datetimeFigureOut">
              <a:rPr lang="zh-TW" altLang="en-US" smtClean="0"/>
              <a:t>2018/6/15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BED054-34EC-48F8-B1FE-074FFD314C7C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B54ED-F967-4851-8465-5521495B07C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097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手繪多邊形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手繪多邊形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標題版面配置區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0" name="文字版面配置區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10" name="日期版面配置區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F1F246-F492-4487-ACBF-679C5FE8369F}" type="datetimeFigureOut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2018/6/15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頁尾版面配置區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投影片編號版面配置區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B154AC2-59DA-4249-8507-48E73121AC2A}" type="slidenum">
              <a:rPr lang="zh-TW" alt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zh-TW" altLang="en-US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手繪多邊形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手繪多邊形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5550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手繪多邊形 11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ea typeface="新細明體" pitchFamily="18" charset="-120"/>
            </a:endParaRPr>
          </a:p>
        </p:txBody>
      </p:sp>
      <p:sp>
        <p:nvSpPr>
          <p:cNvPr id="16" name="手繪多邊形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ea typeface="新細明體" pitchFamily="18" charset="-120"/>
            </a:endParaRPr>
          </a:p>
        </p:txBody>
      </p:sp>
      <p:sp>
        <p:nvSpPr>
          <p:cNvPr id="1028" name="標題版面配置區 8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7467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  <a:endParaRPr lang="en-US" altLang="zh-TW" smtClean="0"/>
          </a:p>
        </p:txBody>
      </p:sp>
      <p:sp>
        <p:nvSpPr>
          <p:cNvPr id="1029" name="文字版面配置區 29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altLang="zh-TW" smtClean="0"/>
          </a:p>
        </p:txBody>
      </p:sp>
      <p:sp>
        <p:nvSpPr>
          <p:cNvPr id="10" name="日期版面配置區 9"/>
          <p:cNvSpPr>
            <a:spLocks noGrp="1"/>
          </p:cNvSpPr>
          <p:nvPr>
            <p:ph type="dt" sz="half" idx="2"/>
          </p:nvPr>
        </p:nvSpPr>
        <p:spPr>
          <a:xfrm>
            <a:off x="457200" y="6421438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 smtClean="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26E61A-E10B-444C-822C-CFCE65312400}" type="datetimeFigureOut">
              <a:rPr lang="zh-TW" altLang="en-US">
                <a:solidFill>
                  <a:srgbClr val="D4D2D0">
                    <a:shade val="50000"/>
                  </a:srgbClr>
                </a:solidFill>
                <a:ea typeface="新細明體" pitchFamily="18" charset="-12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2018/6/15</a:t>
            </a:fld>
            <a:endParaRPr lang="zh-TW" altLang="en-US">
              <a:solidFill>
                <a:srgbClr val="D4D2D0">
                  <a:shade val="50000"/>
                </a:srgbClr>
              </a:solidFill>
              <a:ea typeface="新細明體" pitchFamily="18" charset="-120"/>
            </a:endParaRPr>
          </a:p>
        </p:txBody>
      </p:sp>
      <p:sp>
        <p:nvSpPr>
          <p:cNvPr id="22" name="頁尾版面配置區 21"/>
          <p:cNvSpPr>
            <a:spLocks noGrp="1"/>
          </p:cNvSpPr>
          <p:nvPr>
            <p:ph type="ftr" sz="quarter" idx="3"/>
          </p:nvPr>
        </p:nvSpPr>
        <p:spPr>
          <a:xfrm>
            <a:off x="3124200" y="6421438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TW" altLang="en-US">
              <a:solidFill>
                <a:srgbClr val="D4D2D0">
                  <a:shade val="50000"/>
                </a:srgbClr>
              </a:solidFill>
              <a:ea typeface="新細明體" pitchFamily="18" charset="-120"/>
            </a:endParaRPr>
          </a:p>
        </p:txBody>
      </p:sp>
      <p:sp>
        <p:nvSpPr>
          <p:cNvPr id="18" name="投影片編號版面配置區 17"/>
          <p:cNvSpPr>
            <a:spLocks noGrp="1"/>
          </p:cNvSpPr>
          <p:nvPr>
            <p:ph type="sldNum" sz="quarter" idx="4"/>
          </p:nvPr>
        </p:nvSpPr>
        <p:spPr>
          <a:xfrm>
            <a:off x="8153400" y="6421438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 smtClean="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8EEC02-2FFC-4F9F-804B-BBFF80CEE6CE}" type="slidenum">
              <a:rPr lang="zh-TW" altLang="en-US">
                <a:solidFill>
                  <a:srgbClr val="D4D2D0">
                    <a:shade val="50000"/>
                  </a:srgbClr>
                </a:solidFill>
                <a:ea typeface="新細明體" pitchFamily="18" charset="-12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TW" altLang="en-US">
              <a:solidFill>
                <a:srgbClr val="D4D2D0">
                  <a:shade val="50000"/>
                </a:srgbClr>
              </a:solidFill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337514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  <a:ea typeface="微軟正黑體" pitchFamily="34" charset="-120"/>
        </a:defRPr>
      </a:lvl2pPr>
      <a:lvl3pPr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  <a:ea typeface="微軟正黑體" pitchFamily="34" charset="-120"/>
        </a:defRPr>
      </a:lvl3pPr>
      <a:lvl4pPr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  <a:ea typeface="微軟正黑體" pitchFamily="34" charset="-120"/>
        </a:defRPr>
      </a:lvl4pPr>
      <a:lvl5pPr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  <a:ea typeface="微軟正黑體" pitchFamily="34" charset="-120"/>
        </a:defRPr>
      </a:lvl5pPr>
      <a:lvl6pPr marL="4572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  <a:ea typeface="微軟正黑體" pitchFamily="34" charset="-120"/>
        </a:defRPr>
      </a:lvl6pPr>
      <a:lvl7pPr marL="9144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  <a:ea typeface="微軟正黑體" pitchFamily="34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  <a:ea typeface="微軟正黑體" pitchFamily="34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  <a:ea typeface="微軟正黑體" pitchFamily="34" charset="-120"/>
        </a:defRPr>
      </a:lvl9pPr>
    </p:titleStyle>
    <p:bodyStyle>
      <a:lvl1pPr marL="419100" indent="-382588" algn="l" rtl="0" fontAlgn="base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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13" indent="-2730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4888" indent="-255588" algn="l" rtl="0" fontAlgn="base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Arial" pitchFamily="34" charset="0"/>
        <a:buChar char="○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36538" algn="l" rtl="0" fontAlgn="base">
        <a:spcBef>
          <a:spcPct val="20000"/>
        </a:spcBef>
        <a:spcAft>
          <a:spcPct val="0"/>
        </a:spcAft>
        <a:buClr>
          <a:srgbClr val="8D89A4"/>
        </a:buClr>
        <a:buSzPct val="90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89075" indent="-182563" algn="l" rtl="0" fontAlgn="base">
        <a:spcBef>
          <a:spcPct val="20000"/>
        </a:spcBef>
        <a:spcAft>
          <a:spcPct val="0"/>
        </a:spcAft>
        <a:buClr>
          <a:srgbClr val="748560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tianqihoubao.com/guoji/2618/2018-1.html" TargetMode="Externa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hikersbay.com/climate/january/uk/london?lang=zh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ap6.pccu.edu.tw/Encyclopedia/data.asp?id=5847&amp;nowpage=1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.tw/url?sa=i&amp;source=images&amp;cd=&amp;cad=rja&amp;uact=8&amp;ved=2ahUKEwiVnvP4xa3bAhUHTLwKHfZeDmMQjRx6BAgBEAU&amp;url=http://www.johomaps.com/cht/eu/italy/it_ann.html&amp;psig=AOvVaw23qKSIqmPxj_d3ZeKPevVo&amp;ust=1527773489171930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.tw/url?sa=i&amp;source=images&amp;cd=&amp;cad=rja&amp;uact=8&amp;ved=2ahUKEwjCk9GOgbDbAhVEFJQKHbYfDDUQjRx6BAgBEAU&amp;url=http://www.ifuun.com/a20179285609655/&amp;psig=AOvVaw07va_PJ-KrwK8CsY99y50r&amp;ust=1527857950090758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016656"/>
            <a:ext cx="9144000" cy="4841344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395536" y="875606"/>
            <a:ext cx="3923264" cy="1107554"/>
          </a:xfrm>
        </p:spPr>
        <p:txBody>
          <a:bodyPr>
            <a:normAutofit/>
          </a:bodyPr>
          <a:lstStyle/>
          <a:p>
            <a:r>
              <a:rPr lang="zh-TW" altLang="en-US" sz="6600" b="1" dirty="0" smtClean="0">
                <a:solidFill>
                  <a:srgbClr val="006600"/>
                </a:solidFill>
                <a:latin typeface="標楷體" pitchFamily="65" charset="-120"/>
                <a:ea typeface="標楷體" pitchFamily="65" charset="-120"/>
              </a:rPr>
              <a:t>羅馬天氣</a:t>
            </a:r>
            <a:endParaRPr lang="zh-TW" altLang="en-US" sz="6600" dirty="0">
              <a:solidFill>
                <a:srgbClr val="006600"/>
              </a:solidFill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8424" y="48260"/>
            <a:ext cx="32401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sz="2800" b="1" dirty="0">
                <a:solidFill>
                  <a:srgbClr val="00080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三年信班 </a:t>
            </a:r>
            <a:r>
              <a:rPr lang="zh-TW" altLang="en-US" sz="2800" b="1" dirty="0" smtClean="0">
                <a:solidFill>
                  <a:srgbClr val="00080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第六組</a:t>
            </a:r>
            <a:endParaRPr lang="zh-TW" altLang="en-US" sz="2800" b="1" dirty="0">
              <a:solidFill>
                <a:srgbClr val="00080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5134719" y="2016656"/>
            <a:ext cx="3889375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C0504D"/>
              </a:buClr>
            </a:pPr>
            <a:r>
              <a:rPr lang="zh-TW" altLang="en-US" sz="3100" b="1" dirty="0">
                <a:solidFill>
                  <a:prstClr val="white"/>
                </a:solidFill>
                <a:latin typeface="標楷體" pitchFamily="65" charset="-120"/>
                <a:ea typeface="標楷體" pitchFamily="65" charset="-120"/>
              </a:rPr>
              <a:t>指導</a:t>
            </a:r>
            <a:r>
              <a:rPr lang="zh-TW" altLang="en-US" sz="3100" b="1" dirty="0" smtClean="0">
                <a:solidFill>
                  <a:prstClr val="white"/>
                </a:solidFill>
                <a:latin typeface="標楷體" pitchFamily="65" charset="-120"/>
                <a:ea typeface="標楷體" pitchFamily="65" charset="-120"/>
              </a:rPr>
              <a:t>老師  高</a:t>
            </a:r>
            <a:r>
              <a:rPr lang="zh-TW" altLang="en-US" sz="3100" b="1" dirty="0">
                <a:solidFill>
                  <a:prstClr val="white"/>
                </a:solidFill>
                <a:latin typeface="標楷體" pitchFamily="65" charset="-120"/>
                <a:ea typeface="標楷體" pitchFamily="65" charset="-120"/>
              </a:rPr>
              <a:t>老師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C0504D"/>
              </a:buClr>
            </a:pPr>
            <a:r>
              <a:rPr lang="zh-TW" altLang="en-US" sz="3100" b="1" dirty="0" smtClean="0">
                <a:solidFill>
                  <a:prstClr val="white"/>
                </a:solidFill>
                <a:latin typeface="標楷體" pitchFamily="65" charset="-120"/>
                <a:ea typeface="標楷體" pitchFamily="65" charset="-120"/>
              </a:rPr>
              <a:t>組    員  洪</a:t>
            </a:r>
            <a:r>
              <a:rPr lang="zh-TW" altLang="en-US" sz="3100" b="1" dirty="0">
                <a:solidFill>
                  <a:prstClr val="white"/>
                </a:solidFill>
                <a:latin typeface="標楷體" pitchFamily="65" charset="-120"/>
                <a:ea typeface="標楷體" pitchFamily="65" charset="-120"/>
              </a:rPr>
              <a:t>鈺甯</a:t>
            </a:r>
            <a:endParaRPr lang="en-US" altLang="zh-TW" sz="3100" b="1" dirty="0">
              <a:solidFill>
                <a:prstClr val="white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C0504D"/>
              </a:buClr>
            </a:pPr>
            <a:r>
              <a:rPr lang="zh-TW" altLang="en-US" sz="3100" b="1" dirty="0">
                <a:solidFill>
                  <a:prstClr val="white"/>
                </a:solidFill>
                <a:latin typeface="標楷體" pitchFamily="65" charset="-120"/>
                <a:ea typeface="標楷體" pitchFamily="65" charset="-120"/>
              </a:rPr>
              <a:t>          </a:t>
            </a:r>
            <a:r>
              <a:rPr lang="zh-TW" altLang="en-US" sz="3100" b="1" dirty="0" smtClean="0">
                <a:solidFill>
                  <a:prstClr val="white"/>
                </a:solidFill>
                <a:latin typeface="標楷體" pitchFamily="65" charset="-120"/>
                <a:ea typeface="標楷體" pitchFamily="65" charset="-120"/>
              </a:rPr>
              <a:t>徐</a:t>
            </a:r>
            <a:r>
              <a:rPr lang="zh-TW" altLang="en-US" sz="3100" b="1" dirty="0">
                <a:solidFill>
                  <a:prstClr val="white"/>
                </a:solidFill>
                <a:latin typeface="標楷體" pitchFamily="65" charset="-120"/>
                <a:ea typeface="標楷體" pitchFamily="65" charset="-120"/>
              </a:rPr>
              <a:t>羿軒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C0504D"/>
              </a:buClr>
            </a:pPr>
            <a:r>
              <a:rPr lang="zh-TW" altLang="en-US" sz="3100" b="1" dirty="0">
                <a:solidFill>
                  <a:prstClr val="white"/>
                </a:solidFill>
                <a:latin typeface="標楷體" pitchFamily="65" charset="-120"/>
                <a:ea typeface="標楷體" pitchFamily="65" charset="-120"/>
              </a:rPr>
              <a:t>          </a:t>
            </a:r>
            <a:r>
              <a:rPr lang="zh-TW" altLang="en-US" sz="3100" b="1" dirty="0" smtClean="0">
                <a:solidFill>
                  <a:prstClr val="white"/>
                </a:solidFill>
                <a:latin typeface="標楷體" pitchFamily="65" charset="-120"/>
                <a:ea typeface="標楷體" pitchFamily="65" charset="-120"/>
              </a:rPr>
              <a:t>畢</a:t>
            </a:r>
            <a:r>
              <a:rPr lang="zh-TW" altLang="en-US" sz="3100" b="1" dirty="0">
                <a:solidFill>
                  <a:prstClr val="white"/>
                </a:solidFill>
                <a:latin typeface="標楷體" pitchFamily="65" charset="-120"/>
                <a:ea typeface="標楷體" pitchFamily="65" charset="-120"/>
              </a:rPr>
              <a:t>釗瑜</a:t>
            </a:r>
            <a:endParaRPr lang="en-US" altLang="zh-TW" sz="3100" b="1" dirty="0">
              <a:solidFill>
                <a:prstClr val="white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C0504D"/>
              </a:buClr>
            </a:pPr>
            <a:r>
              <a:rPr lang="zh-TW" altLang="en-US" sz="3100" b="1" dirty="0">
                <a:solidFill>
                  <a:prstClr val="white"/>
                </a:solidFill>
                <a:latin typeface="標楷體" pitchFamily="65" charset="-120"/>
                <a:ea typeface="標楷體" pitchFamily="65" charset="-120"/>
              </a:rPr>
              <a:t>          </a:t>
            </a:r>
            <a:r>
              <a:rPr lang="zh-TW" altLang="en-US" sz="3100" b="1" dirty="0" smtClean="0">
                <a:solidFill>
                  <a:prstClr val="white"/>
                </a:solidFill>
                <a:latin typeface="標楷體" pitchFamily="65" charset="-120"/>
                <a:ea typeface="標楷體" pitchFamily="65" charset="-120"/>
              </a:rPr>
              <a:t>鄭</a:t>
            </a:r>
            <a:r>
              <a:rPr lang="zh-TW" altLang="en-US" sz="3100" b="1" dirty="0">
                <a:solidFill>
                  <a:prstClr val="white"/>
                </a:solidFill>
                <a:latin typeface="標楷體" pitchFamily="65" charset="-120"/>
                <a:ea typeface="標楷體" pitchFamily="65" charset="-120"/>
              </a:rPr>
              <a:t>芷</a:t>
            </a:r>
            <a:r>
              <a:rPr lang="zh-TW" altLang="en-US" sz="3100" b="1" dirty="0" smtClean="0">
                <a:solidFill>
                  <a:prstClr val="white"/>
                </a:solidFill>
                <a:latin typeface="標楷體" pitchFamily="65" charset="-120"/>
                <a:ea typeface="標楷體" pitchFamily="65" charset="-120"/>
              </a:rPr>
              <a:t>茜</a:t>
            </a:r>
            <a:endParaRPr lang="zh-TW" altLang="en-US" sz="3100" b="1" dirty="0">
              <a:solidFill>
                <a:prstClr val="white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201551" y="246380"/>
            <a:ext cx="3755709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5000" b="1" dirty="0">
                <a:solidFill>
                  <a:srgbClr val="E71340"/>
                </a:solidFill>
                <a:latin typeface="Palace Script MT" panose="030303020206070C0B05" pitchFamily="66" charset="0"/>
              </a:rPr>
              <a:t>Roma</a:t>
            </a:r>
          </a:p>
        </p:txBody>
      </p:sp>
    </p:spTree>
    <p:extLst>
      <p:ext uri="{BB962C8B-B14F-4D97-AF65-F5344CB8AC3E}">
        <p14:creationId xmlns:p14="http://schemas.microsoft.com/office/powerpoint/2010/main" val="19746139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b="1" dirty="0">
                <a:latin typeface="標楷體"/>
                <a:ea typeface="文鼎粗隸" panose="02010609010101010101" pitchFamily="49" charset="-120"/>
              </a:rPr>
              <a:t>美國</a:t>
            </a:r>
            <a:r>
              <a:rPr lang="en-US" altLang="zh-TW" sz="5000" b="1" dirty="0">
                <a:latin typeface="標楷體"/>
                <a:ea typeface="文鼎粗隸" panose="02010609010101010101" pitchFamily="49" charset="-120"/>
              </a:rPr>
              <a:t>_</a:t>
            </a:r>
            <a:r>
              <a:rPr lang="zh-TW" altLang="en-US" sz="5000" b="1" dirty="0">
                <a:latin typeface="標楷體"/>
                <a:ea typeface="文鼎粗隸" panose="02010609010101010101" pitchFamily="49" charset="-120"/>
              </a:rPr>
              <a:t>舊金山天氣 </a:t>
            </a:r>
            <a:r>
              <a:rPr lang="en-US" altLang="zh-TW" sz="3600" b="1" dirty="0" smtClean="0">
                <a:latin typeface="標楷體"/>
                <a:ea typeface="文鼎粗隸" panose="02010609010101010101" pitchFamily="49" charset="-120"/>
              </a:rPr>
              <a:t>305-3</a:t>
            </a:r>
            <a:endParaRPr lang="zh-TW" altLang="en-US" sz="3600" b="1" dirty="0">
              <a:ea typeface="文鼎粗隸" panose="02010609010101010101" pitchFamily="49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Picture 2" descr="C:\Users\kwn04c\AppData\Local\Temp\Rar$DI00.107\E55804FA-BE26-478C-9A6B-5AC59C03B30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245721"/>
            <a:ext cx="7524328" cy="5643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1798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026" name="Picture 2" descr="C:\Users\kwn04c\Downloads\336EFF4A-D08E-4CE9-BFD1-0A049BA4ACA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31" r="30549" b="6328"/>
          <a:stretch/>
        </p:blipFill>
        <p:spPr bwMode="auto">
          <a:xfrm>
            <a:off x="1475656" y="332656"/>
            <a:ext cx="6768752" cy="6146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9183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b="1" dirty="0" smtClean="0">
                <a:latin typeface="標楷體"/>
                <a:ea typeface="文鼎粗隸" panose="02010609010101010101" pitchFamily="49" charset="-120"/>
              </a:rPr>
              <a:t>日本～北海道天氣    </a:t>
            </a:r>
            <a:r>
              <a:rPr lang="en-US" altLang="zh-TW" sz="3600" b="1" dirty="0" smtClean="0">
                <a:latin typeface="標楷體"/>
                <a:ea typeface="文鼎粗隸" panose="02010609010101010101" pitchFamily="49" charset="-120"/>
              </a:rPr>
              <a:t>305-5</a:t>
            </a:r>
            <a:endParaRPr lang="zh-TW" altLang="en-US" sz="3600" b="1" dirty="0">
              <a:ea typeface="文鼎粗隸" panose="02010609010101010101" pitchFamily="49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Picture 2" descr="C:\Users\kwn04c\AppData\Local\Temp\Rar$DI00.532\7C86C37E-8462-4159-AFB2-F0536025F3BB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06381"/>
            <a:ext cx="7380312" cy="5535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5136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b="1" dirty="0">
                <a:latin typeface="標楷體"/>
                <a:ea typeface="文鼎粗隸" panose="02010609010101010101" pitchFamily="49" charset="-120"/>
              </a:rPr>
              <a:t>日本～北海道天氣    </a:t>
            </a:r>
            <a:r>
              <a:rPr lang="en-US" altLang="zh-TW" sz="2800" b="1" dirty="0">
                <a:latin typeface="標楷體"/>
                <a:ea typeface="文鼎粗隸" panose="02010609010101010101" pitchFamily="49" charset="-120"/>
              </a:rPr>
              <a:t>305-5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098" name="Picture 2" descr="C:\Users\kwn04c\AppData\Local\Temp\Rar$DI36.487\DC219166-2E22-432A-8ACC-3200EC1A346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96752"/>
            <a:ext cx="7308304" cy="5481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0256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latin typeface="標楷體"/>
                <a:ea typeface="文鼎粗隸" panose="02010609010101010101" pitchFamily="49" charset="-120"/>
              </a:rPr>
              <a:t>日本～北海道天氣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123" name="Picture 3" descr="C:\Users\kwn04c\AppData\Local\Temp\Rar$DI08.413\76019688-0BDE-4A92-A0CC-D52719B3E4C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80220"/>
            <a:ext cx="7020272" cy="5265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9033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1340768"/>
          </a:xfrm>
        </p:spPr>
        <p:txBody>
          <a:bodyPr/>
          <a:lstStyle/>
          <a:p>
            <a:r>
              <a:rPr lang="zh-TW" altLang="en-US" b="1" dirty="0"/>
              <a:t>英國倫敦天氣報告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479612" y="1412776"/>
            <a:ext cx="6400800" cy="1944216"/>
          </a:xfrm>
        </p:spPr>
        <p:txBody>
          <a:bodyPr>
            <a:normAutofit/>
          </a:bodyPr>
          <a:lstStyle/>
          <a:p>
            <a:r>
              <a:rPr lang="en-US" altLang="zh-TW" b="1" dirty="0">
                <a:solidFill>
                  <a:schemeClr val="tx1"/>
                </a:solidFill>
              </a:rPr>
              <a:t>305-7</a:t>
            </a:r>
            <a:endParaRPr lang="en-US" altLang="zh-TW" dirty="0">
              <a:solidFill>
                <a:schemeClr val="tx1"/>
              </a:solidFill>
            </a:endParaRPr>
          </a:p>
          <a:p>
            <a:r>
              <a:rPr lang="en-US" altLang="zh-TW" b="1" dirty="0">
                <a:solidFill>
                  <a:schemeClr val="tx1"/>
                </a:solidFill>
              </a:rPr>
              <a:t>25</a:t>
            </a:r>
            <a:r>
              <a:rPr lang="zh-TW" altLang="en-US" b="1" dirty="0">
                <a:solidFill>
                  <a:schemeClr val="tx1"/>
                </a:solidFill>
              </a:rPr>
              <a:t>、</a:t>
            </a:r>
            <a:r>
              <a:rPr lang="en-US" altLang="zh-TW" b="1" dirty="0">
                <a:solidFill>
                  <a:schemeClr val="tx1"/>
                </a:solidFill>
              </a:rPr>
              <a:t>27</a:t>
            </a:r>
            <a:r>
              <a:rPr lang="zh-TW" altLang="en-US" b="1" dirty="0">
                <a:solidFill>
                  <a:schemeClr val="tx1"/>
                </a:solidFill>
              </a:rPr>
              <a:t>、</a:t>
            </a:r>
            <a:r>
              <a:rPr lang="en-US" altLang="zh-TW" b="1" dirty="0">
                <a:solidFill>
                  <a:schemeClr val="tx1"/>
                </a:solidFill>
              </a:rPr>
              <a:t> 29</a:t>
            </a:r>
            <a:r>
              <a:rPr lang="zh-TW" altLang="en-US" b="1" dirty="0">
                <a:solidFill>
                  <a:schemeClr val="tx1"/>
                </a:solidFill>
              </a:rPr>
              <a:t>、</a:t>
            </a:r>
            <a:r>
              <a:rPr lang="en-US" altLang="zh-TW" b="1" dirty="0">
                <a:solidFill>
                  <a:schemeClr val="tx1"/>
                </a:solidFill>
              </a:rPr>
              <a:t>31</a:t>
            </a:r>
          </a:p>
          <a:p>
            <a:r>
              <a:rPr lang="zh-TW" altLang="en-US" b="1" dirty="0">
                <a:solidFill>
                  <a:srgbClr val="FF0000"/>
                </a:solidFill>
              </a:rPr>
              <a:t>大家好</a:t>
            </a:r>
            <a:r>
              <a:rPr lang="en-US" altLang="zh-TW" b="1" dirty="0">
                <a:solidFill>
                  <a:srgbClr val="FF0000"/>
                </a:solidFill>
              </a:rPr>
              <a:t>!</a:t>
            </a:r>
          </a:p>
          <a:p>
            <a:endParaRPr lang="en-US" altLang="zh-TW" dirty="0">
              <a:solidFill>
                <a:schemeClr val="tx1"/>
              </a:solidFill>
            </a:endParaRPr>
          </a:p>
          <a:p>
            <a:endParaRPr lang="en-US" altLang="zh-TW" dirty="0">
              <a:solidFill>
                <a:schemeClr val="tx1"/>
              </a:solidFill>
            </a:endParaRPr>
          </a:p>
          <a:p>
            <a:endParaRPr lang="en-US" altLang="zh-TW" dirty="0">
              <a:solidFill>
                <a:schemeClr val="tx1"/>
              </a:solidFill>
            </a:endParaRPr>
          </a:p>
          <a:p>
            <a:endParaRPr lang="en-US" altLang="zh-TW" dirty="0">
              <a:solidFill>
                <a:schemeClr val="tx1"/>
              </a:solidFill>
            </a:endParaRPr>
          </a:p>
          <a:p>
            <a:endParaRPr lang="zh-TW" altLang="en-US" dirty="0">
              <a:solidFill>
                <a:schemeClr val="tx1"/>
              </a:solidFill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C39F76EB-E348-4438-A290-F2AEAC673D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660" y="3212976"/>
            <a:ext cx="5936704" cy="3362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676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1321548"/>
              </p:ext>
            </p:extLst>
          </p:nvPr>
        </p:nvGraphicFramePr>
        <p:xfrm>
          <a:off x="457199" y="1052736"/>
          <a:ext cx="8229600" cy="4464497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20574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9391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02088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97987">
                <a:tc>
                  <a:txBody>
                    <a:bodyPr/>
                    <a:lstStyle/>
                    <a:p>
                      <a:pPr algn="ctr">
                        <a:lnSpc>
                          <a:spcPts val="216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200" kern="100" dirty="0">
                          <a:effectLst/>
                        </a:rPr>
                        <a:t>日期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6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200" kern="100" dirty="0">
                          <a:effectLst/>
                        </a:rPr>
                        <a:t>天氣狀況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6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200" kern="100" dirty="0">
                          <a:effectLst/>
                        </a:rPr>
                        <a:t>氣候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6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200" kern="100" dirty="0">
                          <a:effectLst/>
                        </a:rPr>
                        <a:t>風向風力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06651">
                <a:tc>
                  <a:txBody>
                    <a:bodyPr/>
                    <a:lstStyle/>
                    <a:p>
                      <a:pPr algn="ctr">
                        <a:lnSpc>
                          <a:spcPts val="216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2018</a:t>
                      </a:r>
                      <a:r>
                        <a:rPr lang="zh-TW" sz="1400" kern="0" dirty="0">
                          <a:effectLst/>
                        </a:rPr>
                        <a:t>年</a:t>
                      </a:r>
                      <a:r>
                        <a:rPr lang="en-US" sz="1400" kern="0" dirty="0">
                          <a:effectLst/>
                        </a:rPr>
                        <a:t>1</a:t>
                      </a:r>
                      <a:r>
                        <a:rPr lang="zh-TW" sz="1400" kern="0" dirty="0">
                          <a:effectLst/>
                        </a:rPr>
                        <a:t>月</a:t>
                      </a:r>
                      <a:r>
                        <a:rPr lang="en-US" sz="1400" kern="0" dirty="0">
                          <a:effectLst/>
                        </a:rPr>
                        <a:t>1</a:t>
                      </a:r>
                      <a:r>
                        <a:rPr lang="zh-TW" sz="1400" kern="0" dirty="0">
                          <a:effectLst/>
                        </a:rPr>
                        <a:t>日 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60"/>
                        </a:lnSpc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effectLst/>
                        </a:rPr>
                        <a:t>陣雨</a:t>
                      </a:r>
                      <a:r>
                        <a:rPr lang="en-US" sz="1400" kern="0" dirty="0">
                          <a:effectLst/>
                        </a:rPr>
                        <a:t> /</a:t>
                      </a:r>
                      <a:r>
                        <a:rPr lang="zh-TW" sz="1400" kern="0" dirty="0">
                          <a:effectLst/>
                        </a:rPr>
                        <a:t>少雲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60"/>
                        </a:lnSpc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</a:rPr>
                        <a:t>8°C / 3°C 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60"/>
                        </a:lnSpc>
                        <a:spcAft>
                          <a:spcPts val="0"/>
                        </a:spcAft>
                      </a:pPr>
                      <a:r>
                        <a:rPr lang="zh-TW" sz="1400" kern="0">
                          <a:effectLst/>
                        </a:rPr>
                        <a:t>西南偏西風</a:t>
                      </a:r>
                      <a:r>
                        <a:rPr lang="en-US" sz="1400" kern="0">
                          <a:effectLst/>
                        </a:rPr>
                        <a:t> 4</a:t>
                      </a:r>
                      <a:r>
                        <a:rPr lang="zh-TW" sz="1400" kern="0">
                          <a:effectLst/>
                        </a:rPr>
                        <a:t>級</a:t>
                      </a:r>
                      <a:r>
                        <a:rPr lang="en-US" sz="1400" kern="0">
                          <a:effectLst/>
                        </a:rPr>
                        <a:t> /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06651">
                <a:tc>
                  <a:txBody>
                    <a:bodyPr/>
                    <a:lstStyle/>
                    <a:p>
                      <a:pPr algn="ctr">
                        <a:lnSpc>
                          <a:spcPts val="216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2018</a:t>
                      </a:r>
                      <a:r>
                        <a:rPr lang="zh-TW" sz="1400" kern="0" dirty="0">
                          <a:effectLst/>
                        </a:rPr>
                        <a:t>年</a:t>
                      </a:r>
                      <a:r>
                        <a:rPr lang="en-US" sz="1400" kern="0" dirty="0">
                          <a:effectLst/>
                        </a:rPr>
                        <a:t>1</a:t>
                      </a:r>
                      <a:r>
                        <a:rPr lang="zh-TW" sz="1400" kern="0" dirty="0">
                          <a:effectLst/>
                        </a:rPr>
                        <a:t>月</a:t>
                      </a:r>
                      <a:r>
                        <a:rPr lang="en-US" sz="1400" kern="0" dirty="0">
                          <a:effectLst/>
                        </a:rPr>
                        <a:t>2</a:t>
                      </a:r>
                      <a:r>
                        <a:rPr lang="zh-TW" sz="1400" kern="0" dirty="0">
                          <a:effectLst/>
                        </a:rPr>
                        <a:t>日 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60"/>
                        </a:lnSpc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effectLst/>
                        </a:rPr>
                        <a:t>零散陣雨</a:t>
                      </a:r>
                      <a:r>
                        <a:rPr lang="en-US" sz="1400" kern="0" dirty="0">
                          <a:effectLst/>
                        </a:rPr>
                        <a:t> /</a:t>
                      </a:r>
                      <a:r>
                        <a:rPr lang="zh-TW" sz="1400" kern="0" dirty="0">
                          <a:effectLst/>
                        </a:rPr>
                        <a:t>零散雷雨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60"/>
                        </a:lnSpc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</a:rPr>
                        <a:t>10°C / 8°C 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60"/>
                        </a:lnSpc>
                        <a:spcAft>
                          <a:spcPts val="0"/>
                        </a:spcAft>
                      </a:pPr>
                      <a:r>
                        <a:rPr lang="zh-TW" sz="1400" kern="0">
                          <a:effectLst/>
                        </a:rPr>
                        <a:t>西南風</a:t>
                      </a:r>
                      <a:r>
                        <a:rPr lang="en-US" sz="1400" kern="0">
                          <a:effectLst/>
                        </a:rPr>
                        <a:t> 4</a:t>
                      </a:r>
                      <a:r>
                        <a:rPr lang="zh-TW" sz="1400" kern="0">
                          <a:effectLst/>
                        </a:rPr>
                        <a:t>級</a:t>
                      </a:r>
                      <a:r>
                        <a:rPr lang="en-US" sz="1400" kern="0">
                          <a:effectLst/>
                        </a:rPr>
                        <a:t> /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06651">
                <a:tc>
                  <a:txBody>
                    <a:bodyPr/>
                    <a:lstStyle/>
                    <a:p>
                      <a:pPr algn="ctr">
                        <a:lnSpc>
                          <a:spcPts val="2160"/>
                        </a:lnSpc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</a:rPr>
                        <a:t>2018</a:t>
                      </a:r>
                      <a:r>
                        <a:rPr lang="zh-TW" sz="1400" kern="0">
                          <a:effectLst/>
                        </a:rPr>
                        <a:t>年</a:t>
                      </a:r>
                      <a:r>
                        <a:rPr lang="en-US" sz="1400" kern="0">
                          <a:effectLst/>
                        </a:rPr>
                        <a:t>1</a:t>
                      </a:r>
                      <a:r>
                        <a:rPr lang="zh-TW" sz="1400" kern="0">
                          <a:effectLst/>
                        </a:rPr>
                        <a:t>月</a:t>
                      </a:r>
                      <a:r>
                        <a:rPr lang="en-US" sz="1400" kern="0">
                          <a:effectLst/>
                        </a:rPr>
                        <a:t>3</a:t>
                      </a:r>
                      <a:r>
                        <a:rPr lang="zh-TW" sz="1400" kern="0">
                          <a:effectLst/>
                        </a:rPr>
                        <a:t>日 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60"/>
                        </a:lnSpc>
                        <a:spcAft>
                          <a:spcPts val="0"/>
                        </a:spcAft>
                      </a:pPr>
                      <a:r>
                        <a:rPr lang="zh-TW" sz="1400" kern="0">
                          <a:effectLst/>
                        </a:rPr>
                        <a:t>颳風</a:t>
                      </a:r>
                      <a:r>
                        <a:rPr lang="en-US" sz="1400" kern="0">
                          <a:effectLst/>
                        </a:rPr>
                        <a:t> /</a:t>
                      </a:r>
                      <a:r>
                        <a:rPr lang="zh-TW" sz="1400" kern="0">
                          <a:effectLst/>
                        </a:rPr>
                        <a:t>陣雨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6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11°C / 7°C 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60"/>
                        </a:lnSpc>
                        <a:spcAft>
                          <a:spcPts val="0"/>
                        </a:spcAft>
                      </a:pPr>
                      <a:r>
                        <a:rPr lang="zh-TW" sz="1400" kern="0">
                          <a:effectLst/>
                        </a:rPr>
                        <a:t>西風</a:t>
                      </a:r>
                      <a:r>
                        <a:rPr lang="en-US" sz="1400" kern="0">
                          <a:effectLst/>
                        </a:rPr>
                        <a:t> 5</a:t>
                      </a:r>
                      <a:r>
                        <a:rPr lang="zh-TW" sz="1400" kern="0">
                          <a:effectLst/>
                        </a:rPr>
                        <a:t>級</a:t>
                      </a:r>
                      <a:r>
                        <a:rPr lang="en-US" sz="1400" kern="0">
                          <a:effectLst/>
                        </a:rPr>
                        <a:t> /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06651">
                <a:tc>
                  <a:txBody>
                    <a:bodyPr/>
                    <a:lstStyle/>
                    <a:p>
                      <a:pPr algn="ctr">
                        <a:lnSpc>
                          <a:spcPts val="2160"/>
                        </a:lnSpc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</a:rPr>
                        <a:t>2018</a:t>
                      </a:r>
                      <a:r>
                        <a:rPr lang="zh-TW" sz="1400" kern="0">
                          <a:effectLst/>
                        </a:rPr>
                        <a:t>年</a:t>
                      </a:r>
                      <a:r>
                        <a:rPr lang="en-US" sz="1400" kern="0">
                          <a:effectLst/>
                        </a:rPr>
                        <a:t>1</a:t>
                      </a:r>
                      <a:r>
                        <a:rPr lang="zh-TW" sz="1400" kern="0">
                          <a:effectLst/>
                        </a:rPr>
                        <a:t>月</a:t>
                      </a:r>
                      <a:r>
                        <a:rPr lang="en-US" sz="1400" kern="0">
                          <a:effectLst/>
                        </a:rPr>
                        <a:t>4</a:t>
                      </a:r>
                      <a:r>
                        <a:rPr lang="zh-TW" sz="1400" kern="0">
                          <a:effectLst/>
                        </a:rPr>
                        <a:t>日 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60"/>
                        </a:lnSpc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effectLst/>
                        </a:rPr>
                        <a:t>陣雨</a:t>
                      </a:r>
                      <a:r>
                        <a:rPr lang="en-US" sz="1400" kern="0" dirty="0">
                          <a:effectLst/>
                        </a:rPr>
                        <a:t> /</a:t>
                      </a:r>
                      <a:r>
                        <a:rPr lang="zh-TW" sz="1400" kern="0" dirty="0">
                          <a:effectLst/>
                        </a:rPr>
                        <a:t>颳風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60"/>
                        </a:lnSpc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</a:rPr>
                        <a:t>10°C / 6°C 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60"/>
                        </a:lnSpc>
                        <a:spcAft>
                          <a:spcPts val="0"/>
                        </a:spcAft>
                      </a:pPr>
                      <a:r>
                        <a:rPr lang="zh-TW" sz="1400" kern="0">
                          <a:effectLst/>
                        </a:rPr>
                        <a:t>西南風</a:t>
                      </a:r>
                      <a:r>
                        <a:rPr lang="en-US" sz="1400" kern="0">
                          <a:effectLst/>
                        </a:rPr>
                        <a:t> 4</a:t>
                      </a:r>
                      <a:r>
                        <a:rPr lang="zh-TW" sz="1400" kern="0">
                          <a:effectLst/>
                        </a:rPr>
                        <a:t>級</a:t>
                      </a:r>
                      <a:r>
                        <a:rPr lang="en-US" sz="1400" kern="0">
                          <a:effectLst/>
                        </a:rPr>
                        <a:t> /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06651">
                <a:tc>
                  <a:txBody>
                    <a:bodyPr/>
                    <a:lstStyle/>
                    <a:p>
                      <a:pPr algn="ctr">
                        <a:lnSpc>
                          <a:spcPts val="216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rgbClr val="FF0000"/>
                          </a:solidFill>
                          <a:effectLst/>
                        </a:rPr>
                        <a:t>2018</a:t>
                      </a:r>
                      <a:r>
                        <a:rPr lang="zh-TW" sz="1400" b="1" kern="0" dirty="0">
                          <a:solidFill>
                            <a:srgbClr val="FF0000"/>
                          </a:solidFill>
                          <a:effectLst/>
                        </a:rPr>
                        <a:t>年</a:t>
                      </a:r>
                      <a:r>
                        <a:rPr lang="en-US" sz="1400" b="1" kern="0" dirty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r>
                        <a:rPr lang="zh-TW" sz="1400" b="1" kern="0" dirty="0">
                          <a:solidFill>
                            <a:srgbClr val="FF0000"/>
                          </a:solidFill>
                          <a:effectLst/>
                        </a:rPr>
                        <a:t>月</a:t>
                      </a:r>
                      <a:r>
                        <a:rPr lang="en-US" sz="1400" b="1" kern="0" dirty="0">
                          <a:solidFill>
                            <a:srgbClr val="FF0000"/>
                          </a:solidFill>
                          <a:effectLst/>
                        </a:rPr>
                        <a:t>5</a:t>
                      </a:r>
                      <a:r>
                        <a:rPr lang="zh-TW" sz="1400" b="1" kern="0" dirty="0">
                          <a:solidFill>
                            <a:srgbClr val="FF0000"/>
                          </a:solidFill>
                          <a:effectLst/>
                        </a:rPr>
                        <a:t>日 </a:t>
                      </a:r>
                      <a:endParaRPr lang="zh-TW" sz="1400" b="1" kern="100" dirty="0">
                        <a:solidFill>
                          <a:srgbClr val="FF0000"/>
                        </a:solidFill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6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FF0000"/>
                          </a:solidFill>
                          <a:effectLst/>
                        </a:rPr>
                        <a:t>陰天</a:t>
                      </a:r>
                      <a:r>
                        <a:rPr lang="en-US" sz="1400" b="1" kern="0" dirty="0">
                          <a:solidFill>
                            <a:srgbClr val="FF0000"/>
                          </a:solidFill>
                          <a:effectLst/>
                        </a:rPr>
                        <a:t> /</a:t>
                      </a:r>
                      <a:r>
                        <a:rPr lang="zh-TW" sz="1400" b="1" kern="0" dirty="0">
                          <a:solidFill>
                            <a:srgbClr val="FF0000"/>
                          </a:solidFill>
                          <a:effectLst/>
                        </a:rPr>
                        <a:t>陰天</a:t>
                      </a:r>
                      <a:endParaRPr lang="zh-TW" sz="1400" b="1" kern="100" dirty="0">
                        <a:solidFill>
                          <a:srgbClr val="FF0000"/>
                        </a:solidFill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6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rgbClr val="FF0000"/>
                          </a:solidFill>
                          <a:effectLst/>
                        </a:rPr>
                        <a:t>9°C / 3°C </a:t>
                      </a:r>
                      <a:endParaRPr lang="zh-TW" sz="1400" b="1" kern="100" dirty="0">
                        <a:solidFill>
                          <a:srgbClr val="FF0000"/>
                        </a:solidFill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6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0" dirty="0">
                          <a:solidFill>
                            <a:srgbClr val="FF0000"/>
                          </a:solidFill>
                          <a:effectLst/>
                        </a:rPr>
                        <a:t>西南風</a:t>
                      </a:r>
                      <a:r>
                        <a:rPr lang="en-US" sz="1400" b="1" kern="0" dirty="0">
                          <a:solidFill>
                            <a:srgbClr val="FF0000"/>
                          </a:solidFill>
                          <a:effectLst/>
                        </a:rPr>
                        <a:t> 4</a:t>
                      </a:r>
                      <a:r>
                        <a:rPr lang="zh-TW" sz="1400" b="1" kern="0" dirty="0">
                          <a:solidFill>
                            <a:srgbClr val="FF0000"/>
                          </a:solidFill>
                          <a:effectLst/>
                        </a:rPr>
                        <a:t>級</a:t>
                      </a:r>
                      <a:r>
                        <a:rPr lang="en-US" sz="1400" b="1" kern="0" dirty="0">
                          <a:solidFill>
                            <a:srgbClr val="FF0000"/>
                          </a:solidFill>
                          <a:effectLst/>
                        </a:rPr>
                        <a:t> /</a:t>
                      </a:r>
                      <a:endParaRPr lang="zh-TW" sz="1400" b="1" kern="100" dirty="0">
                        <a:solidFill>
                          <a:srgbClr val="FF0000"/>
                        </a:solidFill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06651">
                <a:tc>
                  <a:txBody>
                    <a:bodyPr/>
                    <a:lstStyle/>
                    <a:p>
                      <a:pPr algn="ctr">
                        <a:lnSpc>
                          <a:spcPts val="2160"/>
                        </a:lnSpc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</a:rPr>
                        <a:t>2018</a:t>
                      </a:r>
                      <a:r>
                        <a:rPr lang="zh-TW" sz="1400" kern="0">
                          <a:effectLst/>
                        </a:rPr>
                        <a:t>年</a:t>
                      </a:r>
                      <a:r>
                        <a:rPr lang="en-US" sz="1400" kern="0">
                          <a:effectLst/>
                        </a:rPr>
                        <a:t>1</a:t>
                      </a:r>
                      <a:r>
                        <a:rPr lang="zh-TW" sz="1400" kern="0">
                          <a:effectLst/>
                        </a:rPr>
                        <a:t>月</a:t>
                      </a:r>
                      <a:r>
                        <a:rPr lang="en-US" sz="1400" kern="0">
                          <a:effectLst/>
                        </a:rPr>
                        <a:t>6</a:t>
                      </a:r>
                      <a:r>
                        <a:rPr lang="zh-TW" sz="1400" kern="0">
                          <a:effectLst/>
                        </a:rPr>
                        <a:t>日 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60"/>
                        </a:lnSpc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effectLst/>
                        </a:rPr>
                        <a:t>陣雨</a:t>
                      </a:r>
                      <a:r>
                        <a:rPr lang="en-US" sz="1400" kern="0" dirty="0">
                          <a:effectLst/>
                        </a:rPr>
                        <a:t> /</a:t>
                      </a:r>
                      <a:r>
                        <a:rPr lang="zh-TW" sz="1400" kern="0" dirty="0">
                          <a:effectLst/>
                        </a:rPr>
                        <a:t>局部多雲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6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7°C / 3°C 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60"/>
                        </a:lnSpc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effectLst/>
                        </a:rPr>
                        <a:t>東北風</a:t>
                      </a:r>
                      <a:r>
                        <a:rPr lang="en-US" sz="1400" kern="0" dirty="0">
                          <a:effectLst/>
                        </a:rPr>
                        <a:t> 4</a:t>
                      </a:r>
                      <a:r>
                        <a:rPr lang="zh-TW" sz="1400" kern="0" dirty="0">
                          <a:effectLst/>
                        </a:rPr>
                        <a:t>級</a:t>
                      </a:r>
                      <a:r>
                        <a:rPr lang="en-US" sz="1400" kern="0" dirty="0">
                          <a:effectLst/>
                        </a:rPr>
                        <a:t> /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06651">
                <a:tc>
                  <a:txBody>
                    <a:bodyPr/>
                    <a:lstStyle/>
                    <a:p>
                      <a:pPr algn="ctr">
                        <a:lnSpc>
                          <a:spcPts val="2160"/>
                        </a:lnSpc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</a:rPr>
                        <a:t>2018</a:t>
                      </a:r>
                      <a:r>
                        <a:rPr lang="zh-TW" sz="1400" kern="0">
                          <a:effectLst/>
                        </a:rPr>
                        <a:t>年</a:t>
                      </a:r>
                      <a:r>
                        <a:rPr lang="en-US" sz="1400" kern="0">
                          <a:effectLst/>
                        </a:rPr>
                        <a:t>1</a:t>
                      </a:r>
                      <a:r>
                        <a:rPr lang="zh-TW" sz="1400" kern="0">
                          <a:effectLst/>
                        </a:rPr>
                        <a:t>月</a:t>
                      </a:r>
                      <a:r>
                        <a:rPr lang="en-US" sz="1400" kern="0">
                          <a:effectLst/>
                        </a:rPr>
                        <a:t>7</a:t>
                      </a:r>
                      <a:r>
                        <a:rPr lang="zh-TW" sz="1400" kern="0">
                          <a:effectLst/>
                        </a:rPr>
                        <a:t>日 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60"/>
                        </a:lnSpc>
                        <a:spcAft>
                          <a:spcPts val="0"/>
                        </a:spcAft>
                      </a:pPr>
                      <a:r>
                        <a:rPr lang="zh-TW" sz="1400" kern="0">
                          <a:effectLst/>
                        </a:rPr>
                        <a:t>零散陣雨</a:t>
                      </a:r>
                      <a:r>
                        <a:rPr lang="en-US" sz="1400" kern="0">
                          <a:effectLst/>
                        </a:rPr>
                        <a:t> /</a:t>
                      </a:r>
                      <a:r>
                        <a:rPr lang="zh-TW" sz="1400" kern="0">
                          <a:effectLst/>
                        </a:rPr>
                        <a:t>多雲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6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6°C / 3°C 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60"/>
                        </a:lnSpc>
                        <a:spcAft>
                          <a:spcPts val="0"/>
                        </a:spcAft>
                      </a:pPr>
                      <a:r>
                        <a:rPr lang="zh-TW" sz="1400" kern="0">
                          <a:effectLst/>
                        </a:rPr>
                        <a:t>東北風</a:t>
                      </a:r>
                      <a:r>
                        <a:rPr lang="en-US" sz="1400" kern="0">
                          <a:effectLst/>
                        </a:rPr>
                        <a:t> 4</a:t>
                      </a:r>
                      <a:r>
                        <a:rPr lang="zh-TW" sz="1400" kern="0">
                          <a:effectLst/>
                        </a:rPr>
                        <a:t>級</a:t>
                      </a:r>
                      <a:r>
                        <a:rPr lang="en-US" sz="1400" kern="0">
                          <a:effectLst/>
                        </a:rPr>
                        <a:t> /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06651">
                <a:tc>
                  <a:txBody>
                    <a:bodyPr/>
                    <a:lstStyle/>
                    <a:p>
                      <a:pPr algn="ctr">
                        <a:lnSpc>
                          <a:spcPts val="2160"/>
                        </a:lnSpc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</a:rPr>
                        <a:t>2018</a:t>
                      </a:r>
                      <a:r>
                        <a:rPr lang="zh-TW" sz="1400" kern="0">
                          <a:effectLst/>
                        </a:rPr>
                        <a:t>年</a:t>
                      </a:r>
                      <a:r>
                        <a:rPr lang="en-US" sz="1400" kern="0">
                          <a:effectLst/>
                        </a:rPr>
                        <a:t>1</a:t>
                      </a:r>
                      <a:r>
                        <a:rPr lang="zh-TW" sz="1400" kern="0">
                          <a:effectLst/>
                        </a:rPr>
                        <a:t>月</a:t>
                      </a:r>
                      <a:r>
                        <a:rPr lang="en-US" sz="1400" kern="0">
                          <a:effectLst/>
                        </a:rPr>
                        <a:t>8</a:t>
                      </a:r>
                      <a:r>
                        <a:rPr lang="zh-TW" sz="1400" kern="0">
                          <a:effectLst/>
                        </a:rPr>
                        <a:t>日 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60"/>
                        </a:lnSpc>
                        <a:spcAft>
                          <a:spcPts val="0"/>
                        </a:spcAft>
                      </a:pPr>
                      <a:r>
                        <a:rPr lang="zh-TW" sz="1400" kern="0">
                          <a:effectLst/>
                        </a:rPr>
                        <a:t>多雲</a:t>
                      </a:r>
                      <a:r>
                        <a:rPr lang="en-US" sz="1400" kern="0">
                          <a:effectLst/>
                        </a:rPr>
                        <a:t> /</a:t>
                      </a:r>
                      <a:r>
                        <a:rPr lang="zh-TW" sz="1400" kern="0">
                          <a:effectLst/>
                        </a:rPr>
                        <a:t>多雲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6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6°C / 3°C 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60"/>
                        </a:lnSpc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effectLst/>
                        </a:rPr>
                        <a:t>東北偏東風</a:t>
                      </a:r>
                      <a:r>
                        <a:rPr lang="en-US" sz="1400" kern="0" dirty="0">
                          <a:effectLst/>
                        </a:rPr>
                        <a:t> 4</a:t>
                      </a:r>
                      <a:r>
                        <a:rPr lang="zh-TW" sz="1400" kern="0" dirty="0">
                          <a:effectLst/>
                        </a:rPr>
                        <a:t>級</a:t>
                      </a:r>
                      <a:r>
                        <a:rPr lang="en-US" sz="1400" kern="0" dirty="0">
                          <a:effectLst/>
                        </a:rPr>
                        <a:t> /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06651">
                <a:tc>
                  <a:txBody>
                    <a:bodyPr/>
                    <a:lstStyle/>
                    <a:p>
                      <a:pPr algn="ctr">
                        <a:lnSpc>
                          <a:spcPts val="2160"/>
                        </a:lnSpc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</a:rPr>
                        <a:t>2018</a:t>
                      </a:r>
                      <a:r>
                        <a:rPr lang="zh-TW" sz="1400" kern="0">
                          <a:effectLst/>
                        </a:rPr>
                        <a:t>年</a:t>
                      </a:r>
                      <a:r>
                        <a:rPr lang="en-US" sz="1400" kern="0">
                          <a:effectLst/>
                        </a:rPr>
                        <a:t>1</a:t>
                      </a:r>
                      <a:r>
                        <a:rPr lang="zh-TW" sz="1400" kern="0">
                          <a:effectLst/>
                        </a:rPr>
                        <a:t>月</a:t>
                      </a:r>
                      <a:r>
                        <a:rPr lang="en-US" sz="1400" kern="0">
                          <a:effectLst/>
                        </a:rPr>
                        <a:t>9</a:t>
                      </a:r>
                      <a:r>
                        <a:rPr lang="zh-TW" sz="1400" kern="0">
                          <a:effectLst/>
                        </a:rPr>
                        <a:t>日 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60"/>
                        </a:lnSpc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effectLst/>
                        </a:rPr>
                        <a:t>陰天</a:t>
                      </a:r>
                      <a:r>
                        <a:rPr lang="en-US" sz="1400" kern="0" dirty="0">
                          <a:effectLst/>
                        </a:rPr>
                        <a:t> /</a:t>
                      </a:r>
                      <a:r>
                        <a:rPr lang="zh-TW" sz="1400" kern="0" dirty="0">
                          <a:effectLst/>
                        </a:rPr>
                        <a:t>多雲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6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8°C / 6°C 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60"/>
                        </a:lnSpc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effectLst/>
                        </a:rPr>
                        <a:t>東南風</a:t>
                      </a:r>
                      <a:r>
                        <a:rPr lang="en-US" sz="1400" kern="0" dirty="0">
                          <a:effectLst/>
                        </a:rPr>
                        <a:t> 2</a:t>
                      </a:r>
                      <a:r>
                        <a:rPr lang="zh-TW" sz="1400" kern="0" dirty="0">
                          <a:effectLst/>
                        </a:rPr>
                        <a:t>級</a:t>
                      </a:r>
                      <a:r>
                        <a:rPr lang="en-US" sz="1400" kern="0" dirty="0">
                          <a:effectLst/>
                        </a:rPr>
                        <a:t> /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406651">
                <a:tc>
                  <a:txBody>
                    <a:bodyPr/>
                    <a:lstStyle/>
                    <a:p>
                      <a:pPr algn="ctr">
                        <a:lnSpc>
                          <a:spcPts val="2160"/>
                        </a:lnSpc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</a:rPr>
                        <a:t>2018</a:t>
                      </a:r>
                      <a:r>
                        <a:rPr lang="zh-TW" sz="1400" kern="0">
                          <a:effectLst/>
                        </a:rPr>
                        <a:t>年</a:t>
                      </a:r>
                      <a:r>
                        <a:rPr lang="en-US" sz="1400" kern="0">
                          <a:effectLst/>
                        </a:rPr>
                        <a:t>1</a:t>
                      </a:r>
                      <a:r>
                        <a:rPr lang="zh-TW" sz="1400" kern="0">
                          <a:effectLst/>
                        </a:rPr>
                        <a:t>月</a:t>
                      </a:r>
                      <a:r>
                        <a:rPr lang="en-US" sz="1400" kern="0">
                          <a:effectLst/>
                        </a:rPr>
                        <a:t>10</a:t>
                      </a:r>
                      <a:r>
                        <a:rPr lang="zh-TW" sz="1400" kern="0">
                          <a:effectLst/>
                        </a:rPr>
                        <a:t>日 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60"/>
                        </a:lnSpc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effectLst/>
                        </a:rPr>
                        <a:t>局部多雲</a:t>
                      </a:r>
                      <a:r>
                        <a:rPr lang="en-US" sz="1400" kern="0" dirty="0">
                          <a:effectLst/>
                        </a:rPr>
                        <a:t> /</a:t>
                      </a:r>
                      <a:r>
                        <a:rPr lang="zh-TW" sz="1400" kern="0" dirty="0">
                          <a:effectLst/>
                        </a:rPr>
                        <a:t>局部多雲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60"/>
                        </a:lnSpc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</a:rPr>
                        <a:t>9°C / 2°C 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60"/>
                        </a:lnSpc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effectLst/>
                        </a:rPr>
                        <a:t>西南風</a:t>
                      </a:r>
                      <a:r>
                        <a:rPr lang="en-US" sz="1400" kern="0" dirty="0">
                          <a:effectLst/>
                        </a:rPr>
                        <a:t> 3</a:t>
                      </a:r>
                      <a:r>
                        <a:rPr lang="zh-TW" sz="1400" kern="0" dirty="0">
                          <a:effectLst/>
                        </a:rPr>
                        <a:t>級</a:t>
                      </a:r>
                      <a:r>
                        <a:rPr lang="en-US" sz="1400" kern="0" dirty="0">
                          <a:effectLst/>
                        </a:rPr>
                        <a:t> /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979712" y="188640"/>
            <a:ext cx="530465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4000" b="1" dirty="0">
                <a:solidFill>
                  <a:srgbClr val="2C2C2C"/>
                </a:solidFill>
                <a:latin typeface="ˎ̥,Arial"/>
                <a:cs typeface="新細明體" pitchFamily="18" charset="-120"/>
              </a:rPr>
              <a:t>倫敦天氣</a:t>
            </a:r>
            <a:r>
              <a:rPr kumimoji="1" lang="zh-TW" altLang="en-US" sz="4000" b="1" dirty="0">
                <a:solidFill>
                  <a:srgbClr val="2C2C2C"/>
                </a:solidFill>
                <a:ea typeface="ˎ̥,Arial"/>
                <a:cs typeface="新細明體" pitchFamily="18" charset="-120"/>
              </a:rPr>
              <a:t> </a:t>
            </a:r>
            <a:r>
              <a:rPr kumimoji="1" lang="en-US" altLang="zh-TW" sz="4000" b="1" dirty="0">
                <a:solidFill>
                  <a:srgbClr val="2C2C2C"/>
                </a:solidFill>
                <a:ea typeface="ˎ̥,Arial"/>
                <a:cs typeface="新細明體" pitchFamily="18" charset="-120"/>
              </a:rPr>
              <a:t>2018</a:t>
            </a:r>
            <a:r>
              <a:rPr kumimoji="1" lang="zh-TW" altLang="en-US" sz="4000" b="1" dirty="0">
                <a:solidFill>
                  <a:srgbClr val="2C2C2C"/>
                </a:solidFill>
                <a:latin typeface="ˎ̥,Arial"/>
                <a:cs typeface="新細明體" pitchFamily="18" charset="-120"/>
              </a:rPr>
              <a:t>年</a:t>
            </a:r>
            <a:r>
              <a:rPr kumimoji="1" lang="en-US" altLang="zh-TW" sz="4000" b="1" dirty="0">
                <a:solidFill>
                  <a:srgbClr val="2C2C2C"/>
                </a:solidFill>
                <a:ea typeface="ˎ̥,Arial"/>
                <a:cs typeface="新細明體" pitchFamily="18" charset="-120"/>
              </a:rPr>
              <a:t>1</a:t>
            </a:r>
            <a:r>
              <a:rPr kumimoji="1" lang="zh-TW" altLang="en-US" sz="4000" b="1" dirty="0">
                <a:solidFill>
                  <a:srgbClr val="2C2C2C"/>
                </a:solidFill>
                <a:latin typeface="ˎ̥,Arial"/>
                <a:cs typeface="新細明體" pitchFamily="18" charset="-120"/>
              </a:rPr>
              <a:t>月份</a:t>
            </a:r>
            <a:r>
              <a:rPr kumimoji="1" lang="zh-TW" altLang="en-US" sz="4000" b="1" dirty="0">
                <a:solidFill>
                  <a:srgbClr val="2C2C2C"/>
                </a:solidFill>
                <a:ea typeface="ˎ̥,Arial"/>
                <a:cs typeface="新細明體" pitchFamily="18" charset="-120"/>
              </a:rPr>
              <a:t> </a:t>
            </a:r>
            <a:endParaRPr kumimoji="1" lang="zh-TW" altLang="en-US" sz="4000" dirty="0">
              <a:solidFill>
                <a:prstClr val="black"/>
              </a:solidFill>
              <a:latin typeface="Arial" pitchFamily="34" charset="0"/>
              <a:cs typeface="新細明體" pitchFamily="18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289306" y="5781528"/>
            <a:ext cx="6565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solidFill>
                  <a:prstClr val="black"/>
                </a:solidFill>
              </a:rPr>
              <a:t>參考來源：</a:t>
            </a:r>
            <a:r>
              <a:rPr lang="en-US" altLang="zh-TW" dirty="0">
                <a:solidFill>
                  <a:prstClr val="black"/>
                </a:solidFill>
                <a:hlinkClick r:id="rId2"/>
              </a:rPr>
              <a:t>http://www.tianqihoubao.com/guoji/2618/2018-1.html</a:t>
            </a:r>
            <a:endParaRPr lang="zh-TW" altLang="zh-TW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613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3363" y="44624"/>
            <a:ext cx="8229600" cy="1008112"/>
          </a:xfrm>
        </p:spPr>
        <p:txBody>
          <a:bodyPr>
            <a:normAutofit/>
          </a:bodyPr>
          <a:lstStyle/>
          <a:p>
            <a:r>
              <a:rPr lang="zh-TW" altLang="en-US" sz="4000" b="1" dirty="0"/>
              <a:t>倫敦天氣圖表</a:t>
            </a:r>
          </a:p>
        </p:txBody>
      </p:sp>
      <p:pic>
        <p:nvPicPr>
          <p:cNvPr id="4" name="圖片 3"/>
          <p:cNvPicPr/>
          <p:nvPr/>
        </p:nvPicPr>
        <p:blipFill rotWithShape="1">
          <a:blip r:embed="rId2"/>
          <a:srcRect l="22535" t="13817"/>
          <a:stretch/>
        </p:blipFill>
        <p:spPr>
          <a:xfrm>
            <a:off x="611560" y="980728"/>
            <a:ext cx="8075240" cy="4994744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1331640" y="6093296"/>
            <a:ext cx="6767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solidFill>
                  <a:prstClr val="black"/>
                </a:solidFill>
              </a:rPr>
              <a:t>參考來源：</a:t>
            </a:r>
            <a:r>
              <a:rPr lang="en-US" altLang="zh-TW" dirty="0">
                <a:solidFill>
                  <a:prstClr val="black"/>
                </a:solidFill>
                <a:hlinkClick r:id="rId3"/>
              </a:rPr>
              <a:t>http://hikersbay.com/climate/january/uk/london?lang=zh</a:t>
            </a:r>
            <a:endParaRPr lang="zh-TW" altLang="zh-TW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952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8747C01B-BC61-4E8A-BE68-BAC1542C2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7767"/>
          </a:xfrm>
        </p:spPr>
        <p:txBody>
          <a:bodyPr>
            <a:normAutofit/>
          </a:bodyPr>
          <a:lstStyle/>
          <a:p>
            <a:r>
              <a:rPr lang="zh-TW" altLang="en-US" sz="4000" b="1" dirty="0"/>
              <a:t>倫敦地形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="" xmlns:a16="http://schemas.microsoft.com/office/drawing/2014/main" id="{7838F003-5527-4634-B84D-F6A655257E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438" y="1301233"/>
            <a:ext cx="5566934" cy="4525963"/>
          </a:xfrm>
        </p:spPr>
      </p:pic>
      <p:grpSp>
        <p:nvGrpSpPr>
          <p:cNvPr id="12" name="群組 11">
            <a:extLst>
              <a:ext uri="{FF2B5EF4-FFF2-40B4-BE49-F238E27FC236}">
                <a16:creationId xmlns="" xmlns:a16="http://schemas.microsoft.com/office/drawing/2014/main" id="{E8F9D624-75D0-47BB-AC3B-5C08E98B97D0}"/>
              </a:ext>
            </a:extLst>
          </p:cNvPr>
          <p:cNvGrpSpPr/>
          <p:nvPr/>
        </p:nvGrpSpPr>
        <p:grpSpPr>
          <a:xfrm>
            <a:off x="5304999" y="914052"/>
            <a:ext cx="3381801" cy="5222064"/>
            <a:chOff x="5320827" y="914052"/>
            <a:chExt cx="3381801" cy="5222064"/>
          </a:xfrm>
        </p:grpSpPr>
        <p:pic>
          <p:nvPicPr>
            <p:cNvPr id="7" name="圖片 6">
              <a:extLst>
                <a:ext uri="{FF2B5EF4-FFF2-40B4-BE49-F238E27FC236}">
                  <a16:creationId xmlns="" xmlns:a16="http://schemas.microsoft.com/office/drawing/2014/main" id="{E25D0B10-96E6-4152-9985-C318662980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0827" y="914052"/>
              <a:ext cx="3381801" cy="5222064"/>
            </a:xfrm>
            <a:prstGeom prst="rect">
              <a:avLst/>
            </a:prstGeom>
          </p:spPr>
        </p:pic>
        <p:pic>
          <p:nvPicPr>
            <p:cNvPr id="9" name="圖片 8">
              <a:extLst>
                <a:ext uri="{FF2B5EF4-FFF2-40B4-BE49-F238E27FC236}">
                  <a16:creationId xmlns="" xmlns:a16="http://schemas.microsoft.com/office/drawing/2014/main" id="{23A33321-FF4A-40FA-A4B9-BF88D22E46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41508" y="914052"/>
              <a:ext cx="1152686" cy="1676634"/>
            </a:xfrm>
            <a:prstGeom prst="rect">
              <a:avLst/>
            </a:prstGeom>
          </p:spPr>
        </p:pic>
      </p:grpSp>
      <p:sp>
        <p:nvSpPr>
          <p:cNvPr id="10" name="矩形 9">
            <a:extLst>
              <a:ext uri="{FF2B5EF4-FFF2-40B4-BE49-F238E27FC236}">
                <a16:creationId xmlns="" xmlns:a16="http://schemas.microsoft.com/office/drawing/2014/main" id="{3D3D3470-8423-485D-B2B1-4428C4F1E64F}"/>
              </a:ext>
            </a:extLst>
          </p:cNvPr>
          <p:cNvSpPr/>
          <p:nvPr/>
        </p:nvSpPr>
        <p:spPr>
          <a:xfrm>
            <a:off x="251520" y="6214030"/>
            <a:ext cx="7953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prstClr val="black"/>
                </a:solidFill>
              </a:rPr>
              <a:t>參考來源：</a:t>
            </a:r>
            <a:r>
              <a:rPr lang="en-US" altLang="zh-TW" dirty="0">
                <a:solidFill>
                  <a:prstClr val="black"/>
                </a:solidFill>
              </a:rPr>
              <a:t> </a:t>
            </a:r>
            <a:r>
              <a:rPr lang="en-US" altLang="zh-TW" dirty="0">
                <a:solidFill>
                  <a:prstClr val="black"/>
                </a:solidFill>
                <a:hlinkClick r:id="rId6"/>
              </a:rPr>
              <a:t>http://ap6.pccu.edu.tw/Encyclopedia/data.asp?id=5847&amp;nowpage=1</a:t>
            </a:r>
            <a:r>
              <a:rPr lang="zh-TW" altLang="en-US" dirty="0">
                <a:solidFill>
                  <a:prstClr val="black"/>
                </a:solidFill>
              </a:rPr>
              <a:t>  </a:t>
            </a:r>
            <a:endParaRPr lang="en-US" altLang="zh-TW" dirty="0">
              <a:solidFill>
                <a:prstClr val="black"/>
              </a:solidFill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="" xmlns:a16="http://schemas.microsoft.com/office/drawing/2014/main" id="{7F165BDA-4F0F-4CC3-AA68-967F7E4EBA61}"/>
              </a:ext>
            </a:extLst>
          </p:cNvPr>
          <p:cNvSpPr txBox="1"/>
          <p:nvPr/>
        </p:nvSpPr>
        <p:spPr>
          <a:xfrm>
            <a:off x="6820583" y="544720"/>
            <a:ext cx="1866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solidFill>
                  <a:prstClr val="black"/>
                </a:solidFill>
              </a:rPr>
              <a:t>倫敦海拔</a:t>
            </a:r>
            <a:r>
              <a:rPr lang="en-US" altLang="zh-TW" dirty="0">
                <a:solidFill>
                  <a:prstClr val="black"/>
                </a:solidFill>
              </a:rPr>
              <a:t>:20</a:t>
            </a:r>
            <a:r>
              <a:rPr lang="zh-TW" altLang="en-US" dirty="0">
                <a:solidFill>
                  <a:prstClr val="black"/>
                </a:solidFill>
              </a:rPr>
              <a:t>公尺</a:t>
            </a:r>
          </a:p>
        </p:txBody>
      </p:sp>
    </p:spTree>
    <p:extLst>
      <p:ext uri="{BB962C8B-B14F-4D97-AF65-F5344CB8AC3E}">
        <p14:creationId xmlns:p14="http://schemas.microsoft.com/office/powerpoint/2010/main" val="4154360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Pinger\Documents\melody\d66de37fd6ce7d3f1b1c71022df2c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06607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1256332" y="616329"/>
            <a:ext cx="531427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8000" dirty="0">
                <a:solidFill>
                  <a:srgbClr val="FF0000"/>
                </a:solidFill>
              </a:rPr>
              <a:t>謝</a:t>
            </a:r>
            <a:r>
              <a:rPr lang="zh-TW" altLang="en-US" sz="8000" dirty="0">
                <a:solidFill>
                  <a:srgbClr val="1F497D"/>
                </a:solidFill>
              </a:rPr>
              <a:t>謝</a:t>
            </a:r>
            <a:r>
              <a:rPr lang="zh-TW" altLang="en-US" sz="8000" dirty="0">
                <a:solidFill>
                  <a:srgbClr val="00B050"/>
                </a:solidFill>
              </a:rPr>
              <a:t>聆</a:t>
            </a:r>
            <a:r>
              <a:rPr lang="zh-TW" altLang="en-US" sz="8000" dirty="0">
                <a:solidFill>
                  <a:srgbClr val="F79646">
                    <a:lumMod val="75000"/>
                  </a:srgbClr>
                </a:solidFill>
              </a:rPr>
              <a:t>聽</a:t>
            </a:r>
            <a:r>
              <a:rPr lang="zh-TW" altLang="en-US" sz="8000" dirty="0">
                <a:solidFill>
                  <a:prstClr val="black"/>
                </a:solidFill>
              </a:rPr>
              <a:t>！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3A66FD91-368D-4A2F-9F5A-E72C513E72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343808"/>
            <a:ext cx="3057971" cy="405566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B3FBD8FB-6469-4351-B015-536043F916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900" y="3429000"/>
            <a:ext cx="5280840" cy="2970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48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C3A94A-DCDE-4727-8A68-469FC1AE1D7B}" type="slidenum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</a:t>
            </a:fld>
            <a:endParaRPr lang="en-US" altLang="zh-TW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6626" name="Picture 2" descr="相關圖片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7" y="16917"/>
            <a:ext cx="5350212" cy="6841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橢圓形圖說文字 4"/>
          <p:cNvSpPr/>
          <p:nvPr/>
        </p:nvSpPr>
        <p:spPr bwMode="auto">
          <a:xfrm>
            <a:off x="5744864" y="2420888"/>
            <a:ext cx="3163304" cy="4032448"/>
          </a:xfrm>
          <a:prstGeom prst="wedgeEllipseCallout">
            <a:avLst>
              <a:gd name="adj1" fmla="val -144710"/>
              <a:gd name="adj2" fmla="val -22510"/>
            </a:avLst>
          </a:prstGeom>
          <a:solidFill>
            <a:srgbClr val="FF7C80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zh-TW" altLang="en-US" sz="2400" dirty="0" smtClean="0">
                <a:solidFill>
                  <a:srgbClr val="00080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羅馬是</a:t>
            </a:r>
            <a:r>
              <a:rPr lang="zh-TW" altLang="en-US" sz="2400" dirty="0">
                <a:solidFill>
                  <a:srgbClr val="00080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義大利</a:t>
            </a:r>
            <a:r>
              <a:rPr lang="zh-TW" altLang="en-US" sz="2400" dirty="0" smtClean="0">
                <a:solidFill>
                  <a:srgbClr val="00080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首都</a:t>
            </a:r>
            <a:endParaRPr lang="en-US" altLang="zh-TW" sz="2400" dirty="0" smtClean="0">
              <a:solidFill>
                <a:srgbClr val="00080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dirty="0">
                <a:solidFill>
                  <a:srgbClr val="00080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zh-TW" altLang="en-US" sz="2400" dirty="0">
                <a:solidFill>
                  <a:srgbClr val="00080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400" dirty="0">
                <a:solidFill>
                  <a:srgbClr val="00080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位在</a:t>
            </a:r>
            <a:r>
              <a:rPr lang="zh-TW" altLang="en-US" sz="2400" dirty="0" smtClean="0">
                <a:solidFill>
                  <a:srgbClr val="00080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歐洲</a:t>
            </a:r>
            <a:endParaRPr lang="en-US" altLang="zh-TW" sz="2400" dirty="0" smtClean="0">
              <a:solidFill>
                <a:srgbClr val="00080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400" dirty="0" smtClean="0">
              <a:solidFill>
                <a:srgbClr val="00080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dirty="0" smtClean="0">
                <a:solidFill>
                  <a:srgbClr val="00080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義大利</a:t>
            </a:r>
            <a:r>
              <a:rPr lang="zh-TW" altLang="en-US" sz="2400" dirty="0">
                <a:solidFill>
                  <a:srgbClr val="00080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半島中西部</a:t>
            </a:r>
            <a:endParaRPr kumimoji="1" lang="zh-TW" altLang="en-US" sz="2400" dirty="0" smtClean="0">
              <a:solidFill>
                <a:srgbClr val="00080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AutoShape 86"/>
          <p:cNvSpPr>
            <a:spLocks noChangeArrowheads="1"/>
          </p:cNvSpPr>
          <p:nvPr/>
        </p:nvSpPr>
        <p:spPr bwMode="gray">
          <a:xfrm>
            <a:off x="5432171" y="526822"/>
            <a:ext cx="3634264" cy="1044436"/>
          </a:xfrm>
          <a:prstGeom prst="roundRect">
            <a:avLst>
              <a:gd name="adj" fmla="val 16667"/>
            </a:avLst>
          </a:prstGeom>
          <a:solidFill>
            <a:srgbClr val="800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rgbClr val="C0504D"/>
              </a:buClr>
            </a:pPr>
            <a:r>
              <a:rPr kumimoji="0" lang="zh-TW" altLang="en-US" sz="4400" b="1" dirty="0" smtClean="0">
                <a:solidFill>
                  <a:prstClr val="white"/>
                </a:solidFill>
                <a:latin typeface="Arial" charset="0"/>
                <a:ea typeface="標楷體" pitchFamily="65" charset="-120"/>
              </a:rPr>
              <a:t>羅馬地理位置</a:t>
            </a:r>
            <a:endParaRPr kumimoji="0" lang="en-US" altLang="zh-TW" sz="4400" b="1" dirty="0">
              <a:solidFill>
                <a:prstClr val="white"/>
              </a:solidFill>
              <a:latin typeface="Arial" charset="0"/>
              <a:ea typeface="標楷體" pitchFamily="65" charset="-120"/>
            </a:endParaRPr>
          </a:p>
        </p:txBody>
      </p:sp>
      <p:sp>
        <p:nvSpPr>
          <p:cNvPr id="9" name="Rectangle 88"/>
          <p:cNvSpPr>
            <a:spLocks noChangeArrowheads="1"/>
          </p:cNvSpPr>
          <p:nvPr/>
        </p:nvSpPr>
        <p:spPr bwMode="gray">
          <a:xfrm>
            <a:off x="5004048" y="1710680"/>
            <a:ext cx="330450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rgbClr val="C0504D"/>
              </a:buClr>
            </a:pPr>
            <a:r>
              <a:rPr kumimoji="0" lang="zh-TW" altLang="en-US" sz="4000" b="1" dirty="0">
                <a:solidFill>
                  <a:srgbClr val="FFFFFF"/>
                </a:solidFill>
                <a:latin typeface="Arial" charset="0"/>
                <a:ea typeface="標楷體" pitchFamily="65" charset="-120"/>
              </a:rPr>
              <a:t>     </a:t>
            </a:r>
            <a:endParaRPr kumimoji="0" lang="en-US" altLang="zh-TW" sz="4000" b="1" dirty="0">
              <a:solidFill>
                <a:srgbClr val="FFFFFF"/>
              </a:solidFill>
              <a:latin typeface="Arial" charset="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293993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latin typeface="標楷體"/>
                <a:ea typeface="文鼎粗隸" panose="02010609010101010101" pitchFamily="49" charset="-120"/>
              </a:rPr>
              <a:t>芬</a:t>
            </a:r>
            <a:r>
              <a:rPr lang="zh-TW" altLang="en-US" b="1" dirty="0" smtClean="0">
                <a:latin typeface="標楷體"/>
                <a:ea typeface="文鼎粗隸" panose="02010609010101010101" pitchFamily="49" charset="-120"/>
              </a:rPr>
              <a:t>蘭天氣 </a:t>
            </a:r>
            <a:r>
              <a:rPr lang="en-US" altLang="zh-TW" sz="2800" b="1" dirty="0" smtClean="0">
                <a:latin typeface="標楷體"/>
                <a:ea typeface="文鼎粗隸" panose="02010609010101010101" pitchFamily="49" charset="-120"/>
              </a:rPr>
              <a:t>305-8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8195" name="Picture 3" descr="C:\Users\kwn04c\Downloads\F5FAEFE9-F904-4837-9D2C-AC4EC2E48686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32"/>
          <a:stretch/>
        </p:blipFill>
        <p:spPr bwMode="auto">
          <a:xfrm>
            <a:off x="13117" y="1196752"/>
            <a:ext cx="9144000" cy="5820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9293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0242" name="Picture 2" descr="C:\Users\kwn04c\AppData\Local\Temp\Rar$DI00.825\06B1CC2E-4B9E-4471-BE43-EECF8B5AF98B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1" t="15089" r="11747" b="29925"/>
          <a:stretch/>
        </p:blipFill>
        <p:spPr bwMode="auto">
          <a:xfrm>
            <a:off x="249048" y="933309"/>
            <a:ext cx="8894952" cy="4888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0567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1266" name="Picture 2" descr="C:\Users\kwn04c\AppData\Local\Temp\Rar$DI03.564\88CC77F7-FB05-47EE-817A-637181FF11A9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66"/>
          <a:stretch/>
        </p:blipFill>
        <p:spPr bwMode="auto">
          <a:xfrm>
            <a:off x="251520" y="935315"/>
            <a:ext cx="8675545" cy="5949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475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755576" y="404664"/>
            <a:ext cx="7772400" cy="1470025"/>
          </a:xfrm>
        </p:spPr>
        <p:txBody>
          <a:bodyPr>
            <a:normAutofit/>
          </a:bodyPr>
          <a:lstStyle/>
          <a:p>
            <a:pPr algn="ctr"/>
            <a:r>
              <a:rPr lang="zh-TW" altLang="en-US" dirty="0"/>
              <a:t>韓國首爾</a:t>
            </a:r>
            <a:r>
              <a:rPr lang="zh-TW" altLang="en-US" dirty="0" smtClean="0"/>
              <a:t>氣候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sz="3600" dirty="0" smtClean="0"/>
              <a:t>305-4</a:t>
            </a:r>
            <a:endParaRPr lang="zh-TW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786058"/>
            <a:ext cx="8429684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75975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 smtClean="0"/>
              <a:t>韓國首爾天氣預報</a:t>
            </a:r>
            <a:endParaRPr lang="zh-TW" alt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70325" y="1935163"/>
            <a:ext cx="5603349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97752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 smtClean="0"/>
              <a:t>韓國首爾全年溫度概況</a:t>
            </a:r>
            <a:endParaRPr lang="zh-TW" alt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76300" y="2301081"/>
            <a:ext cx="73914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364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 smtClean="0"/>
              <a:t>韓國首爾四季氣候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470823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zh-TW" altLang="en-US" dirty="0" smtClean="0"/>
              <a:t>春季</a:t>
            </a:r>
            <a:r>
              <a:rPr lang="en-US" altLang="zh-TW" dirty="0" smtClean="0"/>
              <a:t>:</a:t>
            </a:r>
            <a:r>
              <a:rPr lang="zh-TW" altLang="en-US" dirty="0" smtClean="0"/>
              <a:t>                                              </a:t>
            </a:r>
            <a:endParaRPr lang="en-US" altLang="zh-TW" dirty="0" smtClean="0"/>
          </a:p>
          <a:p>
            <a:pPr>
              <a:buNone/>
            </a:pPr>
            <a:r>
              <a:rPr lang="zh-TW" altLang="en-US" sz="1600" dirty="0" smtClean="0"/>
              <a:t>      </a:t>
            </a:r>
            <a:r>
              <a:rPr lang="zh-TW" altLang="en-US" sz="2900" dirty="0" smtClean="0"/>
              <a:t>時間：</a:t>
            </a:r>
            <a:r>
              <a:rPr lang="en-US" altLang="zh-TW" sz="2900" dirty="0" smtClean="0"/>
              <a:t>3~5</a:t>
            </a:r>
            <a:r>
              <a:rPr lang="zh-TW" altLang="en-US" sz="2900" dirty="0" smtClean="0"/>
              <a:t>月</a:t>
            </a:r>
            <a:br>
              <a:rPr lang="zh-TW" altLang="en-US" sz="2900" dirty="0" smtClean="0"/>
            </a:br>
            <a:r>
              <a:rPr lang="zh-TW" altLang="en-US" sz="2900" dirty="0" smtClean="0"/>
              <a:t>平均溫度：攝氏</a:t>
            </a:r>
            <a:r>
              <a:rPr lang="en-US" altLang="zh-TW" sz="2900" dirty="0" smtClean="0"/>
              <a:t>0~22</a:t>
            </a:r>
            <a:r>
              <a:rPr lang="zh-TW" altLang="en-US" sz="2900" dirty="0" smtClean="0"/>
              <a:t>度 </a:t>
            </a:r>
            <a:br>
              <a:rPr lang="zh-TW" altLang="en-US" sz="2900" dirty="0" smtClean="0"/>
            </a:br>
            <a:r>
              <a:rPr lang="zh-TW" altLang="en-US" sz="2900" dirty="0" smtClean="0"/>
              <a:t>平均降雨量：</a:t>
            </a:r>
            <a:r>
              <a:rPr lang="en-US" altLang="zh-TW" sz="2900" dirty="0" smtClean="0"/>
              <a:t>45~100mm</a:t>
            </a:r>
          </a:p>
          <a:p>
            <a:pPr>
              <a:buNone/>
            </a:pPr>
            <a:r>
              <a:rPr lang="zh-TW" altLang="en-US" dirty="0" smtClean="0"/>
              <a:t>夏季</a:t>
            </a:r>
            <a:r>
              <a:rPr lang="en-US" altLang="zh-TW" dirty="0" smtClean="0"/>
              <a:t>:</a:t>
            </a:r>
          </a:p>
          <a:p>
            <a:pPr>
              <a:buNone/>
            </a:pPr>
            <a:r>
              <a:rPr lang="zh-TW" altLang="en-US" sz="1600" dirty="0" smtClean="0"/>
              <a:t>      </a:t>
            </a:r>
            <a:r>
              <a:rPr lang="zh-TW" altLang="en-US" sz="2900" dirty="0" smtClean="0"/>
              <a:t>時間：</a:t>
            </a:r>
            <a:r>
              <a:rPr lang="en-US" altLang="zh-TW" sz="2900" dirty="0" smtClean="0"/>
              <a:t>6~9</a:t>
            </a:r>
            <a:r>
              <a:rPr lang="zh-TW" altLang="en-US" sz="2900" dirty="0" smtClean="0"/>
              <a:t>月</a:t>
            </a:r>
            <a:br>
              <a:rPr lang="zh-TW" altLang="en-US" sz="2900" dirty="0" smtClean="0"/>
            </a:br>
            <a:r>
              <a:rPr lang="zh-TW" altLang="en-US" sz="2900" dirty="0" smtClean="0"/>
              <a:t>平均溫度：攝氏</a:t>
            </a:r>
            <a:r>
              <a:rPr lang="en-US" altLang="zh-TW" sz="2900" dirty="0" smtClean="0"/>
              <a:t>17~30</a:t>
            </a:r>
            <a:r>
              <a:rPr lang="zh-TW" altLang="en-US" sz="2900" dirty="0" smtClean="0"/>
              <a:t>度</a:t>
            </a:r>
            <a:br>
              <a:rPr lang="zh-TW" altLang="en-US" sz="2900" dirty="0" smtClean="0"/>
            </a:br>
            <a:r>
              <a:rPr lang="zh-TW" altLang="en-US" sz="2900" dirty="0" smtClean="0"/>
              <a:t>平均降雨量：</a:t>
            </a:r>
            <a:r>
              <a:rPr lang="en-US" altLang="zh-TW" sz="2900" dirty="0" smtClean="0"/>
              <a:t>130~350mm</a:t>
            </a:r>
          </a:p>
        </p:txBody>
      </p:sp>
    </p:spTree>
    <p:extLst>
      <p:ext uri="{BB962C8B-B14F-4D97-AF65-F5344CB8AC3E}">
        <p14:creationId xmlns:p14="http://schemas.microsoft.com/office/powerpoint/2010/main" val="2416160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46597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None/>
            </a:pPr>
            <a:r>
              <a:rPr lang="zh-TW" altLang="en-US" sz="2800" dirty="0" smtClean="0"/>
              <a:t>秋季</a:t>
            </a:r>
            <a:r>
              <a:rPr lang="en-US" altLang="zh-TW" sz="2800" dirty="0" smtClean="0"/>
              <a:t>:</a:t>
            </a:r>
          </a:p>
          <a:p>
            <a:pPr>
              <a:buNone/>
            </a:pPr>
            <a:r>
              <a:rPr lang="zh-TW" altLang="en-US" sz="2800" dirty="0" smtClean="0"/>
              <a:t>    時間：</a:t>
            </a:r>
            <a:r>
              <a:rPr lang="en-US" altLang="zh-TW" sz="2800" dirty="0" smtClean="0"/>
              <a:t>9~11</a:t>
            </a:r>
            <a:r>
              <a:rPr lang="zh-TW" altLang="en-US" sz="2800" dirty="0" smtClean="0"/>
              <a:t>月</a:t>
            </a:r>
            <a:br>
              <a:rPr lang="zh-TW" altLang="en-US" sz="2800" dirty="0" smtClean="0"/>
            </a:br>
            <a:r>
              <a:rPr lang="zh-TW" altLang="en-US" sz="2800" dirty="0" smtClean="0"/>
              <a:t>平均溫度：</a:t>
            </a:r>
            <a:r>
              <a:rPr lang="en-US" altLang="zh-TW" sz="2800" dirty="0" smtClean="0"/>
              <a:t>3~25</a:t>
            </a:r>
            <a:r>
              <a:rPr lang="zh-TW" altLang="en-US" sz="2800" dirty="0" smtClean="0"/>
              <a:t>度</a:t>
            </a:r>
            <a:br>
              <a:rPr lang="zh-TW" altLang="en-US" sz="2800" dirty="0" smtClean="0"/>
            </a:br>
            <a:r>
              <a:rPr lang="zh-TW" altLang="en-US" sz="2800" dirty="0" smtClean="0"/>
              <a:t>平均降雨量：</a:t>
            </a:r>
            <a:r>
              <a:rPr lang="en-US" altLang="zh-TW" sz="2800" dirty="0" smtClean="0"/>
              <a:t>50~140mm</a:t>
            </a:r>
          </a:p>
          <a:p>
            <a:pPr>
              <a:buNone/>
            </a:pPr>
            <a:r>
              <a:rPr lang="zh-TW" altLang="en-US" sz="2800" dirty="0" smtClean="0"/>
              <a:t>冬季</a:t>
            </a:r>
            <a:r>
              <a:rPr lang="en-US" altLang="zh-TW" sz="2800" dirty="0" smtClean="0"/>
              <a:t>:</a:t>
            </a:r>
          </a:p>
          <a:p>
            <a:pPr>
              <a:buNone/>
            </a:pPr>
            <a:r>
              <a:rPr lang="zh-TW" altLang="en-US" sz="2800" dirty="0" smtClean="0"/>
              <a:t>    時間：</a:t>
            </a:r>
            <a:r>
              <a:rPr lang="en-US" altLang="zh-TW" sz="2800" dirty="0" smtClean="0"/>
              <a:t>3~5</a:t>
            </a:r>
            <a:r>
              <a:rPr lang="zh-TW" altLang="en-US" sz="2800" dirty="0" smtClean="0"/>
              <a:t>月</a:t>
            </a:r>
            <a:br>
              <a:rPr lang="zh-TW" altLang="en-US" sz="2800" dirty="0" smtClean="0"/>
            </a:br>
            <a:r>
              <a:rPr lang="zh-TW" altLang="en-US" sz="2800" dirty="0" smtClean="0"/>
              <a:t>平均溫度：</a:t>
            </a:r>
            <a:r>
              <a:rPr lang="en-US" altLang="zh-TW" sz="2800" dirty="0" smtClean="0"/>
              <a:t>-5~10</a:t>
            </a:r>
            <a:r>
              <a:rPr lang="zh-TW" altLang="en-US" sz="2800" dirty="0" smtClean="0"/>
              <a:t>度</a:t>
            </a:r>
            <a:br>
              <a:rPr lang="zh-TW" altLang="en-US" sz="2800" dirty="0" smtClean="0"/>
            </a:br>
            <a:r>
              <a:rPr lang="zh-TW" altLang="en-US" sz="2800" dirty="0" smtClean="0"/>
              <a:t>平均降雨量：</a:t>
            </a:r>
            <a:r>
              <a:rPr lang="en-US" altLang="zh-TW" sz="2800" dirty="0" smtClean="0"/>
              <a:t>20~45mm</a:t>
            </a:r>
            <a:br>
              <a:rPr lang="en-US" altLang="zh-TW" sz="2800" dirty="0" smtClean="0"/>
            </a:br>
            <a:r>
              <a:rPr lang="zh-TW" altLang="en-US" sz="2800" dirty="0" smtClean="0"/>
              <a:t/>
            </a:r>
            <a:br>
              <a:rPr lang="zh-TW" altLang="en-US" sz="2800" dirty="0" smtClean="0"/>
            </a:br>
            <a:endParaRPr lang="zh-TW" altLang="en-US" sz="2800" dirty="0"/>
          </a:p>
        </p:txBody>
      </p:sp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pPr algn="ctr"/>
            <a:r>
              <a:rPr lang="zh-TW" altLang="en-US" dirty="0" smtClean="0"/>
              <a:t>韓國首爾四季氣候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08499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latin typeface="標楷體"/>
                <a:ea typeface="文鼎粗隸" panose="02010609010101010101" pitchFamily="49" charset="-120"/>
              </a:rPr>
              <a:t>南非天氣    </a:t>
            </a:r>
            <a:r>
              <a:rPr lang="en-US" altLang="zh-TW" sz="2800" b="1" dirty="0" smtClean="0">
                <a:latin typeface="標楷體"/>
                <a:ea typeface="文鼎粗隸" panose="02010609010101010101" pitchFamily="49" charset="-120"/>
              </a:rPr>
              <a:t>305-1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2290" name="Picture 2" descr="C:\Users\kwn04c\Downloads\41155502-02F1-4297-8C67-EFF603990347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62" b="10477"/>
          <a:stretch/>
        </p:blipFill>
        <p:spPr bwMode="auto">
          <a:xfrm>
            <a:off x="19450" y="1792513"/>
            <a:ext cx="9144000" cy="5065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3893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026" name="Picture 2" descr="C:\Users\kwn04c\AppData\Local\Temp\Rar$DI00.476\307EB280-1610-4AA4-93D6-5EECD5294CFF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9" r="6984" b="20635"/>
          <a:stretch/>
        </p:blipFill>
        <p:spPr bwMode="auto">
          <a:xfrm>
            <a:off x="827584" y="1196752"/>
            <a:ext cx="7808685" cy="5442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7639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fld id="{16BFC7B2-D700-4E19-B5B4-14ABD4426929}" type="slidenum">
              <a:rPr kumimoji="0" lang="en-US" altLang="zh-TW" smtClean="0">
                <a:solidFill>
                  <a:prstClr val="black"/>
                </a:solidFill>
              </a:rPr>
              <a:pPr/>
              <a:t>3</a:t>
            </a:fld>
            <a:endParaRPr kumimoji="0" lang="en-US" altLang="zh-TW" smtClean="0">
              <a:solidFill>
                <a:prstClr val="black"/>
              </a:solidFill>
            </a:endParaRPr>
          </a:p>
        </p:txBody>
      </p:sp>
      <p:sp>
        <p:nvSpPr>
          <p:cNvPr id="6" name="AutoShape 86"/>
          <p:cNvSpPr>
            <a:spLocks noChangeArrowheads="1"/>
          </p:cNvSpPr>
          <p:nvPr/>
        </p:nvSpPr>
        <p:spPr bwMode="gray">
          <a:xfrm>
            <a:off x="467544" y="394336"/>
            <a:ext cx="8208912" cy="1044436"/>
          </a:xfrm>
          <a:prstGeom prst="roundRect">
            <a:avLst>
              <a:gd name="adj" fmla="val 16667"/>
            </a:avLst>
          </a:prstGeom>
          <a:solidFill>
            <a:srgbClr val="800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rgbClr val="C0504D"/>
              </a:buClr>
            </a:pPr>
            <a:r>
              <a:rPr kumimoji="0" lang="zh-TW" altLang="en-US" sz="4400" b="1" dirty="0" smtClean="0">
                <a:solidFill>
                  <a:srgbClr val="FFFFFF"/>
                </a:solidFill>
                <a:latin typeface="Arial" charset="0"/>
                <a:ea typeface="標楷體" pitchFamily="65" charset="-120"/>
              </a:rPr>
              <a:t>羅馬氣候</a:t>
            </a:r>
            <a:r>
              <a:rPr kumimoji="0" lang="en-US" altLang="zh-TW" sz="4400" b="1" dirty="0" smtClean="0">
                <a:solidFill>
                  <a:srgbClr val="FFFFFF"/>
                </a:solidFill>
                <a:latin typeface="Arial" charset="0"/>
                <a:ea typeface="標楷體" pitchFamily="65" charset="-120"/>
              </a:rPr>
              <a:t>(1/4)</a:t>
            </a:r>
            <a:endParaRPr kumimoji="0" lang="en-US" altLang="zh-TW" sz="4400" b="1" dirty="0">
              <a:solidFill>
                <a:srgbClr val="FFFFFF"/>
              </a:solidFill>
              <a:latin typeface="Arial" charset="0"/>
              <a:ea typeface="標楷體" pitchFamily="65" charset="-120"/>
            </a:endParaRPr>
          </a:p>
        </p:txBody>
      </p:sp>
      <p:sp>
        <p:nvSpPr>
          <p:cNvPr id="3" name="AutoShape 2" descr="「地中海沿岸 義大利」的圖片搜尋結果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4" name="AutoShape 4" descr="「地中海沿岸 義大利」的圖片搜尋結果"/>
          <p:cNvSpPr>
            <a:spLocks noChangeAspect="1" noChangeArrowheads="1"/>
          </p:cNvSpPr>
          <p:nvPr/>
        </p:nvSpPr>
        <p:spPr bwMode="auto">
          <a:xfrm>
            <a:off x="1524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AutoShape 6" descr="「地中海沿岸 義大利」的圖片搜尋結果"/>
          <p:cNvSpPr>
            <a:spLocks noChangeAspect="1" noChangeArrowheads="1"/>
          </p:cNvSpPr>
          <p:nvPr/>
        </p:nvSpPr>
        <p:spPr bwMode="auto">
          <a:xfrm>
            <a:off x="304800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9" name="AutoShape 8" descr="「地中海沿岸 義大利」的圖片搜尋結果"/>
          <p:cNvSpPr>
            <a:spLocks noChangeAspect="1" noChangeArrowheads="1"/>
          </p:cNvSpPr>
          <p:nvPr/>
        </p:nvSpPr>
        <p:spPr bwMode="auto">
          <a:xfrm>
            <a:off x="457200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3082" name="Picture 10" descr="相關圖片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493" y="1703720"/>
            <a:ext cx="5953963" cy="4821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圓角矩形 1"/>
          <p:cNvSpPr/>
          <p:nvPr/>
        </p:nvSpPr>
        <p:spPr>
          <a:xfrm>
            <a:off x="152400" y="2492896"/>
            <a:ext cx="2376264" cy="1280462"/>
          </a:xfrm>
          <a:prstGeom prst="round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羅馬</a:t>
            </a:r>
            <a:r>
              <a:rPr lang="zh-TW" altLang="en-US" sz="32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地處</a:t>
            </a:r>
            <a:endParaRPr lang="en-US" altLang="zh-TW" sz="3200" b="1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2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地中海</a:t>
            </a: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沿岸</a:t>
            </a:r>
          </a:p>
        </p:txBody>
      </p:sp>
      <p:sp>
        <p:nvSpPr>
          <p:cNvPr id="8" name="圓角矩形 7"/>
          <p:cNvSpPr/>
          <p:nvPr/>
        </p:nvSpPr>
        <p:spPr>
          <a:xfrm>
            <a:off x="152400" y="4213247"/>
            <a:ext cx="2376264" cy="1280462"/>
          </a:xfrm>
          <a:prstGeom prst="round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是典型</a:t>
            </a:r>
            <a:r>
              <a:rPr lang="zh-TW" altLang="en-US" sz="32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endParaRPr lang="en-US" altLang="zh-TW" sz="3200" b="1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2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地中海</a:t>
            </a: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氣候</a:t>
            </a:r>
          </a:p>
        </p:txBody>
      </p:sp>
    </p:spTree>
    <p:extLst>
      <p:ext uri="{BB962C8B-B14F-4D97-AF65-F5344CB8AC3E}">
        <p14:creationId xmlns:p14="http://schemas.microsoft.com/office/powerpoint/2010/main" val="13717530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2050" name="Picture 2" descr="C:\Users\kwn04c\AppData\Local\Temp\Rar$DI04.368\F9F659BF-358D-4CE5-8391-566184D0B1E0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0" t="31746" r="3809" b="10476"/>
          <a:stretch/>
        </p:blipFill>
        <p:spPr bwMode="auto">
          <a:xfrm>
            <a:off x="107504" y="908721"/>
            <a:ext cx="8904067" cy="5017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33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latin typeface="標楷體"/>
                <a:ea typeface="文鼎粗隸" panose="02010609010101010101" pitchFamily="49" charset="-120"/>
              </a:rPr>
              <a:t>北海道天氣    </a:t>
            </a:r>
            <a:r>
              <a:rPr lang="en-US" altLang="zh-TW" sz="4000" b="1" dirty="0" smtClean="0">
                <a:latin typeface="標楷體"/>
                <a:ea typeface="文鼎粗隸" panose="02010609010101010101" pitchFamily="49" charset="-120"/>
              </a:rPr>
              <a:t>305-2</a:t>
            </a:r>
            <a:endParaRPr lang="zh-TW" altLang="en-US" sz="40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3074" name="Picture 2" descr="C:\Users\kwn04c\Downloads\88BE0AFB-6598-47F8-B0CE-221344FB5067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4" t="17566" r="6349" b="9418"/>
          <a:stretch/>
        </p:blipFill>
        <p:spPr bwMode="auto">
          <a:xfrm>
            <a:off x="638629" y="1204686"/>
            <a:ext cx="7924800" cy="5007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803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098" name="Picture 2" descr="C:\Users\kwn04c\AppData\Local\Temp\Rar$DI00.192\5B61EB88-ACD2-4443-A3A8-2D463ED6A6CD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20000"/>
          <a:stretch/>
        </p:blipFill>
        <p:spPr bwMode="auto">
          <a:xfrm>
            <a:off x="508000" y="0"/>
            <a:ext cx="6807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5248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prstClr val="black"/>
                </a:solidFill>
                <a:latin typeface="標楷體"/>
                <a:ea typeface="文鼎粗隸" panose="02010609010101010101" pitchFamily="49" charset="-120"/>
              </a:rPr>
              <a:t>瑞士</a:t>
            </a:r>
            <a:r>
              <a:rPr lang="en-US" altLang="zh-TW" b="1" dirty="0">
                <a:solidFill>
                  <a:prstClr val="black"/>
                </a:solidFill>
                <a:latin typeface="標楷體"/>
                <a:ea typeface="文鼎粗隸" panose="02010609010101010101" pitchFamily="49" charset="-120"/>
              </a:rPr>
              <a:t>--</a:t>
            </a:r>
            <a:r>
              <a:rPr lang="zh-TW" altLang="en-US" b="1" dirty="0">
                <a:solidFill>
                  <a:prstClr val="black"/>
                </a:solidFill>
                <a:latin typeface="標楷體"/>
                <a:ea typeface="文鼎粗隸" panose="02010609010101010101" pitchFamily="49" charset="-120"/>
              </a:rPr>
              <a:t>天氣    </a:t>
            </a:r>
            <a:r>
              <a:rPr lang="en-US" altLang="zh-TW" sz="2800" b="1" dirty="0">
                <a:solidFill>
                  <a:prstClr val="black"/>
                </a:solidFill>
                <a:latin typeface="標楷體"/>
                <a:ea typeface="文鼎粗隸" panose="02010609010101010101" pitchFamily="49" charset="-120"/>
              </a:rPr>
              <a:t>305-9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3074" name="Picture 2" descr="H:\_\1499700652-1759757810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412776"/>
            <a:ext cx="6552728" cy="4914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4172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026" name="Picture 2" descr="H:\_\switzerland-meteo-average-weath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484784"/>
            <a:ext cx="76200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1975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2050" name="Picture 2" descr="H:\_\IMG_04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843" y="0"/>
            <a:ext cx="5504446" cy="6481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1773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latin typeface="標楷體"/>
                <a:ea typeface="文鼎粗隸" panose="02010609010101010101" pitchFamily="49" charset="-120"/>
              </a:rPr>
              <a:t>日本</a:t>
            </a:r>
            <a:r>
              <a:rPr lang="en-US" altLang="zh-TW" b="1" dirty="0" smtClean="0">
                <a:latin typeface="標楷體"/>
                <a:ea typeface="文鼎粗隸" panose="02010609010101010101" pitchFamily="49" charset="-120"/>
              </a:rPr>
              <a:t>—</a:t>
            </a:r>
            <a:r>
              <a:rPr lang="zh-TW" altLang="en-US" b="1" dirty="0" smtClean="0">
                <a:latin typeface="標楷體"/>
                <a:ea typeface="文鼎粗隸" panose="02010609010101010101" pitchFamily="49" charset="-120"/>
              </a:rPr>
              <a:t>福岡天氣    </a:t>
            </a:r>
            <a:r>
              <a:rPr lang="en-US" altLang="zh-TW" sz="4000" b="1" dirty="0" smtClean="0">
                <a:latin typeface="標楷體"/>
                <a:ea typeface="文鼎粗隸" panose="02010609010101010101" pitchFamily="49" charset="-120"/>
              </a:rPr>
              <a:t>305-10</a:t>
            </a:r>
            <a:endParaRPr lang="zh-TW" altLang="en-US" sz="40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>
              <a:lnSpc>
                <a:spcPct val="300000"/>
              </a:lnSpc>
              <a:spcBef>
                <a:spcPts val="900"/>
              </a:spcBef>
              <a:spcAft>
                <a:spcPts val="900"/>
              </a:spcAft>
            </a:pPr>
            <a:r>
              <a:rPr lang="zh-TW" altLang="zh-TW" sz="6000" b="1" kern="2600" dirty="0">
                <a:cs typeface="Times New Roman"/>
              </a:rPr>
              <a:t>福岡﹝日本﹞氣候資料</a:t>
            </a:r>
          </a:p>
          <a:p>
            <a:pPr>
              <a:spcAft>
                <a:spcPts val="0"/>
              </a:spcAft>
            </a:pPr>
            <a:r>
              <a:rPr lang="zh-TW" altLang="zh-TW" kern="100" dirty="0">
                <a:latin typeface="Cambria"/>
                <a:cs typeface="Times New Roman"/>
              </a:rPr>
              <a:t>氣象站位置： 北緯</a:t>
            </a:r>
            <a:r>
              <a:rPr lang="en-US" altLang="zh-TW" kern="100" dirty="0">
                <a:latin typeface="Cambria"/>
                <a:cs typeface="Times New Roman"/>
              </a:rPr>
              <a:t> 33.6 </a:t>
            </a:r>
            <a:r>
              <a:rPr lang="zh-TW" altLang="zh-TW" kern="100" dirty="0">
                <a:latin typeface="Cambria"/>
                <a:cs typeface="Times New Roman"/>
              </a:rPr>
              <a:t>度</a:t>
            </a:r>
            <a:r>
              <a:rPr lang="en-US" altLang="zh-TW" kern="100" dirty="0">
                <a:latin typeface="Cambria"/>
                <a:cs typeface="Times New Roman"/>
              </a:rPr>
              <a:t>.  </a:t>
            </a:r>
            <a:r>
              <a:rPr lang="zh-TW" altLang="zh-TW" kern="100" dirty="0">
                <a:latin typeface="Cambria"/>
                <a:cs typeface="Times New Roman"/>
              </a:rPr>
              <a:t>東經</a:t>
            </a:r>
            <a:r>
              <a:rPr lang="en-US" altLang="zh-TW" kern="100" dirty="0">
                <a:latin typeface="Cambria"/>
                <a:cs typeface="Times New Roman"/>
              </a:rPr>
              <a:t> 130.4 </a:t>
            </a:r>
            <a:r>
              <a:rPr lang="zh-TW" altLang="zh-TW" kern="100" dirty="0">
                <a:latin typeface="Cambria"/>
                <a:cs typeface="Times New Roman"/>
              </a:rPr>
              <a:t>度， 海拔</a:t>
            </a:r>
            <a:r>
              <a:rPr lang="en-US" altLang="zh-TW" kern="100" dirty="0">
                <a:latin typeface="Cambria"/>
                <a:cs typeface="Times New Roman"/>
              </a:rPr>
              <a:t> 3 </a:t>
            </a:r>
            <a:r>
              <a:rPr lang="zh-TW" altLang="zh-TW" kern="100" dirty="0">
                <a:latin typeface="Cambria"/>
                <a:cs typeface="Times New Roman"/>
              </a:rPr>
              <a:t>米</a:t>
            </a:r>
          </a:p>
          <a:p>
            <a:pPr>
              <a:spcAft>
                <a:spcPts val="0"/>
              </a:spcAft>
            </a:pPr>
            <a:r>
              <a:rPr lang="en-US" altLang="zh-TW" kern="100" dirty="0">
                <a:latin typeface="Cambria"/>
                <a:cs typeface="Times New Roman"/>
              </a:rPr>
              <a:t> </a:t>
            </a:r>
            <a:endParaRPr lang="zh-TW" altLang="zh-TW" kern="100" dirty="0">
              <a:latin typeface="Cambria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zh-TW" altLang="zh-TW" dirty="0"/>
              <a:t/>
            </a:r>
            <a:br>
              <a:rPr lang="zh-TW" altLang="zh-TW" dirty="0"/>
            </a:br>
            <a:r>
              <a:rPr lang="zh-TW" altLang="zh-TW" kern="100" dirty="0">
                <a:latin typeface="Cambria"/>
                <a:cs typeface="Times New Roman"/>
              </a:rPr>
              <a:t>在福岡，最為寒冷的月份便是</a:t>
            </a:r>
            <a:r>
              <a:rPr lang="en-US" altLang="zh-TW" kern="100" dirty="0">
                <a:latin typeface="Cambria"/>
                <a:cs typeface="Times New Roman"/>
              </a:rPr>
              <a:t>1</a:t>
            </a:r>
            <a:r>
              <a:rPr lang="zh-TW" altLang="zh-TW" kern="100" dirty="0">
                <a:latin typeface="Cambria"/>
                <a:cs typeface="Times New Roman"/>
              </a:rPr>
              <a:t>月。強烈的季風加上日照時間短，令人感到嚴寒。</a:t>
            </a:r>
          </a:p>
          <a:p>
            <a:pPr>
              <a:spcAft>
                <a:spcPts val="0"/>
              </a:spcAft>
            </a:pPr>
            <a:r>
              <a:rPr lang="zh-TW" altLang="zh-TW" kern="100" dirty="0">
                <a:latin typeface="Cambria"/>
                <a:cs typeface="Times New Roman"/>
              </a:rPr>
              <a:t>平均氣溫約為</a:t>
            </a:r>
            <a:r>
              <a:rPr lang="en-US" altLang="zh-TW" kern="100" dirty="0">
                <a:latin typeface="Cambria"/>
                <a:cs typeface="Times New Roman"/>
              </a:rPr>
              <a:t>7</a:t>
            </a:r>
            <a:r>
              <a:rPr lang="zh-TW" altLang="zh-TW" kern="100" dirty="0">
                <a:latin typeface="Cambria"/>
                <a:cs typeface="Times New Roman"/>
              </a:rPr>
              <a:t>度，最高氣溫為</a:t>
            </a:r>
            <a:r>
              <a:rPr lang="en-US" altLang="zh-TW" kern="100" dirty="0">
                <a:latin typeface="Cambria"/>
                <a:cs typeface="Times New Roman"/>
              </a:rPr>
              <a:t>10</a:t>
            </a:r>
            <a:r>
              <a:rPr lang="zh-TW" altLang="zh-TW" kern="100" dirty="0">
                <a:latin typeface="Cambria"/>
                <a:cs typeface="Times New Roman"/>
              </a:rPr>
              <a:t>度，最低氣溫為</a:t>
            </a:r>
            <a:r>
              <a:rPr lang="en-US" altLang="zh-TW" kern="100" dirty="0">
                <a:latin typeface="Cambria"/>
                <a:cs typeface="Times New Roman"/>
              </a:rPr>
              <a:t>4</a:t>
            </a:r>
            <a:r>
              <a:rPr lang="zh-TW" altLang="zh-TW" kern="100" dirty="0">
                <a:latin typeface="Cambria"/>
                <a:cs typeface="Times New Roman"/>
              </a:rPr>
              <a:t>度左右。羽絨衣或厚大衣是</a:t>
            </a:r>
          </a:p>
          <a:p>
            <a:pPr>
              <a:spcAft>
                <a:spcPts val="0"/>
              </a:spcAft>
            </a:pPr>
            <a:r>
              <a:rPr lang="zh-TW" altLang="zh-TW" kern="100" dirty="0">
                <a:latin typeface="Cambria"/>
                <a:cs typeface="Times New Roman"/>
              </a:rPr>
              <a:t>絕對必要的。若能再加上圍巾、手套及保暖褲襪的話，會更加放心。下雪量比東京多</a:t>
            </a:r>
          </a:p>
          <a:p>
            <a:pPr>
              <a:spcAft>
                <a:spcPts val="0"/>
              </a:spcAft>
            </a:pPr>
            <a:r>
              <a:rPr lang="zh-TW" altLang="zh-TW" kern="100" dirty="0">
                <a:latin typeface="Cambria"/>
                <a:cs typeface="Times New Roman"/>
              </a:rPr>
              <a:t>也是福岡氣候的特徵之一。請多加注意路面結冰。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79837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8136903" cy="39604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3818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33060917"/>
              </p:ext>
            </p:extLst>
          </p:nvPr>
        </p:nvGraphicFramePr>
        <p:xfrm>
          <a:off x="457201" y="1556795"/>
          <a:ext cx="8229597" cy="3321140"/>
        </p:xfrm>
        <a:graphic>
          <a:graphicData uri="http://schemas.openxmlformats.org/drawingml/2006/table">
            <a:tbl>
              <a:tblPr firstRow="1" firstCol="1" bandRow="1"/>
              <a:tblGrid>
                <a:gridCol w="1493942"/>
                <a:gridCol w="991851"/>
                <a:gridCol w="389928"/>
                <a:gridCol w="412243"/>
                <a:gridCol w="468031"/>
                <a:gridCol w="475078"/>
                <a:gridCol w="468031"/>
                <a:gridCol w="468031"/>
                <a:gridCol w="468031"/>
                <a:gridCol w="472729"/>
                <a:gridCol w="472729"/>
                <a:gridCol w="566688"/>
                <a:gridCol w="499742"/>
                <a:gridCol w="582543"/>
              </a:tblGrid>
              <a:tr h="27676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 </a:t>
                      </a:r>
                      <a:endParaRPr lang="zh-TW" sz="1100" kern="100">
                        <a:effectLst/>
                        <a:latin typeface="Cambria"/>
                        <a:ea typeface="新細明體"/>
                        <a:cs typeface="Times New Roman"/>
                      </a:endParaRPr>
                    </a:p>
                  </a:txBody>
                  <a:tcPr marL="63422" marR="63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100" kern="1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氣候資料日期</a:t>
                      </a:r>
                    </a:p>
                  </a:txBody>
                  <a:tcPr marL="63422" marR="63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1</a:t>
                      </a:r>
                      <a:r>
                        <a:rPr lang="zh-TW" sz="1100" kern="1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月</a:t>
                      </a:r>
                    </a:p>
                  </a:txBody>
                  <a:tcPr marL="63422" marR="63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2</a:t>
                      </a:r>
                      <a:r>
                        <a:rPr lang="zh-TW" sz="1100" kern="1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月</a:t>
                      </a:r>
                    </a:p>
                  </a:txBody>
                  <a:tcPr marL="63422" marR="63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3</a:t>
                      </a:r>
                      <a:r>
                        <a:rPr lang="zh-TW" sz="1100" kern="1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月</a:t>
                      </a:r>
                    </a:p>
                  </a:txBody>
                  <a:tcPr marL="63422" marR="63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4</a:t>
                      </a:r>
                      <a:r>
                        <a:rPr lang="zh-TW" sz="1100" kern="1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月</a:t>
                      </a:r>
                    </a:p>
                  </a:txBody>
                  <a:tcPr marL="63422" marR="63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5</a:t>
                      </a:r>
                      <a:r>
                        <a:rPr lang="zh-TW" sz="1100" kern="1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月</a:t>
                      </a:r>
                    </a:p>
                  </a:txBody>
                  <a:tcPr marL="63422" marR="63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6</a:t>
                      </a:r>
                      <a:r>
                        <a:rPr lang="zh-TW" sz="1100" kern="1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月</a:t>
                      </a:r>
                    </a:p>
                  </a:txBody>
                  <a:tcPr marL="63422" marR="63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7</a:t>
                      </a:r>
                      <a:r>
                        <a:rPr lang="zh-TW" sz="1100" kern="1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月</a:t>
                      </a:r>
                    </a:p>
                  </a:txBody>
                  <a:tcPr marL="63422" marR="63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8</a:t>
                      </a:r>
                      <a:r>
                        <a:rPr lang="zh-TW" sz="1100" kern="1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月</a:t>
                      </a:r>
                    </a:p>
                  </a:txBody>
                  <a:tcPr marL="63422" marR="63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9 </a:t>
                      </a:r>
                      <a:r>
                        <a:rPr lang="zh-TW" sz="1100" kern="1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月</a:t>
                      </a:r>
                    </a:p>
                  </a:txBody>
                  <a:tcPr marL="63422" marR="63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10</a:t>
                      </a:r>
                      <a:r>
                        <a:rPr lang="zh-TW" sz="1100" kern="1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月</a:t>
                      </a:r>
                    </a:p>
                  </a:txBody>
                  <a:tcPr marL="63422" marR="63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11</a:t>
                      </a:r>
                      <a:r>
                        <a:rPr lang="zh-TW" sz="1100" kern="1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月</a:t>
                      </a:r>
                    </a:p>
                  </a:txBody>
                  <a:tcPr marL="63422" marR="63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12</a:t>
                      </a:r>
                      <a:r>
                        <a:rPr lang="zh-TW" sz="1100" kern="1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月</a:t>
                      </a:r>
                    </a:p>
                  </a:txBody>
                  <a:tcPr marL="63422" marR="63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35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100" kern="1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平均最高氣溫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(</a:t>
                      </a:r>
                      <a:r>
                        <a:rPr lang="zh-TW" sz="1100" kern="1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攝氏度</a:t>
                      </a:r>
                      <a:r>
                        <a:rPr lang="en-US" sz="1100" kern="1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)</a:t>
                      </a:r>
                      <a:endParaRPr lang="zh-TW" sz="1100" kern="100">
                        <a:effectLst/>
                        <a:latin typeface="Cambria"/>
                        <a:ea typeface="新細明體"/>
                        <a:cs typeface="Times New Roman"/>
                      </a:endParaRPr>
                    </a:p>
                  </a:txBody>
                  <a:tcPr marL="63422" marR="63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1971-2000</a:t>
                      </a:r>
                      <a:endParaRPr lang="zh-TW" sz="1100" kern="100">
                        <a:effectLst/>
                        <a:latin typeface="Cambria"/>
                        <a:ea typeface="新細明體"/>
                        <a:cs typeface="Times New Roman"/>
                      </a:endParaRPr>
                    </a:p>
                  </a:txBody>
                  <a:tcPr marL="63422" marR="63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9.8</a:t>
                      </a:r>
                      <a:endParaRPr lang="zh-TW" sz="1100" kern="100">
                        <a:effectLst/>
                        <a:latin typeface="Cambria"/>
                        <a:ea typeface="新細明體"/>
                        <a:cs typeface="Times New Roman"/>
                      </a:endParaRPr>
                    </a:p>
                  </a:txBody>
                  <a:tcPr marL="63422" marR="63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10.5</a:t>
                      </a:r>
                      <a:endParaRPr lang="zh-TW" sz="1100" kern="100">
                        <a:effectLst/>
                        <a:latin typeface="Cambria"/>
                        <a:ea typeface="新細明體"/>
                        <a:cs typeface="Times New Roman"/>
                      </a:endParaRPr>
                    </a:p>
                  </a:txBody>
                  <a:tcPr marL="63422" marR="63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14.0</a:t>
                      </a:r>
                      <a:endParaRPr lang="zh-TW" sz="1100" kern="100">
                        <a:effectLst/>
                        <a:latin typeface="Cambria"/>
                        <a:ea typeface="新細明體"/>
                        <a:cs typeface="Times New Roman"/>
                      </a:endParaRPr>
                    </a:p>
                  </a:txBody>
                  <a:tcPr marL="63422" marR="63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19.2</a:t>
                      </a:r>
                      <a:endParaRPr lang="zh-TW" sz="1100" kern="100">
                        <a:effectLst/>
                        <a:latin typeface="Cambria"/>
                        <a:ea typeface="新細明體"/>
                        <a:cs typeface="Times New Roman"/>
                      </a:endParaRPr>
                    </a:p>
                  </a:txBody>
                  <a:tcPr marL="63422" marR="63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23.5</a:t>
                      </a:r>
                      <a:endParaRPr lang="zh-TW" sz="1100" kern="100">
                        <a:effectLst/>
                        <a:latin typeface="Cambria"/>
                        <a:ea typeface="新細明體"/>
                        <a:cs typeface="Times New Roman"/>
                      </a:endParaRPr>
                    </a:p>
                  </a:txBody>
                  <a:tcPr marL="63422" marR="63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26.5</a:t>
                      </a:r>
                      <a:endParaRPr lang="zh-TW" sz="1100" kern="100">
                        <a:effectLst/>
                        <a:latin typeface="Cambria"/>
                        <a:ea typeface="新細明體"/>
                        <a:cs typeface="Times New Roman"/>
                      </a:endParaRPr>
                    </a:p>
                  </a:txBody>
                  <a:tcPr marL="63422" marR="63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30.7</a:t>
                      </a:r>
                      <a:endParaRPr lang="zh-TW" sz="1100" kern="100">
                        <a:effectLst/>
                        <a:latin typeface="Cambria"/>
                        <a:ea typeface="新細明體"/>
                        <a:cs typeface="Times New Roman"/>
                      </a:endParaRPr>
                    </a:p>
                  </a:txBody>
                  <a:tcPr marL="63422" marR="63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31.6</a:t>
                      </a:r>
                      <a:endParaRPr lang="zh-TW" sz="1100" kern="100">
                        <a:effectLst/>
                        <a:latin typeface="Cambria"/>
                        <a:ea typeface="新細明體"/>
                        <a:cs typeface="Times New Roman"/>
                      </a:endParaRPr>
                    </a:p>
                  </a:txBody>
                  <a:tcPr marL="63422" marR="63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27.8</a:t>
                      </a:r>
                      <a:endParaRPr lang="zh-TW" sz="1100" kern="100">
                        <a:effectLst/>
                        <a:latin typeface="Cambria"/>
                        <a:ea typeface="新細明體"/>
                        <a:cs typeface="Times New Roman"/>
                      </a:endParaRPr>
                    </a:p>
                  </a:txBody>
                  <a:tcPr marL="63422" marR="63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23.0</a:t>
                      </a:r>
                      <a:endParaRPr lang="zh-TW" sz="1100" kern="100">
                        <a:effectLst/>
                        <a:latin typeface="Cambria"/>
                        <a:ea typeface="新細明體"/>
                        <a:cs typeface="Times New Roman"/>
                      </a:endParaRPr>
                    </a:p>
                  </a:txBody>
                  <a:tcPr marL="63422" marR="63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17.6</a:t>
                      </a:r>
                      <a:endParaRPr lang="zh-TW" sz="1100" kern="100">
                        <a:effectLst/>
                        <a:latin typeface="Cambria"/>
                        <a:ea typeface="新細明體"/>
                        <a:cs typeface="Times New Roman"/>
                      </a:endParaRPr>
                    </a:p>
                  </a:txBody>
                  <a:tcPr marL="63422" marR="63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12.5</a:t>
                      </a:r>
                      <a:endParaRPr lang="zh-TW" sz="1100" kern="100">
                        <a:effectLst/>
                        <a:latin typeface="Cambria"/>
                        <a:ea typeface="新細明體"/>
                        <a:cs typeface="Times New Roman"/>
                      </a:endParaRPr>
                    </a:p>
                  </a:txBody>
                  <a:tcPr marL="63422" marR="63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35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100" kern="1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平均氣溫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(</a:t>
                      </a:r>
                      <a:r>
                        <a:rPr lang="zh-TW" sz="1100" kern="1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攝氏度</a:t>
                      </a:r>
                      <a:r>
                        <a:rPr lang="en-US" sz="1100" kern="1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)</a:t>
                      </a:r>
                      <a:endParaRPr lang="zh-TW" sz="1100" kern="100">
                        <a:effectLst/>
                        <a:latin typeface="Cambria"/>
                        <a:ea typeface="新細明體"/>
                        <a:cs typeface="Times New Roman"/>
                      </a:endParaRPr>
                    </a:p>
                  </a:txBody>
                  <a:tcPr marL="63422" marR="63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1961-1990</a:t>
                      </a:r>
                      <a:endParaRPr lang="zh-TW" sz="1100" kern="100">
                        <a:effectLst/>
                        <a:latin typeface="Cambria"/>
                        <a:ea typeface="新細明體"/>
                        <a:cs typeface="Times New Roman"/>
                      </a:endParaRPr>
                    </a:p>
                  </a:txBody>
                  <a:tcPr marL="63422" marR="63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5.8</a:t>
                      </a:r>
                      <a:endParaRPr lang="zh-TW" sz="1100" kern="100">
                        <a:effectLst/>
                        <a:latin typeface="Cambria"/>
                        <a:ea typeface="新細明體"/>
                        <a:cs typeface="Times New Roman"/>
                      </a:endParaRPr>
                    </a:p>
                  </a:txBody>
                  <a:tcPr marL="63422" marR="63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6.4</a:t>
                      </a:r>
                      <a:endParaRPr lang="zh-TW" sz="1100" kern="100">
                        <a:effectLst/>
                        <a:latin typeface="Cambria"/>
                        <a:ea typeface="新細明體"/>
                        <a:cs typeface="Times New Roman"/>
                      </a:endParaRPr>
                    </a:p>
                  </a:txBody>
                  <a:tcPr marL="63422" marR="63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9.5</a:t>
                      </a:r>
                      <a:endParaRPr lang="zh-TW" sz="1100" kern="100">
                        <a:effectLst/>
                        <a:latin typeface="Cambria"/>
                        <a:ea typeface="新細明體"/>
                        <a:cs typeface="Times New Roman"/>
                      </a:endParaRPr>
                    </a:p>
                  </a:txBody>
                  <a:tcPr marL="63422" marR="63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14.6</a:t>
                      </a:r>
                      <a:endParaRPr lang="zh-TW" sz="1100" kern="100">
                        <a:effectLst/>
                        <a:latin typeface="Cambria"/>
                        <a:ea typeface="新細明體"/>
                        <a:cs typeface="Times New Roman"/>
                      </a:endParaRPr>
                    </a:p>
                  </a:txBody>
                  <a:tcPr marL="63422" marR="63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18.8</a:t>
                      </a:r>
                      <a:endParaRPr lang="zh-TW" sz="1100" kern="100">
                        <a:effectLst/>
                        <a:latin typeface="Cambria"/>
                        <a:ea typeface="新細明體"/>
                        <a:cs typeface="Times New Roman"/>
                      </a:endParaRPr>
                    </a:p>
                  </a:txBody>
                  <a:tcPr marL="63422" marR="63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22.3</a:t>
                      </a:r>
                      <a:endParaRPr lang="zh-TW" sz="1100" kern="100">
                        <a:effectLst/>
                        <a:latin typeface="Cambria"/>
                        <a:ea typeface="新細明體"/>
                        <a:cs typeface="Times New Roman"/>
                      </a:endParaRPr>
                    </a:p>
                  </a:txBody>
                  <a:tcPr marL="63422" marR="63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26.9</a:t>
                      </a:r>
                      <a:endParaRPr lang="zh-TW" sz="1100" kern="100">
                        <a:effectLst/>
                        <a:latin typeface="Cambria"/>
                        <a:ea typeface="新細明體"/>
                        <a:cs typeface="Times New Roman"/>
                      </a:endParaRPr>
                    </a:p>
                  </a:txBody>
                  <a:tcPr marL="63422" marR="63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27.6</a:t>
                      </a:r>
                      <a:endParaRPr lang="zh-TW" sz="1100" kern="100">
                        <a:effectLst/>
                        <a:latin typeface="Cambria"/>
                        <a:ea typeface="新細明體"/>
                        <a:cs typeface="Times New Roman"/>
                      </a:endParaRPr>
                    </a:p>
                  </a:txBody>
                  <a:tcPr marL="63422" marR="63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23.7</a:t>
                      </a:r>
                      <a:endParaRPr lang="zh-TW" sz="1100" kern="100">
                        <a:effectLst/>
                        <a:latin typeface="Cambria"/>
                        <a:ea typeface="新細明體"/>
                        <a:cs typeface="Times New Roman"/>
                      </a:endParaRPr>
                    </a:p>
                  </a:txBody>
                  <a:tcPr marL="63422" marR="63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18.2</a:t>
                      </a:r>
                      <a:endParaRPr lang="zh-TW" sz="1100" kern="100">
                        <a:effectLst/>
                        <a:latin typeface="Cambria"/>
                        <a:ea typeface="新細明體"/>
                        <a:cs typeface="Times New Roman"/>
                      </a:endParaRPr>
                    </a:p>
                  </a:txBody>
                  <a:tcPr marL="63422" marR="63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13.0</a:t>
                      </a:r>
                      <a:endParaRPr lang="zh-TW" sz="1100" kern="100">
                        <a:effectLst/>
                        <a:latin typeface="Cambria"/>
                        <a:ea typeface="新細明體"/>
                        <a:cs typeface="Times New Roman"/>
                      </a:endParaRPr>
                    </a:p>
                  </a:txBody>
                  <a:tcPr marL="63422" marR="63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8.2</a:t>
                      </a:r>
                      <a:endParaRPr lang="zh-TW" sz="1100" kern="100">
                        <a:effectLst/>
                        <a:latin typeface="Cambria"/>
                        <a:ea typeface="新細明體"/>
                        <a:cs typeface="Times New Roman"/>
                      </a:endParaRPr>
                    </a:p>
                  </a:txBody>
                  <a:tcPr marL="63422" marR="63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35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100" kern="1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平均最低氣溫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(</a:t>
                      </a:r>
                      <a:r>
                        <a:rPr lang="zh-TW" sz="1100" kern="1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攝氏度</a:t>
                      </a:r>
                      <a:r>
                        <a:rPr lang="en-US" sz="1100" kern="1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)</a:t>
                      </a:r>
                      <a:endParaRPr lang="zh-TW" sz="1100" kern="100">
                        <a:effectLst/>
                        <a:latin typeface="Cambria"/>
                        <a:ea typeface="新細明體"/>
                        <a:cs typeface="Times New Roman"/>
                      </a:endParaRPr>
                    </a:p>
                  </a:txBody>
                  <a:tcPr marL="63422" marR="63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1971-2000</a:t>
                      </a:r>
                      <a:endParaRPr lang="zh-TW" sz="1100" kern="100">
                        <a:effectLst/>
                        <a:latin typeface="Cambria"/>
                        <a:ea typeface="新細明體"/>
                        <a:cs typeface="Times New Roman"/>
                      </a:endParaRPr>
                    </a:p>
                  </a:txBody>
                  <a:tcPr marL="63422" marR="63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3.2</a:t>
                      </a:r>
                      <a:endParaRPr lang="zh-TW" sz="1100" kern="100">
                        <a:effectLst/>
                        <a:latin typeface="Cambria"/>
                        <a:ea typeface="新細明體"/>
                        <a:cs typeface="Times New Roman"/>
                      </a:endParaRPr>
                    </a:p>
                  </a:txBody>
                  <a:tcPr marL="63422" marR="63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3.5</a:t>
                      </a:r>
                      <a:endParaRPr lang="zh-TW" sz="1100" kern="100">
                        <a:effectLst/>
                        <a:latin typeface="Cambria"/>
                        <a:ea typeface="新細明體"/>
                        <a:cs typeface="Times New Roman"/>
                      </a:endParaRPr>
                    </a:p>
                  </a:txBody>
                  <a:tcPr marL="63422" marR="63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6.1</a:t>
                      </a:r>
                      <a:endParaRPr lang="zh-TW" sz="1100" kern="100">
                        <a:effectLst/>
                        <a:latin typeface="Cambria"/>
                        <a:ea typeface="新細明體"/>
                        <a:cs typeface="Times New Roman"/>
                      </a:endParaRPr>
                    </a:p>
                  </a:txBody>
                  <a:tcPr marL="63422" marR="63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107</a:t>
                      </a:r>
                      <a:endParaRPr lang="zh-TW" sz="1100" kern="100">
                        <a:effectLst/>
                        <a:latin typeface="Cambria"/>
                        <a:ea typeface="新細明體"/>
                        <a:cs typeface="Times New Roman"/>
                      </a:endParaRPr>
                    </a:p>
                  </a:txBody>
                  <a:tcPr marL="63422" marR="63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15.0</a:t>
                      </a:r>
                      <a:endParaRPr lang="zh-TW" sz="1100" kern="100">
                        <a:effectLst/>
                        <a:latin typeface="Cambria"/>
                        <a:ea typeface="新細明體"/>
                        <a:cs typeface="Times New Roman"/>
                      </a:endParaRPr>
                    </a:p>
                  </a:txBody>
                  <a:tcPr marL="63422" marR="63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19.4</a:t>
                      </a:r>
                      <a:endParaRPr lang="zh-TW" sz="1100" kern="100">
                        <a:effectLst/>
                        <a:latin typeface="Cambria"/>
                        <a:ea typeface="新細明體"/>
                        <a:cs typeface="Times New Roman"/>
                      </a:endParaRPr>
                    </a:p>
                  </a:txBody>
                  <a:tcPr marL="63422" marR="63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24.0</a:t>
                      </a:r>
                      <a:endParaRPr lang="zh-TW" sz="1100" kern="100">
                        <a:effectLst/>
                        <a:latin typeface="Cambria"/>
                        <a:ea typeface="新細明體"/>
                        <a:cs typeface="Times New Roman"/>
                      </a:endParaRPr>
                    </a:p>
                  </a:txBody>
                  <a:tcPr marL="63422" marR="63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24.5</a:t>
                      </a:r>
                      <a:endParaRPr lang="zh-TW" sz="1100" kern="100">
                        <a:effectLst/>
                        <a:latin typeface="Cambria"/>
                        <a:ea typeface="新細明體"/>
                        <a:cs typeface="Times New Roman"/>
                      </a:endParaRPr>
                    </a:p>
                  </a:txBody>
                  <a:tcPr marL="63422" marR="63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20.6</a:t>
                      </a:r>
                      <a:endParaRPr lang="zh-TW" sz="1100" kern="100">
                        <a:effectLst/>
                        <a:latin typeface="Cambria"/>
                        <a:ea typeface="新細明體"/>
                        <a:cs typeface="Times New Roman"/>
                      </a:endParaRPr>
                    </a:p>
                  </a:txBody>
                  <a:tcPr marL="63422" marR="63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14.7</a:t>
                      </a:r>
                      <a:endParaRPr lang="zh-TW" sz="1100" kern="100">
                        <a:effectLst/>
                        <a:latin typeface="Cambria"/>
                        <a:ea typeface="新細明體"/>
                        <a:cs typeface="Times New Roman"/>
                      </a:endParaRPr>
                    </a:p>
                  </a:txBody>
                  <a:tcPr marL="63422" marR="63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9.6</a:t>
                      </a:r>
                      <a:endParaRPr lang="zh-TW" sz="1100" kern="100">
                        <a:effectLst/>
                        <a:latin typeface="Cambria"/>
                        <a:ea typeface="新細明體"/>
                        <a:cs typeface="Times New Roman"/>
                      </a:endParaRPr>
                    </a:p>
                  </a:txBody>
                  <a:tcPr marL="63422" marR="63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5.2</a:t>
                      </a:r>
                      <a:endParaRPr lang="zh-TW" sz="1100" kern="100">
                        <a:effectLst/>
                        <a:latin typeface="Cambria"/>
                        <a:ea typeface="新細明體"/>
                        <a:cs typeface="Times New Roman"/>
                      </a:endParaRPr>
                    </a:p>
                  </a:txBody>
                  <a:tcPr marL="63422" marR="63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76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100" kern="1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降雨量</a:t>
                      </a:r>
                      <a:r>
                        <a:rPr lang="en-US" sz="1100" kern="1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 (</a:t>
                      </a:r>
                      <a:r>
                        <a:rPr lang="zh-TW" sz="1100" kern="1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毫米</a:t>
                      </a:r>
                      <a:r>
                        <a:rPr lang="en-US" sz="1100" kern="1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)</a:t>
                      </a:r>
                      <a:endParaRPr lang="zh-TW" sz="1100" kern="100">
                        <a:effectLst/>
                        <a:latin typeface="Cambria"/>
                        <a:ea typeface="新細明體"/>
                        <a:cs typeface="Times New Roman"/>
                      </a:endParaRPr>
                    </a:p>
                  </a:txBody>
                  <a:tcPr marL="63422" marR="63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1971-2000</a:t>
                      </a:r>
                      <a:endParaRPr lang="zh-TW" sz="1100" kern="100">
                        <a:effectLst/>
                        <a:latin typeface="Cambria"/>
                        <a:ea typeface="新細明體"/>
                        <a:cs typeface="Times New Roman"/>
                      </a:endParaRPr>
                    </a:p>
                  </a:txBody>
                  <a:tcPr marL="63422" marR="63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72.1</a:t>
                      </a:r>
                      <a:endParaRPr lang="zh-TW" sz="1100" kern="100">
                        <a:effectLst/>
                        <a:latin typeface="Cambria"/>
                        <a:ea typeface="新細明體"/>
                        <a:cs typeface="Times New Roman"/>
                      </a:endParaRPr>
                    </a:p>
                  </a:txBody>
                  <a:tcPr marL="63422" marR="63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71.2</a:t>
                      </a:r>
                      <a:endParaRPr lang="zh-TW" sz="1100" kern="100">
                        <a:effectLst/>
                        <a:latin typeface="Cambria"/>
                        <a:ea typeface="新細明體"/>
                        <a:cs typeface="Times New Roman"/>
                      </a:endParaRPr>
                    </a:p>
                  </a:txBody>
                  <a:tcPr marL="63422" marR="63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108.7</a:t>
                      </a:r>
                      <a:endParaRPr lang="zh-TW" sz="1100" kern="100">
                        <a:effectLst/>
                        <a:latin typeface="Cambria"/>
                        <a:ea typeface="新細明體"/>
                        <a:cs typeface="Times New Roman"/>
                      </a:endParaRPr>
                    </a:p>
                  </a:txBody>
                  <a:tcPr marL="63422" marR="63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125.2</a:t>
                      </a:r>
                      <a:endParaRPr lang="zh-TW" sz="1100" kern="100">
                        <a:effectLst/>
                        <a:latin typeface="Cambria"/>
                        <a:ea typeface="新細明體"/>
                        <a:cs typeface="Times New Roman"/>
                      </a:endParaRPr>
                    </a:p>
                  </a:txBody>
                  <a:tcPr marL="63422" marR="63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138.9</a:t>
                      </a:r>
                      <a:endParaRPr lang="zh-TW" sz="1100" kern="100">
                        <a:effectLst/>
                        <a:latin typeface="Cambria"/>
                        <a:ea typeface="新細明體"/>
                        <a:cs typeface="Times New Roman"/>
                      </a:endParaRPr>
                    </a:p>
                  </a:txBody>
                  <a:tcPr marL="63422" marR="63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272.1</a:t>
                      </a:r>
                      <a:endParaRPr lang="zh-TW" sz="1100" kern="100">
                        <a:effectLst/>
                        <a:latin typeface="Cambria"/>
                        <a:ea typeface="新細明體"/>
                        <a:cs typeface="Times New Roman"/>
                      </a:endParaRPr>
                    </a:p>
                  </a:txBody>
                  <a:tcPr marL="63422" marR="63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266.4</a:t>
                      </a:r>
                      <a:endParaRPr lang="zh-TW" sz="1100" kern="100">
                        <a:effectLst/>
                        <a:latin typeface="Cambria"/>
                        <a:ea typeface="新細明體"/>
                        <a:cs typeface="Times New Roman"/>
                      </a:endParaRPr>
                    </a:p>
                  </a:txBody>
                  <a:tcPr marL="63422" marR="63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187.6</a:t>
                      </a:r>
                      <a:endParaRPr lang="zh-TW" sz="1100" kern="100">
                        <a:effectLst/>
                        <a:latin typeface="Cambria"/>
                        <a:ea typeface="新細明體"/>
                        <a:cs typeface="Times New Roman"/>
                      </a:endParaRPr>
                    </a:p>
                  </a:txBody>
                  <a:tcPr marL="63422" marR="63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175.0</a:t>
                      </a:r>
                      <a:endParaRPr lang="zh-TW" sz="1100" kern="100">
                        <a:effectLst/>
                        <a:latin typeface="Cambria"/>
                        <a:ea typeface="新細明體"/>
                        <a:cs typeface="Times New Roman"/>
                      </a:endParaRPr>
                    </a:p>
                  </a:txBody>
                  <a:tcPr marL="63422" marR="63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80.9</a:t>
                      </a:r>
                      <a:endParaRPr lang="zh-TW" sz="1100" kern="100">
                        <a:effectLst/>
                        <a:latin typeface="Cambria"/>
                        <a:ea typeface="新細明體"/>
                        <a:cs typeface="Times New Roman"/>
                      </a:endParaRPr>
                    </a:p>
                  </a:txBody>
                  <a:tcPr marL="63422" marR="63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80.5</a:t>
                      </a:r>
                      <a:endParaRPr lang="zh-TW" sz="1100" kern="100">
                        <a:effectLst/>
                        <a:latin typeface="Cambria"/>
                        <a:ea typeface="新細明體"/>
                        <a:cs typeface="Times New Roman"/>
                      </a:endParaRPr>
                    </a:p>
                  </a:txBody>
                  <a:tcPr marL="63422" marR="63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53.8</a:t>
                      </a:r>
                      <a:endParaRPr lang="zh-TW" sz="1100" kern="100">
                        <a:effectLst/>
                        <a:latin typeface="Cambria"/>
                        <a:ea typeface="新細明體"/>
                        <a:cs typeface="Times New Roman"/>
                      </a:endParaRPr>
                    </a:p>
                  </a:txBody>
                  <a:tcPr marL="63422" marR="63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76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100" kern="1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降雨日數</a:t>
                      </a:r>
                      <a:r>
                        <a:rPr lang="en-US" sz="1100" kern="1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*</a:t>
                      </a:r>
                      <a:endParaRPr lang="zh-TW" sz="1100" kern="100">
                        <a:effectLst/>
                        <a:latin typeface="Cambria"/>
                        <a:ea typeface="新細明體"/>
                        <a:cs typeface="Times New Roman"/>
                      </a:endParaRPr>
                    </a:p>
                  </a:txBody>
                  <a:tcPr marL="63422" marR="63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1971-2000</a:t>
                      </a:r>
                      <a:endParaRPr lang="zh-TW" sz="1100" kern="100">
                        <a:effectLst/>
                        <a:latin typeface="Cambria"/>
                        <a:ea typeface="新細明體"/>
                        <a:cs typeface="Times New Roman"/>
                      </a:endParaRPr>
                    </a:p>
                  </a:txBody>
                  <a:tcPr marL="63422" marR="63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8.9</a:t>
                      </a:r>
                      <a:endParaRPr lang="zh-TW" sz="1100" kern="100">
                        <a:effectLst/>
                        <a:latin typeface="Cambria"/>
                        <a:ea typeface="新細明體"/>
                        <a:cs typeface="Times New Roman"/>
                      </a:endParaRPr>
                    </a:p>
                  </a:txBody>
                  <a:tcPr marL="63422" marR="63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8.7</a:t>
                      </a:r>
                      <a:endParaRPr lang="zh-TW" sz="1100" kern="100">
                        <a:effectLst/>
                        <a:latin typeface="Cambria"/>
                        <a:ea typeface="新細明體"/>
                        <a:cs typeface="Times New Roman"/>
                      </a:endParaRPr>
                    </a:p>
                  </a:txBody>
                  <a:tcPr marL="63422" marR="63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11.1</a:t>
                      </a:r>
                      <a:endParaRPr lang="zh-TW" sz="1100" kern="100">
                        <a:effectLst/>
                        <a:latin typeface="Cambria"/>
                        <a:ea typeface="新細明體"/>
                        <a:cs typeface="Times New Roman"/>
                      </a:endParaRPr>
                    </a:p>
                  </a:txBody>
                  <a:tcPr marL="63422" marR="63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10.4</a:t>
                      </a:r>
                      <a:endParaRPr lang="zh-TW" sz="1100" kern="100">
                        <a:effectLst/>
                        <a:latin typeface="Cambria"/>
                        <a:ea typeface="新細明體"/>
                        <a:cs typeface="Times New Roman"/>
                      </a:endParaRPr>
                    </a:p>
                  </a:txBody>
                  <a:tcPr marL="63422" marR="63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9.4</a:t>
                      </a:r>
                      <a:endParaRPr lang="zh-TW" sz="1100" kern="100">
                        <a:effectLst/>
                        <a:latin typeface="Cambria"/>
                        <a:ea typeface="新細明體"/>
                        <a:cs typeface="Times New Roman"/>
                      </a:endParaRPr>
                    </a:p>
                  </a:txBody>
                  <a:tcPr marL="63422" marR="63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12.0</a:t>
                      </a:r>
                      <a:endParaRPr lang="zh-TW" sz="1100" kern="100">
                        <a:effectLst/>
                        <a:latin typeface="Cambria"/>
                        <a:ea typeface="新細明體"/>
                        <a:cs typeface="Times New Roman"/>
                      </a:endParaRPr>
                    </a:p>
                  </a:txBody>
                  <a:tcPr marL="63422" marR="63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10.6</a:t>
                      </a:r>
                      <a:endParaRPr lang="zh-TW" sz="1100" kern="100">
                        <a:effectLst/>
                        <a:latin typeface="Cambria"/>
                        <a:ea typeface="新細明體"/>
                        <a:cs typeface="Times New Roman"/>
                      </a:endParaRPr>
                    </a:p>
                  </a:txBody>
                  <a:tcPr marL="63422" marR="63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9.4</a:t>
                      </a:r>
                      <a:endParaRPr lang="zh-TW" sz="1100" kern="100">
                        <a:effectLst/>
                        <a:latin typeface="Cambria"/>
                        <a:ea typeface="新細明體"/>
                        <a:cs typeface="Times New Roman"/>
                      </a:endParaRPr>
                    </a:p>
                  </a:txBody>
                  <a:tcPr marL="63422" marR="63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9.7</a:t>
                      </a:r>
                      <a:endParaRPr lang="zh-TW" sz="1100" kern="100">
                        <a:effectLst/>
                        <a:latin typeface="Cambria"/>
                        <a:ea typeface="新細明體"/>
                        <a:cs typeface="Times New Roman"/>
                      </a:endParaRPr>
                    </a:p>
                  </a:txBody>
                  <a:tcPr marL="63422" marR="63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7.2</a:t>
                      </a:r>
                      <a:endParaRPr lang="zh-TW" sz="1100" kern="100">
                        <a:effectLst/>
                        <a:latin typeface="Cambria"/>
                        <a:ea typeface="新細明體"/>
                        <a:cs typeface="Times New Roman"/>
                      </a:endParaRPr>
                    </a:p>
                  </a:txBody>
                  <a:tcPr marL="63422" marR="63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8.1</a:t>
                      </a:r>
                      <a:endParaRPr lang="zh-TW" sz="1100" kern="100">
                        <a:effectLst/>
                        <a:latin typeface="Cambria"/>
                        <a:ea typeface="新細明體"/>
                        <a:cs typeface="Times New Roman"/>
                      </a:endParaRPr>
                    </a:p>
                  </a:txBody>
                  <a:tcPr marL="63422" marR="63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8.4</a:t>
                      </a:r>
                      <a:endParaRPr lang="zh-TW" sz="1100" kern="100">
                        <a:effectLst/>
                        <a:latin typeface="Cambria"/>
                        <a:ea typeface="新細明體"/>
                        <a:cs typeface="Times New Roman"/>
                      </a:endParaRPr>
                    </a:p>
                  </a:txBody>
                  <a:tcPr marL="63422" marR="63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76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100" kern="1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日平均日照</a:t>
                      </a:r>
                      <a:r>
                        <a:rPr lang="en-US" sz="1100" kern="1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 (</a:t>
                      </a:r>
                      <a:r>
                        <a:rPr lang="zh-TW" sz="1100" kern="1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小時</a:t>
                      </a:r>
                      <a:r>
                        <a:rPr lang="en-US" sz="1100" kern="1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)</a:t>
                      </a:r>
                      <a:endParaRPr lang="zh-TW" sz="1100" kern="100">
                        <a:effectLst/>
                        <a:latin typeface="Cambria"/>
                        <a:ea typeface="新細明體"/>
                        <a:cs typeface="Times New Roman"/>
                      </a:endParaRPr>
                    </a:p>
                  </a:txBody>
                  <a:tcPr marL="63422" marR="63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1961-1990</a:t>
                      </a:r>
                      <a:endParaRPr lang="zh-TW" sz="1100" kern="100">
                        <a:effectLst/>
                        <a:latin typeface="Cambria"/>
                        <a:ea typeface="新細明體"/>
                        <a:cs typeface="Times New Roman"/>
                      </a:endParaRPr>
                    </a:p>
                  </a:txBody>
                  <a:tcPr marL="63422" marR="63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3.0</a:t>
                      </a:r>
                      <a:endParaRPr lang="zh-TW" sz="1100" kern="100">
                        <a:effectLst/>
                        <a:latin typeface="Cambria"/>
                        <a:ea typeface="新細明體"/>
                        <a:cs typeface="Times New Roman"/>
                      </a:endParaRPr>
                    </a:p>
                  </a:txBody>
                  <a:tcPr marL="63422" marR="63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3.8</a:t>
                      </a:r>
                      <a:endParaRPr lang="zh-TW" sz="1100" kern="100">
                        <a:effectLst/>
                        <a:latin typeface="Cambria"/>
                        <a:ea typeface="新細明體"/>
                        <a:cs typeface="Times New Roman"/>
                      </a:endParaRPr>
                    </a:p>
                  </a:txBody>
                  <a:tcPr marL="63422" marR="63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5.0</a:t>
                      </a:r>
                      <a:endParaRPr lang="zh-TW" sz="1100" kern="100">
                        <a:effectLst/>
                        <a:latin typeface="Cambria"/>
                        <a:ea typeface="新細明體"/>
                        <a:cs typeface="Times New Roman"/>
                      </a:endParaRPr>
                    </a:p>
                  </a:txBody>
                  <a:tcPr marL="63422" marR="63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5.5</a:t>
                      </a:r>
                      <a:endParaRPr lang="zh-TW" sz="1100" kern="100">
                        <a:effectLst/>
                        <a:latin typeface="Cambria"/>
                        <a:ea typeface="新細明體"/>
                        <a:cs typeface="Times New Roman"/>
                      </a:endParaRPr>
                    </a:p>
                  </a:txBody>
                  <a:tcPr marL="63422" marR="63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6.1</a:t>
                      </a:r>
                      <a:endParaRPr lang="zh-TW" sz="1100" kern="100">
                        <a:effectLst/>
                        <a:latin typeface="Cambria"/>
                        <a:ea typeface="新細明體"/>
                        <a:cs typeface="Times New Roman"/>
                      </a:endParaRPr>
                    </a:p>
                  </a:txBody>
                  <a:tcPr marL="63422" marR="63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4.9</a:t>
                      </a:r>
                      <a:endParaRPr lang="zh-TW" sz="1100" kern="100">
                        <a:effectLst/>
                        <a:latin typeface="Cambria"/>
                        <a:ea typeface="新細明體"/>
                        <a:cs typeface="Times New Roman"/>
                      </a:endParaRPr>
                    </a:p>
                  </a:txBody>
                  <a:tcPr marL="63422" marR="63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5.7</a:t>
                      </a:r>
                      <a:endParaRPr lang="zh-TW" sz="1100" kern="100">
                        <a:effectLst/>
                        <a:latin typeface="Cambria"/>
                        <a:ea typeface="新細明體"/>
                        <a:cs typeface="Times New Roman"/>
                      </a:endParaRPr>
                    </a:p>
                  </a:txBody>
                  <a:tcPr marL="63422" marR="63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6.7</a:t>
                      </a:r>
                      <a:endParaRPr lang="zh-TW" sz="1100" kern="100">
                        <a:effectLst/>
                        <a:latin typeface="Cambria"/>
                        <a:ea typeface="新細明體"/>
                        <a:cs typeface="Times New Roman"/>
                      </a:endParaRPr>
                    </a:p>
                  </a:txBody>
                  <a:tcPr marL="63422" marR="63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5.3</a:t>
                      </a:r>
                      <a:endParaRPr lang="zh-TW" sz="1100" kern="100">
                        <a:effectLst/>
                        <a:latin typeface="Cambria"/>
                        <a:ea typeface="新細明體"/>
                        <a:cs typeface="Times New Roman"/>
                      </a:endParaRPr>
                    </a:p>
                  </a:txBody>
                  <a:tcPr marL="63422" marR="63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5.6</a:t>
                      </a:r>
                      <a:endParaRPr lang="zh-TW" sz="1100" kern="100">
                        <a:effectLst/>
                        <a:latin typeface="Cambria"/>
                        <a:ea typeface="新細明體"/>
                        <a:cs typeface="Times New Roman"/>
                      </a:endParaRPr>
                    </a:p>
                  </a:txBody>
                  <a:tcPr marL="63422" marR="63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4.4</a:t>
                      </a:r>
                      <a:endParaRPr lang="zh-TW" sz="1100" kern="100">
                        <a:effectLst/>
                        <a:latin typeface="Cambria"/>
                        <a:ea typeface="新細明體"/>
                        <a:cs typeface="Times New Roman"/>
                      </a:endParaRPr>
                    </a:p>
                  </a:txBody>
                  <a:tcPr marL="63422" marR="63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3.4</a:t>
                      </a:r>
                      <a:endParaRPr lang="zh-TW" sz="1100" kern="100">
                        <a:effectLst/>
                        <a:latin typeface="Cambria"/>
                        <a:ea typeface="新細明體"/>
                        <a:cs typeface="Times New Roman"/>
                      </a:endParaRPr>
                    </a:p>
                  </a:txBody>
                  <a:tcPr marL="63422" marR="63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35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 </a:t>
                      </a:r>
                      <a:endParaRPr lang="zh-TW" sz="1100" kern="100">
                        <a:effectLst/>
                        <a:latin typeface="Cambria"/>
                        <a:ea typeface="新細明體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 </a:t>
                      </a:r>
                      <a:endParaRPr lang="zh-TW" sz="1100" kern="100">
                        <a:effectLst/>
                        <a:latin typeface="Cambria"/>
                        <a:ea typeface="新細明體"/>
                        <a:cs typeface="Times New Roman"/>
                      </a:endParaRPr>
                    </a:p>
                  </a:txBody>
                  <a:tcPr marL="63422" marR="63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 </a:t>
                      </a:r>
                      <a:endParaRPr lang="zh-TW" sz="1100" kern="100">
                        <a:effectLst/>
                        <a:latin typeface="Cambria"/>
                        <a:ea typeface="新細明體"/>
                        <a:cs typeface="Times New Roman"/>
                      </a:endParaRPr>
                    </a:p>
                  </a:txBody>
                  <a:tcPr marL="63422" marR="63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 </a:t>
                      </a:r>
                      <a:endParaRPr lang="zh-TW" sz="1100" kern="100">
                        <a:effectLst/>
                        <a:latin typeface="Cambria"/>
                        <a:ea typeface="新細明體"/>
                        <a:cs typeface="Times New Roman"/>
                      </a:endParaRPr>
                    </a:p>
                  </a:txBody>
                  <a:tcPr marL="63422" marR="63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 </a:t>
                      </a:r>
                      <a:endParaRPr lang="zh-TW" sz="1100" kern="100">
                        <a:effectLst/>
                        <a:latin typeface="Cambria"/>
                        <a:ea typeface="新細明體"/>
                        <a:cs typeface="Times New Roman"/>
                      </a:endParaRPr>
                    </a:p>
                  </a:txBody>
                  <a:tcPr marL="63422" marR="63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 </a:t>
                      </a:r>
                      <a:endParaRPr lang="zh-TW" sz="1100" kern="100">
                        <a:effectLst/>
                        <a:latin typeface="Cambria"/>
                        <a:ea typeface="新細明體"/>
                        <a:cs typeface="Times New Roman"/>
                      </a:endParaRPr>
                    </a:p>
                  </a:txBody>
                  <a:tcPr marL="63422" marR="63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 </a:t>
                      </a:r>
                      <a:endParaRPr lang="zh-TW" sz="1100" kern="100">
                        <a:effectLst/>
                        <a:latin typeface="Cambria"/>
                        <a:ea typeface="新細明體"/>
                        <a:cs typeface="Times New Roman"/>
                      </a:endParaRPr>
                    </a:p>
                  </a:txBody>
                  <a:tcPr marL="63422" marR="63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 </a:t>
                      </a:r>
                      <a:endParaRPr lang="zh-TW" sz="1100" kern="100">
                        <a:effectLst/>
                        <a:latin typeface="Cambria"/>
                        <a:ea typeface="新細明體"/>
                        <a:cs typeface="Times New Roman"/>
                      </a:endParaRPr>
                    </a:p>
                  </a:txBody>
                  <a:tcPr marL="63422" marR="63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 </a:t>
                      </a:r>
                      <a:endParaRPr lang="zh-TW" sz="1100" kern="100">
                        <a:effectLst/>
                        <a:latin typeface="Cambria"/>
                        <a:ea typeface="新細明體"/>
                        <a:cs typeface="Times New Roman"/>
                      </a:endParaRPr>
                    </a:p>
                  </a:txBody>
                  <a:tcPr marL="63422" marR="63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 </a:t>
                      </a:r>
                      <a:endParaRPr lang="zh-TW" sz="1100" kern="100">
                        <a:effectLst/>
                        <a:latin typeface="Cambria"/>
                        <a:ea typeface="新細明體"/>
                        <a:cs typeface="Times New Roman"/>
                      </a:endParaRPr>
                    </a:p>
                  </a:txBody>
                  <a:tcPr marL="63422" marR="63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 </a:t>
                      </a:r>
                      <a:endParaRPr lang="zh-TW" sz="1100" kern="100">
                        <a:effectLst/>
                        <a:latin typeface="Cambria"/>
                        <a:ea typeface="新細明體"/>
                        <a:cs typeface="Times New Roman"/>
                      </a:endParaRPr>
                    </a:p>
                  </a:txBody>
                  <a:tcPr marL="63422" marR="63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 </a:t>
                      </a:r>
                      <a:endParaRPr lang="zh-TW" sz="1100" kern="100">
                        <a:effectLst/>
                        <a:latin typeface="Cambria"/>
                        <a:ea typeface="新細明體"/>
                        <a:cs typeface="Times New Roman"/>
                      </a:endParaRPr>
                    </a:p>
                  </a:txBody>
                  <a:tcPr marL="63422" marR="63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 </a:t>
                      </a:r>
                      <a:endParaRPr lang="zh-TW" sz="1100" kern="100">
                        <a:effectLst/>
                        <a:latin typeface="Cambria"/>
                        <a:ea typeface="新細明體"/>
                        <a:cs typeface="Times New Roman"/>
                      </a:endParaRPr>
                    </a:p>
                  </a:txBody>
                  <a:tcPr marL="63422" marR="63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 </a:t>
                      </a:r>
                      <a:endParaRPr lang="zh-TW" sz="1100" kern="100">
                        <a:effectLst/>
                        <a:latin typeface="Cambria"/>
                        <a:ea typeface="新細明體"/>
                        <a:cs typeface="Times New Roman"/>
                      </a:endParaRPr>
                    </a:p>
                  </a:txBody>
                  <a:tcPr marL="63422" marR="63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Cambria"/>
                          <a:ea typeface="新細明體"/>
                          <a:cs typeface="Times New Roman"/>
                        </a:rPr>
                        <a:t> </a:t>
                      </a:r>
                      <a:endParaRPr lang="zh-TW" sz="1100" kern="100" dirty="0">
                        <a:effectLst/>
                        <a:latin typeface="Cambria"/>
                        <a:ea typeface="新細明體"/>
                        <a:cs typeface="Times New Roman"/>
                      </a:endParaRPr>
                    </a:p>
                  </a:txBody>
                  <a:tcPr marL="63422" marR="634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57200" y="28479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zh-TW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新細明體" pitchFamily="18" charset="-120"/>
                <a:cs typeface="Times New Roman" pitchFamily="18" charset="0"/>
              </a:rPr>
              <a:t>岡</a:t>
            </a:r>
            <a:endParaRPr kumimoji="1" lang="zh-TW" altLang="zh-TW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25319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zh-TW" altLang="en-US" sz="7200" dirty="0" smtClean="0"/>
              <a:t>北海道的</a:t>
            </a:r>
            <a:r>
              <a:rPr lang="zh-TW" altLang="en-US" sz="7200" dirty="0" smtClean="0"/>
              <a:t>氣候</a:t>
            </a:r>
            <a:r>
              <a:rPr lang="en-US" altLang="zh-TW" sz="7200" dirty="0" smtClean="0"/>
              <a:t/>
            </a:r>
            <a:br>
              <a:rPr lang="en-US" altLang="zh-TW" sz="7200" dirty="0" smtClean="0"/>
            </a:br>
            <a:r>
              <a:rPr lang="en-US" altLang="zh-TW" sz="7200" dirty="0" smtClean="0"/>
              <a:t>305-5</a:t>
            </a:r>
            <a:br>
              <a:rPr lang="en-US" altLang="zh-TW" sz="7200" dirty="0" smtClean="0"/>
            </a:br>
            <a:endParaRPr lang="zh-TW" altLang="en-US" sz="7200" dirty="0"/>
          </a:p>
        </p:txBody>
      </p:sp>
    </p:spTree>
    <p:extLst>
      <p:ext uri="{BB962C8B-B14F-4D97-AF65-F5344CB8AC3E}">
        <p14:creationId xmlns:p14="http://schemas.microsoft.com/office/powerpoint/2010/main" val="3207955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fld id="{931B5541-0A55-4732-93E7-3B0922D43D9D}" type="slidenum">
              <a:rPr kumimoji="0" lang="en-US" altLang="zh-TW" smtClean="0">
                <a:solidFill>
                  <a:prstClr val="black"/>
                </a:solidFill>
              </a:rPr>
              <a:pPr/>
              <a:t>4</a:t>
            </a:fld>
            <a:endParaRPr kumimoji="0" lang="en-US" altLang="zh-TW" smtClean="0">
              <a:solidFill>
                <a:prstClr val="black"/>
              </a:solidFill>
            </a:endParaRPr>
          </a:p>
        </p:txBody>
      </p:sp>
      <p:sp>
        <p:nvSpPr>
          <p:cNvPr id="6" name="AutoShape 86"/>
          <p:cNvSpPr>
            <a:spLocks noChangeArrowheads="1"/>
          </p:cNvSpPr>
          <p:nvPr/>
        </p:nvSpPr>
        <p:spPr bwMode="gray">
          <a:xfrm>
            <a:off x="467544" y="394336"/>
            <a:ext cx="8208912" cy="1044436"/>
          </a:xfrm>
          <a:prstGeom prst="roundRect">
            <a:avLst>
              <a:gd name="adj" fmla="val 16667"/>
            </a:avLst>
          </a:prstGeom>
          <a:solidFill>
            <a:srgbClr val="800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rgbClr val="C0504D"/>
              </a:buClr>
            </a:pPr>
            <a:r>
              <a:rPr kumimoji="0" lang="zh-TW" altLang="en-US" sz="4400" b="1" dirty="0" smtClean="0">
                <a:solidFill>
                  <a:srgbClr val="FFFFFF"/>
                </a:solidFill>
                <a:latin typeface="Arial" charset="0"/>
                <a:ea typeface="標楷體" pitchFamily="65" charset="-120"/>
              </a:rPr>
              <a:t>羅馬氣候</a:t>
            </a:r>
            <a:r>
              <a:rPr kumimoji="0" lang="en-US" altLang="zh-TW" sz="4400" b="1" dirty="0" smtClean="0">
                <a:solidFill>
                  <a:srgbClr val="FFFFFF"/>
                </a:solidFill>
                <a:latin typeface="Arial" charset="0"/>
                <a:ea typeface="標楷體" pitchFamily="65" charset="-120"/>
              </a:rPr>
              <a:t>(2/4)</a:t>
            </a:r>
            <a:endParaRPr kumimoji="0" lang="en-US" altLang="zh-TW" sz="4400" b="1" dirty="0">
              <a:solidFill>
                <a:srgbClr val="FFFFFF"/>
              </a:solidFill>
              <a:latin typeface="Arial" charset="0"/>
              <a:ea typeface="標楷體" pitchFamily="65" charset="-12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132856"/>
            <a:ext cx="5472608" cy="39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圓角矩形 9"/>
          <p:cNvSpPr/>
          <p:nvPr/>
        </p:nvSpPr>
        <p:spPr>
          <a:xfrm>
            <a:off x="152400" y="2492896"/>
            <a:ext cx="2376264" cy="1280462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年平均氣溫</a:t>
            </a:r>
            <a:r>
              <a:rPr lang="en-US" altLang="zh-TW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15.5</a:t>
            </a: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攝氏度</a:t>
            </a:r>
          </a:p>
        </p:txBody>
      </p:sp>
      <p:sp>
        <p:nvSpPr>
          <p:cNvPr id="11" name="圓角矩形 10"/>
          <p:cNvSpPr/>
          <p:nvPr/>
        </p:nvSpPr>
        <p:spPr>
          <a:xfrm>
            <a:off x="152400" y="4213247"/>
            <a:ext cx="2376264" cy="1280462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年降水量</a:t>
            </a:r>
            <a:r>
              <a:rPr lang="en-US" altLang="zh-TW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880</a:t>
            </a: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毫米</a:t>
            </a:r>
          </a:p>
        </p:txBody>
      </p:sp>
    </p:spTree>
    <p:extLst>
      <p:ext uri="{BB962C8B-B14F-4D97-AF65-F5344CB8AC3E}">
        <p14:creationId xmlns:p14="http://schemas.microsoft.com/office/powerpoint/2010/main" val="35065177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矩形 4"/>
          <p:cNvSpPr>
            <a:spLocks noChangeArrowheads="1"/>
          </p:cNvSpPr>
          <p:nvPr/>
        </p:nvSpPr>
        <p:spPr bwMode="auto">
          <a:xfrm>
            <a:off x="249238" y="620713"/>
            <a:ext cx="8640762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zh-TW" sz="3600" smtClean="0">
                <a:solidFill>
                  <a:prstClr val="white"/>
                </a:solidFill>
                <a:ea typeface="微軟正黑體" pitchFamily="34" charset="-120"/>
              </a:rPr>
              <a:t>	</a:t>
            </a:r>
            <a:r>
              <a:rPr kumimoji="0" lang="zh-TW" altLang="en-US" sz="3600" smtClean="0">
                <a:solidFill>
                  <a:prstClr val="white"/>
                </a:solidFill>
                <a:ea typeface="微軟正黑體" pitchFamily="34" charset="-120"/>
              </a:rPr>
              <a:t>除了道南部分地區，北海道幾乎全處於亞寒帶氣候區。整年氣溫都偏低，氣溫超過</a:t>
            </a:r>
            <a:r>
              <a:rPr kumimoji="0" lang="en-US" altLang="zh-TW" sz="3600" smtClean="0">
                <a:solidFill>
                  <a:prstClr val="white"/>
                </a:solidFill>
                <a:ea typeface="微軟正黑體" pitchFamily="34" charset="-120"/>
              </a:rPr>
              <a:t>30℃</a:t>
            </a:r>
            <a:r>
              <a:rPr kumimoji="0" lang="zh-TW" altLang="en-US" sz="3600" smtClean="0">
                <a:solidFill>
                  <a:prstClr val="white"/>
                </a:solidFill>
                <a:ea typeface="微軟正黑體" pitchFamily="34" charset="-120"/>
              </a:rPr>
              <a:t>的日子只有幾天，而且幾乎沒有超過</a:t>
            </a:r>
            <a:r>
              <a:rPr kumimoji="0" lang="en-US" altLang="zh-TW" sz="3600" smtClean="0">
                <a:solidFill>
                  <a:prstClr val="white"/>
                </a:solidFill>
                <a:ea typeface="微軟正黑體" pitchFamily="34" charset="-120"/>
              </a:rPr>
              <a:t>25℃</a:t>
            </a:r>
            <a:r>
              <a:rPr kumimoji="0" lang="zh-TW" altLang="en-US" sz="3600" smtClean="0">
                <a:solidFill>
                  <a:prstClr val="white"/>
                </a:solidFill>
                <a:ea typeface="微軟正黑體" pitchFamily="34" charset="-120"/>
              </a:rPr>
              <a:t>的夜晚。隆冬時節每天氣溫多在零度以下，最低氣溫約在零下</a:t>
            </a:r>
            <a:r>
              <a:rPr kumimoji="0" lang="en-US" altLang="zh-TW" sz="3600" smtClean="0">
                <a:solidFill>
                  <a:prstClr val="white"/>
                </a:solidFill>
                <a:ea typeface="微軟正黑體" pitchFamily="34" charset="-120"/>
              </a:rPr>
              <a:t>20℃</a:t>
            </a:r>
            <a:r>
              <a:rPr kumimoji="0" lang="zh-TW" altLang="en-US" sz="3600" smtClean="0">
                <a:solidFill>
                  <a:prstClr val="white"/>
                </a:solidFill>
                <a:ea typeface="微軟正黑體" pitchFamily="34" charset="-120"/>
              </a:rPr>
              <a:t>左右。甚至在鄂霍次克地區，有時還會颳起暴風雪。降雨量則隨地區不同而有所差異，札幌的年降雨量約為</a:t>
            </a:r>
            <a:r>
              <a:rPr kumimoji="0" lang="en-US" altLang="zh-TW" sz="3600" smtClean="0">
                <a:solidFill>
                  <a:prstClr val="white"/>
                </a:solidFill>
                <a:ea typeface="微軟正黑體" pitchFamily="34" charset="-120"/>
              </a:rPr>
              <a:t>1100</a:t>
            </a:r>
            <a:r>
              <a:rPr kumimoji="0" lang="zh-TW" altLang="en-US" sz="3600" smtClean="0">
                <a:solidFill>
                  <a:prstClr val="white"/>
                </a:solidFill>
                <a:ea typeface="微軟正黑體" pitchFamily="34" charset="-120"/>
              </a:rPr>
              <a:t>毫米，降雪量約</a:t>
            </a:r>
            <a:r>
              <a:rPr kumimoji="0" lang="en-US" altLang="zh-TW" sz="3600" smtClean="0">
                <a:solidFill>
                  <a:prstClr val="white"/>
                </a:solidFill>
                <a:ea typeface="微軟正黑體" pitchFamily="34" charset="-120"/>
              </a:rPr>
              <a:t>600</a:t>
            </a:r>
            <a:r>
              <a:rPr kumimoji="0" lang="zh-TW" altLang="en-US" sz="3600" smtClean="0">
                <a:solidFill>
                  <a:prstClr val="white"/>
                </a:solidFill>
                <a:ea typeface="微軟正黑體" pitchFamily="34" charset="-120"/>
              </a:rPr>
              <a:t>公分以上。每個季節的溫差也很大，四季非常分明。</a:t>
            </a:r>
          </a:p>
        </p:txBody>
      </p:sp>
    </p:spTree>
    <p:extLst>
      <p:ext uri="{BB962C8B-B14F-4D97-AF65-F5344CB8AC3E}">
        <p14:creationId xmlns:p14="http://schemas.microsoft.com/office/powerpoint/2010/main" val="1331303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矩形 1"/>
          <p:cNvSpPr>
            <a:spLocks noChangeArrowheads="1"/>
          </p:cNvSpPr>
          <p:nvPr/>
        </p:nvSpPr>
        <p:spPr bwMode="auto">
          <a:xfrm>
            <a:off x="395288" y="549275"/>
            <a:ext cx="8424862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3200" smtClean="0">
                <a:solidFill>
                  <a:prstClr val="white"/>
                </a:solidFill>
                <a:ea typeface="微軟正黑體" pitchFamily="34" charset="-120"/>
              </a:rPr>
              <a:t>氣溫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3200" smtClean="0">
                <a:solidFill>
                  <a:prstClr val="white"/>
                </a:solidFill>
                <a:ea typeface="微軟正黑體" pitchFamily="34" charset="-120"/>
              </a:rPr>
              <a:t>日本的夏季常給人潮濕悶熱的印象，不過北海道的夏季氣溫偏低，不常出現悶熱的天氣，早晚還能感受到一股涼意。整體而言，氣溫隨著地區而有所不同，夏季氣溫最低的道東，</a:t>
            </a:r>
            <a:r>
              <a:rPr kumimoji="0" lang="en-US" altLang="zh-TW" sz="3200" smtClean="0">
                <a:solidFill>
                  <a:prstClr val="white"/>
                </a:solidFill>
                <a:ea typeface="微軟正黑體" pitchFamily="34" charset="-120"/>
              </a:rPr>
              <a:t>8</a:t>
            </a:r>
            <a:r>
              <a:rPr kumimoji="0" lang="zh-TW" altLang="en-US" sz="3200" smtClean="0">
                <a:solidFill>
                  <a:prstClr val="white"/>
                </a:solidFill>
                <a:ea typeface="微軟正黑體" pitchFamily="34" charset="-120"/>
              </a:rPr>
              <a:t>月平均氣溫為</a:t>
            </a:r>
            <a:r>
              <a:rPr kumimoji="0" lang="en-US" altLang="zh-TW" sz="3200" smtClean="0">
                <a:solidFill>
                  <a:prstClr val="white"/>
                </a:solidFill>
                <a:ea typeface="微軟正黑體" pitchFamily="34" charset="-120"/>
              </a:rPr>
              <a:t>17.5℃</a:t>
            </a:r>
            <a:r>
              <a:rPr kumimoji="0" lang="zh-TW" altLang="en-US" sz="3200" smtClean="0">
                <a:solidFill>
                  <a:prstClr val="white"/>
                </a:solidFill>
                <a:ea typeface="微軟正黑體" pitchFamily="34" charset="-120"/>
              </a:rPr>
              <a:t>，還不到</a:t>
            </a:r>
            <a:r>
              <a:rPr kumimoji="0" lang="en-US" altLang="zh-TW" sz="3200" smtClean="0">
                <a:solidFill>
                  <a:prstClr val="white"/>
                </a:solidFill>
                <a:ea typeface="微軟正黑體" pitchFamily="34" charset="-120"/>
              </a:rPr>
              <a:t>20℃</a:t>
            </a:r>
            <a:r>
              <a:rPr kumimoji="0" lang="zh-TW" altLang="en-US" sz="3200" smtClean="0">
                <a:solidFill>
                  <a:prstClr val="white"/>
                </a:solidFill>
                <a:ea typeface="微軟正黑體" pitchFamily="34" charset="-120"/>
              </a:rPr>
              <a:t>；很少有超過</a:t>
            </a:r>
            <a:r>
              <a:rPr kumimoji="0" lang="en-US" altLang="zh-TW" sz="3200" smtClean="0">
                <a:solidFill>
                  <a:prstClr val="white"/>
                </a:solidFill>
                <a:ea typeface="微軟正黑體" pitchFamily="34" charset="-120"/>
              </a:rPr>
              <a:t>25℃</a:t>
            </a:r>
            <a:r>
              <a:rPr kumimoji="0" lang="zh-TW" altLang="en-US" sz="3200" smtClean="0">
                <a:solidFill>
                  <a:prstClr val="white"/>
                </a:solidFill>
                <a:ea typeface="微軟正黑體" pitchFamily="34" charset="-120"/>
              </a:rPr>
              <a:t>的熱天，風吹起來非常涼爽。而在其他地區，即便是夏季，氣溫超過</a:t>
            </a:r>
            <a:r>
              <a:rPr kumimoji="0" lang="en-US" altLang="zh-TW" sz="3200" smtClean="0">
                <a:solidFill>
                  <a:prstClr val="white"/>
                </a:solidFill>
                <a:ea typeface="微軟正黑體" pitchFamily="34" charset="-120"/>
              </a:rPr>
              <a:t>30℃</a:t>
            </a:r>
            <a:r>
              <a:rPr kumimoji="0" lang="zh-TW" altLang="en-US" sz="3200" smtClean="0">
                <a:solidFill>
                  <a:prstClr val="white"/>
                </a:solidFill>
                <a:ea typeface="微軟正黑體" pitchFamily="34" charset="-120"/>
              </a:rPr>
              <a:t>的盛夏日也只有幾天。隆冬時的鄂霍次克沿岸與旭川周邊地區氣溫非常低，</a:t>
            </a:r>
            <a:r>
              <a:rPr kumimoji="0" lang="en-US" altLang="zh-TW" sz="3200" smtClean="0">
                <a:solidFill>
                  <a:prstClr val="white"/>
                </a:solidFill>
                <a:ea typeface="微軟正黑體" pitchFamily="34" charset="-120"/>
              </a:rPr>
              <a:t>2</a:t>
            </a:r>
            <a:r>
              <a:rPr kumimoji="0" lang="zh-TW" altLang="en-US" sz="3200" smtClean="0">
                <a:solidFill>
                  <a:prstClr val="white"/>
                </a:solidFill>
                <a:ea typeface="微軟正黑體" pitchFamily="34" charset="-120"/>
              </a:rPr>
              <a:t>月平均氣溫只有零下</a:t>
            </a:r>
            <a:r>
              <a:rPr kumimoji="0" lang="en-US" altLang="zh-TW" sz="3200" smtClean="0">
                <a:solidFill>
                  <a:prstClr val="white"/>
                </a:solidFill>
                <a:ea typeface="微軟正黑體" pitchFamily="34" charset="-120"/>
              </a:rPr>
              <a:t>7.5℃</a:t>
            </a:r>
            <a:r>
              <a:rPr kumimoji="0" lang="zh-TW" altLang="en-US" sz="3200" smtClean="0">
                <a:solidFill>
                  <a:prstClr val="white"/>
                </a:solidFill>
                <a:ea typeface="微軟正黑體" pitchFamily="34" charset="-120"/>
              </a:rPr>
              <a:t>。</a:t>
            </a:r>
            <a:r>
              <a:rPr kumimoji="0" lang="en-US" altLang="zh-TW" sz="3200" smtClean="0">
                <a:solidFill>
                  <a:prstClr val="white"/>
                </a:solidFill>
                <a:ea typeface="微軟正黑體" pitchFamily="34" charset="-120"/>
              </a:rPr>
              <a:t>1902</a:t>
            </a:r>
            <a:r>
              <a:rPr kumimoji="0" lang="zh-TW" altLang="en-US" sz="3200" smtClean="0">
                <a:solidFill>
                  <a:prstClr val="white"/>
                </a:solidFill>
                <a:ea typeface="微軟正黑體" pitchFamily="34" charset="-120"/>
              </a:rPr>
              <a:t>年的旭川還曾下探至零下</a:t>
            </a:r>
            <a:r>
              <a:rPr kumimoji="0" lang="en-US" altLang="zh-TW" sz="3200" smtClean="0">
                <a:solidFill>
                  <a:prstClr val="white"/>
                </a:solidFill>
                <a:ea typeface="微軟正黑體" pitchFamily="34" charset="-120"/>
              </a:rPr>
              <a:t>41℃</a:t>
            </a:r>
            <a:r>
              <a:rPr kumimoji="0" lang="zh-TW" altLang="en-US" sz="3200" smtClean="0">
                <a:solidFill>
                  <a:prstClr val="white"/>
                </a:solidFill>
                <a:ea typeface="微軟正黑體" pitchFamily="34" charset="-120"/>
              </a:rPr>
              <a:t>，創下日本最低氣溫紀錄。</a:t>
            </a:r>
          </a:p>
        </p:txBody>
      </p:sp>
    </p:spTree>
    <p:extLst>
      <p:ext uri="{BB962C8B-B14F-4D97-AF65-F5344CB8AC3E}">
        <p14:creationId xmlns:p14="http://schemas.microsoft.com/office/powerpoint/2010/main" val="2282575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矩形 1"/>
          <p:cNvSpPr>
            <a:spLocks noChangeArrowheads="1"/>
          </p:cNvSpPr>
          <p:nvPr/>
        </p:nvSpPr>
        <p:spPr bwMode="auto">
          <a:xfrm>
            <a:off x="468313" y="260350"/>
            <a:ext cx="8207375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3600" smtClean="0">
                <a:solidFill>
                  <a:prstClr val="white"/>
                </a:solidFill>
                <a:ea typeface="微軟正黑體" pitchFamily="34" charset="-120"/>
              </a:rPr>
              <a:t>年平均氣溫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zh-TW" sz="3600" smtClean="0">
                <a:solidFill>
                  <a:prstClr val="white"/>
                </a:solidFill>
                <a:ea typeface="微軟正黑體" pitchFamily="34" charset="-120"/>
              </a:rPr>
              <a:t>	</a:t>
            </a:r>
            <a:r>
              <a:rPr kumimoji="0" lang="zh-TW" altLang="en-US" sz="3600" smtClean="0">
                <a:solidFill>
                  <a:prstClr val="white"/>
                </a:solidFill>
                <a:ea typeface="微軟正黑體" pitchFamily="34" charset="-120"/>
              </a:rPr>
              <a:t>北海道的年溫差大，冬天就佔了大半年。道東從</a:t>
            </a:r>
            <a:r>
              <a:rPr kumimoji="0" lang="en-US" altLang="zh-TW" sz="3600" smtClean="0">
                <a:solidFill>
                  <a:prstClr val="white"/>
                </a:solidFill>
                <a:ea typeface="微軟正黑體" pitchFamily="34" charset="-120"/>
              </a:rPr>
              <a:t>9</a:t>
            </a:r>
            <a:r>
              <a:rPr kumimoji="0" lang="zh-TW" altLang="en-US" sz="3600" smtClean="0">
                <a:solidFill>
                  <a:prstClr val="white"/>
                </a:solidFill>
                <a:ea typeface="微軟正黑體" pitchFamily="34" charset="-120"/>
              </a:rPr>
              <a:t>月下旬、道央從</a:t>
            </a:r>
            <a:r>
              <a:rPr kumimoji="0" lang="en-US" altLang="zh-TW" sz="3600" smtClean="0">
                <a:solidFill>
                  <a:prstClr val="white"/>
                </a:solidFill>
                <a:ea typeface="微軟正黑體" pitchFamily="34" charset="-120"/>
              </a:rPr>
              <a:t>10</a:t>
            </a:r>
            <a:r>
              <a:rPr kumimoji="0" lang="zh-TW" altLang="en-US" sz="3600" smtClean="0">
                <a:solidFill>
                  <a:prstClr val="white"/>
                </a:solidFill>
                <a:ea typeface="微軟正黑體" pitchFamily="34" charset="-120"/>
              </a:rPr>
              <a:t>月中旬起，最高溫就開始低於</a:t>
            </a:r>
            <a:r>
              <a:rPr kumimoji="0" lang="en-US" altLang="zh-TW" sz="3600" smtClean="0">
                <a:solidFill>
                  <a:prstClr val="white"/>
                </a:solidFill>
                <a:ea typeface="微軟正黑體" pitchFamily="34" charset="-120"/>
              </a:rPr>
              <a:t>20℃</a:t>
            </a:r>
            <a:r>
              <a:rPr kumimoji="0" lang="zh-TW" altLang="en-US" sz="3600" smtClean="0">
                <a:solidFill>
                  <a:prstClr val="white"/>
                </a:solidFill>
                <a:ea typeface="微軟正黑體" pitchFamily="34" charset="-120"/>
              </a:rPr>
              <a:t>。</a:t>
            </a:r>
            <a:r>
              <a:rPr kumimoji="0" lang="en-US" altLang="zh-TW" sz="3600" smtClean="0">
                <a:solidFill>
                  <a:prstClr val="white"/>
                </a:solidFill>
                <a:ea typeface="微軟正黑體" pitchFamily="34" charset="-120"/>
              </a:rPr>
              <a:t>11</a:t>
            </a:r>
            <a:r>
              <a:rPr kumimoji="0" lang="zh-TW" altLang="en-US" sz="3600" smtClean="0">
                <a:solidFill>
                  <a:prstClr val="white"/>
                </a:solidFill>
                <a:ea typeface="微軟正黑體" pitchFamily="34" charset="-120"/>
              </a:rPr>
              <a:t>月下旬起各地滑雪場陸續開始營業，很多都會開放至</a:t>
            </a:r>
            <a:r>
              <a:rPr kumimoji="0" lang="en-US" altLang="zh-TW" sz="3600" smtClean="0">
                <a:solidFill>
                  <a:prstClr val="white"/>
                </a:solidFill>
                <a:ea typeface="微軟正黑體" pitchFamily="34" charset="-120"/>
              </a:rPr>
              <a:t>5</a:t>
            </a:r>
            <a:r>
              <a:rPr kumimoji="0" lang="zh-TW" altLang="en-US" sz="3600" smtClean="0">
                <a:solidFill>
                  <a:prstClr val="white"/>
                </a:solidFill>
                <a:ea typeface="微軟正黑體" pitchFamily="34" charset="-120"/>
              </a:rPr>
              <a:t>月上旬。</a:t>
            </a:r>
          </a:p>
        </p:txBody>
      </p:sp>
    </p:spTree>
    <p:extLst>
      <p:ext uri="{BB962C8B-B14F-4D97-AF65-F5344CB8AC3E}">
        <p14:creationId xmlns:p14="http://schemas.microsoft.com/office/powerpoint/2010/main" val="3446300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矩形 1"/>
          <p:cNvSpPr>
            <a:spLocks noChangeArrowheads="1"/>
          </p:cNvSpPr>
          <p:nvPr/>
        </p:nvSpPr>
        <p:spPr bwMode="auto">
          <a:xfrm>
            <a:off x="323850" y="188913"/>
            <a:ext cx="8640763" cy="507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3600" smtClean="0">
                <a:solidFill>
                  <a:prstClr val="white"/>
                </a:solidFill>
                <a:ea typeface="微軟正黑體" pitchFamily="34" charset="-120"/>
              </a:rPr>
              <a:t>降水量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3600" smtClean="0">
                <a:solidFill>
                  <a:prstClr val="white"/>
                </a:solidFill>
                <a:ea typeface="微軟正黑體" pitchFamily="34" charset="-120"/>
              </a:rPr>
              <a:t>北海道在</a:t>
            </a:r>
            <a:r>
              <a:rPr kumimoji="0" lang="en-US" altLang="zh-TW" sz="3600" smtClean="0">
                <a:solidFill>
                  <a:prstClr val="white"/>
                </a:solidFill>
                <a:ea typeface="微軟正黑體" pitchFamily="34" charset="-120"/>
              </a:rPr>
              <a:t>8</a:t>
            </a:r>
            <a:r>
              <a:rPr kumimoji="0" lang="zh-TW" altLang="en-US" sz="3600" smtClean="0">
                <a:solidFill>
                  <a:prstClr val="white"/>
                </a:solidFill>
                <a:ea typeface="微軟正黑體" pitchFamily="34" charset="-120"/>
              </a:rPr>
              <a:t>月、</a:t>
            </a:r>
            <a:r>
              <a:rPr kumimoji="0" lang="en-US" altLang="zh-TW" sz="3600" smtClean="0">
                <a:solidFill>
                  <a:prstClr val="white"/>
                </a:solidFill>
                <a:ea typeface="微軟正黑體" pitchFamily="34" charset="-120"/>
              </a:rPr>
              <a:t>9</a:t>
            </a:r>
            <a:r>
              <a:rPr kumimoji="0" lang="zh-TW" altLang="en-US" sz="3600" smtClean="0">
                <a:solidFill>
                  <a:prstClr val="white"/>
                </a:solidFill>
                <a:ea typeface="微軟正黑體" pitchFamily="34" charset="-120"/>
              </a:rPr>
              <a:t>月降水量較多，而札幌在</a:t>
            </a:r>
            <a:r>
              <a:rPr kumimoji="0" lang="en-US" altLang="zh-TW" sz="3600" smtClean="0">
                <a:solidFill>
                  <a:prstClr val="white"/>
                </a:solidFill>
                <a:ea typeface="微軟正黑體" pitchFamily="34" charset="-120"/>
              </a:rPr>
              <a:t>12</a:t>
            </a:r>
            <a:r>
              <a:rPr kumimoji="0" lang="zh-TW" altLang="en-US" sz="3600" smtClean="0">
                <a:solidFill>
                  <a:prstClr val="white"/>
                </a:solidFill>
                <a:ea typeface="微軟正黑體" pitchFamily="34" charset="-120"/>
              </a:rPr>
              <a:t>月與</a:t>
            </a:r>
            <a:r>
              <a:rPr kumimoji="0" lang="en-US" altLang="zh-TW" sz="3600" smtClean="0">
                <a:solidFill>
                  <a:prstClr val="white"/>
                </a:solidFill>
                <a:ea typeface="微軟正黑體" pitchFamily="34" charset="-120"/>
              </a:rPr>
              <a:t>1</a:t>
            </a:r>
            <a:r>
              <a:rPr kumimoji="0" lang="zh-TW" altLang="en-US" sz="3600" smtClean="0">
                <a:solidFill>
                  <a:prstClr val="white"/>
                </a:solidFill>
                <a:ea typeface="微軟正黑體" pitchFamily="34" charset="-120"/>
              </a:rPr>
              <a:t>月，降水量也會超過</a:t>
            </a:r>
            <a:r>
              <a:rPr kumimoji="0" lang="en-US" altLang="zh-TW" sz="3600" smtClean="0">
                <a:solidFill>
                  <a:prstClr val="white"/>
                </a:solidFill>
                <a:ea typeface="微軟正黑體" pitchFamily="34" charset="-120"/>
              </a:rPr>
              <a:t>100</a:t>
            </a:r>
            <a:r>
              <a:rPr kumimoji="0" lang="zh-TW" altLang="en-US" sz="3600" smtClean="0">
                <a:solidFill>
                  <a:prstClr val="white"/>
                </a:solidFill>
                <a:ea typeface="微軟正黑體" pitchFamily="34" charset="-120"/>
              </a:rPr>
              <a:t>毫米。年降水量則大約是</a:t>
            </a:r>
            <a:r>
              <a:rPr kumimoji="0" lang="en-US" altLang="zh-TW" sz="3600" smtClean="0">
                <a:solidFill>
                  <a:prstClr val="white"/>
                </a:solidFill>
                <a:ea typeface="微軟正黑體" pitchFamily="34" charset="-120"/>
              </a:rPr>
              <a:t>1100</a:t>
            </a:r>
            <a:r>
              <a:rPr kumimoji="0" lang="zh-TW" altLang="en-US" sz="3600" smtClean="0">
                <a:solidFill>
                  <a:prstClr val="white"/>
                </a:solidFill>
                <a:ea typeface="微軟正黑體" pitchFamily="34" charset="-120"/>
              </a:rPr>
              <a:t>毫米，在日本排名第</a:t>
            </a:r>
            <a:r>
              <a:rPr kumimoji="0" lang="en-US" altLang="zh-TW" sz="3600" smtClean="0">
                <a:solidFill>
                  <a:prstClr val="white"/>
                </a:solidFill>
                <a:ea typeface="微軟正黑體" pitchFamily="34" charset="-120"/>
              </a:rPr>
              <a:t>44</a:t>
            </a:r>
            <a:r>
              <a:rPr kumimoji="0" lang="zh-TW" altLang="en-US" sz="3600" smtClean="0">
                <a:solidFill>
                  <a:prstClr val="white"/>
                </a:solidFill>
                <a:ea typeface="微軟正黑體" pitchFamily="34" charset="-120"/>
              </a:rPr>
              <a:t>（排名第</a:t>
            </a:r>
            <a:r>
              <a:rPr kumimoji="0" lang="en-US" altLang="zh-TW" sz="3600" smtClean="0">
                <a:solidFill>
                  <a:prstClr val="white"/>
                </a:solidFill>
                <a:ea typeface="微軟正黑體" pitchFamily="34" charset="-120"/>
              </a:rPr>
              <a:t>1</a:t>
            </a:r>
            <a:r>
              <a:rPr kumimoji="0" lang="zh-TW" altLang="en-US" sz="3600" smtClean="0">
                <a:solidFill>
                  <a:prstClr val="white"/>
                </a:solidFill>
                <a:ea typeface="微軟正黑體" pitchFamily="34" charset="-120"/>
              </a:rPr>
              <a:t>的高知縣為</a:t>
            </a:r>
            <a:r>
              <a:rPr kumimoji="0" lang="en-US" altLang="zh-TW" sz="3600" smtClean="0">
                <a:solidFill>
                  <a:prstClr val="white"/>
                </a:solidFill>
                <a:ea typeface="微軟正黑體" pitchFamily="34" charset="-120"/>
              </a:rPr>
              <a:t>2548</a:t>
            </a:r>
            <a:r>
              <a:rPr kumimoji="0" lang="zh-TW" altLang="en-US" sz="3600" smtClean="0">
                <a:solidFill>
                  <a:prstClr val="white"/>
                </a:solidFill>
                <a:ea typeface="微軟正黑體" pitchFamily="34" charset="-120"/>
              </a:rPr>
              <a:t>毫米，日本全國平均為</a:t>
            </a:r>
            <a:r>
              <a:rPr kumimoji="0" lang="en-US" altLang="zh-TW" sz="3600" smtClean="0">
                <a:solidFill>
                  <a:prstClr val="white"/>
                </a:solidFill>
                <a:ea typeface="微軟正黑體" pitchFamily="34" charset="-120"/>
              </a:rPr>
              <a:t>1611</a:t>
            </a:r>
            <a:r>
              <a:rPr kumimoji="0" lang="zh-TW" altLang="en-US" sz="3600" smtClean="0">
                <a:solidFill>
                  <a:prstClr val="white"/>
                </a:solidFill>
                <a:ea typeface="微軟正黑體" pitchFamily="34" charset="-120"/>
              </a:rPr>
              <a:t>毫米）。其中鄂霍次克鄰海地區降水量很多都未滿</a:t>
            </a:r>
            <a:r>
              <a:rPr kumimoji="0" lang="en-US" altLang="zh-TW" sz="3600" smtClean="0">
                <a:solidFill>
                  <a:prstClr val="white"/>
                </a:solidFill>
                <a:ea typeface="微軟正黑體" pitchFamily="34" charset="-120"/>
              </a:rPr>
              <a:t>1000</a:t>
            </a:r>
            <a:r>
              <a:rPr kumimoji="0" lang="zh-TW" altLang="en-US" sz="3600" smtClean="0">
                <a:solidFill>
                  <a:prstClr val="white"/>
                </a:solidFill>
                <a:ea typeface="微軟正黑體" pitchFamily="34" charset="-120"/>
              </a:rPr>
              <a:t>毫米，北見市常呂只有</a:t>
            </a:r>
            <a:r>
              <a:rPr kumimoji="0" lang="en-US" altLang="zh-TW" sz="3600" smtClean="0">
                <a:solidFill>
                  <a:prstClr val="white"/>
                </a:solidFill>
                <a:ea typeface="微軟正黑體" pitchFamily="34" charset="-120"/>
              </a:rPr>
              <a:t>700</a:t>
            </a:r>
            <a:r>
              <a:rPr kumimoji="0" lang="zh-TW" altLang="en-US" sz="3600" smtClean="0">
                <a:solidFill>
                  <a:prstClr val="white"/>
                </a:solidFill>
                <a:ea typeface="微軟正黑體" pitchFamily="34" charset="-120"/>
              </a:rPr>
              <a:t>毫米，是日本降水量最少的地方</a:t>
            </a:r>
          </a:p>
        </p:txBody>
      </p:sp>
    </p:spTree>
    <p:extLst>
      <p:ext uri="{BB962C8B-B14F-4D97-AF65-F5344CB8AC3E}">
        <p14:creationId xmlns:p14="http://schemas.microsoft.com/office/powerpoint/2010/main" val="4292854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矩形 1"/>
          <p:cNvSpPr>
            <a:spLocks noChangeArrowheads="1"/>
          </p:cNvSpPr>
          <p:nvPr/>
        </p:nvSpPr>
        <p:spPr bwMode="auto">
          <a:xfrm>
            <a:off x="395288" y="404813"/>
            <a:ext cx="8569325" cy="569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2800" smtClean="0">
                <a:solidFill>
                  <a:prstClr val="white"/>
                </a:solidFill>
                <a:ea typeface="微軟正黑體" pitchFamily="34" charset="-120"/>
              </a:rPr>
              <a:t>年降雨量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2800" smtClean="0">
                <a:solidFill>
                  <a:prstClr val="white"/>
                </a:solidFill>
                <a:ea typeface="微軟正黑體" pitchFamily="34" charset="-120"/>
              </a:rPr>
              <a:t>位於亞寒帶氣候區最南邊的北海道，雖然冬天經常會下雪，但降水量在日本國內算是較少的地區。在降水量最多的</a:t>
            </a:r>
            <a:r>
              <a:rPr kumimoji="0" lang="en-US" altLang="zh-TW" sz="2800" smtClean="0">
                <a:solidFill>
                  <a:prstClr val="white"/>
                </a:solidFill>
                <a:ea typeface="微軟正黑體" pitchFamily="34" charset="-120"/>
              </a:rPr>
              <a:t>8</a:t>
            </a:r>
            <a:r>
              <a:rPr kumimoji="0" lang="zh-TW" altLang="en-US" sz="2800" smtClean="0">
                <a:solidFill>
                  <a:prstClr val="white"/>
                </a:solidFill>
                <a:ea typeface="微軟正黑體" pitchFamily="34" charset="-120"/>
              </a:rPr>
              <a:t>、</a:t>
            </a:r>
            <a:r>
              <a:rPr kumimoji="0" lang="en-US" altLang="zh-TW" sz="2800" smtClean="0">
                <a:solidFill>
                  <a:prstClr val="white"/>
                </a:solidFill>
                <a:ea typeface="微軟正黑體" pitchFamily="34" charset="-120"/>
              </a:rPr>
              <a:t>9</a:t>
            </a:r>
            <a:r>
              <a:rPr kumimoji="0" lang="zh-TW" altLang="en-US" sz="2800" smtClean="0">
                <a:solidFill>
                  <a:prstClr val="white"/>
                </a:solidFill>
                <a:ea typeface="微軟正黑體" pitchFamily="34" charset="-120"/>
              </a:rPr>
              <a:t>月份，北海道四大都市的平均降水量為</a:t>
            </a:r>
            <a:r>
              <a:rPr kumimoji="0" lang="en-US" altLang="zh-TW" sz="2800" smtClean="0">
                <a:solidFill>
                  <a:prstClr val="white"/>
                </a:solidFill>
                <a:ea typeface="微軟正黑體" pitchFamily="34" charset="-120"/>
              </a:rPr>
              <a:t>280</a:t>
            </a:r>
            <a:r>
              <a:rPr kumimoji="0" lang="zh-TW" altLang="en-US" sz="2800" smtClean="0">
                <a:solidFill>
                  <a:prstClr val="white"/>
                </a:solidFill>
                <a:ea typeface="微軟正黑體" pitchFamily="34" charset="-120"/>
              </a:rPr>
              <a:t>毫米，這個數值是東京的</a:t>
            </a:r>
            <a:r>
              <a:rPr kumimoji="0" lang="en-US" altLang="zh-TW" sz="2800" smtClean="0">
                <a:solidFill>
                  <a:prstClr val="white"/>
                </a:solidFill>
                <a:ea typeface="微軟正黑體" pitchFamily="34" charset="-120"/>
              </a:rPr>
              <a:t>74%</a:t>
            </a:r>
            <a:r>
              <a:rPr kumimoji="0" lang="zh-TW" altLang="en-US" sz="2800" smtClean="0">
                <a:solidFill>
                  <a:prstClr val="white"/>
                </a:solidFill>
                <a:ea typeface="微軟正黑體" pitchFamily="34" charset="-120"/>
              </a:rPr>
              <a:t>，那霸的</a:t>
            </a:r>
            <a:r>
              <a:rPr kumimoji="0" lang="en-US" altLang="zh-TW" sz="2800" smtClean="0">
                <a:solidFill>
                  <a:prstClr val="white"/>
                </a:solidFill>
                <a:ea typeface="微軟正黑體" pitchFamily="34" charset="-120"/>
              </a:rPr>
              <a:t>56%</a:t>
            </a:r>
            <a:r>
              <a:rPr kumimoji="0" lang="zh-TW" altLang="en-US" sz="2800" smtClean="0">
                <a:solidFill>
                  <a:prstClr val="white"/>
                </a:solidFill>
                <a:ea typeface="微軟正黑體" pitchFamily="34" charset="-120"/>
              </a:rPr>
              <a:t>，真的相當少。這是因為北海道沒有梅雨季也不會受颱風影響，才造成年降水量如此稀少。從過去</a:t>
            </a:r>
            <a:r>
              <a:rPr kumimoji="0" lang="en-US" altLang="zh-TW" sz="2800" smtClean="0">
                <a:solidFill>
                  <a:prstClr val="white"/>
                </a:solidFill>
                <a:ea typeface="微軟正黑體" pitchFamily="34" charset="-120"/>
              </a:rPr>
              <a:t>30</a:t>
            </a:r>
            <a:r>
              <a:rPr kumimoji="0" lang="zh-TW" altLang="en-US" sz="2800" smtClean="0">
                <a:solidFill>
                  <a:prstClr val="white"/>
                </a:solidFill>
                <a:ea typeface="微軟正黑體" pitchFamily="34" charset="-120"/>
              </a:rPr>
              <a:t>年天氣出現率來看，道北</a:t>
            </a:r>
            <a:r>
              <a:rPr kumimoji="0" lang="en-US" altLang="zh-TW" sz="2800" smtClean="0">
                <a:solidFill>
                  <a:prstClr val="white"/>
                </a:solidFill>
                <a:ea typeface="微軟正黑體" pitchFamily="34" charset="-120"/>
              </a:rPr>
              <a:t>7</a:t>
            </a:r>
            <a:r>
              <a:rPr kumimoji="0" lang="zh-TW" altLang="en-US" sz="2800" smtClean="0">
                <a:solidFill>
                  <a:prstClr val="white"/>
                </a:solidFill>
                <a:ea typeface="微軟正黑體" pitchFamily="34" charset="-120"/>
              </a:rPr>
              <a:t>、</a:t>
            </a:r>
            <a:r>
              <a:rPr kumimoji="0" lang="en-US" altLang="zh-TW" sz="2800" smtClean="0">
                <a:solidFill>
                  <a:prstClr val="white"/>
                </a:solidFill>
                <a:ea typeface="微軟正黑體" pitchFamily="34" charset="-120"/>
              </a:rPr>
              <a:t>8</a:t>
            </a:r>
            <a:r>
              <a:rPr kumimoji="0" lang="zh-TW" altLang="en-US" sz="2800" smtClean="0">
                <a:solidFill>
                  <a:prstClr val="white"/>
                </a:solidFill>
                <a:ea typeface="微軟正黑體" pitchFamily="34" charset="-120"/>
              </a:rPr>
              <a:t>月多為陰天，</a:t>
            </a:r>
            <a:r>
              <a:rPr kumimoji="0" lang="en-US" altLang="zh-TW" sz="2800" smtClean="0">
                <a:solidFill>
                  <a:prstClr val="white"/>
                </a:solidFill>
                <a:ea typeface="微軟正黑體" pitchFamily="34" charset="-120"/>
              </a:rPr>
              <a:t>9</a:t>
            </a:r>
            <a:r>
              <a:rPr kumimoji="0" lang="zh-TW" altLang="en-US" sz="2800" smtClean="0">
                <a:solidFill>
                  <a:prstClr val="white"/>
                </a:solidFill>
                <a:ea typeface="微軟正黑體" pitchFamily="34" charset="-120"/>
              </a:rPr>
              <a:t>月下旬～</a:t>
            </a:r>
            <a:r>
              <a:rPr kumimoji="0" lang="en-US" altLang="zh-TW" sz="2800" smtClean="0">
                <a:solidFill>
                  <a:prstClr val="white"/>
                </a:solidFill>
                <a:ea typeface="微軟正黑體" pitchFamily="34" charset="-120"/>
              </a:rPr>
              <a:t>10</a:t>
            </a:r>
            <a:r>
              <a:rPr kumimoji="0" lang="zh-TW" altLang="en-US" sz="2800" smtClean="0">
                <a:solidFill>
                  <a:prstClr val="white"/>
                </a:solidFill>
                <a:ea typeface="微軟正黑體" pitchFamily="34" charset="-120"/>
              </a:rPr>
              <a:t>月多為雨天；道南</a:t>
            </a:r>
            <a:r>
              <a:rPr kumimoji="0" lang="en-US" altLang="zh-TW" sz="2800" smtClean="0">
                <a:solidFill>
                  <a:prstClr val="white"/>
                </a:solidFill>
                <a:ea typeface="微軟正黑體" pitchFamily="34" charset="-120"/>
              </a:rPr>
              <a:t>7</a:t>
            </a:r>
            <a:r>
              <a:rPr kumimoji="0" lang="zh-TW" altLang="en-US" sz="2800" smtClean="0">
                <a:solidFill>
                  <a:prstClr val="white"/>
                </a:solidFill>
                <a:ea typeface="微軟正黑體" pitchFamily="34" charset="-120"/>
              </a:rPr>
              <a:t>月多為陰天，</a:t>
            </a:r>
            <a:r>
              <a:rPr kumimoji="0" lang="en-US" altLang="zh-TW" sz="2800" smtClean="0">
                <a:solidFill>
                  <a:prstClr val="white"/>
                </a:solidFill>
                <a:ea typeface="微軟正黑體" pitchFamily="34" charset="-120"/>
              </a:rPr>
              <a:t>9</a:t>
            </a:r>
            <a:r>
              <a:rPr kumimoji="0" lang="zh-TW" altLang="en-US" sz="2800" smtClean="0">
                <a:solidFill>
                  <a:prstClr val="white"/>
                </a:solidFill>
                <a:ea typeface="微軟正黑體" pitchFamily="34" charset="-120"/>
              </a:rPr>
              <a:t>月多為雨天。整體上，</a:t>
            </a:r>
            <a:r>
              <a:rPr kumimoji="0" lang="en-US" altLang="zh-TW" sz="2800" smtClean="0">
                <a:solidFill>
                  <a:prstClr val="white"/>
                </a:solidFill>
                <a:ea typeface="微軟正黑體" pitchFamily="34" charset="-120"/>
              </a:rPr>
              <a:t>3</a:t>
            </a:r>
            <a:r>
              <a:rPr kumimoji="0" lang="zh-TW" altLang="en-US" sz="2800" smtClean="0">
                <a:solidFill>
                  <a:prstClr val="white"/>
                </a:solidFill>
                <a:ea typeface="微軟正黑體" pitchFamily="34" charset="-120"/>
              </a:rPr>
              <a:t>月下旬～</a:t>
            </a:r>
            <a:r>
              <a:rPr kumimoji="0" lang="en-US" altLang="zh-TW" sz="2800" smtClean="0">
                <a:solidFill>
                  <a:prstClr val="white"/>
                </a:solidFill>
                <a:ea typeface="微軟正黑體" pitchFamily="34" charset="-120"/>
              </a:rPr>
              <a:t>11</a:t>
            </a:r>
            <a:r>
              <a:rPr kumimoji="0" lang="zh-TW" altLang="en-US" sz="2800" smtClean="0">
                <a:solidFill>
                  <a:prstClr val="white"/>
                </a:solidFill>
                <a:ea typeface="微軟正黑體" pitchFamily="34" charset="-120"/>
              </a:rPr>
              <a:t>月下旬較多持續放晴的天氣，</a:t>
            </a:r>
            <a:r>
              <a:rPr kumimoji="0" lang="en-US" altLang="zh-TW" sz="2800" smtClean="0">
                <a:solidFill>
                  <a:prstClr val="white"/>
                </a:solidFill>
                <a:ea typeface="微軟正黑體" pitchFamily="34" charset="-120"/>
              </a:rPr>
              <a:t>11</a:t>
            </a:r>
            <a:r>
              <a:rPr kumimoji="0" lang="zh-TW" altLang="en-US" sz="2800" smtClean="0">
                <a:solidFill>
                  <a:prstClr val="white"/>
                </a:solidFill>
                <a:ea typeface="微軟正黑體" pitchFamily="34" charset="-120"/>
              </a:rPr>
              <a:t>月下旬到</a:t>
            </a:r>
            <a:r>
              <a:rPr kumimoji="0" lang="en-US" altLang="zh-TW" sz="2800" smtClean="0">
                <a:solidFill>
                  <a:prstClr val="white"/>
                </a:solidFill>
                <a:ea typeface="微軟正黑體" pitchFamily="34" charset="-120"/>
              </a:rPr>
              <a:t>3</a:t>
            </a:r>
            <a:r>
              <a:rPr kumimoji="0" lang="zh-TW" altLang="en-US" sz="2800" smtClean="0">
                <a:solidFill>
                  <a:prstClr val="white"/>
                </a:solidFill>
                <a:ea typeface="微軟正黑體" pitchFamily="34" charset="-120"/>
              </a:rPr>
              <a:t>月則為降雪期。有霧城之稱的釧路於</a:t>
            </a:r>
            <a:r>
              <a:rPr kumimoji="0" lang="en-US" altLang="zh-TW" sz="2800" smtClean="0">
                <a:solidFill>
                  <a:prstClr val="white"/>
                </a:solidFill>
                <a:ea typeface="微軟正黑體" pitchFamily="34" charset="-120"/>
              </a:rPr>
              <a:t>5</a:t>
            </a:r>
            <a:r>
              <a:rPr kumimoji="0" lang="zh-TW" altLang="en-US" sz="2800" smtClean="0">
                <a:solidFill>
                  <a:prstClr val="white"/>
                </a:solidFill>
                <a:ea typeface="微軟正黑體" pitchFamily="34" charset="-120"/>
              </a:rPr>
              <a:t>月～</a:t>
            </a:r>
            <a:r>
              <a:rPr kumimoji="0" lang="en-US" altLang="zh-TW" sz="2800" smtClean="0">
                <a:solidFill>
                  <a:prstClr val="white"/>
                </a:solidFill>
                <a:ea typeface="微軟正黑體" pitchFamily="34" charset="-120"/>
              </a:rPr>
              <a:t>9</a:t>
            </a:r>
            <a:r>
              <a:rPr kumimoji="0" lang="zh-TW" altLang="en-US" sz="2800" smtClean="0">
                <a:solidFill>
                  <a:prstClr val="white"/>
                </a:solidFill>
                <a:ea typeface="微軟正黑體" pitchFamily="34" charset="-120"/>
              </a:rPr>
              <a:t>月這段期間，每個月平均有</a:t>
            </a:r>
            <a:r>
              <a:rPr kumimoji="0" lang="en-US" altLang="zh-TW" sz="2800" smtClean="0">
                <a:solidFill>
                  <a:prstClr val="white"/>
                </a:solidFill>
                <a:ea typeface="微軟正黑體" pitchFamily="34" charset="-120"/>
              </a:rPr>
              <a:t>15</a:t>
            </a:r>
            <a:r>
              <a:rPr kumimoji="0" lang="zh-TW" altLang="en-US" sz="2800" smtClean="0">
                <a:solidFill>
                  <a:prstClr val="white"/>
                </a:solidFill>
                <a:ea typeface="微軟正黑體" pitchFamily="34" charset="-120"/>
              </a:rPr>
              <a:t>天會起霧，一年大約有</a:t>
            </a:r>
            <a:r>
              <a:rPr kumimoji="0" lang="en-US" altLang="zh-TW" sz="2800" smtClean="0">
                <a:solidFill>
                  <a:prstClr val="white"/>
                </a:solidFill>
                <a:ea typeface="微軟正黑體" pitchFamily="34" charset="-120"/>
              </a:rPr>
              <a:t>100</a:t>
            </a:r>
            <a:r>
              <a:rPr kumimoji="0" lang="zh-TW" altLang="en-US" sz="2800" smtClean="0">
                <a:solidFill>
                  <a:prstClr val="white"/>
                </a:solidFill>
                <a:ea typeface="微軟正黑體" pitchFamily="34" charset="-120"/>
              </a:rPr>
              <a:t>天都籠罩在霧中。</a:t>
            </a:r>
          </a:p>
        </p:txBody>
      </p:sp>
    </p:spTree>
    <p:extLst>
      <p:ext uri="{BB962C8B-B14F-4D97-AF65-F5344CB8AC3E}">
        <p14:creationId xmlns:p14="http://schemas.microsoft.com/office/powerpoint/2010/main" val="3121881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矩形 1"/>
          <p:cNvSpPr>
            <a:spLocks noChangeArrowheads="1"/>
          </p:cNvSpPr>
          <p:nvPr/>
        </p:nvSpPr>
        <p:spPr bwMode="auto">
          <a:xfrm>
            <a:off x="250825" y="115888"/>
            <a:ext cx="8642350" cy="507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3600" smtClean="0">
                <a:solidFill>
                  <a:prstClr val="white"/>
                </a:solidFill>
                <a:ea typeface="微軟正黑體" pitchFamily="34" charset="-120"/>
              </a:rPr>
              <a:t>雪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3600" smtClean="0">
                <a:solidFill>
                  <a:prstClr val="white"/>
                </a:solidFill>
                <a:ea typeface="微軟正黑體" pitchFamily="34" charset="-120"/>
              </a:rPr>
              <a:t>北海道給人的印象就是雪。每到冬天從大陸吹向日本的乾冷風（季節風），在通過日本海時會吸收很多水蒸氣，形成充滿水分的雲，這種雲層將會為鄰近日本海的地區與鄂霍次克地區帶來豪大雪。但因為北海道中央有大雪山等高峰綿延，雲層越過山峰後，會變成乾冷空氣吹向太平洋，所以釧路等道東地區降雪量比較少。</a:t>
            </a:r>
          </a:p>
        </p:txBody>
      </p:sp>
    </p:spTree>
    <p:extLst>
      <p:ext uri="{BB962C8B-B14F-4D97-AF65-F5344CB8AC3E}">
        <p14:creationId xmlns:p14="http://schemas.microsoft.com/office/powerpoint/2010/main" val="2422903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矩形 3"/>
          <p:cNvSpPr>
            <a:spLocks noChangeArrowheads="1"/>
          </p:cNvSpPr>
          <p:nvPr/>
        </p:nvSpPr>
        <p:spPr bwMode="auto">
          <a:xfrm>
            <a:off x="468313" y="333375"/>
            <a:ext cx="8424862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3600" smtClean="0">
                <a:solidFill>
                  <a:prstClr val="white"/>
                </a:solidFill>
                <a:ea typeface="微軟正黑體" pitchFamily="34" charset="-120"/>
              </a:rPr>
              <a:t>平均年降雪量：</a:t>
            </a:r>
            <a:endParaRPr kumimoji="0" lang="en-US" altLang="zh-TW" sz="3600" smtClean="0">
              <a:solidFill>
                <a:prstClr val="white"/>
              </a:solidFill>
              <a:ea typeface="微軟正黑體" pitchFamily="34" charset="-12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kumimoji="0" lang="zh-TW" altLang="en-US" sz="3600" smtClean="0">
              <a:solidFill>
                <a:prstClr val="white"/>
              </a:solidFill>
              <a:ea typeface="微軟正黑體" pitchFamily="34" charset="-12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3600" smtClean="0">
                <a:solidFill>
                  <a:prstClr val="white"/>
                </a:solidFill>
                <a:ea typeface="微軟正黑體" pitchFamily="34" charset="-120"/>
              </a:rPr>
              <a:t>札幌	旭川	函館	釧路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zh-TW" sz="3600" smtClean="0">
                <a:solidFill>
                  <a:prstClr val="white"/>
                </a:solidFill>
                <a:ea typeface="微軟正黑體" pitchFamily="34" charset="-120"/>
              </a:rPr>
              <a:t>597cm	743cm	381cm	162cm</a:t>
            </a:r>
            <a:endParaRPr kumimoji="0" lang="zh-TW" altLang="en-US" sz="3600" smtClean="0">
              <a:solidFill>
                <a:prstClr val="white"/>
              </a:solidFill>
              <a:ea typeface="微軟正黑體" pitchFamily="34" charset="-120"/>
            </a:endParaRPr>
          </a:p>
        </p:txBody>
      </p:sp>
      <p:sp>
        <p:nvSpPr>
          <p:cNvPr id="20483" name="矩形 4"/>
          <p:cNvSpPr>
            <a:spLocks noChangeArrowheads="1"/>
          </p:cNvSpPr>
          <p:nvPr/>
        </p:nvSpPr>
        <p:spPr bwMode="auto">
          <a:xfrm>
            <a:off x="461963" y="3284538"/>
            <a:ext cx="8640762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3600" smtClean="0">
                <a:solidFill>
                  <a:prstClr val="white"/>
                </a:solidFill>
                <a:ea typeface="微軟正黑體" pitchFamily="34" charset="-120"/>
              </a:rPr>
              <a:t>年降雪日數：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zh-TW" altLang="en-US" sz="3600" smtClean="0">
                <a:solidFill>
                  <a:prstClr val="white"/>
                </a:solidFill>
                <a:ea typeface="微軟正黑體" pitchFamily="34" charset="-120"/>
              </a:rPr>
              <a:t>札幌	旭川	函館	釧路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zh-TW" sz="3600" smtClean="0">
                <a:solidFill>
                  <a:prstClr val="white"/>
                </a:solidFill>
                <a:ea typeface="微軟正黑體" pitchFamily="34" charset="-120"/>
              </a:rPr>
              <a:t>125.9</a:t>
            </a:r>
            <a:r>
              <a:rPr kumimoji="0" lang="zh-TW" altLang="en-US" sz="3600" smtClean="0">
                <a:solidFill>
                  <a:prstClr val="white"/>
                </a:solidFill>
                <a:ea typeface="微軟正黑體" pitchFamily="34" charset="-120"/>
              </a:rPr>
              <a:t>天	</a:t>
            </a:r>
            <a:r>
              <a:rPr kumimoji="0" lang="en-US" altLang="zh-TW" sz="3600" smtClean="0">
                <a:solidFill>
                  <a:prstClr val="white"/>
                </a:solidFill>
                <a:ea typeface="微軟正黑體" pitchFamily="34" charset="-120"/>
              </a:rPr>
              <a:t>142.2</a:t>
            </a:r>
            <a:r>
              <a:rPr kumimoji="0" lang="zh-TW" altLang="en-US" sz="3600" smtClean="0">
                <a:solidFill>
                  <a:prstClr val="white"/>
                </a:solidFill>
                <a:ea typeface="微軟正黑體" pitchFamily="34" charset="-120"/>
              </a:rPr>
              <a:t>天	</a:t>
            </a:r>
            <a:r>
              <a:rPr kumimoji="0" lang="en-US" altLang="zh-TW" sz="3600" smtClean="0">
                <a:solidFill>
                  <a:prstClr val="white"/>
                </a:solidFill>
                <a:ea typeface="微軟正黑體" pitchFamily="34" charset="-120"/>
              </a:rPr>
              <a:t>109.2</a:t>
            </a:r>
            <a:r>
              <a:rPr kumimoji="0" lang="zh-TW" altLang="en-US" sz="3600" smtClean="0">
                <a:solidFill>
                  <a:prstClr val="white"/>
                </a:solidFill>
                <a:ea typeface="微軟正黑體" pitchFamily="34" charset="-120"/>
              </a:rPr>
              <a:t>天	</a:t>
            </a:r>
            <a:r>
              <a:rPr kumimoji="0" lang="en-US" altLang="zh-TW" sz="3600" smtClean="0">
                <a:solidFill>
                  <a:prstClr val="white"/>
                </a:solidFill>
                <a:ea typeface="微軟正黑體" pitchFamily="34" charset="-120"/>
              </a:rPr>
              <a:t>70.0</a:t>
            </a:r>
            <a:r>
              <a:rPr kumimoji="0" lang="zh-TW" altLang="en-US" sz="3600" smtClean="0">
                <a:solidFill>
                  <a:prstClr val="white"/>
                </a:solidFill>
                <a:ea typeface="微軟正黑體" pitchFamily="34" charset="-120"/>
              </a:rPr>
              <a:t>天</a:t>
            </a:r>
          </a:p>
        </p:txBody>
      </p:sp>
    </p:spTree>
    <p:extLst>
      <p:ext uri="{BB962C8B-B14F-4D97-AF65-F5344CB8AC3E}">
        <p14:creationId xmlns:p14="http://schemas.microsoft.com/office/powerpoint/2010/main" val="3923470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2699792" y="2348706"/>
            <a:ext cx="6240181" cy="3744590"/>
          </a:xfrm>
          <a:noFill/>
        </p:spPr>
      </p:pic>
      <p:sp>
        <p:nvSpPr>
          <p:cNvPr id="5" name="AutoShape 86"/>
          <p:cNvSpPr>
            <a:spLocks noChangeArrowheads="1"/>
          </p:cNvSpPr>
          <p:nvPr/>
        </p:nvSpPr>
        <p:spPr bwMode="gray">
          <a:xfrm>
            <a:off x="467544" y="394336"/>
            <a:ext cx="8208912" cy="1044436"/>
          </a:xfrm>
          <a:prstGeom prst="roundRect">
            <a:avLst>
              <a:gd name="adj" fmla="val 16667"/>
            </a:avLst>
          </a:prstGeom>
          <a:solidFill>
            <a:srgbClr val="800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rgbClr val="C0504D"/>
              </a:buClr>
            </a:pPr>
            <a:r>
              <a:rPr kumimoji="0" lang="zh-TW" altLang="en-US" sz="4400" b="1" dirty="0" smtClean="0">
                <a:solidFill>
                  <a:srgbClr val="FFFFFF"/>
                </a:solidFill>
                <a:latin typeface="Arial" charset="0"/>
                <a:ea typeface="標楷體" pitchFamily="65" charset="-120"/>
              </a:rPr>
              <a:t>羅馬氣候</a:t>
            </a:r>
            <a:r>
              <a:rPr kumimoji="0" lang="en-US" altLang="zh-TW" sz="4400" b="1" dirty="0" smtClean="0">
                <a:solidFill>
                  <a:srgbClr val="FFFFFF"/>
                </a:solidFill>
                <a:latin typeface="Arial" charset="0"/>
                <a:ea typeface="標楷體" pitchFamily="65" charset="-120"/>
              </a:rPr>
              <a:t>(3/4)</a:t>
            </a:r>
            <a:endParaRPr kumimoji="0" lang="en-US" altLang="zh-TW" sz="4400" b="1" dirty="0">
              <a:solidFill>
                <a:srgbClr val="FFFFFF"/>
              </a:solidFill>
              <a:latin typeface="Arial" charset="0"/>
              <a:ea typeface="標楷體" pitchFamily="65" charset="-120"/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152400" y="2492896"/>
            <a:ext cx="2376264" cy="1280462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</a:t>
            </a:r>
            <a:r>
              <a:rPr lang="zh-TW" altLang="en-US" sz="32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月最高溫</a:t>
            </a:r>
            <a:r>
              <a:rPr lang="en-US" altLang="zh-TW" sz="32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28.7</a:t>
            </a:r>
            <a:r>
              <a:rPr lang="zh-TW" altLang="en-US" sz="32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度</a:t>
            </a:r>
            <a:endParaRPr lang="en-US" altLang="zh-TW" sz="3200" b="1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152400" y="4213247"/>
            <a:ext cx="2376264" cy="1280462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月最低溫  </a:t>
            </a:r>
            <a:r>
              <a:rPr lang="en-US" altLang="zh-TW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3.7</a:t>
            </a: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度</a:t>
            </a:r>
          </a:p>
        </p:txBody>
      </p:sp>
    </p:spTree>
    <p:extLst>
      <p:ext uri="{BB962C8B-B14F-4D97-AF65-F5344CB8AC3E}">
        <p14:creationId xmlns:p14="http://schemas.microsoft.com/office/powerpoint/2010/main" val="20342089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fld id="{80C3CC74-961A-4EED-BD49-EDA30B800987}" type="slidenum">
              <a:rPr kumimoji="0" lang="en-US" altLang="zh-TW" smtClean="0">
                <a:solidFill>
                  <a:prstClr val="black"/>
                </a:solidFill>
              </a:rPr>
              <a:pPr/>
              <a:t>6</a:t>
            </a:fld>
            <a:endParaRPr kumimoji="0" lang="en-US" altLang="zh-TW" dirty="0" smtClean="0">
              <a:solidFill>
                <a:prstClr val="black"/>
              </a:solidFill>
            </a:endParaRPr>
          </a:p>
        </p:txBody>
      </p:sp>
      <p:sp>
        <p:nvSpPr>
          <p:cNvPr id="10" name="AutoShape 86"/>
          <p:cNvSpPr>
            <a:spLocks noChangeArrowheads="1"/>
          </p:cNvSpPr>
          <p:nvPr/>
        </p:nvSpPr>
        <p:spPr bwMode="gray">
          <a:xfrm>
            <a:off x="467544" y="394336"/>
            <a:ext cx="8208912" cy="1044436"/>
          </a:xfrm>
          <a:prstGeom prst="roundRect">
            <a:avLst>
              <a:gd name="adj" fmla="val 16667"/>
            </a:avLst>
          </a:prstGeom>
          <a:solidFill>
            <a:srgbClr val="800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rgbClr val="C0504D"/>
              </a:buClr>
            </a:pPr>
            <a:r>
              <a:rPr kumimoji="0" lang="zh-TW" altLang="en-US" sz="4400" b="1" dirty="0" smtClean="0">
                <a:solidFill>
                  <a:srgbClr val="FFFFFF"/>
                </a:solidFill>
                <a:latin typeface="Arial" charset="0"/>
                <a:ea typeface="標楷體" pitchFamily="65" charset="-120"/>
              </a:rPr>
              <a:t>羅馬氣候</a:t>
            </a:r>
            <a:r>
              <a:rPr kumimoji="0" lang="en-US" altLang="zh-TW" sz="4400" b="1" dirty="0" smtClean="0">
                <a:solidFill>
                  <a:srgbClr val="FFFFFF"/>
                </a:solidFill>
                <a:latin typeface="Arial" charset="0"/>
                <a:ea typeface="標楷體" pitchFamily="65" charset="-120"/>
              </a:rPr>
              <a:t>(4/4)</a:t>
            </a:r>
            <a:endParaRPr kumimoji="0" lang="en-US" altLang="zh-TW" sz="4400" b="1" dirty="0">
              <a:solidFill>
                <a:srgbClr val="FFFFFF"/>
              </a:solidFill>
              <a:latin typeface="Arial" charset="0"/>
              <a:ea typeface="標楷體" pitchFamily="65" charset="-120"/>
            </a:endParaRPr>
          </a:p>
        </p:txBody>
      </p:sp>
      <p:graphicFrame>
        <p:nvGraphicFramePr>
          <p:cNvPr id="3" name="資料庫圖表 2"/>
          <p:cNvGraphicFramePr/>
          <p:nvPr>
            <p:extLst>
              <p:ext uri="{D42A27DB-BD31-4B8C-83A1-F6EECF244321}">
                <p14:modId xmlns:p14="http://schemas.microsoft.com/office/powerpoint/2010/main" val="3841155516"/>
              </p:ext>
            </p:extLst>
          </p:nvPr>
        </p:nvGraphicFramePr>
        <p:xfrm>
          <a:off x="251520" y="1628800"/>
          <a:ext cx="8496944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661288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86"/>
          <p:cNvSpPr>
            <a:spLocks noChangeArrowheads="1"/>
          </p:cNvSpPr>
          <p:nvPr/>
        </p:nvSpPr>
        <p:spPr bwMode="gray">
          <a:xfrm>
            <a:off x="467544" y="394336"/>
            <a:ext cx="8208912" cy="1044436"/>
          </a:xfrm>
          <a:prstGeom prst="roundRect">
            <a:avLst>
              <a:gd name="adj" fmla="val 16667"/>
            </a:avLst>
          </a:prstGeom>
          <a:solidFill>
            <a:srgbClr val="800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rgbClr val="C0504D"/>
              </a:buClr>
            </a:pPr>
            <a:r>
              <a:rPr kumimoji="0" lang="zh-TW" altLang="en-US" sz="4400" b="1" dirty="0" smtClean="0">
                <a:solidFill>
                  <a:srgbClr val="FFFFFF"/>
                </a:solidFill>
                <a:latin typeface="Arial" charset="0"/>
                <a:ea typeface="標楷體" pitchFamily="65" charset="-120"/>
              </a:rPr>
              <a:t>羅馬</a:t>
            </a:r>
            <a:r>
              <a:rPr kumimoji="0" lang="zh-TW" altLang="en-US" sz="4400" b="1" dirty="0">
                <a:solidFill>
                  <a:srgbClr val="FFFFFF"/>
                </a:solidFill>
                <a:latin typeface="Arial" charset="0"/>
                <a:ea typeface="標楷體" pitchFamily="65" charset="-120"/>
              </a:rPr>
              <a:t>四季特點</a:t>
            </a:r>
            <a:endParaRPr kumimoji="0" lang="en-US" altLang="zh-TW" sz="4400" b="1" dirty="0">
              <a:solidFill>
                <a:srgbClr val="FFFFFF"/>
              </a:solidFill>
              <a:latin typeface="Arial" charset="0"/>
              <a:ea typeface="標楷體" pitchFamily="65" charset="-120"/>
            </a:endParaRPr>
          </a:p>
        </p:txBody>
      </p:sp>
      <p:graphicFrame>
        <p:nvGraphicFramePr>
          <p:cNvPr id="5" name="資料庫圖表 4"/>
          <p:cNvGraphicFramePr/>
          <p:nvPr>
            <p:extLst>
              <p:ext uri="{D42A27DB-BD31-4B8C-83A1-F6EECF244321}">
                <p14:modId xmlns:p14="http://schemas.microsoft.com/office/powerpoint/2010/main" val="2901329798"/>
              </p:ext>
            </p:extLst>
          </p:nvPr>
        </p:nvGraphicFramePr>
        <p:xfrm>
          <a:off x="251520" y="1397000"/>
          <a:ext cx="8640960" cy="5272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57492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818" y="0"/>
            <a:ext cx="6815510" cy="6815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WordArt 6"/>
          <p:cNvSpPr>
            <a:spLocks noChangeArrowheads="1" noChangeShapeType="1" noTextEdit="1"/>
          </p:cNvSpPr>
          <p:nvPr/>
        </p:nvSpPr>
        <p:spPr bwMode="gray">
          <a:xfrm>
            <a:off x="2267744" y="5877272"/>
            <a:ext cx="6769100" cy="804863"/>
          </a:xfrm>
          <a:prstGeom prst="rect">
            <a:avLst/>
          </a:prstGeom>
          <a:noFill/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altLang="zh-TW" sz="3600" b="1" kern="10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cs typeface="Arial"/>
              </a:rPr>
              <a:t>Thank You!</a:t>
            </a:r>
            <a:endParaRPr lang="zh-TW" altLang="en-US" sz="3600" b="1" kern="10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7" name="Picture 8" descr="「義大利風情」的圖片搜尋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961" y="3356992"/>
            <a:ext cx="2532310" cy="1896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内容占位符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0" y="116632"/>
            <a:ext cx="2200588" cy="1765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9299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000" b="1" dirty="0" smtClean="0">
                <a:latin typeface="標楷體"/>
                <a:ea typeface="文鼎粗隸" panose="02010609010101010101" pitchFamily="49" charset="-120"/>
              </a:rPr>
              <a:t>美國</a:t>
            </a:r>
            <a:r>
              <a:rPr lang="en-US" altLang="zh-TW" sz="5000" b="1" dirty="0" smtClean="0">
                <a:latin typeface="標楷體"/>
                <a:ea typeface="文鼎粗隸" panose="02010609010101010101" pitchFamily="49" charset="-120"/>
              </a:rPr>
              <a:t>_</a:t>
            </a:r>
            <a:r>
              <a:rPr lang="zh-TW" altLang="en-US" sz="5000" b="1" dirty="0" smtClean="0">
                <a:latin typeface="標楷體"/>
                <a:ea typeface="文鼎粗隸" panose="02010609010101010101" pitchFamily="49" charset="-120"/>
              </a:rPr>
              <a:t>舊金山天氣    </a:t>
            </a:r>
            <a:r>
              <a:rPr lang="en-US" altLang="zh-TW" sz="3600" b="1" dirty="0" smtClean="0">
                <a:latin typeface="標楷體"/>
                <a:ea typeface="文鼎粗隸" panose="02010609010101010101" pitchFamily="49" charset="-120"/>
              </a:rPr>
              <a:t>305-3</a:t>
            </a:r>
            <a:endParaRPr lang="zh-TW" altLang="en-US" sz="3600" b="1" dirty="0">
              <a:ea typeface="文鼎粗隸" panose="02010609010101010101" pitchFamily="49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026" name="Picture 2" descr="C:\Users\kwn04c\AppData\Local\Temp\Rar$DI00.360\DC219166-2E22-432A-8ACC-3200EC1A346C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33"/>
          <a:stretch/>
        </p:blipFill>
        <p:spPr bwMode="auto">
          <a:xfrm>
            <a:off x="539552" y="1484784"/>
            <a:ext cx="7812360" cy="4820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8732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流線">
  <a:themeElements>
    <a:clrScheme name="流線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流線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流線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科技">
  <a:themeElements>
    <a:clrScheme name="科技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科技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科技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514</TotalTime>
  <Words>1552</Words>
  <Application>Microsoft Office PowerPoint</Application>
  <PresentationFormat>如螢幕大小 (4:3)</PresentationFormat>
  <Paragraphs>290</Paragraphs>
  <Slides>46</Slides>
  <Notes>8</Notes>
  <HiddenSlides>0</HiddenSlides>
  <MMClips>0</MMClips>
  <ScaleCrop>false</ScaleCrop>
  <HeadingPairs>
    <vt:vector size="4" baseType="variant">
      <vt:variant>
        <vt:lpstr>佈景主題</vt:lpstr>
      </vt:variant>
      <vt:variant>
        <vt:i4>4</vt:i4>
      </vt:variant>
      <vt:variant>
        <vt:lpstr>投影片標題</vt:lpstr>
      </vt:variant>
      <vt:variant>
        <vt:i4>46</vt:i4>
      </vt:variant>
    </vt:vector>
  </HeadingPairs>
  <TitlesOfParts>
    <vt:vector size="50" baseType="lpstr">
      <vt:lpstr>Office 佈景主題</vt:lpstr>
      <vt:lpstr>1_Office 佈景主題</vt:lpstr>
      <vt:lpstr>流線</vt:lpstr>
      <vt:lpstr>科技</vt:lpstr>
      <vt:lpstr>羅馬天氣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美國_舊金山天氣    305-3</vt:lpstr>
      <vt:lpstr>美國_舊金山天氣 305-3</vt:lpstr>
      <vt:lpstr>PowerPoint 簡報</vt:lpstr>
      <vt:lpstr>日本～北海道天氣    305-5</vt:lpstr>
      <vt:lpstr>日本～北海道天氣    305-5</vt:lpstr>
      <vt:lpstr>日本～北海道天氣</vt:lpstr>
      <vt:lpstr>英國倫敦天氣報告</vt:lpstr>
      <vt:lpstr>PowerPoint 簡報</vt:lpstr>
      <vt:lpstr>倫敦天氣圖表</vt:lpstr>
      <vt:lpstr>倫敦地形</vt:lpstr>
      <vt:lpstr>PowerPoint 簡報</vt:lpstr>
      <vt:lpstr>芬蘭天氣 305-8</vt:lpstr>
      <vt:lpstr>PowerPoint 簡報</vt:lpstr>
      <vt:lpstr>PowerPoint 簡報</vt:lpstr>
      <vt:lpstr>韓國首爾氣候 305-4</vt:lpstr>
      <vt:lpstr>韓國首爾天氣預報</vt:lpstr>
      <vt:lpstr>韓國首爾全年溫度概況</vt:lpstr>
      <vt:lpstr>韓國首爾四季氣候</vt:lpstr>
      <vt:lpstr>韓國首爾四季氣候</vt:lpstr>
      <vt:lpstr>南非天氣    305-1</vt:lpstr>
      <vt:lpstr>PowerPoint 簡報</vt:lpstr>
      <vt:lpstr>PowerPoint 簡報</vt:lpstr>
      <vt:lpstr>北海道天氣    305-2</vt:lpstr>
      <vt:lpstr>PowerPoint 簡報</vt:lpstr>
      <vt:lpstr>瑞士--天氣    305-9</vt:lpstr>
      <vt:lpstr>PowerPoint 簡報</vt:lpstr>
      <vt:lpstr>PowerPoint 簡報</vt:lpstr>
      <vt:lpstr>日本—福岡天氣    305-10</vt:lpstr>
      <vt:lpstr>PowerPoint 簡報</vt:lpstr>
      <vt:lpstr>PowerPoint 簡報</vt:lpstr>
      <vt:lpstr>北海道的氣候 305-5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美國～加州天氣</dc:title>
  <dc:creator>高溫妮</dc:creator>
  <cp:lastModifiedBy>高溫妮</cp:lastModifiedBy>
  <cp:revision>49</cp:revision>
  <dcterms:created xsi:type="dcterms:W3CDTF">2017-06-05T01:09:05Z</dcterms:created>
  <dcterms:modified xsi:type="dcterms:W3CDTF">2018-06-15T07:07:14Z</dcterms:modified>
</cp:coreProperties>
</file>