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5" r:id="rId2"/>
    <p:sldMasterId id="2147483737" r:id="rId3"/>
    <p:sldMasterId id="2147483749" r:id="rId4"/>
    <p:sldMasterId id="2147483761" r:id="rId5"/>
    <p:sldMasterId id="2147483779" r:id="rId6"/>
    <p:sldMasterId id="2147483791" r:id="rId7"/>
    <p:sldMasterId id="2147483803" r:id="rId8"/>
    <p:sldMasterId id="2147483816" r:id="rId9"/>
  </p:sldMasterIdLst>
  <p:notesMasterIdLst>
    <p:notesMasterId r:id="rId67"/>
  </p:notesMasterIdLst>
  <p:sldIdLst>
    <p:sldId id="256" r:id="rId10"/>
    <p:sldId id="330" r:id="rId11"/>
    <p:sldId id="261" r:id="rId12"/>
    <p:sldId id="259" r:id="rId13"/>
    <p:sldId id="711" r:id="rId14"/>
    <p:sldId id="265" r:id="rId15"/>
    <p:sldId id="708" r:id="rId16"/>
    <p:sldId id="706" r:id="rId17"/>
    <p:sldId id="269" r:id="rId18"/>
    <p:sldId id="270" r:id="rId19"/>
    <p:sldId id="271" r:id="rId20"/>
    <p:sldId id="267" r:id="rId21"/>
    <p:sldId id="710" r:id="rId22"/>
    <p:sldId id="377" r:id="rId23"/>
    <p:sldId id="381" r:id="rId24"/>
    <p:sldId id="704" r:id="rId25"/>
    <p:sldId id="329" r:id="rId26"/>
    <p:sldId id="274" r:id="rId27"/>
    <p:sldId id="279" r:id="rId28"/>
    <p:sldId id="278" r:id="rId29"/>
    <p:sldId id="266" r:id="rId30"/>
    <p:sldId id="709" r:id="rId31"/>
    <p:sldId id="359" r:id="rId32"/>
    <p:sldId id="373" r:id="rId33"/>
    <p:sldId id="360" r:id="rId34"/>
    <p:sldId id="386" r:id="rId35"/>
    <p:sldId id="351" r:id="rId36"/>
    <p:sldId id="296" r:id="rId37"/>
    <p:sldId id="295" r:id="rId38"/>
    <p:sldId id="298" r:id="rId39"/>
    <p:sldId id="352" r:id="rId40"/>
    <p:sldId id="390" r:id="rId41"/>
    <p:sldId id="357" r:id="rId42"/>
    <p:sldId id="375" r:id="rId43"/>
    <p:sldId id="376" r:id="rId44"/>
    <p:sldId id="391" r:id="rId45"/>
    <p:sldId id="392" r:id="rId46"/>
    <p:sldId id="395" r:id="rId47"/>
    <p:sldId id="396" r:id="rId48"/>
    <p:sldId id="378" r:id="rId49"/>
    <p:sldId id="397" r:id="rId50"/>
    <p:sldId id="380" r:id="rId51"/>
    <p:sldId id="398" r:id="rId52"/>
    <p:sldId id="399" r:id="rId53"/>
    <p:sldId id="400" r:id="rId54"/>
    <p:sldId id="401" r:id="rId55"/>
    <p:sldId id="403" r:id="rId56"/>
    <p:sldId id="402" r:id="rId57"/>
    <p:sldId id="385" r:id="rId58"/>
    <p:sldId id="387" r:id="rId59"/>
    <p:sldId id="297" r:id="rId60"/>
    <p:sldId id="389" r:id="rId61"/>
    <p:sldId id="393" r:id="rId62"/>
    <p:sldId id="404" r:id="rId63"/>
    <p:sldId id="407" r:id="rId64"/>
    <p:sldId id="406" r:id="rId65"/>
    <p:sldId id="405" r:id="rId6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7T03:57:04.9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67 1 4082,'-44'33'0,"21"-6"0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70C5C-7CD6-4A85-94A5-865B09C3DEB4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54CD3-88C6-459E-A603-6C52F99ED0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3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84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71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C737D-C8DA-4220-860D-5ABACF4C62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85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68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621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32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07545-E851-49AF-9CFA-9C9385558D4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15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627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C737D-C8DA-4220-860D-5ABACF4C623F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608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0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08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731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100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570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69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55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78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85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454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0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878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3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60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11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1D08-C1C9-47FB-E214-957C025F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B6B8636-EACB-F8A0-54F6-8AA077DBF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3E6BEAA-E3BB-F327-8565-BEDFA09B2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19B169-DE97-C5F0-24F3-44A0D276B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01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5138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310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1D08-C1C9-47FB-E214-957C025F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B6B8636-EACB-F8A0-54F6-8AA077DBF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3E6BEAA-E3BB-F327-8565-BEDFA09B2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19B169-DE97-C5F0-24F3-44A0D276B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74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18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08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986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74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91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7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69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368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042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7400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D1D08-C1C9-47FB-E214-957C025F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B6B8636-EACB-F8A0-54F6-8AA077DBFC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3E6BEAA-E3BB-F327-8565-BEDFA09B2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19B169-DE97-C5F0-24F3-44A0D276B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7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368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25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492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5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681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F9BBE-061B-4595-85D9-3E685F3FE6E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1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78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09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54CD3-88C6-459E-A603-6C52F99ED09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86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38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4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149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960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8827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88097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＞形箭號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51514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860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03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585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2183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2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直線接點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＞形箭號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61827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0781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2364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19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59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82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21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54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16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0CE91-8B4C-47EB-868E-60118C54548E}" type="slidenum">
              <a:rPr lang="en-US" altLang="zh-TW" smtClean="0"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48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36E18-9DDB-4E38-A277-BA2027462112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8944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84AB9-EF0A-48A5-8527-47AA6FACA3B8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09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087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9220B-F45A-4372-8CFE-5156AC3D9156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66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735C8-D8B9-493C-8BC2-006B97F3FACC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102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1F103-B10C-4EFF-9087-47BF0D4A9304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48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DF576-A3DA-40A5-B43D-8B345123391C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085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23C83-BBF5-4BAD-8FC2-AB08340ADF29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751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70920-190F-4EEA-B7CD-79F5544C2152}" type="slidenum">
              <a:rPr lang="en-US" altLang="zh-TW" smtClean="0">
                <a:solidFill>
                  <a:srgbClr val="F4E7ED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200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A06DC-3F66-4D6A-83C8-D61F8C5CFB97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55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E4B2C-1FBB-4AA9-B087-706CBBC0596F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9018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0CE91-8B4C-47EB-868E-60118C54548E}" type="slidenum">
              <a:rPr lang="en-US" altLang="zh-TW" smtClean="0"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27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36E18-9DDB-4E38-A277-BA2027462112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98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559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A84AB9-EF0A-48A5-8527-47AA6FACA3B8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55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9220B-F45A-4372-8CFE-5156AC3D9156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36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735C8-D8B9-493C-8BC2-006B97F3FACC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894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1F103-B10C-4EFF-9087-47BF0D4A9304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157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DF576-A3DA-40A5-B43D-8B345123391C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0748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23C83-BBF5-4BAD-8FC2-AB08340ADF29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1641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70920-190F-4EEA-B7CD-79F5544C2152}" type="slidenum">
              <a:rPr lang="en-US" altLang="zh-TW" smtClean="0">
                <a:solidFill>
                  <a:srgbClr val="F4E7ED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4E7ED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5921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A06DC-3F66-4D6A-83C8-D61F8C5CFB97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84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E4B2C-1FBB-4AA9-B087-706CBBC0596F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90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ACD0B-9818-4A69-BC42-705C21E54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0B63238-DA18-4EA7-926A-7AE0E5949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9159A0-65DC-4942-ABF2-9AAB91A5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CE2064-F615-4B95-855C-89B2635E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2DFF63-0A6D-4AC9-8CF0-5C557828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93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053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1D8950-5AFA-4811-89F1-6DD210A8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B76B7-A753-474F-B826-FADBD90D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1BCA28-825D-4863-AE00-688952FF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6E4E15-3EF2-4B1D-9592-5BCD6BFB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46F5A4-B52F-427D-9EF6-0E217ACB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55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31422B-F9D6-4F20-9455-C5D8800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FCF69F-2572-401C-B7F9-FDDD52B9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D2DD1B-D514-4AB4-BA63-01DBB2A2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9A6B27-D6F9-4BDF-B525-D886C27C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8AD10D-DA4D-4A8A-8868-C4E0F48A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34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E9C80-41F3-48DA-BD2B-B0F4861D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E11DA6-5B6E-435D-84D9-225CDE0D7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999FAD-004D-4498-AABE-FADEA553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564192-9323-4E50-B2C5-482B4C26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C786C5-A176-486C-AB0D-FD726F93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DDE7BC-B81C-4C61-8416-6D63EB6B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748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13DE1-6740-421B-9D48-C64CD4C0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C476D3-4933-407D-AB5D-FDAA63072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F8D8243-1653-4479-A47A-700C93D30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ECB2179-AAF2-42F5-90BE-E3120F2FF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F9BA88-181B-4BF1-8AFC-C8162DBB9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1A0A701-68C2-4387-BC65-F6A4D144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D76E01-644A-45C4-932B-B25B2360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AEF326-85C4-43C7-B495-AECB89AC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652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253481-F0ED-4B01-B8D6-EA4FD607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1AF282-2152-475C-A2C2-A9CF976F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038684-7149-45F5-8EFF-27EA9A4B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BDDA438-8A72-4182-9B25-7CC9A1E6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171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2865423-C92A-4C97-A9EA-D6B88662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5D76595-DE13-411E-AB04-15E87E08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1DDBFF-B02C-44C9-B615-B1FCD288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845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F8A152-4026-40C7-A051-42768C01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3150C5-E1A8-48AB-A86C-7C349432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D338D1-85A4-4FFD-A4D2-09356784E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E47E89-A26B-4F81-B4EB-550F649F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B95399-99E3-49A9-88F4-EDF1BE46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986AC5-469C-497C-8C76-0B026AA3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455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BE85F-020D-428F-8E8A-858588F8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FED915-0FC6-485A-9079-1BDC29C7E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989BBD5-1576-41CA-9617-9EB7F56F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873AA9-AB2E-4610-8B98-5E9E52A4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5C9BB3-D759-4A93-8A86-13A3DA3A0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86B34F-ADE9-4271-A2B4-F48D5892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52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AEE41-49EA-4476-B547-A9EF2DB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10841F-4663-48C9-88EB-F2138950C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8FA175-BBE7-4263-A8CB-B0CD65F5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20D75A-EEA9-47A4-B50E-F2672D4B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85D4B3-80E8-4271-A872-94D19852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223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D816A0E-9EBF-4F11-AC15-B0293EB12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F06C85-1E0F-46D8-A6C6-C49D6225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02398C-1BC2-4146-98B1-3E253624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A1306B-DBF3-488B-BCCB-3F7C5101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FB8915-C0AE-4E64-BB50-E0C0812F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5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1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7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43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12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265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400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243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18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6388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3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413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187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317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179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537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6107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7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3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17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42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29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770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326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76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2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528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358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576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873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320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4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20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8865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04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90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740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3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564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475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568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320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0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046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1259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77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326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1943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068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417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792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895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484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33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NUL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96A2-F649-418B-93D6-6E49F8763446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B1B7AC-D362-40F4-9B02-C2F3918604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7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4CE9D-62A5-417F-8361-2EF4262CB5DF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4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4CE9D-62A5-417F-8361-2EF4262CB5DF}" type="slidenum">
              <a:rPr lang="en-US" altLang="zh-TW" smtClean="0">
                <a:solidFill>
                  <a:srgbClr val="B13F9A"/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B13F9A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22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AE7F756-3CB3-4083-A6C2-1EE77305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4AF8F5-AC70-40F6-B3AA-1B6D7E7B2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5A1ADC-86F3-497E-BE6B-D10C34C0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1E12-5F89-48F8-9693-FE9DF8A8B07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20DF68-BAFD-4844-87E5-2D715A203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6F3F7F-09C1-4F12-B011-772EFE04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AC27-D5FA-4D7F-8890-9A3C679F3C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99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378A0DA1-325A-437A-938C-53FC44A76E03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B2D811D-27FC-4904-AF59-1299865AD5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6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985C-F3EB-4E4E-BCFD-A2FA8D3AF44A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DA15-422F-40EE-B8A3-86647B052D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26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9D491E-BB42-419B-9CD1-F3E15F3A54B3}" type="datetimeFigureOut">
              <a:rPr lang="zh-TW" altLang="en-US" smtClean="0"/>
              <a:pPr/>
              <a:t>2025/2/15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370E77-4F04-4C57-88E0-3047C69547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直線接點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3743F1-71A9-4906-95D9-D360CE240552}" type="datetimeFigureOut">
              <a:rPr lang="zh-TW" altLang="en-US" smtClean="0"/>
              <a:t>2025/2/15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DAEF5B-908F-4CCB-9E0A-856FDA01DB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5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en.wikipedia.org/wiki/Little_Me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nne.hou26.org/girls-little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6670" y="362510"/>
            <a:ext cx="10101330" cy="1775383"/>
          </a:xfrm>
        </p:spPr>
        <p:txBody>
          <a:bodyPr>
            <a:noAutofit/>
          </a:bodyPr>
          <a:lstStyle/>
          <a:p>
            <a:r>
              <a:rPr lang="en-US" altLang="zh-TW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17938" y="2545970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家長日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25014" y="4201732"/>
            <a:ext cx="949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歡迎大家！</a:t>
            </a:r>
          </a:p>
        </p:txBody>
      </p:sp>
    </p:spTree>
    <p:extLst>
      <p:ext uri="{BB962C8B-B14F-4D97-AF65-F5344CB8AC3E}">
        <p14:creationId xmlns:p14="http://schemas.microsoft.com/office/powerpoint/2010/main" val="5469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315200" cy="838200"/>
          </a:xfrm>
        </p:spPr>
        <p:txBody>
          <a:bodyPr/>
          <a:lstStyle/>
          <a:p>
            <a:pPr eaLnBrk="1" hangingPunct="1"/>
            <a:r>
              <a:rPr lang="zh-TW" altLang="en-US" b="1">
                <a:solidFill>
                  <a:srgbClr val="CC0000"/>
                </a:solidFill>
                <a:ea typeface="標楷體" panose="03000509000000000000" pitchFamily="65" charset="-120"/>
              </a:rPr>
              <a:t>聯絡方式</a:t>
            </a:r>
            <a:endParaRPr lang="zh-TW" altLang="en-US" sz="2800">
              <a:solidFill>
                <a:srgbClr val="CC99FF"/>
              </a:solidFill>
              <a:latin typeface="超研澤海報體" pitchFamily="49" charset="-120"/>
              <a:ea typeface="標楷體" panose="03000509000000000000" pitchFamily="65" charset="-120"/>
            </a:endParaRP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22464" y="1699306"/>
            <a:ext cx="8135937" cy="3529894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CC3399"/>
                </a:solidFill>
                <a:ea typeface="標楷體" panose="03000509000000000000" pitchFamily="65" charset="-120"/>
              </a:rPr>
              <a:t>mail</a:t>
            </a:r>
            <a:r>
              <a:rPr lang="zh-TW" altLang="en-US" dirty="0">
                <a:ea typeface="新細明體" panose="02020500000000000000" pitchFamily="18" charset="-120"/>
              </a:rPr>
              <a:t>：</a:t>
            </a:r>
            <a:r>
              <a:rPr lang="en-US" altLang="zh-TW" dirty="0">
                <a:solidFill>
                  <a:srgbClr val="FF33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ying224225@esut.tp.edu.tw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C3399"/>
                </a:solidFill>
                <a:ea typeface="標楷體" panose="03000509000000000000" pitchFamily="65" charset="-120"/>
              </a:rPr>
              <a:t>書面建議</a:t>
            </a:r>
            <a:r>
              <a:rPr lang="zh-TW" altLang="en-US" b="1" dirty="0">
                <a:ea typeface="新細明體" panose="02020500000000000000" pitchFamily="18" charset="-120"/>
              </a:rPr>
              <a:t>：</a:t>
            </a:r>
            <a:r>
              <a:rPr lang="zh-TW" altLang="en-US" b="1" dirty="0">
                <a:ea typeface="標楷體" panose="03000509000000000000" pitchFamily="65" charset="-120"/>
              </a:rPr>
              <a:t>書寫於聯絡簿或由學生轉交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C3399"/>
                </a:solidFill>
                <a:ea typeface="標楷體" panose="03000509000000000000" pitchFamily="65" charset="-120"/>
              </a:rPr>
              <a:t>面談</a:t>
            </a:r>
            <a:r>
              <a:rPr lang="zh-TW" altLang="en-US" b="1" dirty="0">
                <a:ea typeface="新細明體" panose="02020500000000000000" pitchFamily="18" charset="-120"/>
              </a:rPr>
              <a:t>：</a:t>
            </a:r>
            <a:r>
              <a:rPr lang="zh-TW" altLang="en-US" b="1" dirty="0">
                <a:ea typeface="標楷體" panose="03000509000000000000" pitchFamily="65" charset="-120"/>
              </a:rPr>
              <a:t>星期五 </a:t>
            </a:r>
            <a:r>
              <a:rPr lang="en-US" altLang="zh-TW" b="1" dirty="0">
                <a:ea typeface="標楷體" panose="03000509000000000000" pitchFamily="65" charset="-120"/>
              </a:rPr>
              <a:t>13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︰00 </a:t>
            </a:r>
            <a:r>
              <a:rPr lang="en-US" altLang="zh-TW" sz="2800" b="1" dirty="0">
                <a:ea typeface="新細明體" panose="02020500000000000000" pitchFamily="18" charset="-120"/>
              </a:rPr>
              <a:t>–16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︰00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﹙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請先通知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﹚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solidFill>
                  <a:srgbClr val="CC3399"/>
                </a:solidFill>
                <a:ea typeface="標楷體" panose="03000509000000000000" pitchFamily="65" charset="-120"/>
              </a:rPr>
              <a:t>上課教室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ea typeface="標楷體" panose="03000509000000000000" pitchFamily="65" charset="-120"/>
              </a:rPr>
              <a:t>316</a:t>
            </a:r>
            <a:r>
              <a:rPr lang="zh-TW" altLang="en-US" b="1" dirty="0">
                <a:ea typeface="標楷體" panose="03000509000000000000" pitchFamily="65" charset="-120"/>
              </a:rPr>
              <a:t>教室</a:t>
            </a:r>
            <a:endParaRPr lang="en-US" altLang="zh-TW" b="1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zh-TW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endParaRPr lang="zh-TW" altLang="en-US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46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自我介紹照片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03512" y="464056"/>
            <a:ext cx="7848872" cy="6205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6228184" cy="5845264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感謝您！</a:t>
            </a:r>
            <a:br>
              <a:rPr lang="en-US" altLang="zh-TW" sz="4400" dirty="0">
                <a:solidFill>
                  <a:srgbClr val="FF0000"/>
                </a:solidFill>
              </a:rPr>
            </a:br>
            <a:br>
              <a:rPr lang="en-US" altLang="zh-TW" sz="4400" dirty="0">
                <a:solidFill>
                  <a:srgbClr val="FF0000"/>
                </a:solidFill>
              </a:rPr>
            </a:br>
            <a:br>
              <a:rPr lang="en-US" altLang="zh-TW" sz="4400" dirty="0">
                <a:solidFill>
                  <a:srgbClr val="FF0000"/>
                </a:solidFill>
              </a:rPr>
            </a:br>
            <a:br>
              <a:rPr lang="en-US" altLang="zh-TW" sz="4400" dirty="0"/>
            </a:br>
            <a:br>
              <a:rPr lang="en-US" altLang="zh-TW" sz="4400" dirty="0"/>
            </a:br>
            <a:br>
              <a:rPr lang="en-US" altLang="zh-TW" sz="4400" dirty="0"/>
            </a:br>
            <a:br>
              <a:rPr lang="en-US" altLang="zh-TW" sz="4400" dirty="0"/>
            </a:br>
            <a:r>
              <a:rPr lang="zh-TW" altLang="en-US" sz="4400" dirty="0">
                <a:solidFill>
                  <a:srgbClr val="FF0000"/>
                </a:solidFill>
              </a:rPr>
              <a:t>請多多指教</a:t>
            </a:r>
            <a:r>
              <a:rPr lang="en-US" altLang="zh-TW" sz="4400" dirty="0"/>
              <a:t>!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843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4922FF-5F09-4A89-8B16-1BBADC390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62" y="866417"/>
            <a:ext cx="8059275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86090A-F3CB-485A-BC0E-BD1328DD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謝謝大家！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7EC62-5EC6-4057-AF7E-32727F993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1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650F4D74-5DCA-479D-B7A4-AA5FD9B03702}"/>
              </a:ext>
            </a:extLst>
          </p:cNvPr>
          <p:cNvSpPr txBox="1">
            <a:spLocks/>
          </p:cNvSpPr>
          <p:nvPr/>
        </p:nvSpPr>
        <p:spPr>
          <a:xfrm>
            <a:off x="1782512" y="2872078"/>
            <a:ext cx="8545132" cy="3771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3434" y="260648"/>
            <a:ext cx="8545132" cy="2565948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想想自己的生活中，有沒有曾經「狐假虎威」過？（或許你是「狐」也可能是「虎」）那是怎樣的情況？你是「狐」還是「虎」？誰又是「狐」和「虎」中的另一個呢？結果又是如何？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（組內分享後，詳細分享情境、過程及結果，選出一個典型的例子，搶權分享）</a:t>
            </a:r>
          </a:p>
        </p:txBody>
      </p:sp>
      <p:pic>
        <p:nvPicPr>
          <p:cNvPr id="14" name="內容版面配置區 13">
            <a:extLst>
              <a:ext uri="{FF2B5EF4-FFF2-40B4-BE49-F238E27FC236}">
                <a16:creationId xmlns:a16="http://schemas.microsoft.com/office/drawing/2014/main" id="{732DACCB-E13C-403C-9D02-84B25C0C17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79" y="2825750"/>
            <a:ext cx="81845" cy="46038"/>
          </a:xfr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DA86B269-655A-41AF-A287-2DAEBDB3914B}"/>
              </a:ext>
            </a:extLst>
          </p:cNvPr>
          <p:cNvSpPr/>
          <p:nvPr/>
        </p:nvSpPr>
        <p:spPr>
          <a:xfrm>
            <a:off x="2032847" y="4624340"/>
            <a:ext cx="1080120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200" dirty="0">
                <a:solidFill>
                  <a:srgbClr val="FF0000"/>
                </a:solidFill>
                <a:latin typeface="Tw Cen MT" panose="020B0602020104020603"/>
                <a:ea typeface="新細明體" panose="02020500000000000000" pitchFamily="18" charset="-120"/>
              </a:rPr>
              <a:t>學生分享一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E4F29E1-5270-4487-9D7F-181E5261B3F6}"/>
              </a:ext>
            </a:extLst>
          </p:cNvPr>
          <p:cNvSpPr/>
          <p:nvPr/>
        </p:nvSpPr>
        <p:spPr>
          <a:xfrm>
            <a:off x="1968539" y="5478616"/>
            <a:ext cx="1080120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200" dirty="0">
                <a:solidFill>
                  <a:srgbClr val="FF0000"/>
                </a:solidFill>
                <a:latin typeface="Tw Cen MT" panose="020B0602020104020603"/>
                <a:ea typeface="新細明體" panose="02020500000000000000" pitchFamily="18" charset="-120"/>
              </a:rPr>
              <a:t>學生分享二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8B1805-578D-4264-92C5-2EBBC5C85E6A}"/>
              </a:ext>
            </a:extLst>
          </p:cNvPr>
          <p:cNvSpPr txBox="1"/>
          <p:nvPr/>
        </p:nvSpPr>
        <p:spPr>
          <a:xfrm>
            <a:off x="3211017" y="4525903"/>
            <a:ext cx="5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Tw Cen MT" panose="020B0602020104020603"/>
                <a:ea typeface="新細明體" panose="02020500000000000000" pitchFamily="18" charset="-120"/>
              </a:rPr>
              <a:t>到安親班太晚，我就告訴安親班老師說：是劉聰穎老師把我留下來。（安親班老師劉老師教過的學生）</a:t>
            </a:r>
            <a:endParaRPr lang="en-US" altLang="zh-TW" dirty="0">
              <a:solidFill>
                <a:prstClr val="black"/>
              </a:solidFill>
              <a:latin typeface="Tw Cen MT" panose="020B0602020104020603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89F052E-F1C3-4E9F-9FD3-600CBD44E1DD}"/>
              </a:ext>
            </a:extLst>
          </p:cNvPr>
          <p:cNvSpPr txBox="1"/>
          <p:nvPr/>
        </p:nvSpPr>
        <p:spPr>
          <a:xfrm>
            <a:off x="3143672" y="543689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Tw Cen MT" panose="020B0602020104020603"/>
                <a:ea typeface="新細明體" panose="02020500000000000000" pitchFamily="18" charset="-120"/>
              </a:rPr>
              <a:t>在安親班，同學、老師說我的美勞作品作很好，我就說因為我媽媽是美勞老師。</a:t>
            </a:r>
            <a:endParaRPr lang="en-US" altLang="zh-TW" dirty="0">
              <a:solidFill>
                <a:prstClr val="black"/>
              </a:solidFill>
              <a:latin typeface="Tw Cen MT" panose="020B0602020104020603"/>
              <a:ea typeface="新細明體" panose="02020500000000000000" pitchFamily="18" charset="-120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45244549-49F6-4F08-B730-00A49B277129}"/>
              </a:ext>
            </a:extLst>
          </p:cNvPr>
          <p:cNvSpPr/>
          <p:nvPr/>
        </p:nvSpPr>
        <p:spPr>
          <a:xfrm>
            <a:off x="1968539" y="2891021"/>
            <a:ext cx="1080120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400" dirty="0">
                <a:solidFill>
                  <a:srgbClr val="FF0000"/>
                </a:solidFill>
                <a:latin typeface="Tw Cen MT" panose="020B0602020104020603"/>
                <a:ea typeface="新細明體" panose="02020500000000000000" pitchFamily="18" charset="-120"/>
              </a:rPr>
              <a:t>老師分享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69B083-5038-475E-8391-4383831E3BB5}"/>
              </a:ext>
            </a:extLst>
          </p:cNvPr>
          <p:cNvSpPr txBox="1"/>
          <p:nvPr/>
        </p:nvSpPr>
        <p:spPr>
          <a:xfrm>
            <a:off x="3288197" y="298657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w Cen MT" panose="020B0602020104020603"/>
              <a:ea typeface="新細明體" panose="02020500000000000000" pitchFamily="18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A806391-0FF8-4CC9-ACAB-3D9CF1712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24" r="1184" b="11809"/>
          <a:stretch/>
        </p:blipFill>
        <p:spPr>
          <a:xfrm>
            <a:off x="4565184" y="3313384"/>
            <a:ext cx="4982863" cy="1033735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CA431BE5-6AE5-40EA-8C6E-872E994C7FC1}"/>
              </a:ext>
            </a:extLst>
          </p:cNvPr>
          <p:cNvGrpSpPr/>
          <p:nvPr/>
        </p:nvGrpSpPr>
        <p:grpSpPr>
          <a:xfrm>
            <a:off x="3143672" y="2863973"/>
            <a:ext cx="5616624" cy="797776"/>
            <a:chOff x="1764197" y="3041957"/>
            <a:chExt cx="5112568" cy="797776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12565C4-6A31-4C74-8175-731318C41112}"/>
                </a:ext>
              </a:extLst>
            </p:cNvPr>
            <p:cNvSpPr txBox="1"/>
            <p:nvPr/>
          </p:nvSpPr>
          <p:spPr>
            <a:xfrm>
              <a:off x="1764197" y="3041957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dirty="0">
                  <a:solidFill>
                    <a:prstClr val="black"/>
                  </a:solidFill>
                  <a:latin typeface="Tw Cen MT" panose="020B0602020104020603"/>
                  <a:ea typeface="新細明體" panose="02020500000000000000" pitchFamily="18" charset="-120"/>
                </a:rPr>
                <a:t>媽媽，我要用電腦，老師說圈詞解釋一定要上網查。</a:t>
              </a:r>
              <a:endParaRPr lang="en-US" altLang="zh-TW" dirty="0">
                <a:solidFill>
                  <a:prstClr val="black"/>
                </a:solidFill>
                <a:latin typeface="Tw Cen MT" panose="020B0602020104020603"/>
                <a:ea typeface="新細明體" panose="02020500000000000000" pitchFamily="18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0963A88-CCD8-4DFC-BA13-2A2E08DF2B09}"/>
                </a:ext>
              </a:extLst>
            </p:cNvPr>
            <p:cNvSpPr/>
            <p:nvPr/>
          </p:nvSpPr>
          <p:spPr>
            <a:xfrm>
              <a:off x="1933131" y="3470401"/>
              <a:ext cx="97062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dirty="0">
                  <a:solidFill>
                    <a:prstClr val="black"/>
                  </a:solidFill>
                  <a:latin typeface="Tw Cen MT" panose="020B0602020104020603"/>
                  <a:ea typeface="新細明體" panose="02020500000000000000" pitchFamily="18" charset="-120"/>
                </a:rPr>
                <a:t>Line </a:t>
              </a:r>
              <a:r>
                <a:rPr lang="zh-TW" altLang="en-US" dirty="0">
                  <a:solidFill>
                    <a:prstClr val="black"/>
                  </a:solidFill>
                  <a:latin typeface="Tw Cen MT" panose="020B0602020104020603"/>
                  <a:ea typeface="新細明體" panose="02020500000000000000" pitchFamily="18" charset="-120"/>
                </a:rPr>
                <a:t>截圖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6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A8C24-6908-47A0-BF36-76D1DC51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B12436-56C1-D04C-EC68-BCCD50F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"/>
            <a:ext cx="11665296" cy="249289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司馬懿回答司馬昭提到：「諸葛亮平生謹慎，不會輕易冒險。如今城門大開，必有埋伏。」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事成後孔明與將士的對話中提到：「司馬懿推測我平生謹慎，必不輕易冒險，見如此模樣，疑有伏兵，所以退去。」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對於這兩段話的描述或推論下列何者較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7DD280-2324-BDB6-E868-7B98C05C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2492896"/>
            <a:ext cx="11665296" cy="417646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兩個都知己知彼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孔明做到知己知彼還做到知彼的心裡是怎麼看「己」（指孔明）。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兩個人都知己知彼，司馬懿比較保守，這種選擇好處是「留得青山在不怕沒柴燒」。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兩個人都知己知彼，但是孔明已經做到類似法界所言「知法不夠還要會玩法」。</a:t>
            </a:r>
          </a:p>
          <a:p>
            <a:pPr marL="514350" indent="-514350">
              <a:buFont typeface="+mj-lt"/>
              <a:buAutoNum type="arabicParenR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arenR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E752250-3AD9-BEA3-D478-46FD69A1A6D6}"/>
              </a:ext>
            </a:extLst>
          </p:cNvPr>
          <p:cNvSpPr txBox="1"/>
          <p:nvPr/>
        </p:nvSpPr>
        <p:spPr>
          <a:xfrm>
            <a:off x="2171564" y="2737142"/>
            <a:ext cx="7704856" cy="39703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對知識的認知程度分三級：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一項知識只有知其然是不夠的，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還要知其所以然，    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知其所以然還是不的，還要能在不同情境利用它。        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在聽別人說話時不要一聽覺得自己知道，就不想聽了，可能程度不同。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2E4D6A22-9E4F-38DF-E663-475964F508A3}"/>
              </a:ext>
            </a:extLst>
          </p:cNvPr>
          <p:cNvSpPr/>
          <p:nvPr/>
        </p:nvSpPr>
        <p:spPr>
          <a:xfrm>
            <a:off x="731404" y="6359016"/>
            <a:ext cx="1332148" cy="498984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7600819-8C87-4037-A11F-FA3EFE464AC2}"/>
              </a:ext>
            </a:extLst>
          </p:cNvPr>
          <p:cNvSpPr/>
          <p:nvPr/>
        </p:nvSpPr>
        <p:spPr bwMode="auto">
          <a:xfrm>
            <a:off x="143508" y="1377603"/>
            <a:ext cx="900100" cy="93527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華康標楷W5破音二" pitchFamily="66" charset="-120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0D368EF-FDFC-4EE6-B518-C7B98695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496" y="2189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搭配頁數 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P.8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BC531C7-5076-4678-BE45-3765F73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21895"/>
            <a:ext cx="2170774" cy="837543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7CC8AE3B-90D8-44D9-9915-D47D3E4CDD32}"/>
              </a:ext>
            </a:extLst>
          </p:cNvPr>
          <p:cNvSpPr txBox="1">
            <a:spLocks/>
          </p:cNvSpPr>
          <p:nvPr/>
        </p:nvSpPr>
        <p:spPr>
          <a:xfrm>
            <a:off x="2314605" y="418770"/>
            <a:ext cx="1990431" cy="57467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算算看。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B2FF9D27-3958-4A1F-8110-03A5801C0350}"/>
              </a:ext>
            </a:extLst>
          </p:cNvPr>
          <p:cNvSpPr/>
          <p:nvPr/>
        </p:nvSpPr>
        <p:spPr bwMode="auto">
          <a:xfrm>
            <a:off x="2314282" y="1389524"/>
            <a:ext cx="288000" cy="2880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717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717DBD"/>
                </a:solidFill>
                <a:effectLst/>
                <a:uLnTx/>
                <a:uFillTx/>
                <a:latin typeface="Arial" charset="0"/>
                <a:ea typeface="華康標楷W5破音二" pitchFamily="66" charset="-120"/>
                <a:cs typeface="+mn-cs"/>
              </a:rPr>
              <a:t>1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717DBD"/>
              </a:solidFill>
              <a:effectLst/>
              <a:uLnTx/>
              <a:uFillTx/>
              <a:latin typeface="Arial" charset="0"/>
              <a:ea typeface="華康標楷W5破音二" pitchFamily="66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標題 1">
                <a:extLst>
                  <a:ext uri="{FF2B5EF4-FFF2-40B4-BE49-F238E27FC236}">
                    <a16:creationId xmlns:a16="http://schemas.microsoft.com/office/drawing/2014/main" id="{B7943301-2345-4CB5-A526-F25EAC6B55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322" y="958830"/>
                <a:ext cx="2772305" cy="574678"/>
              </a:xfrm>
              <a:prstGeom prst="rect">
                <a:avLst/>
              </a:prstGeom>
            </p:spPr>
            <p:txBody>
              <a:bodyPr/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zh-TW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＋</a:t>
                </a:r>
                <a:r>
                  <a: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zh-TW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－</a:t>
                </a:r>
                <a:r>
                  <a: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zh-TW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標題 1">
                <a:extLst>
                  <a:ext uri="{FF2B5EF4-FFF2-40B4-BE49-F238E27FC236}">
                    <a16:creationId xmlns:a16="http://schemas.microsoft.com/office/drawing/2014/main" id="{B7943301-2345-4CB5-A526-F25EAC6B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22" y="958830"/>
                <a:ext cx="2772305" cy="574678"/>
              </a:xfrm>
              <a:prstGeom prst="rect">
                <a:avLst/>
              </a:prstGeom>
              <a:blipFill>
                <a:blip r:embed="rId4"/>
                <a:stretch>
                  <a:fillRect b="-96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8E78924-6421-4193-BE1A-FD28CF9F5EAD}"/>
              </a:ext>
            </a:extLst>
          </p:cNvPr>
          <p:cNvCxnSpPr/>
          <p:nvPr/>
        </p:nvCxnSpPr>
        <p:spPr bwMode="auto">
          <a:xfrm>
            <a:off x="6622983" y="1223846"/>
            <a:ext cx="0" cy="3957669"/>
          </a:xfrm>
          <a:prstGeom prst="line">
            <a:avLst/>
          </a:prstGeom>
          <a:noFill/>
          <a:ln w="19050" cap="flat" cmpd="sng" algn="ctr">
            <a:solidFill>
              <a:srgbClr val="B5B5B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44418867-F3A9-40CD-95B0-B70DF508247A}"/>
              </a:ext>
            </a:extLst>
          </p:cNvPr>
          <p:cNvSpPr/>
          <p:nvPr/>
        </p:nvSpPr>
        <p:spPr bwMode="auto">
          <a:xfrm>
            <a:off x="6825303" y="1389524"/>
            <a:ext cx="288000" cy="2880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717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717DBD"/>
                </a:solidFill>
                <a:effectLst/>
                <a:uLnTx/>
                <a:uFillTx/>
                <a:latin typeface="Arial" charset="0"/>
                <a:ea typeface="華康標楷W5破音二" pitchFamily="66" charset="-120"/>
                <a:cs typeface="+mn-cs"/>
              </a:rPr>
              <a:t>2</a:t>
            </a:r>
            <a:endParaRPr kumimoji="1" lang="zh-TW" altLang="en-US" sz="1800" b="1" i="0" u="none" strike="noStrike" kern="0" cap="none" spc="0" normalizeH="0" baseline="0" noProof="0" dirty="0">
              <a:ln>
                <a:noFill/>
              </a:ln>
              <a:solidFill>
                <a:srgbClr val="717DBD"/>
              </a:solidFill>
              <a:effectLst/>
              <a:uLnTx/>
              <a:uFillTx/>
              <a:latin typeface="Arial" charset="0"/>
              <a:ea typeface="華康標楷W5破音二" pitchFamily="66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標題 1">
                <a:extLst>
                  <a:ext uri="{FF2B5EF4-FFF2-40B4-BE49-F238E27FC236}">
                    <a16:creationId xmlns:a16="http://schemas.microsoft.com/office/drawing/2014/main" id="{B07872BB-805B-4A70-A6F7-700602DE69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3516" y="958830"/>
                <a:ext cx="3832734" cy="574678"/>
              </a:xfrm>
              <a:prstGeom prst="rect">
                <a:avLst/>
              </a:prstGeom>
            </p:spPr>
            <p:txBody>
              <a:bodyPr/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zh-TW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÷ </a:t>
                </a:r>
                <a:r>
                  <a:rPr kumimoji="0" lang="zh-TW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zh-TW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＋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3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TW" sz="36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zh-TW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TW" alt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）</a:t>
                </a:r>
                <a:endParaRPr kumimoji="0" lang="en-US" altLang="zh-TW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標題 1">
                <a:extLst>
                  <a:ext uri="{FF2B5EF4-FFF2-40B4-BE49-F238E27FC236}">
                    <a16:creationId xmlns:a16="http://schemas.microsoft.com/office/drawing/2014/main" id="{B07872BB-805B-4A70-A6F7-700602DE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16" y="958830"/>
                <a:ext cx="3832734" cy="574678"/>
              </a:xfrm>
              <a:prstGeom prst="rect">
                <a:avLst/>
              </a:prstGeom>
              <a:blipFill>
                <a:blip r:embed="rId5"/>
                <a:stretch>
                  <a:fillRect b="-968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35548E71-1E7B-4C6F-BE06-5D6C8D964273}"/>
              </a:ext>
            </a:extLst>
          </p:cNvPr>
          <p:cNvGrpSpPr/>
          <p:nvPr/>
        </p:nvGrpSpPr>
        <p:grpSpPr>
          <a:xfrm>
            <a:off x="2422260" y="1965556"/>
            <a:ext cx="8379755" cy="3320335"/>
            <a:chOff x="2422260" y="1965556"/>
            <a:chExt cx="8379755" cy="33203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標題 1">
                  <a:extLst>
                    <a:ext uri="{FF2B5EF4-FFF2-40B4-BE49-F238E27FC236}">
                      <a16:creationId xmlns:a16="http://schemas.microsoft.com/office/drawing/2014/main" id="{114A5D04-44B9-44FF-8E1A-5E2CD379729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22260" y="1965556"/>
                  <a:ext cx="3854417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＋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－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標題 1">
                  <a:extLst>
                    <a:ext uri="{FF2B5EF4-FFF2-40B4-BE49-F238E27FC236}">
                      <a16:creationId xmlns:a16="http://schemas.microsoft.com/office/drawing/2014/main" id="{114A5D04-44B9-44FF-8E1A-5E2CD3797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60" y="1965556"/>
                  <a:ext cx="3854417" cy="684077"/>
                </a:xfrm>
                <a:prstGeom prst="rect">
                  <a:avLst/>
                </a:prstGeom>
                <a:blipFill>
                  <a:blip r:embed="rId6"/>
                  <a:stretch>
                    <a:fillRect l="-4739" b="-654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標題 1">
                  <a:extLst>
                    <a:ext uri="{FF2B5EF4-FFF2-40B4-BE49-F238E27FC236}">
                      <a16:creationId xmlns:a16="http://schemas.microsoft.com/office/drawing/2014/main" id="{E85D9E54-2C1B-4B8E-86D0-A8A757D3A76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22262" y="3081680"/>
                  <a:ext cx="2772308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－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標題 1">
                  <a:extLst>
                    <a:ext uri="{FF2B5EF4-FFF2-40B4-BE49-F238E27FC236}">
                      <a16:creationId xmlns:a16="http://schemas.microsoft.com/office/drawing/2014/main" id="{E85D9E54-2C1B-4B8E-86D0-A8A757D3A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62" y="3081680"/>
                  <a:ext cx="2772308" cy="684077"/>
                </a:xfrm>
                <a:prstGeom prst="rect">
                  <a:avLst/>
                </a:prstGeom>
                <a:blipFill>
                  <a:blip r:embed="rId7"/>
                  <a:stretch>
                    <a:fillRect l="-6593" b="-669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標題 1">
                  <a:extLst>
                    <a:ext uri="{FF2B5EF4-FFF2-40B4-BE49-F238E27FC236}">
                      <a16:creationId xmlns:a16="http://schemas.microsoft.com/office/drawing/2014/main" id="{0F8F8C5D-55C9-4E42-8A1A-9F8CBC9F9D0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9286" y="1965556"/>
                  <a:ext cx="3832729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altLang="zh-TW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÷ </a:t>
                  </a: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（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＋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altLang="zh-TW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）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標題 1">
                  <a:extLst>
                    <a:ext uri="{FF2B5EF4-FFF2-40B4-BE49-F238E27FC236}">
                      <a16:creationId xmlns:a16="http://schemas.microsoft.com/office/drawing/2014/main" id="{0F8F8C5D-55C9-4E42-8A1A-9F8CBC9F9D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286" y="1965556"/>
                  <a:ext cx="3832729" cy="684077"/>
                </a:xfrm>
                <a:prstGeom prst="rect">
                  <a:avLst/>
                </a:prstGeom>
                <a:blipFill>
                  <a:blip r:embed="rId8"/>
                  <a:stretch>
                    <a:fillRect l="-4769" r="-477" b="-6548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標題 1">
                  <a:extLst>
                    <a:ext uri="{FF2B5EF4-FFF2-40B4-BE49-F238E27FC236}">
                      <a16:creationId xmlns:a16="http://schemas.microsoft.com/office/drawing/2014/main" id="{9775CF2D-DF7F-4C5A-B0CA-849AA0D7A39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9287" y="3009672"/>
                  <a:ext cx="2772308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altLang="zh-TW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÷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標題 1">
                  <a:extLst>
                    <a:ext uri="{FF2B5EF4-FFF2-40B4-BE49-F238E27FC236}">
                      <a16:creationId xmlns:a16="http://schemas.microsoft.com/office/drawing/2014/main" id="{9775CF2D-DF7F-4C5A-B0CA-849AA0D7A3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287" y="3009672"/>
                  <a:ext cx="2772308" cy="684077"/>
                </a:xfrm>
                <a:prstGeom prst="rect">
                  <a:avLst/>
                </a:prstGeom>
                <a:blipFill>
                  <a:blip r:embed="rId9"/>
                  <a:stretch>
                    <a:fillRect l="-6593" b="-669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標題 1">
                  <a:extLst>
                    <a:ext uri="{FF2B5EF4-FFF2-40B4-BE49-F238E27FC236}">
                      <a16:creationId xmlns:a16="http://schemas.microsoft.com/office/drawing/2014/main" id="{E55E8BC0-C0FA-4749-A4DB-E0BA83A7B5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9287" y="3981780"/>
                  <a:ext cx="2772308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altLang="zh-TW" sz="3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×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標題 1">
                  <a:extLst>
                    <a:ext uri="{FF2B5EF4-FFF2-40B4-BE49-F238E27FC236}">
                      <a16:creationId xmlns:a16="http://schemas.microsoft.com/office/drawing/2014/main" id="{E55E8BC0-C0FA-4749-A4DB-E0BA83A7B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9287" y="3981780"/>
                  <a:ext cx="2772308" cy="684077"/>
                </a:xfrm>
                <a:prstGeom prst="rect">
                  <a:avLst/>
                </a:prstGeom>
                <a:blipFill>
                  <a:blip r:embed="rId10"/>
                  <a:stretch>
                    <a:fillRect l="-6593" b="-669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標題 1">
                  <a:extLst>
                    <a:ext uri="{FF2B5EF4-FFF2-40B4-BE49-F238E27FC236}">
                      <a16:creationId xmlns:a16="http://schemas.microsoft.com/office/drawing/2014/main" id="{2F776FBA-E50D-4B46-8C46-703E810C4E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422294" y="4089791"/>
                  <a:ext cx="3024332" cy="684077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或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2" name="標題 1">
                  <a:extLst>
                    <a:ext uri="{FF2B5EF4-FFF2-40B4-BE49-F238E27FC236}">
                      <a16:creationId xmlns:a16="http://schemas.microsoft.com/office/drawing/2014/main" id="{2F776FBA-E50D-4B46-8C46-703E810C4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94" y="4089791"/>
                  <a:ext cx="3024332" cy="684077"/>
                </a:xfrm>
                <a:prstGeom prst="rect">
                  <a:avLst/>
                </a:prstGeom>
                <a:blipFill>
                  <a:blip r:embed="rId11"/>
                  <a:stretch>
                    <a:fillRect l="-6048" b="-669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E545CBE9-866B-4F1D-969F-80CA30C1D6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02522" y="4677872"/>
              <a:ext cx="248364" cy="27601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標題 1">
              <a:extLst>
                <a:ext uri="{FF2B5EF4-FFF2-40B4-BE49-F238E27FC236}">
                  <a16:creationId xmlns:a16="http://schemas.microsoft.com/office/drawing/2014/main" id="{745DE2D0-8CEC-425E-96C4-7109825B56CE}"/>
                </a:ext>
              </a:extLst>
            </p:cNvPr>
            <p:cNvSpPr txBox="1">
              <a:spLocks/>
            </p:cNvSpPr>
            <p:nvPr/>
          </p:nvSpPr>
          <p:spPr>
            <a:xfrm>
              <a:off x="7210826" y="4818008"/>
              <a:ext cx="255186" cy="467883"/>
            </a:xfrm>
            <a:prstGeom prst="rect">
              <a:avLst/>
            </a:prstGeom>
          </p:spPr>
          <p:txBody>
            <a:bodyPr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6CCE8593-926B-4385-BE06-742401A8C0E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254942" y="4197648"/>
              <a:ext cx="248364" cy="27601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標題 1">
              <a:extLst>
                <a:ext uri="{FF2B5EF4-FFF2-40B4-BE49-F238E27FC236}">
                  <a16:creationId xmlns:a16="http://schemas.microsoft.com/office/drawing/2014/main" id="{C2262482-4404-4F3A-B83B-91632B9FA95E}"/>
                </a:ext>
              </a:extLst>
            </p:cNvPr>
            <p:cNvSpPr txBox="1">
              <a:spLocks/>
            </p:cNvSpPr>
            <p:nvPr/>
          </p:nvSpPr>
          <p:spPr>
            <a:xfrm>
              <a:off x="8503306" y="4005781"/>
              <a:ext cx="255186" cy="467883"/>
            </a:xfrm>
            <a:prstGeom prst="rect">
              <a:avLst/>
            </a:prstGeom>
          </p:spPr>
          <p:txBody>
            <a:bodyPr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endParaRPr kumimoji="0" lang="zh-TW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標題 1">
                  <a:extLst>
                    <a:ext uri="{FF2B5EF4-FFF2-40B4-BE49-F238E27FC236}">
                      <a16:creationId xmlns:a16="http://schemas.microsoft.com/office/drawing/2014/main" id="{ECF611AF-7F56-4F9B-8B68-C3A282FCFE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542974" y="3998518"/>
                  <a:ext cx="1332148" cy="1080121"/>
                </a:xfrm>
                <a:prstGeom prst="rect">
                  <a:avLst/>
                </a:prstGeom>
              </p:spPr>
              <p:txBody>
                <a:bodyPr/>
                <a:lstStyle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＝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TW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TW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endParaRPr kumimoji="0" lang="en-US" altLang="zh-TW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標題 1">
                  <a:extLst>
                    <a:ext uri="{FF2B5EF4-FFF2-40B4-BE49-F238E27FC236}">
                      <a16:creationId xmlns:a16="http://schemas.microsoft.com/office/drawing/2014/main" id="{ECF611AF-7F56-4F9B-8B68-C3A282FCF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2974" y="3998518"/>
                  <a:ext cx="1332148" cy="1080121"/>
                </a:xfrm>
                <a:prstGeom prst="rect">
                  <a:avLst/>
                </a:prstGeom>
                <a:blipFill>
                  <a:blip r:embed="rId12"/>
                  <a:stretch>
                    <a:fillRect l="-13699" b="-565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DF231B6-5B66-4048-A65C-643E0AD455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9985" y="1261770"/>
            <a:ext cx="9985990" cy="502073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93F589A-0F38-4269-8DD0-1A5376EF4430}"/>
              </a:ext>
            </a:extLst>
          </p:cNvPr>
          <p:cNvSpPr txBox="1"/>
          <p:nvPr/>
        </p:nvSpPr>
        <p:spPr>
          <a:xfrm>
            <a:off x="431800" y="3852333"/>
            <a:ext cx="111095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學生作答結果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E6D402-BA22-49A5-A437-87639D709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1148" y="4952351"/>
            <a:ext cx="1227375" cy="68407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7C70204-4598-4C1A-BEEE-59401949EA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033" y="190581"/>
            <a:ext cx="10861348" cy="6248360"/>
          </a:xfrm>
          <a:prstGeom prst="rect">
            <a:avLst/>
          </a:prstGeom>
        </p:spPr>
      </p:pic>
      <p:sp>
        <p:nvSpPr>
          <p:cNvPr id="6" name="橢圓 5">
            <a:hlinkClick r:id="rId16" action="ppaction://hlinksldjump"/>
            <a:extLst>
              <a:ext uri="{FF2B5EF4-FFF2-40B4-BE49-F238E27FC236}">
                <a16:creationId xmlns:a16="http://schemas.microsoft.com/office/drawing/2014/main" id="{14760416-412D-4166-944B-ABDDF519235F}"/>
              </a:ext>
            </a:extLst>
          </p:cNvPr>
          <p:cNvSpPr/>
          <p:nvPr/>
        </p:nvSpPr>
        <p:spPr>
          <a:xfrm>
            <a:off x="11540067" y="6333067"/>
            <a:ext cx="387900" cy="287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2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305B51D1-D658-4BE5-A260-6447DBF9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188914"/>
            <a:ext cx="7124700" cy="923925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  <a:cs typeface="Trebuchet MS" panose="020B0603020202020204" pitchFamily="34" charset="0"/>
              </a:rPr>
              <a:t>班級概況</a:t>
            </a:r>
            <a:r>
              <a:rPr lang="en-US" altLang="zh-TW" sz="48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  <a:cs typeface="Trebuchet MS" panose="020B0603020202020204" pitchFamily="34" charset="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  <a:cs typeface="Trebuchet MS" panose="020B0603020202020204" pitchFamily="34" charset="0"/>
              </a:rPr>
              <a:t>上學期）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09D984-C5C1-4D46-BF7C-BCDE99AE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358" y="1340768"/>
            <a:ext cx="8125034" cy="4052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班級氣氛：活潑、缺乏自律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和老師的關係：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上課發言狀況：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小朋友主動發言踴躍、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策略：生活競賽、小組競賽、小組合作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endParaRPr lang="en-US" altLang="zh-TW" sz="3600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pPr marL="0" indent="0">
              <a:buNone/>
              <a:defRPr/>
            </a:pPr>
            <a:endParaRPr lang="zh-TW" altLang="en-US" sz="3600" dirty="0"/>
          </a:p>
        </p:txBody>
      </p:sp>
      <p:sp>
        <p:nvSpPr>
          <p:cNvPr id="2" name="橢圓 1">
            <a:hlinkClick r:id="rId3" action="ppaction://hlinksldjump"/>
            <a:extLst>
              <a:ext uri="{FF2B5EF4-FFF2-40B4-BE49-F238E27FC236}">
                <a16:creationId xmlns:a16="http://schemas.microsoft.com/office/drawing/2014/main" id="{7C89F860-98A3-4028-B6BC-B52ADFA56539}"/>
              </a:ext>
            </a:extLst>
          </p:cNvPr>
          <p:cNvSpPr/>
          <p:nvPr/>
        </p:nvSpPr>
        <p:spPr>
          <a:xfrm>
            <a:off x="10388600" y="5850467"/>
            <a:ext cx="1007533" cy="651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640516"/>
          </a:xfrm>
        </p:spPr>
        <p:txBody>
          <a:bodyPr/>
          <a:lstStyle/>
          <a:p>
            <a:r>
              <a:rPr lang="zh-TW" altLang="en-US" dirty="0"/>
              <a:t>教育理念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5037352" y="229390"/>
            <a:ext cx="1962611" cy="2074469"/>
          </a:xfrm>
          <a:custGeom>
            <a:avLst/>
            <a:gdLst>
              <a:gd name="connsiteX0" fmla="*/ 0 w 1544649"/>
              <a:gd name="connsiteY0" fmla="*/ 772325 h 1544649"/>
              <a:gd name="connsiteX1" fmla="*/ 772325 w 1544649"/>
              <a:gd name="connsiteY1" fmla="*/ 0 h 1544649"/>
              <a:gd name="connsiteX2" fmla="*/ 1544650 w 1544649"/>
              <a:gd name="connsiteY2" fmla="*/ 772325 h 1544649"/>
              <a:gd name="connsiteX3" fmla="*/ 772325 w 1544649"/>
              <a:gd name="connsiteY3" fmla="*/ 1544650 h 1544649"/>
              <a:gd name="connsiteX4" fmla="*/ 0 w 1544649"/>
              <a:gd name="connsiteY4" fmla="*/ 772325 h 154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49" h="1544649">
                <a:moveTo>
                  <a:pt x="0" y="772325"/>
                </a:moveTo>
                <a:cubicBezTo>
                  <a:pt x="0" y="345782"/>
                  <a:pt x="345782" y="0"/>
                  <a:pt x="772325" y="0"/>
                </a:cubicBezTo>
                <a:cubicBezTo>
                  <a:pt x="1198868" y="0"/>
                  <a:pt x="1544650" y="345782"/>
                  <a:pt x="1544650" y="772325"/>
                </a:cubicBezTo>
                <a:cubicBezTo>
                  <a:pt x="1544650" y="1198868"/>
                  <a:pt x="1198868" y="1544650"/>
                  <a:pt x="772325" y="1544650"/>
                </a:cubicBezTo>
                <a:cubicBezTo>
                  <a:pt x="345782" y="1544650"/>
                  <a:pt x="0" y="1198868"/>
                  <a:pt x="0" y="7723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799" tIns="247799" rIns="247799" bIns="247799" numCol="1" spcCol="1270" anchor="ctr" anchorCtr="0">
            <a:noAutofit/>
          </a:bodyPr>
          <a:lstStyle/>
          <a:p>
            <a:pPr algn="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2800" b="1" dirty="0">
                <a:solidFill>
                  <a:prstClr val="white"/>
                </a:solidFill>
                <a:latin typeface="Trebuchet MS"/>
                <a:ea typeface="微軟正黑體" panose="020B0604030504040204" pitchFamily="34" charset="-120"/>
              </a:rPr>
              <a:t>蒐集資料、分析資料、</a:t>
            </a:r>
            <a:endParaRPr kumimoji="1" lang="en-US" altLang="zh-TW" sz="2800" b="1" dirty="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  <a:p>
            <a:pPr algn="ct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2800" b="1" dirty="0">
                <a:solidFill>
                  <a:prstClr val="white"/>
                </a:solidFill>
                <a:latin typeface="Trebuchet MS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10" name="手繪多邊形 9"/>
          <p:cNvSpPr/>
          <p:nvPr/>
        </p:nvSpPr>
        <p:spPr>
          <a:xfrm rot="2700000">
            <a:off x="6980531" y="1867185"/>
            <a:ext cx="492266" cy="602729"/>
          </a:xfrm>
          <a:custGeom>
            <a:avLst/>
            <a:gdLst>
              <a:gd name="connsiteX0" fmla="*/ 0 w 410514"/>
              <a:gd name="connsiteY0" fmla="*/ 104264 h 521319"/>
              <a:gd name="connsiteX1" fmla="*/ 205257 w 410514"/>
              <a:gd name="connsiteY1" fmla="*/ 104264 h 521319"/>
              <a:gd name="connsiteX2" fmla="*/ 205257 w 410514"/>
              <a:gd name="connsiteY2" fmla="*/ 0 h 521319"/>
              <a:gd name="connsiteX3" fmla="*/ 410514 w 410514"/>
              <a:gd name="connsiteY3" fmla="*/ 260660 h 521319"/>
              <a:gd name="connsiteX4" fmla="*/ 205257 w 410514"/>
              <a:gd name="connsiteY4" fmla="*/ 521319 h 521319"/>
              <a:gd name="connsiteX5" fmla="*/ 205257 w 410514"/>
              <a:gd name="connsiteY5" fmla="*/ 417055 h 521319"/>
              <a:gd name="connsiteX6" fmla="*/ 0 w 410514"/>
              <a:gd name="connsiteY6" fmla="*/ 417055 h 521319"/>
              <a:gd name="connsiteX7" fmla="*/ 0 w 410514"/>
              <a:gd name="connsiteY7" fmla="*/ 104264 h 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14" h="521319">
                <a:moveTo>
                  <a:pt x="0" y="104264"/>
                </a:moveTo>
                <a:lnTo>
                  <a:pt x="205257" y="104264"/>
                </a:lnTo>
                <a:lnTo>
                  <a:pt x="205257" y="0"/>
                </a:lnTo>
                <a:lnTo>
                  <a:pt x="410514" y="260660"/>
                </a:lnTo>
                <a:lnTo>
                  <a:pt x="205257" y="521319"/>
                </a:lnTo>
                <a:lnTo>
                  <a:pt x="205257" y="417055"/>
                </a:lnTo>
                <a:lnTo>
                  <a:pt x="0" y="417055"/>
                </a:lnTo>
                <a:lnTo>
                  <a:pt x="0" y="1042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4263" rIns="123154" bIns="104264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1" lang="zh-TW" altLang="en-US" sz="140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7046440" y="2303581"/>
            <a:ext cx="1785864" cy="2135878"/>
          </a:xfrm>
          <a:custGeom>
            <a:avLst/>
            <a:gdLst>
              <a:gd name="connsiteX0" fmla="*/ 0 w 1544649"/>
              <a:gd name="connsiteY0" fmla="*/ 772325 h 1544649"/>
              <a:gd name="connsiteX1" fmla="*/ 772325 w 1544649"/>
              <a:gd name="connsiteY1" fmla="*/ 0 h 1544649"/>
              <a:gd name="connsiteX2" fmla="*/ 1544650 w 1544649"/>
              <a:gd name="connsiteY2" fmla="*/ 772325 h 1544649"/>
              <a:gd name="connsiteX3" fmla="*/ 772325 w 1544649"/>
              <a:gd name="connsiteY3" fmla="*/ 1544650 h 1544649"/>
              <a:gd name="connsiteX4" fmla="*/ 0 w 1544649"/>
              <a:gd name="connsiteY4" fmla="*/ 772325 h 154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49" h="1544649">
                <a:moveTo>
                  <a:pt x="0" y="772325"/>
                </a:moveTo>
                <a:cubicBezTo>
                  <a:pt x="0" y="345782"/>
                  <a:pt x="345782" y="0"/>
                  <a:pt x="772325" y="0"/>
                </a:cubicBezTo>
                <a:cubicBezTo>
                  <a:pt x="1198868" y="0"/>
                  <a:pt x="1544650" y="345782"/>
                  <a:pt x="1544650" y="772325"/>
                </a:cubicBezTo>
                <a:cubicBezTo>
                  <a:pt x="1544650" y="1198868"/>
                  <a:pt x="1198868" y="1544650"/>
                  <a:pt x="772325" y="1544650"/>
                </a:cubicBezTo>
                <a:cubicBezTo>
                  <a:pt x="345782" y="1544650"/>
                  <a:pt x="0" y="1198868"/>
                  <a:pt x="0" y="7723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799" tIns="247799" rIns="247799" bIns="247799" numCol="1" spcCol="1270" anchor="ctr" anchorCtr="0">
            <a:noAutofit/>
          </a:bodyPr>
          <a:lstStyle/>
          <a:p>
            <a:pPr algn="ct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3200" b="1" dirty="0">
                <a:solidFill>
                  <a:prstClr val="white"/>
                </a:solidFill>
                <a:latin typeface="Trebuchet MS"/>
                <a:ea typeface="微軟正黑體" panose="020B0604030504040204" pitchFamily="34" charset="-120"/>
              </a:rPr>
              <a:t>行動力執行力</a:t>
            </a:r>
            <a:endParaRPr kumimoji="1" lang="zh-TW" altLang="en-US" sz="3200" dirty="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 rot="18900000">
            <a:off x="7193728" y="4700745"/>
            <a:ext cx="474621" cy="625139"/>
          </a:xfrm>
          <a:custGeom>
            <a:avLst/>
            <a:gdLst>
              <a:gd name="connsiteX0" fmla="*/ 0 w 410514"/>
              <a:gd name="connsiteY0" fmla="*/ 104264 h 521319"/>
              <a:gd name="connsiteX1" fmla="*/ 205257 w 410514"/>
              <a:gd name="connsiteY1" fmla="*/ 104264 h 521319"/>
              <a:gd name="connsiteX2" fmla="*/ 205257 w 410514"/>
              <a:gd name="connsiteY2" fmla="*/ 0 h 521319"/>
              <a:gd name="connsiteX3" fmla="*/ 410514 w 410514"/>
              <a:gd name="connsiteY3" fmla="*/ 260660 h 521319"/>
              <a:gd name="connsiteX4" fmla="*/ 205257 w 410514"/>
              <a:gd name="connsiteY4" fmla="*/ 521319 h 521319"/>
              <a:gd name="connsiteX5" fmla="*/ 205257 w 410514"/>
              <a:gd name="connsiteY5" fmla="*/ 417055 h 521319"/>
              <a:gd name="connsiteX6" fmla="*/ 0 w 410514"/>
              <a:gd name="connsiteY6" fmla="*/ 417055 h 521319"/>
              <a:gd name="connsiteX7" fmla="*/ 0 w 410514"/>
              <a:gd name="connsiteY7" fmla="*/ 104264 h 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14" h="521319">
                <a:moveTo>
                  <a:pt x="410514" y="417055"/>
                </a:moveTo>
                <a:lnTo>
                  <a:pt x="205257" y="417055"/>
                </a:lnTo>
                <a:lnTo>
                  <a:pt x="205257" y="521319"/>
                </a:lnTo>
                <a:lnTo>
                  <a:pt x="0" y="260659"/>
                </a:lnTo>
                <a:lnTo>
                  <a:pt x="205257" y="0"/>
                </a:lnTo>
                <a:lnTo>
                  <a:pt x="205257" y="104264"/>
                </a:lnTo>
                <a:lnTo>
                  <a:pt x="410514" y="104264"/>
                </a:lnTo>
                <a:lnTo>
                  <a:pt x="410514" y="4170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54" tIns="104264" rIns="-1" bIns="104264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1" lang="zh-TW" altLang="en-US" sz="140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5092435" y="4624490"/>
            <a:ext cx="2154768" cy="2255337"/>
          </a:xfrm>
          <a:custGeom>
            <a:avLst/>
            <a:gdLst>
              <a:gd name="connsiteX0" fmla="*/ 0 w 1544649"/>
              <a:gd name="connsiteY0" fmla="*/ 772325 h 1544649"/>
              <a:gd name="connsiteX1" fmla="*/ 772325 w 1544649"/>
              <a:gd name="connsiteY1" fmla="*/ 0 h 1544649"/>
              <a:gd name="connsiteX2" fmla="*/ 1544650 w 1544649"/>
              <a:gd name="connsiteY2" fmla="*/ 772325 h 1544649"/>
              <a:gd name="connsiteX3" fmla="*/ 772325 w 1544649"/>
              <a:gd name="connsiteY3" fmla="*/ 1544650 h 1544649"/>
              <a:gd name="connsiteX4" fmla="*/ 0 w 1544649"/>
              <a:gd name="connsiteY4" fmla="*/ 772325 h 154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49" h="1544649">
                <a:moveTo>
                  <a:pt x="0" y="772325"/>
                </a:moveTo>
                <a:cubicBezTo>
                  <a:pt x="0" y="345782"/>
                  <a:pt x="345782" y="0"/>
                  <a:pt x="772325" y="0"/>
                </a:cubicBezTo>
                <a:cubicBezTo>
                  <a:pt x="1198868" y="0"/>
                  <a:pt x="1544650" y="345782"/>
                  <a:pt x="1544650" y="772325"/>
                </a:cubicBezTo>
                <a:cubicBezTo>
                  <a:pt x="1544650" y="1198868"/>
                  <a:pt x="1198868" y="1544650"/>
                  <a:pt x="772325" y="1544650"/>
                </a:cubicBezTo>
                <a:cubicBezTo>
                  <a:pt x="345782" y="1544650"/>
                  <a:pt x="0" y="1198868"/>
                  <a:pt x="0" y="7723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799" tIns="247799" rIns="247799" bIns="247799" numCol="1" spcCol="1270" anchor="ctr" anchorCtr="0">
            <a:noAutofit/>
          </a:bodyPr>
          <a:lstStyle/>
          <a:p>
            <a:pPr algn="ct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3200" b="1" dirty="0">
                <a:solidFill>
                  <a:prstClr val="white"/>
                </a:solidFill>
                <a:latin typeface="Trebuchet MS"/>
                <a:ea typeface="微軟正黑體" panose="020B0604030504040204" pitchFamily="34" charset="-120"/>
              </a:rPr>
              <a:t>解決問題的能力</a:t>
            </a:r>
            <a:endParaRPr kumimoji="1" lang="en-US" sz="3200" b="1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手繪多邊形 13"/>
          <p:cNvSpPr/>
          <p:nvPr/>
        </p:nvSpPr>
        <p:spPr>
          <a:xfrm rot="2700000">
            <a:off x="4511357" y="4507609"/>
            <a:ext cx="492267" cy="602730"/>
          </a:xfrm>
          <a:custGeom>
            <a:avLst/>
            <a:gdLst>
              <a:gd name="connsiteX0" fmla="*/ 0 w 410514"/>
              <a:gd name="connsiteY0" fmla="*/ 104264 h 521319"/>
              <a:gd name="connsiteX1" fmla="*/ 205257 w 410514"/>
              <a:gd name="connsiteY1" fmla="*/ 104264 h 521319"/>
              <a:gd name="connsiteX2" fmla="*/ 205257 w 410514"/>
              <a:gd name="connsiteY2" fmla="*/ 0 h 521319"/>
              <a:gd name="connsiteX3" fmla="*/ 410514 w 410514"/>
              <a:gd name="connsiteY3" fmla="*/ 260660 h 521319"/>
              <a:gd name="connsiteX4" fmla="*/ 205257 w 410514"/>
              <a:gd name="connsiteY4" fmla="*/ 521319 h 521319"/>
              <a:gd name="connsiteX5" fmla="*/ 205257 w 410514"/>
              <a:gd name="connsiteY5" fmla="*/ 417055 h 521319"/>
              <a:gd name="connsiteX6" fmla="*/ 0 w 410514"/>
              <a:gd name="connsiteY6" fmla="*/ 417055 h 521319"/>
              <a:gd name="connsiteX7" fmla="*/ 0 w 410514"/>
              <a:gd name="connsiteY7" fmla="*/ 104264 h 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14" h="521319">
                <a:moveTo>
                  <a:pt x="410514" y="417055"/>
                </a:moveTo>
                <a:lnTo>
                  <a:pt x="205257" y="417055"/>
                </a:lnTo>
                <a:lnTo>
                  <a:pt x="205257" y="521319"/>
                </a:lnTo>
                <a:lnTo>
                  <a:pt x="0" y="260659"/>
                </a:lnTo>
                <a:lnTo>
                  <a:pt x="205257" y="0"/>
                </a:lnTo>
                <a:lnTo>
                  <a:pt x="205257" y="104264"/>
                </a:lnTo>
                <a:lnTo>
                  <a:pt x="410514" y="104264"/>
                </a:lnTo>
                <a:lnTo>
                  <a:pt x="410514" y="41705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155" tIns="104264" rIns="-1" bIns="104264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1" lang="zh-TW" altLang="en-US" sz="140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2931334" y="2019489"/>
            <a:ext cx="2059536" cy="2386047"/>
          </a:xfrm>
          <a:custGeom>
            <a:avLst/>
            <a:gdLst>
              <a:gd name="connsiteX0" fmla="*/ 0 w 1544649"/>
              <a:gd name="connsiteY0" fmla="*/ 772325 h 1544649"/>
              <a:gd name="connsiteX1" fmla="*/ 772325 w 1544649"/>
              <a:gd name="connsiteY1" fmla="*/ 0 h 1544649"/>
              <a:gd name="connsiteX2" fmla="*/ 1544650 w 1544649"/>
              <a:gd name="connsiteY2" fmla="*/ 772325 h 1544649"/>
              <a:gd name="connsiteX3" fmla="*/ 772325 w 1544649"/>
              <a:gd name="connsiteY3" fmla="*/ 1544650 h 1544649"/>
              <a:gd name="connsiteX4" fmla="*/ 0 w 1544649"/>
              <a:gd name="connsiteY4" fmla="*/ 772325 h 154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649" h="1544649">
                <a:moveTo>
                  <a:pt x="0" y="772325"/>
                </a:moveTo>
                <a:cubicBezTo>
                  <a:pt x="0" y="345782"/>
                  <a:pt x="345782" y="0"/>
                  <a:pt x="772325" y="0"/>
                </a:cubicBezTo>
                <a:cubicBezTo>
                  <a:pt x="1198868" y="0"/>
                  <a:pt x="1544650" y="345782"/>
                  <a:pt x="1544650" y="772325"/>
                </a:cubicBezTo>
                <a:cubicBezTo>
                  <a:pt x="1544650" y="1198868"/>
                  <a:pt x="1198868" y="1544650"/>
                  <a:pt x="772325" y="1544650"/>
                </a:cubicBezTo>
                <a:cubicBezTo>
                  <a:pt x="345782" y="1544650"/>
                  <a:pt x="0" y="1198868"/>
                  <a:pt x="0" y="77232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799" tIns="247799" rIns="247799" bIns="247799" numCol="1" spcCol="1270" anchor="ctr" anchorCtr="0">
            <a:noAutofit/>
          </a:bodyPr>
          <a:lstStyle/>
          <a:p>
            <a:pPr algn="ct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1" lang="en-US" altLang="zh-TW" sz="1600" b="1" dirty="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  <a:p>
            <a:pPr algn="ctr" defTabSz="7556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1" lang="zh-TW" altLang="en-US" sz="2800" b="1" dirty="0">
                <a:solidFill>
                  <a:prstClr val="white"/>
                </a:solidFill>
                <a:latin typeface="Trebuchet MS"/>
                <a:ea typeface="微軟正黑體" panose="020B0604030504040204" pitchFamily="34" charset="-120"/>
              </a:rPr>
              <a:t>引起動機引發闗心思辨</a:t>
            </a:r>
            <a:endParaRPr kumimoji="1" lang="en-US" sz="2800" b="1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手繪多邊形 15"/>
          <p:cNvSpPr/>
          <p:nvPr/>
        </p:nvSpPr>
        <p:spPr>
          <a:xfrm rot="18900000">
            <a:off x="4601739" y="1602188"/>
            <a:ext cx="474621" cy="625138"/>
          </a:xfrm>
          <a:custGeom>
            <a:avLst/>
            <a:gdLst>
              <a:gd name="connsiteX0" fmla="*/ 0 w 410514"/>
              <a:gd name="connsiteY0" fmla="*/ 104264 h 521319"/>
              <a:gd name="connsiteX1" fmla="*/ 205257 w 410514"/>
              <a:gd name="connsiteY1" fmla="*/ 104264 h 521319"/>
              <a:gd name="connsiteX2" fmla="*/ 205257 w 410514"/>
              <a:gd name="connsiteY2" fmla="*/ 0 h 521319"/>
              <a:gd name="connsiteX3" fmla="*/ 410514 w 410514"/>
              <a:gd name="connsiteY3" fmla="*/ 260660 h 521319"/>
              <a:gd name="connsiteX4" fmla="*/ 205257 w 410514"/>
              <a:gd name="connsiteY4" fmla="*/ 521319 h 521319"/>
              <a:gd name="connsiteX5" fmla="*/ 205257 w 410514"/>
              <a:gd name="connsiteY5" fmla="*/ 417055 h 521319"/>
              <a:gd name="connsiteX6" fmla="*/ 0 w 410514"/>
              <a:gd name="connsiteY6" fmla="*/ 417055 h 521319"/>
              <a:gd name="connsiteX7" fmla="*/ 0 w 410514"/>
              <a:gd name="connsiteY7" fmla="*/ 104264 h 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14" h="521319">
                <a:moveTo>
                  <a:pt x="0" y="104264"/>
                </a:moveTo>
                <a:lnTo>
                  <a:pt x="205257" y="104264"/>
                </a:lnTo>
                <a:lnTo>
                  <a:pt x="205257" y="0"/>
                </a:lnTo>
                <a:lnTo>
                  <a:pt x="410514" y="260660"/>
                </a:lnTo>
                <a:lnTo>
                  <a:pt x="205257" y="521319"/>
                </a:lnTo>
                <a:lnTo>
                  <a:pt x="205257" y="417055"/>
                </a:lnTo>
                <a:lnTo>
                  <a:pt x="0" y="417055"/>
                </a:lnTo>
                <a:lnTo>
                  <a:pt x="0" y="10426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104263" rIns="123155" bIns="104264" numCol="1" spcCol="1270" anchor="ctr" anchorCtr="0">
            <a:noAutofit/>
          </a:bodyPr>
          <a:lstStyle/>
          <a:p>
            <a:pPr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kumimoji="1" lang="zh-TW" altLang="en-US" sz="1400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5074636" y="2303859"/>
            <a:ext cx="1861649" cy="2216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24772" y="2614706"/>
            <a:ext cx="1840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正能量</a:t>
            </a:r>
            <a:endParaRPr kumimoji="1"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自我提升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1"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螺旋向上</a:t>
            </a:r>
            <a:r>
              <a:rPr kumimoji="1" lang="en-US" altLang="zh-TW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1" lang="zh-TW" altLang="en-US" sz="2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 rot="17328585">
            <a:off x="1046457" y="3796572"/>
            <a:ext cx="2959575" cy="1566982"/>
          </a:xfrm>
          <a:prstGeom prst="stripedRightArrow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貼近生活素材的社會議題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251720" y="2742019"/>
            <a:ext cx="5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5723277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E479C-2085-42CC-B98A-50364DF8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緣起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8FC436-2336-432A-8BB6-170B4E11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傳聞令人不捨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親眼看見令人不得不有所行動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75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995D8-0AD4-4137-B2ED-78E0C899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升國中相關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B16199-47F5-4ACB-9E92-595C3A92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72" y="1304335"/>
            <a:ext cx="10761927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2/14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收集學生戶籍謄本或戶口名簿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2/21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前進行校務行政系統更新（老師）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2/24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發國中升學卡（初稿）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2/27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收齊國中升學卡（初稿版）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3/3-5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依據初稿版進行校務行政系統資料更正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3/5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發國中升學卡（正式版）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3/10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收齊國中升學卡（正式版）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3/14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寄送升學卡及調查表至各國中註冊組</a:t>
            </a:r>
          </a:p>
        </p:txBody>
      </p:sp>
    </p:spTree>
    <p:extLst>
      <p:ext uri="{BB962C8B-B14F-4D97-AF65-F5344CB8AC3E}">
        <p14:creationId xmlns:p14="http://schemas.microsoft.com/office/powerpoint/2010/main" val="20048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248691-D08C-4207-93DA-1F3562A7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732696"/>
          </a:xfrm>
        </p:spPr>
        <p:txBody>
          <a:bodyPr/>
          <a:lstStyle/>
          <a:p>
            <a:r>
              <a:rPr lang="zh-TW" altLang="en-US" dirty="0"/>
              <a:t>咱們的共同信念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27C26-643D-4628-8366-D3589996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1"/>
            <a:ext cx="7239000" cy="228915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大家同在一船上，只有「咱們小孩一起好、一起更好」，別無選擇。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生活中的好事壞事都是他們成長的養份，重點在我們如何協助他們「規因」。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/>
              <a:t>   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0423648-3FBC-4CD2-A126-1912CF94DDF2}"/>
              </a:ext>
            </a:extLst>
          </p:cNvPr>
          <p:cNvSpPr txBox="1">
            <a:spLocks/>
          </p:cNvSpPr>
          <p:nvPr/>
        </p:nvSpPr>
        <p:spPr>
          <a:xfrm>
            <a:off x="1965734" y="4856544"/>
            <a:ext cx="7239000" cy="732696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zh-TW" altLang="en-US" sz="320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54A668-228B-4BEC-88E5-B6A39ADDF7CC}"/>
              </a:ext>
            </a:extLst>
          </p:cNvPr>
          <p:cNvSpPr txBox="1"/>
          <p:nvPr/>
        </p:nvSpPr>
        <p:spPr>
          <a:xfrm>
            <a:off x="2537384" y="3429000"/>
            <a:ext cx="6696744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生活中的好事壞事都不要忘了：這是很好的機會教育。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思考如何協助「規因」。 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不要有太多負面情緒。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不要跟著小朋友一起指責同學或老師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帶有同理心的同理他的感受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一起回憶發生的過程我們還可以怎麼做？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我們現在可以做什麼？ 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EB50451C-9F1E-4ADA-9587-18A01CC7E773}"/>
              </a:ext>
            </a:extLst>
          </p:cNvPr>
          <p:cNvSpPr/>
          <p:nvPr/>
        </p:nvSpPr>
        <p:spPr>
          <a:xfrm>
            <a:off x="2063552" y="350143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Trebuchet MS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A8891360-DE0A-431F-BE77-F9A45FB9FAB7}"/>
                  </a:ext>
                </a:extLst>
              </p14:cNvPr>
              <p14:cNvContentPartPr/>
              <p14:nvPr/>
            </p14:nvContentPartPr>
            <p14:xfrm>
              <a:off x="13847041" y="6555718"/>
              <a:ext cx="24480" cy="219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A8891360-DE0A-431F-BE77-F9A45FB9FA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9041" y="6537718"/>
                <a:ext cx="6012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4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1861" y="611231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002060"/>
                </a:solidFill>
              </a:rPr>
              <a:t>你的寶貝喜歡這個班嗎</a:t>
            </a:r>
            <a:r>
              <a:rPr lang="en-US" altLang="zh-TW" sz="6600" b="1" dirty="0">
                <a:solidFill>
                  <a:srgbClr val="002060"/>
                </a:solidFill>
              </a:rPr>
              <a:t>?</a:t>
            </a:r>
            <a:endParaRPr lang="zh-TW" alt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4900" y="1892120"/>
            <a:ext cx="8915400" cy="4869287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00B050"/>
                </a:solidFill>
              </a:rPr>
              <a:t>1.</a:t>
            </a:r>
            <a:r>
              <a:rPr lang="zh-TW" altLang="en-US" sz="4400" dirty="0">
                <a:solidFill>
                  <a:srgbClr val="00B050"/>
                </a:solidFill>
              </a:rPr>
              <a:t>很喜歡</a:t>
            </a:r>
          </a:p>
          <a:p>
            <a:r>
              <a:rPr lang="en-US" altLang="zh-TW" sz="4400" dirty="0">
                <a:solidFill>
                  <a:srgbClr val="00B050"/>
                </a:solidFill>
              </a:rPr>
              <a:t>2.</a:t>
            </a:r>
            <a:r>
              <a:rPr lang="zh-TW" altLang="en-US" sz="4400" dirty="0">
                <a:solidFill>
                  <a:srgbClr val="00B050"/>
                </a:solidFill>
              </a:rPr>
              <a:t>喜歡</a:t>
            </a:r>
          </a:p>
          <a:p>
            <a:r>
              <a:rPr lang="en-US" altLang="zh-TW" sz="4400" dirty="0">
                <a:solidFill>
                  <a:srgbClr val="00B050"/>
                </a:solidFill>
              </a:rPr>
              <a:t>3.</a:t>
            </a:r>
            <a:r>
              <a:rPr lang="zh-TW" altLang="en-US" sz="4400" dirty="0">
                <a:solidFill>
                  <a:srgbClr val="00B050"/>
                </a:solidFill>
              </a:rPr>
              <a:t>還算喜歡</a:t>
            </a:r>
          </a:p>
          <a:p>
            <a:r>
              <a:rPr lang="zh-TW" altLang="en-US" sz="4400" dirty="0">
                <a:solidFill>
                  <a:srgbClr val="00B050"/>
                </a:solidFill>
              </a:rPr>
              <a:t> </a:t>
            </a:r>
            <a:r>
              <a:rPr lang="en-US" altLang="zh-TW" sz="4400" dirty="0">
                <a:solidFill>
                  <a:srgbClr val="00B050"/>
                </a:solidFill>
              </a:rPr>
              <a:t>4.</a:t>
            </a:r>
            <a:r>
              <a:rPr lang="zh-TW" altLang="en-US" sz="4400" dirty="0">
                <a:solidFill>
                  <a:srgbClr val="00B050"/>
                </a:solidFill>
              </a:rPr>
              <a:t>不喜歡</a:t>
            </a:r>
          </a:p>
          <a:p>
            <a:r>
              <a:rPr lang="zh-TW" altLang="en-US" sz="4400" dirty="0">
                <a:solidFill>
                  <a:srgbClr val="00B050"/>
                </a:solidFill>
              </a:rPr>
              <a:t> </a:t>
            </a:r>
            <a:r>
              <a:rPr lang="en-US" altLang="zh-TW" sz="4400" dirty="0">
                <a:solidFill>
                  <a:srgbClr val="00B050"/>
                </a:solidFill>
              </a:rPr>
              <a:t>5.</a:t>
            </a:r>
            <a:r>
              <a:rPr lang="zh-TW" altLang="en-US" sz="4400" dirty="0">
                <a:solidFill>
                  <a:srgbClr val="00B050"/>
                </a:solidFill>
              </a:rPr>
              <a:t>討厭</a:t>
            </a:r>
            <a:endParaRPr lang="en-US" altLang="zh-TW" sz="4400" dirty="0">
              <a:solidFill>
                <a:srgbClr val="00B050"/>
              </a:solidFill>
            </a:endParaRPr>
          </a:p>
          <a:p>
            <a:r>
              <a:rPr lang="en-US" altLang="zh-TW" sz="4400" dirty="0">
                <a:solidFill>
                  <a:srgbClr val="00B050"/>
                </a:solidFill>
              </a:rPr>
              <a:t>6.</a:t>
            </a:r>
            <a:r>
              <a:rPr lang="zh-TW" altLang="en-US" sz="4400" dirty="0">
                <a:solidFill>
                  <a:srgbClr val="00B050"/>
                </a:solidFill>
              </a:rPr>
              <a:t>其它</a:t>
            </a:r>
          </a:p>
          <a:p>
            <a:endParaRPr lang="zh-TW" altLang="en-US" sz="4400" dirty="0">
              <a:solidFill>
                <a:srgbClr val="00B050"/>
              </a:solidFill>
            </a:endParaRPr>
          </a:p>
        </p:txBody>
      </p:sp>
      <p:sp>
        <p:nvSpPr>
          <p:cNvPr id="4" name="橢圓 3">
            <a:hlinkClick r:id="rId3" action="ppaction://hlinksldjump"/>
          </p:cNvPr>
          <p:cNvSpPr/>
          <p:nvPr/>
        </p:nvSpPr>
        <p:spPr>
          <a:xfrm>
            <a:off x="8538693" y="5628068"/>
            <a:ext cx="2472744" cy="10303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2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第十課  耶誕節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本文節錄、改寫自小說</a:t>
            </a:r>
            <a:r>
              <a:rPr lang="zh-TW" altLang="en-US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小婦人</a:t>
            </a:r>
            <a:endParaRPr lang="en-US" altLang="zh-TW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美國作家</a:t>
            </a:r>
            <a:r>
              <a:rPr lang="zh-TW" altLang="en-US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露依莎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奧爾柯特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的作品</a:t>
            </a:r>
            <a:endParaRPr lang="zh-TW" altLang="en-US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14175F-4F22-F41D-2C5F-3D8EB573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4" y="188640"/>
            <a:ext cx="8229600" cy="74674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小婦人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Littel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Women, 1868-1869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00DF94-5E44-409E-B7A0-BDB81395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56" y="1052736"/>
            <a:ext cx="8712968" cy="43064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露易莎．梅．奧爾科特（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Louisa May Alcott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）的代表作，在美國南北戰爭結束三年後出版，敘述內戰期間，新英格蘭地區馬區（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March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）家的四姊妹梅格（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Meg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）、喬（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Jo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）、貝絲（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Beth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）與艾美（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Amy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）的生活。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小婦人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不但是兒童文學的經典作品，甚至可以說是美國精神的象徵。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這部小說之所以受歡迎，不僅在於它頌揚家庭價值與道德觀，更在於它有某種程度的寫實性，能反映當時人的生活。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7606AC-4F38-4980-8364-7B595948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91333"/>
            <a:ext cx="2448272" cy="374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E31B67-2939-4ED5-9EFB-FF92CC266B07}"/>
              </a:ext>
            </a:extLst>
          </p:cNvPr>
          <p:cNvSpPr/>
          <p:nvPr/>
        </p:nvSpPr>
        <p:spPr>
          <a:xfrm>
            <a:off x="623392" y="53592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小婦人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》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BB3168-2D4C-44EC-BC45-6BD6E738EECF}"/>
              </a:ext>
            </a:extLst>
          </p:cNvPr>
          <p:cNvSpPr/>
          <p:nvPr/>
        </p:nvSpPr>
        <p:spPr>
          <a:xfrm>
            <a:off x="2063552" y="5355842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好妻子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》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Good Wives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）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337E55-E8DB-475B-8DAF-8D95D93744E8}"/>
              </a:ext>
            </a:extLst>
          </p:cNvPr>
          <p:cNvSpPr/>
          <p:nvPr/>
        </p:nvSpPr>
        <p:spPr>
          <a:xfrm>
            <a:off x="5146822" y="5316599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《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小紳士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》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（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srgbClr val="8A6BB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Little Men, 1871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）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2D9CE9-2480-4E9F-90A7-8573C55FE51B}"/>
              </a:ext>
            </a:extLst>
          </p:cNvPr>
          <p:cNvSpPr/>
          <p:nvPr/>
        </p:nvSpPr>
        <p:spPr>
          <a:xfrm>
            <a:off x="5146822" y="580526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這部作品敘述喬與丈夫從事教職的甘苦，以及馬區家第三代的故事，體現了露易莎父親的教育理想。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600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888EF-3D58-6DA5-4090-123348DCA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77F21A-1446-C921-6F19-8F4FC5EE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24744"/>
            <a:ext cx="9443392" cy="532859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一八三二年十一月二十九日生於費城（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Philadelphia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父是一位哲學家，但經營教育事業不成功，以致於她們四姊妹自幼過著四處搬家的生活。即便生活拮据，但她們一起演戲、玩耍，彼此扶持，感情深厚。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安娜（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Anna Pratt Alcott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）賢淑、早婚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露易莎本人男孩子氣，喜歡寫作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與露易莎感情最好的老三莉茲（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Elizabeth "Lizzie" Sewall Alcott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），溫良病弱；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老么玫（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Abigail May Alcott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）則活潑且熱愛繪畫。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當老三莉茲生病去世，露易莎哀痛不已，而姊姊安娜結婚時，露易莎更以為她被姊夫搶走了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這些個人特質與現實事件，八 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小婦人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相似。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小婦人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是自傳色彩極為濃厚的作品，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馬區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家四姊妹，無疑就是安娜、露易莎、莉茲與玫的化身，即便書裡的女孩年代要比現實中的四姊妹年代晚一些些</a:t>
            </a:r>
            <a:r>
              <a:rPr lang="zh-TW" altLang="en-US" dirty="0"/>
              <a:t>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F0A630-5396-44A4-8F55-56AF5B64C324}"/>
              </a:ext>
            </a:extLst>
          </p:cNvPr>
          <p:cNvSpPr/>
          <p:nvPr/>
        </p:nvSpPr>
        <p:spPr>
          <a:xfrm>
            <a:off x="3359696" y="26064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露依莎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kumimoji="0" lang="zh-TW" alt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奧爾柯特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57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F8A222-0D46-88E9-93A9-4C6B9E43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74639"/>
            <a:ext cx="11161240" cy="6250705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改編影劇</a:t>
            </a:r>
            <a:endParaRPr lang="en-US" altLang="zh-TW" sz="2800" b="1" dirty="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222222"/>
                </a:solidFill>
                <a:latin typeface="新細明體" panose="02020500000000000000" pitchFamily="18" charset="-120"/>
                <a:hlinkClick r:id="rId3"/>
              </a:rPr>
              <a:t>小婦人</a:t>
            </a:r>
            <a:endParaRPr lang="zh-TW" altLang="en-US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3978D63-0DCD-417F-A888-61861AB7B6B8}"/>
              </a:ext>
            </a:extLst>
          </p:cNvPr>
          <p:cNvSpPr/>
          <p:nvPr/>
        </p:nvSpPr>
        <p:spPr>
          <a:xfrm>
            <a:off x="839416" y="2060848"/>
            <a:ext cx="10585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中譯本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楊玉娘譯，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小婦人第一部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，臺北：小暢書房，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楊玉娘譯，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小婦人第二部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，臺北：小暢書房，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楊玉娘譯，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小婦人第三部　小紳士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，臺北：小暢書房，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楊玉娘譯，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小婦人第四部　喬的男孩們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，臺北：小暢書房，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劉春英、陳玉立譯，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小婦人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，南京：譯林出版社，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1998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陳玉立譯，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小男人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，南京：譯林出版社，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1999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（大陸始終沒翻譯過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喬的男孩們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556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18590183-2E6A-5884-B914-6A71DA005FA1}"/>
              </a:ext>
            </a:extLst>
          </p:cNvPr>
          <p:cNvSpPr txBox="1"/>
          <p:nvPr/>
        </p:nvSpPr>
        <p:spPr>
          <a:xfrm>
            <a:off x="833557" y="260649"/>
            <a:ext cx="8322791" cy="1296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薄暮：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厭倦：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辨護：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罕見：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窺看：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衷心：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EC6B6B7-703A-961C-9772-0FEC8489D962}"/>
              </a:ext>
            </a:extLst>
          </p:cNvPr>
          <p:cNvSpPr txBox="1"/>
          <p:nvPr/>
        </p:nvSpPr>
        <p:spPr>
          <a:xfrm>
            <a:off x="828427" y="1556792"/>
            <a:ext cx="8327921" cy="4781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傍晚，太陽將落的時候。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不再喜歡或提不起興趣。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提出理由、事實來加以袒護。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少見，難得遇見。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從隱密處或孔隙中偷看。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出自內心。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5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FF7D9C7E-755F-2F2E-A278-1E7B8117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5" y="1916832"/>
            <a:ext cx="8488959" cy="2016224"/>
          </a:xfrm>
        </p:spPr>
        <p:txBody>
          <a:bodyPr>
            <a:normAutofit/>
          </a:bodyPr>
          <a:lstStyle/>
          <a:p>
            <a:r>
              <a:rPr lang="zh-TW" altLang="en-US" dirty="0"/>
              <a:t>提問：</a:t>
            </a:r>
            <a:br>
              <a:rPr lang="en-US" altLang="zh-TW" dirty="0"/>
            </a:br>
            <a:r>
              <a:rPr lang="zh-TW" altLang="en-US" dirty="0"/>
              <a:t>預習時遇到的問題？</a:t>
            </a:r>
          </a:p>
        </p:txBody>
      </p:sp>
    </p:spTree>
    <p:extLst>
      <p:ext uri="{BB962C8B-B14F-4D97-AF65-F5344CB8AC3E}">
        <p14:creationId xmlns:p14="http://schemas.microsoft.com/office/powerpoint/2010/main" val="357721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919536" y="2348880"/>
            <a:ext cx="82296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j-cs"/>
              </a:rPr>
              <a:t>摘要練習與結構討論</a:t>
            </a:r>
          </a:p>
        </p:txBody>
      </p:sp>
    </p:spTree>
    <p:extLst>
      <p:ext uri="{BB962C8B-B14F-4D97-AF65-F5344CB8AC3E}">
        <p14:creationId xmlns:p14="http://schemas.microsoft.com/office/powerpoint/2010/main" val="380572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981200" y="116632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朗讀課文，判斷本課屬於哪一種文體？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81200" y="2132857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記敘文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議論文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應用文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4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6981" y="624110"/>
            <a:ext cx="9907632" cy="84909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本學年班級教學及活動：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6981" y="1620981"/>
            <a:ext cx="9907631" cy="4634345"/>
          </a:xfrm>
        </p:spPr>
        <p:txBody>
          <a:bodyPr>
            <a:normAutofit lnSpcReduction="10000"/>
          </a:bodyPr>
          <a:lstStyle/>
          <a:p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3/12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樂樂棒球錦標賽─青年公園棒球場</a:t>
            </a:r>
            <a:endParaRPr lang="en-US" altLang="zh-TW" sz="3500" dirty="0">
              <a:solidFill>
                <a:srgbClr val="00206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3/20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中山堂育藝深遠 </a:t>
            </a:r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8:00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出發</a:t>
            </a:r>
            <a:endParaRPr lang="en-US" altLang="zh-TW" sz="3500" dirty="0">
              <a:solidFill>
                <a:srgbClr val="00206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4/1 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兒童月翻轉教育</a:t>
            </a:r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: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教育博覽會</a:t>
            </a:r>
          </a:p>
          <a:p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5/23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（五）西餐禮儀教育</a:t>
            </a:r>
            <a:endParaRPr lang="en-US" altLang="zh-TW" sz="3500" dirty="0">
              <a:solidFill>
                <a:srgbClr val="00206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6/17</a:t>
            </a:r>
            <a:r>
              <a:rPr lang="zh-TW" altLang="en-US" sz="35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（二）畢業典禮</a:t>
            </a:r>
            <a:endParaRPr lang="en-US" altLang="zh-TW" sz="3500" dirty="0">
              <a:solidFill>
                <a:srgbClr val="00206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4800" dirty="0">
              <a:solidFill>
                <a:srgbClr val="002060"/>
              </a:solidFill>
              <a:latin typeface="華康歐陽詢體W5" panose="03000509000000000000" pitchFamily="65" charset="-120"/>
              <a:ea typeface="華康歐陽詢體W5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畢業記念冊：進行中</a:t>
            </a:r>
            <a:endParaRPr lang="en-US" altLang="zh-TW" sz="4800" dirty="0">
              <a:solidFill>
                <a:srgbClr val="00206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4800" dirty="0">
              <a:solidFill>
                <a:srgbClr val="002060"/>
              </a:solidFill>
              <a:latin typeface="華康歐陽詢體W5" panose="03000509000000000000" pitchFamily="65" charset="-120"/>
              <a:ea typeface="華康歐陽詢體W5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830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842493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/>
              <a:t>一、</a:t>
            </a:r>
            <a:r>
              <a:rPr lang="zh-TW" altLang="en-US" b="1" dirty="0">
                <a:solidFill>
                  <a:srgbClr val="C00000"/>
                </a:solidFill>
              </a:rPr>
              <a:t>分析架構</a:t>
            </a:r>
            <a:r>
              <a:rPr lang="zh-TW" altLang="en-US" dirty="0"/>
              <a:t>：運用</a:t>
            </a:r>
            <a:r>
              <a:rPr lang="zh-TW" altLang="en-US" b="1" dirty="0">
                <a:solidFill>
                  <a:srgbClr val="0070C0"/>
                </a:solidFill>
              </a:rPr>
              <a:t>記敘文結構</a:t>
            </a:r>
            <a:r>
              <a:rPr lang="zh-TW" altLang="en-US" dirty="0"/>
              <a:t>將自然段合併成意義段，分析文章架構。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600056" y="4797152"/>
            <a:ext cx="3528392" cy="129614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/>
              <a:t>記敘文基本結構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原因→經過→結果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3300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1F578-58E8-BABD-2A26-16DE0E2E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789" y="62098"/>
            <a:ext cx="3096344" cy="56207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3200" dirty="0"/>
              <a:t>耶誕節</a:t>
            </a:r>
          </a:p>
        </p:txBody>
      </p:sp>
      <p:sp>
        <p:nvSpPr>
          <p:cNvPr id="4" name="左大括弧 3">
            <a:extLst>
              <a:ext uri="{FF2B5EF4-FFF2-40B4-BE49-F238E27FC236}">
                <a16:creationId xmlns:a16="http://schemas.microsoft.com/office/drawing/2014/main" id="{F64B5AAC-624E-34C5-0982-718319445DFC}"/>
              </a:ext>
            </a:extLst>
          </p:cNvPr>
          <p:cNvSpPr/>
          <p:nvPr/>
        </p:nvSpPr>
        <p:spPr>
          <a:xfrm rot="5400000">
            <a:off x="5502087" y="-2309637"/>
            <a:ext cx="467751" cy="6336706"/>
          </a:xfrm>
          <a:prstGeom prst="leftBrace">
            <a:avLst>
              <a:gd name="adj1" fmla="val 150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69128E2-BFBB-93A4-030B-6FF244692000}"/>
              </a:ext>
            </a:extLst>
          </p:cNvPr>
          <p:cNvSpPr txBox="1"/>
          <p:nvPr/>
        </p:nvSpPr>
        <p:spPr>
          <a:xfrm>
            <a:off x="7531719" y="1045270"/>
            <a:ext cx="738664" cy="2440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─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9546071-F8FD-9EB0-81A3-A1207B973BD0}"/>
              </a:ext>
            </a:extLst>
          </p:cNvPr>
          <p:cNvSpPr txBox="1"/>
          <p:nvPr/>
        </p:nvSpPr>
        <p:spPr>
          <a:xfrm>
            <a:off x="2298494" y="1161467"/>
            <a:ext cx="738664" cy="1288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EA53742-A35B-DB24-6F33-7718A895774F}"/>
              </a:ext>
            </a:extLst>
          </p:cNvPr>
          <p:cNvSpPr txBox="1"/>
          <p:nvPr/>
        </p:nvSpPr>
        <p:spPr>
          <a:xfrm>
            <a:off x="5389229" y="1039000"/>
            <a:ext cx="738664" cy="1288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左大括弧 7">
            <a:extLst>
              <a:ext uri="{FF2B5EF4-FFF2-40B4-BE49-F238E27FC236}">
                <a16:creationId xmlns:a16="http://schemas.microsoft.com/office/drawing/2014/main" id="{225B5A0A-0097-1B86-7291-B60946316E0F}"/>
              </a:ext>
            </a:extLst>
          </p:cNvPr>
          <p:cNvSpPr/>
          <p:nvPr/>
        </p:nvSpPr>
        <p:spPr>
          <a:xfrm rot="5400000">
            <a:off x="5606470" y="1093839"/>
            <a:ext cx="315353" cy="2151855"/>
          </a:xfrm>
          <a:prstGeom prst="leftBrace">
            <a:avLst>
              <a:gd name="adj1" fmla="val 150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左大括弧 8">
            <a:extLst>
              <a:ext uri="{FF2B5EF4-FFF2-40B4-BE49-F238E27FC236}">
                <a16:creationId xmlns:a16="http://schemas.microsoft.com/office/drawing/2014/main" id="{F73CDAF4-715D-6387-1659-15564D61FF63}"/>
              </a:ext>
            </a:extLst>
          </p:cNvPr>
          <p:cNvSpPr/>
          <p:nvPr/>
        </p:nvSpPr>
        <p:spPr>
          <a:xfrm rot="5400000">
            <a:off x="2561326" y="1498812"/>
            <a:ext cx="225487" cy="1431775"/>
          </a:xfrm>
          <a:prstGeom prst="leftBrace">
            <a:avLst>
              <a:gd name="adj1" fmla="val 150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0" name="內容版面配置區 22">
            <a:extLst>
              <a:ext uri="{FF2B5EF4-FFF2-40B4-BE49-F238E27FC236}">
                <a16:creationId xmlns:a16="http://schemas.microsoft.com/office/drawing/2014/main" id="{527B722C-0F79-6E22-4871-18FF105CD7BC}"/>
              </a:ext>
            </a:extLst>
          </p:cNvPr>
          <p:cNvGraphicFramePr>
            <a:graphicFrameLocks/>
          </p:cNvGraphicFramePr>
          <p:nvPr/>
        </p:nvGraphicFramePr>
        <p:xfrm>
          <a:off x="1901645" y="1556284"/>
          <a:ext cx="8295028" cy="519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502">
                  <a:extLst>
                    <a:ext uri="{9D8B030D-6E8A-4147-A177-3AD203B41FA5}">
                      <a16:colId xmlns:a16="http://schemas.microsoft.com/office/drawing/2014/main" val="3834261003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625935493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455897578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4088271277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1020800956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3489185006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1394173760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4032802803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1752304889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3392164190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1561671644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2822696764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2887891092"/>
                    </a:ext>
                  </a:extLst>
                </a:gridCol>
                <a:gridCol w="592502">
                  <a:extLst>
                    <a:ext uri="{9D8B030D-6E8A-4147-A177-3AD203B41FA5}">
                      <a16:colId xmlns:a16="http://schemas.microsoft.com/office/drawing/2014/main" val="4058639678"/>
                    </a:ext>
                  </a:extLst>
                </a:gridCol>
              </a:tblGrid>
              <a:tr h="5198205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8279"/>
                  </a:ext>
                </a:extLst>
              </a:tr>
            </a:tbl>
          </a:graphicData>
        </a:graphic>
      </p:graphicFrame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FEE69BB-7CD2-9663-261D-55D00EB0C3D3}"/>
              </a:ext>
            </a:extLst>
          </p:cNvPr>
          <p:cNvCxnSpPr>
            <a:cxnSpLocks/>
          </p:cNvCxnSpPr>
          <p:nvPr/>
        </p:nvCxnSpPr>
        <p:spPr>
          <a:xfrm>
            <a:off x="1623470" y="2327442"/>
            <a:ext cx="894506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96F669E-9FE1-7F94-130D-D460F2839B06}"/>
              </a:ext>
            </a:extLst>
          </p:cNvPr>
          <p:cNvSpPr txBox="1"/>
          <p:nvPr/>
        </p:nvSpPr>
        <p:spPr>
          <a:xfrm>
            <a:off x="10191707" y="994935"/>
            <a:ext cx="49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結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D4869E-9C7B-81F9-BA80-5F9485759E3F}"/>
              </a:ext>
            </a:extLst>
          </p:cNvPr>
          <p:cNvSpPr txBox="1"/>
          <p:nvPr/>
        </p:nvSpPr>
        <p:spPr>
          <a:xfrm>
            <a:off x="10168410" y="4495860"/>
            <a:ext cx="49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段落大意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C3EB943-FE1B-4E09-A4AA-D98BDFB97E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5438" y="2130953"/>
          <a:ext cx="8295033" cy="1427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5033">
                  <a:extLst>
                    <a:ext uri="{9D8B030D-6E8A-4147-A177-3AD203B41FA5}">
                      <a16:colId xmlns:a16="http://schemas.microsoft.com/office/drawing/2014/main" val="192426461"/>
                    </a:ext>
                  </a:extLst>
                </a:gridCol>
              </a:tblGrid>
              <a:tr h="142754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509"/>
                  </a:ext>
                </a:extLst>
              </a:tr>
            </a:tbl>
          </a:graphicData>
        </a:graphic>
      </p:graphicFrame>
      <p:sp>
        <p:nvSpPr>
          <p:cNvPr id="15" name="橢圓 14">
            <a:extLst>
              <a:ext uri="{FF2B5EF4-FFF2-40B4-BE49-F238E27FC236}">
                <a16:creationId xmlns:a16="http://schemas.microsoft.com/office/drawing/2014/main" id="{F80EA919-3AE4-1887-7DA0-9DC7F06D2F95}"/>
              </a:ext>
            </a:extLst>
          </p:cNvPr>
          <p:cNvSpPr/>
          <p:nvPr/>
        </p:nvSpPr>
        <p:spPr>
          <a:xfrm>
            <a:off x="10253366" y="476672"/>
            <a:ext cx="255800" cy="5573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44A51-D850-41EA-B1A9-212E346E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E075F05-5D5F-44B5-BE9E-AC693A22B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6333" y="387843"/>
            <a:ext cx="2849916" cy="2808312"/>
          </a:xfrm>
          <a:prstGeom prst="rect">
            <a:avLst/>
          </a:prstGeom>
          <a:solidFill>
            <a:srgbClr val="0070C0"/>
          </a:solidFill>
          <a:ln w="28575">
            <a:solidFill>
              <a:srgbClr val="00B0F0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1023C7F-A3D2-47A9-B480-13F757B69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654331"/>
            <a:ext cx="4153178" cy="2308978"/>
          </a:xfrm>
          <a:prstGeom prst="rect">
            <a:avLst/>
          </a:prstGeom>
          <a:solidFill>
            <a:srgbClr val="0070C0"/>
          </a:solidFill>
          <a:ln w="28575">
            <a:solidFill>
              <a:srgbClr val="00B050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854231-4895-4787-9FDC-29E74EFC2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587" y="495723"/>
            <a:ext cx="3684639" cy="31599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B48D847-27B7-48CF-AC3F-8CAD8EC6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935" y="3429000"/>
            <a:ext cx="3390983" cy="35810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F1A60F-2708-4C82-BC89-4210249CF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3766208"/>
            <a:ext cx="3096344" cy="300724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694B01-2816-4A03-BDC9-0B07D2A41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38" y="3786332"/>
            <a:ext cx="3790290" cy="26670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40499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2492896"/>
            <a:ext cx="8229600" cy="158417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</a:rPr>
              <a:t>課文理解與深究</a:t>
            </a:r>
          </a:p>
        </p:txBody>
      </p:sp>
    </p:spTree>
    <p:extLst>
      <p:ext uri="{BB962C8B-B14F-4D97-AF65-F5344CB8AC3E}">
        <p14:creationId xmlns:p14="http://schemas.microsoft.com/office/powerpoint/2010/main" val="1309311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4DAD-8607-666E-FDA8-3DAD3634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E0DB2-2424-100A-3E5D-30C7F9E3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"/>
            <a:ext cx="11665296" cy="2780927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「歲末降雪，耶誕節快來臨了，窗外已是薄暮時分，房間裡的爐火正燃燒得劈啪作響。因為母親不在家，孩子們隨意閒聊著。」想想在你家是否也有過類似的情境（外面下雨無法外出，而大人都不在），在你家會發生（或發生過）什麼事 ？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B32668-B5B0-131F-8584-56A72C5B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2780928"/>
            <a:ext cx="11665296" cy="3600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小組分享後小組搶答。</a:t>
            </a:r>
          </a:p>
        </p:txBody>
      </p:sp>
    </p:spTree>
    <p:extLst>
      <p:ext uri="{BB962C8B-B14F-4D97-AF65-F5344CB8AC3E}">
        <p14:creationId xmlns:p14="http://schemas.microsoft.com/office/powerpoint/2010/main" val="2367357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C7F0-99D0-A5AE-1E1D-6387C54D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F33E64-CA7C-06D1-74C5-9CC97F779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43000"/>
            <a:ext cx="11665296" cy="466663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A67F88C3-6EC3-F385-1594-538380700AD5}"/>
              </a:ext>
            </a:extLst>
          </p:cNvPr>
          <p:cNvCxnSpPr/>
          <p:nvPr/>
        </p:nvCxnSpPr>
        <p:spPr>
          <a:xfrm>
            <a:off x="767408" y="5013176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72F6B02-C3E6-76AE-8C01-AD5C7BB5275A}"/>
              </a:ext>
            </a:extLst>
          </p:cNvPr>
          <p:cNvCxnSpPr/>
          <p:nvPr/>
        </p:nvCxnSpPr>
        <p:spPr>
          <a:xfrm>
            <a:off x="839416" y="2204864"/>
            <a:ext cx="0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標題 1">
            <a:extLst>
              <a:ext uri="{FF2B5EF4-FFF2-40B4-BE49-F238E27FC236}">
                <a16:creationId xmlns:a16="http://schemas.microsoft.com/office/drawing/2014/main" id="{C0840455-6F62-5D70-05CE-777624AC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4" y="0"/>
            <a:ext cx="11662773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文本中從媽媽不在到媽媽回家這段間他們閒聊了哪些議題？又做了哪些事？將它們依時間序標註於時間軸上。</a:t>
            </a:r>
          </a:p>
        </p:txBody>
      </p:sp>
      <p:sp>
        <p:nvSpPr>
          <p:cNvPr id="14" name="文字方塊 13">
            <a:hlinkClick r:id="rId3" action="ppaction://hlinksldjump"/>
            <a:extLst>
              <a:ext uri="{FF2B5EF4-FFF2-40B4-BE49-F238E27FC236}">
                <a16:creationId xmlns:a16="http://schemas.microsoft.com/office/drawing/2014/main" id="{09456197-ADEA-3B6E-0561-E3CC99273DD6}"/>
              </a:ext>
            </a:extLst>
          </p:cNvPr>
          <p:cNvSpPr txBox="1"/>
          <p:nvPr/>
        </p:nvSpPr>
        <p:spPr>
          <a:xfrm>
            <a:off x="2063552" y="5157196"/>
            <a:ext cx="12241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參考答案</a:t>
            </a:r>
          </a:p>
        </p:txBody>
      </p:sp>
    </p:spTree>
    <p:extLst>
      <p:ext uri="{BB962C8B-B14F-4D97-AF65-F5344CB8AC3E}">
        <p14:creationId xmlns:p14="http://schemas.microsoft.com/office/powerpoint/2010/main" val="244871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CD77-6766-B43D-1428-EC42FA9D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D2215-BF7E-0D2A-B0A9-B31BDA0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104836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文本中從媽媽不在到媽媽回家這段間他們閒聊了哪些</a:t>
            </a:r>
            <a:r>
              <a:rPr lang="zh-TW" altLang="en-US" sz="32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？又做了哪些事？將它們依時間序標註於時間軸上。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E8567-98AC-2496-78CA-0869225B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48366"/>
            <a:ext cx="11665296" cy="476126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873A8EC-6FB2-3BEB-B05F-79D862BD30CF}"/>
              </a:ext>
            </a:extLst>
          </p:cNvPr>
          <p:cNvCxnSpPr/>
          <p:nvPr/>
        </p:nvCxnSpPr>
        <p:spPr>
          <a:xfrm>
            <a:off x="767408" y="5013176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2C55C39D-DC70-3ABB-70F6-B947539800E6}"/>
              </a:ext>
            </a:extLst>
          </p:cNvPr>
          <p:cNvSpPr txBox="1"/>
          <p:nvPr/>
        </p:nvSpPr>
        <p:spPr>
          <a:xfrm>
            <a:off x="1625260" y="1397146"/>
            <a:ext cx="615553" cy="2027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耶誕節禮物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184AF3-B4B5-7FCF-B11B-1EA2416B3248}"/>
              </a:ext>
            </a:extLst>
          </p:cNvPr>
          <p:cNvSpPr txBox="1"/>
          <p:nvPr/>
        </p:nvSpPr>
        <p:spPr>
          <a:xfrm>
            <a:off x="2594785" y="1805496"/>
            <a:ext cx="615553" cy="1588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工作辛苦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4A69C0-336A-035D-93EA-94E9BA7F89F7}"/>
              </a:ext>
            </a:extLst>
          </p:cNvPr>
          <p:cNvSpPr txBox="1"/>
          <p:nvPr/>
        </p:nvSpPr>
        <p:spPr>
          <a:xfrm>
            <a:off x="3628676" y="1727024"/>
            <a:ext cx="923330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被同學笑只有一件衣服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AF698E-F696-6FFD-D6AE-AE16747DB26F}"/>
              </a:ext>
            </a:extLst>
          </p:cNvPr>
          <p:cNvSpPr txBox="1"/>
          <p:nvPr/>
        </p:nvSpPr>
        <p:spPr>
          <a:xfrm>
            <a:off x="4768100" y="1702801"/>
            <a:ext cx="553998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爸爸破產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27DFB9-207C-5B14-E949-3043119ECC3F}"/>
              </a:ext>
            </a:extLst>
          </p:cNvPr>
          <p:cNvSpPr txBox="1"/>
          <p:nvPr/>
        </p:nvSpPr>
        <p:spPr>
          <a:xfrm>
            <a:off x="5700525" y="1702801"/>
            <a:ext cx="553998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清掃壁爐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03D386-969C-00A9-5FE8-EF7D90FE978C}"/>
              </a:ext>
            </a:extLst>
          </p:cNvPr>
          <p:cNvSpPr txBox="1"/>
          <p:nvPr/>
        </p:nvSpPr>
        <p:spPr>
          <a:xfrm>
            <a:off x="6562893" y="1696437"/>
            <a:ext cx="923330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幫媽媽把拖鞋烤暖和。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940FF9-CDF0-47B7-0C42-C64315985EDC}"/>
              </a:ext>
            </a:extLst>
          </p:cNvPr>
          <p:cNvSpPr txBox="1"/>
          <p:nvPr/>
        </p:nvSpPr>
        <p:spPr>
          <a:xfrm>
            <a:off x="7805622" y="1109935"/>
            <a:ext cx="1292662" cy="2265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決定送新拖鞋或其他禮物給媽媽當聖誕節禮物。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0DDADC-8D12-5F0D-4D26-DDDEAB1D7A8B}"/>
              </a:ext>
            </a:extLst>
          </p:cNvPr>
          <p:cNvSpPr txBox="1"/>
          <p:nvPr/>
        </p:nvSpPr>
        <p:spPr>
          <a:xfrm>
            <a:off x="9417683" y="1545532"/>
            <a:ext cx="923330" cy="1830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嚴守聖誕節禮物的祕密。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F8331BB-176A-2E0E-76E5-8C8D9F8BB895}"/>
              </a:ext>
            </a:extLst>
          </p:cNvPr>
          <p:cNvCxnSpPr>
            <a:cxnSpLocks/>
          </p:cNvCxnSpPr>
          <p:nvPr/>
        </p:nvCxnSpPr>
        <p:spPr>
          <a:xfrm>
            <a:off x="1933035" y="3424630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9880D0F-1149-4F02-2DD7-49F6A0145E38}"/>
              </a:ext>
            </a:extLst>
          </p:cNvPr>
          <p:cNvCxnSpPr>
            <a:cxnSpLocks/>
          </p:cNvCxnSpPr>
          <p:nvPr/>
        </p:nvCxnSpPr>
        <p:spPr>
          <a:xfrm>
            <a:off x="2869176" y="3391527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0148DCF-EA88-A15E-9D6E-B13CD8C84E86}"/>
              </a:ext>
            </a:extLst>
          </p:cNvPr>
          <p:cNvCxnSpPr>
            <a:cxnSpLocks/>
          </p:cNvCxnSpPr>
          <p:nvPr/>
        </p:nvCxnSpPr>
        <p:spPr>
          <a:xfrm>
            <a:off x="4101911" y="3412246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ABCA4AA-6F27-D851-C84C-157044CCCCFF}"/>
              </a:ext>
            </a:extLst>
          </p:cNvPr>
          <p:cNvCxnSpPr>
            <a:cxnSpLocks/>
          </p:cNvCxnSpPr>
          <p:nvPr/>
        </p:nvCxnSpPr>
        <p:spPr>
          <a:xfrm>
            <a:off x="5038052" y="3379143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27283E5-C326-47D5-4A9B-0C29E60F6BC0}"/>
              </a:ext>
            </a:extLst>
          </p:cNvPr>
          <p:cNvCxnSpPr>
            <a:cxnSpLocks/>
          </p:cNvCxnSpPr>
          <p:nvPr/>
        </p:nvCxnSpPr>
        <p:spPr>
          <a:xfrm>
            <a:off x="5993267" y="3404544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CAD20FF-6C7F-ED45-3254-3650DA93FC3A}"/>
              </a:ext>
            </a:extLst>
          </p:cNvPr>
          <p:cNvCxnSpPr>
            <a:cxnSpLocks/>
          </p:cNvCxnSpPr>
          <p:nvPr/>
        </p:nvCxnSpPr>
        <p:spPr>
          <a:xfrm>
            <a:off x="7071131" y="3399803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768463A-6253-BA8E-4AFC-81E1363A2ABD}"/>
              </a:ext>
            </a:extLst>
          </p:cNvPr>
          <p:cNvCxnSpPr>
            <a:cxnSpLocks/>
          </p:cNvCxnSpPr>
          <p:nvPr/>
        </p:nvCxnSpPr>
        <p:spPr>
          <a:xfrm>
            <a:off x="8512394" y="3412246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CBA2BBC-D874-5DA2-10E6-E5E5433B1654}"/>
              </a:ext>
            </a:extLst>
          </p:cNvPr>
          <p:cNvCxnSpPr>
            <a:cxnSpLocks/>
          </p:cNvCxnSpPr>
          <p:nvPr/>
        </p:nvCxnSpPr>
        <p:spPr>
          <a:xfrm>
            <a:off x="9879347" y="3410657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箭號: 向左 26">
            <a:extLst>
              <a:ext uri="{FF2B5EF4-FFF2-40B4-BE49-F238E27FC236}">
                <a16:creationId xmlns:a16="http://schemas.microsoft.com/office/drawing/2014/main" id="{44F8B112-6BA4-4D1B-ABC1-C738CC13D5C0}"/>
              </a:ext>
            </a:extLst>
          </p:cNvPr>
          <p:cNvSpPr/>
          <p:nvPr/>
        </p:nvSpPr>
        <p:spPr>
          <a:xfrm>
            <a:off x="10377261" y="5168819"/>
            <a:ext cx="1230566" cy="784832"/>
          </a:xfrm>
          <a:prstGeom prst="lef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動作者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B597CF6-8952-449B-BA7A-27CF23D5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06" y="5077476"/>
            <a:ext cx="841321" cy="76816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195F0AFD-DF0A-4FF8-96CF-F2B9DE44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18" y="5077476"/>
            <a:ext cx="841321" cy="76816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D66399-7B13-4D7E-9AFA-76673A0B1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57" y="5091623"/>
            <a:ext cx="749873" cy="768163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8EBD2E1-5A24-485B-B1F1-F2BD7BF3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246" y="5058996"/>
            <a:ext cx="841321" cy="768163"/>
          </a:xfrm>
          <a:prstGeom prst="rect">
            <a:avLst/>
          </a:prstGeom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CEF57174-D966-4A7D-91E8-765C2A7424CE}"/>
              </a:ext>
            </a:extLst>
          </p:cNvPr>
          <p:cNvCxnSpPr/>
          <p:nvPr/>
        </p:nvCxnSpPr>
        <p:spPr>
          <a:xfrm>
            <a:off x="551384" y="1696437"/>
            <a:ext cx="0" cy="3472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187DE03-1083-4E13-BFA7-35DA67113C4E}"/>
              </a:ext>
            </a:extLst>
          </p:cNvPr>
          <p:cNvGrpSpPr/>
          <p:nvPr/>
        </p:nvGrpSpPr>
        <p:grpSpPr>
          <a:xfrm>
            <a:off x="77484" y="1664034"/>
            <a:ext cx="5460142" cy="4419983"/>
            <a:chOff x="77484" y="1664034"/>
            <a:chExt cx="5460142" cy="4419983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A23A82E9-C3C4-4D7F-9FFD-C682BD00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225" y="1664034"/>
              <a:ext cx="5267401" cy="4419983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BBAB5201-277B-4644-A9D8-AD70F1302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84" y="5019821"/>
              <a:ext cx="5460142" cy="218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6E678303-52B3-484D-884F-AE724B06BD40}"/>
                </a:ext>
              </a:extLst>
            </p:cNvPr>
            <p:cNvCxnSpPr/>
            <p:nvPr/>
          </p:nvCxnSpPr>
          <p:spPr>
            <a:xfrm>
              <a:off x="191344" y="1941234"/>
              <a:ext cx="0" cy="32576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橢圓 46">
            <a:extLst>
              <a:ext uri="{FF2B5EF4-FFF2-40B4-BE49-F238E27FC236}">
                <a16:creationId xmlns:a16="http://schemas.microsoft.com/office/drawing/2014/main" id="{D3A37315-046F-440B-BDCD-974B1D873B8B}"/>
              </a:ext>
            </a:extLst>
          </p:cNvPr>
          <p:cNvSpPr/>
          <p:nvPr/>
        </p:nvSpPr>
        <p:spPr>
          <a:xfrm>
            <a:off x="1775520" y="6381328"/>
            <a:ext cx="465293" cy="36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103380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推測文本沒有寫出是誰說的話，應該是誰說的？你是如何推論的？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（小組討論後搶權作答）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12E91-69A7-9BEF-E374-A9C7CD1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640081"/>
            <a:ext cx="10627922" cy="462683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DCA9814-9D80-8D69-4EB3-071B338F52E3}"/>
              </a:ext>
            </a:extLst>
          </p:cNvPr>
          <p:cNvCxnSpPr/>
          <p:nvPr/>
        </p:nvCxnSpPr>
        <p:spPr>
          <a:xfrm>
            <a:off x="885059" y="4757378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3AAC56A-08F3-D281-53FB-4798EF109CF0}"/>
              </a:ext>
            </a:extLst>
          </p:cNvPr>
          <p:cNvCxnSpPr/>
          <p:nvPr/>
        </p:nvCxnSpPr>
        <p:spPr>
          <a:xfrm>
            <a:off x="839416" y="2204864"/>
            <a:ext cx="0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1C7434-9452-7338-80B3-8DA7423C02DD}"/>
              </a:ext>
            </a:extLst>
          </p:cNvPr>
          <p:cNvSpPr txBox="1"/>
          <p:nvPr/>
        </p:nvSpPr>
        <p:spPr>
          <a:xfrm>
            <a:off x="1610448" y="1603345"/>
            <a:ext cx="461665" cy="315403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「難道有不送禮物的耶誕節？」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05AD9A-1927-C2BB-8A5B-81589388F4E5}"/>
              </a:ext>
            </a:extLst>
          </p:cNvPr>
          <p:cNvSpPr txBox="1"/>
          <p:nvPr/>
        </p:nvSpPr>
        <p:spPr>
          <a:xfrm>
            <a:off x="2222547" y="1804791"/>
            <a:ext cx="1015663" cy="29349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「媽媽說，我們這個冬天的日子是最艱難的了。爸爸到現在還沒回來呀！」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A1345B-A7F5-930B-AE9F-F40A360E8BB8}"/>
              </a:ext>
            </a:extLst>
          </p:cNvPr>
          <p:cNvSpPr txBox="1"/>
          <p:nvPr/>
        </p:nvSpPr>
        <p:spPr>
          <a:xfrm>
            <a:off x="4857162" y="1756557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「一整年的辛勞，為的就是一個快快樂樂的耶誕節呀！」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413CCD-9202-9DAF-8FC5-BEFD204A6953}"/>
              </a:ext>
            </a:extLst>
          </p:cNvPr>
          <p:cNvSpPr txBox="1"/>
          <p:nvPr/>
        </p:nvSpPr>
        <p:spPr>
          <a:xfrm>
            <a:off x="3320837" y="1756556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「就算停止送禮，對戰爭又會有多少幫助呢？」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AF01A6-9E4B-155B-96C0-44280EFAB112}"/>
              </a:ext>
            </a:extLst>
          </p:cNvPr>
          <p:cNvSpPr txBox="1"/>
          <p:nvPr/>
        </p:nvSpPr>
        <p:spPr>
          <a:xfrm>
            <a:off x="4129985" y="1797810"/>
            <a:ext cx="738664" cy="29506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「我們用自己的零用錢買好了。這樣，誰也管不著了。」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558ABB-BCBC-504A-2B57-EFF974445740}"/>
              </a:ext>
            </a:extLst>
          </p:cNvPr>
          <p:cNvSpPr txBox="1"/>
          <p:nvPr/>
        </p:nvSpPr>
        <p:spPr>
          <a:xfrm>
            <a:off x="5877646" y="2382219"/>
            <a:ext cx="461665" cy="23594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抱怨自己工作的辛苦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AA6E52-0AB8-6C89-26BC-054DF342C16D}"/>
              </a:ext>
            </a:extLst>
          </p:cNvPr>
          <p:cNvSpPr txBox="1"/>
          <p:nvPr/>
        </p:nvSpPr>
        <p:spPr>
          <a:xfrm>
            <a:off x="6739389" y="2514190"/>
            <a:ext cx="461665" cy="22598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說自己做家務的辛勞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99237C-A343-B3E9-A55D-9F18164EB994}"/>
              </a:ext>
            </a:extLst>
          </p:cNvPr>
          <p:cNvSpPr txBox="1"/>
          <p:nvPr/>
        </p:nvSpPr>
        <p:spPr>
          <a:xfrm>
            <a:off x="5772182" y="5132621"/>
            <a:ext cx="93656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美格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C22FEA-2224-89D6-B5D3-1180203085D1}"/>
              </a:ext>
            </a:extLst>
          </p:cNvPr>
          <p:cNvSpPr txBox="1"/>
          <p:nvPr/>
        </p:nvSpPr>
        <p:spPr>
          <a:xfrm>
            <a:off x="9436384" y="1820416"/>
            <a:ext cx="1569660" cy="29546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「爸爸不是故意破產的，他是因為設立學校才不幸失敗的，好人絕不該自私自利。貧窮有什麼關係？有錢也不見得就會多幸福哇！」？」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B88674B-ED94-8FE7-3609-3557163BE41F}"/>
              </a:ext>
            </a:extLst>
          </p:cNvPr>
          <p:cNvSpPr txBox="1"/>
          <p:nvPr/>
        </p:nvSpPr>
        <p:spPr>
          <a:xfrm>
            <a:off x="7306215" y="2227394"/>
            <a:ext cx="738664" cy="25210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「同學們都笑我，只有這麼一件衣服！」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8504F6-7B03-AF69-159F-3ED85793E3B1}"/>
              </a:ext>
            </a:extLst>
          </p:cNvPr>
          <p:cNvSpPr txBox="1"/>
          <p:nvPr/>
        </p:nvSpPr>
        <p:spPr>
          <a:xfrm>
            <a:off x="10810780" y="1603345"/>
            <a:ext cx="461665" cy="30853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「？」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CC4114C-6916-DAB4-18EB-530F118E2142}"/>
              </a:ext>
            </a:extLst>
          </p:cNvPr>
          <p:cNvSpPr txBox="1"/>
          <p:nvPr/>
        </p:nvSpPr>
        <p:spPr>
          <a:xfrm>
            <a:off x="8086998" y="1820416"/>
            <a:ext cx="1292662" cy="29189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「我真是厭倦這種苦日子啊！爸爸的財產要是保得住，那麼我們的生活就不會這麼辛苦了。？」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4FB94C3-C841-BF4B-5FF2-3E052E9E90E9}"/>
              </a:ext>
            </a:extLst>
          </p:cNvPr>
          <p:cNvSpPr txBox="1"/>
          <p:nvPr/>
        </p:nvSpPr>
        <p:spPr>
          <a:xfrm>
            <a:off x="6708743" y="5271121"/>
            <a:ext cx="7820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三姐佩斯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AD99EB-E86E-CCCF-E10F-488C870434DD}"/>
              </a:ext>
            </a:extLst>
          </p:cNvPr>
          <p:cNvSpPr txBox="1"/>
          <p:nvPr/>
        </p:nvSpPr>
        <p:spPr>
          <a:xfrm>
            <a:off x="7523441" y="5213830"/>
            <a:ext cx="786441" cy="646331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妹妹愛米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2F4421-F550-CA88-1140-6616CD078ED4}"/>
              </a:ext>
            </a:extLst>
          </p:cNvPr>
          <p:cNvSpPr txBox="1"/>
          <p:nvPr/>
        </p:nvSpPr>
        <p:spPr>
          <a:xfrm>
            <a:off x="8580546" y="5363657"/>
            <a:ext cx="6742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大姐美格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ABA91D8-905A-4977-BCA3-8FCD73E130C6}"/>
              </a:ext>
            </a:extLst>
          </p:cNvPr>
          <p:cNvSpPr txBox="1"/>
          <p:nvPr/>
        </p:nvSpPr>
        <p:spPr>
          <a:xfrm>
            <a:off x="9974173" y="5363657"/>
            <a:ext cx="72736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2AA4843-7E3C-E8AF-FFEE-C9951AF94BDD}"/>
              </a:ext>
            </a:extLst>
          </p:cNvPr>
          <p:cNvSpPr txBox="1"/>
          <p:nvPr/>
        </p:nvSpPr>
        <p:spPr>
          <a:xfrm>
            <a:off x="5640197" y="47997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F0786F7-C32F-6476-AEEA-AAD81605D60D}"/>
              </a:ext>
            </a:extLst>
          </p:cNvPr>
          <p:cNvSpPr txBox="1"/>
          <p:nvPr/>
        </p:nvSpPr>
        <p:spPr>
          <a:xfrm>
            <a:off x="1374868" y="48386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5BB169C-2249-156A-95B5-3401933123DA}"/>
              </a:ext>
            </a:extLst>
          </p:cNvPr>
          <p:cNvSpPr txBox="1"/>
          <p:nvPr/>
        </p:nvSpPr>
        <p:spPr>
          <a:xfrm>
            <a:off x="2248949" y="480842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5FAFDDE-2E45-8619-9EFE-832FC1E7CCFD}"/>
              </a:ext>
            </a:extLst>
          </p:cNvPr>
          <p:cNvSpPr txBox="1"/>
          <p:nvPr/>
        </p:nvSpPr>
        <p:spPr>
          <a:xfrm>
            <a:off x="6464259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977848A-627F-5352-8FDF-0CA294833717}"/>
              </a:ext>
            </a:extLst>
          </p:cNvPr>
          <p:cNvSpPr txBox="1"/>
          <p:nvPr/>
        </p:nvSpPr>
        <p:spPr>
          <a:xfrm>
            <a:off x="7156335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20B43B-7205-7971-BF8B-1E94158EEB2B}"/>
              </a:ext>
            </a:extLst>
          </p:cNvPr>
          <p:cNvSpPr txBox="1"/>
          <p:nvPr/>
        </p:nvSpPr>
        <p:spPr>
          <a:xfrm>
            <a:off x="8265048" y="4848587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866E4A9-3A27-9D74-8E3B-62D9C8B04518}"/>
              </a:ext>
            </a:extLst>
          </p:cNvPr>
          <p:cNvSpPr txBox="1"/>
          <p:nvPr/>
        </p:nvSpPr>
        <p:spPr>
          <a:xfrm>
            <a:off x="9781375" y="4848587"/>
            <a:ext cx="1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  ）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1D35AB1-00D0-FE57-4DD0-86A5A747B5B3}"/>
              </a:ext>
            </a:extLst>
          </p:cNvPr>
          <p:cNvSpPr txBox="1"/>
          <p:nvPr/>
        </p:nvSpPr>
        <p:spPr>
          <a:xfrm>
            <a:off x="3227802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4B4EC58-EC85-ED8D-3A6C-9751595CCA17}"/>
              </a:ext>
            </a:extLst>
          </p:cNvPr>
          <p:cNvSpPr txBox="1"/>
          <p:nvPr/>
        </p:nvSpPr>
        <p:spPr>
          <a:xfrm>
            <a:off x="4051864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7278802-0419-0FD2-C1DA-41CDA2BAF138}"/>
              </a:ext>
            </a:extLst>
          </p:cNvPr>
          <p:cNvSpPr txBox="1"/>
          <p:nvPr/>
        </p:nvSpPr>
        <p:spPr>
          <a:xfrm>
            <a:off x="4743940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F73C8C1-C9BC-4B30-8C29-3D21C434E2E6}"/>
              </a:ext>
            </a:extLst>
          </p:cNvPr>
          <p:cNvSpPr txBox="1"/>
          <p:nvPr/>
        </p:nvSpPr>
        <p:spPr>
          <a:xfrm>
            <a:off x="1342471" y="5261409"/>
            <a:ext cx="823646" cy="76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00FCE23-D27B-448F-84C7-6FCB457B751D}"/>
              </a:ext>
            </a:extLst>
          </p:cNvPr>
          <p:cNvSpPr txBox="1"/>
          <p:nvPr/>
        </p:nvSpPr>
        <p:spPr>
          <a:xfrm>
            <a:off x="2365914" y="5246440"/>
            <a:ext cx="823646" cy="76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C7FD631-38E3-4E00-9A76-F487A5E9BF29}"/>
              </a:ext>
            </a:extLst>
          </p:cNvPr>
          <p:cNvSpPr txBox="1"/>
          <p:nvPr/>
        </p:nvSpPr>
        <p:spPr>
          <a:xfrm>
            <a:off x="3292328" y="5246439"/>
            <a:ext cx="823646" cy="76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EAA356E-7C87-4D38-B489-D658709B4E06}"/>
              </a:ext>
            </a:extLst>
          </p:cNvPr>
          <p:cNvSpPr txBox="1"/>
          <p:nvPr/>
        </p:nvSpPr>
        <p:spPr>
          <a:xfrm>
            <a:off x="4169319" y="5246713"/>
            <a:ext cx="762811" cy="76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5254944-480F-4A03-A22A-3FB7F23D05DC}"/>
              </a:ext>
            </a:extLst>
          </p:cNvPr>
          <p:cNvSpPr txBox="1"/>
          <p:nvPr/>
        </p:nvSpPr>
        <p:spPr>
          <a:xfrm>
            <a:off x="4959274" y="5256101"/>
            <a:ext cx="823646" cy="764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1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730" y="215496"/>
            <a:ext cx="8957605" cy="103380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推測文本沒有寫出是誰說的話，應該是誰說的？你是如何推論的？</a:t>
            </a:r>
            <a:b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（小組討論後搶權作答）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12E91-69A7-9BEF-E374-A9C7CD1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640082"/>
            <a:ext cx="10627922" cy="345018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DCA9814-9D80-8D69-4EB3-071B338F52E3}"/>
              </a:ext>
            </a:extLst>
          </p:cNvPr>
          <p:cNvCxnSpPr/>
          <p:nvPr/>
        </p:nvCxnSpPr>
        <p:spPr>
          <a:xfrm>
            <a:off x="885059" y="4757378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3AAC56A-08F3-D281-53FB-4798EF109CF0}"/>
              </a:ext>
            </a:extLst>
          </p:cNvPr>
          <p:cNvCxnSpPr/>
          <p:nvPr/>
        </p:nvCxnSpPr>
        <p:spPr>
          <a:xfrm>
            <a:off x="839416" y="2204864"/>
            <a:ext cx="0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1C7434-9452-7338-80B3-8DA7423C02DD}"/>
              </a:ext>
            </a:extLst>
          </p:cNvPr>
          <p:cNvSpPr txBox="1"/>
          <p:nvPr/>
        </p:nvSpPr>
        <p:spPr>
          <a:xfrm>
            <a:off x="1610448" y="1603345"/>
            <a:ext cx="461665" cy="315403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「難道有不送禮物的耶誕節？」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05AD9A-1927-C2BB-8A5B-81589388F4E5}"/>
              </a:ext>
            </a:extLst>
          </p:cNvPr>
          <p:cNvSpPr txBox="1"/>
          <p:nvPr/>
        </p:nvSpPr>
        <p:spPr>
          <a:xfrm>
            <a:off x="2222547" y="1804791"/>
            <a:ext cx="1015663" cy="29349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「媽媽說，我們這個冬天的日子是最艱難的了。爸爸到現在還沒回來呀！」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A1345B-A7F5-930B-AE9F-F40A360E8BB8}"/>
              </a:ext>
            </a:extLst>
          </p:cNvPr>
          <p:cNvSpPr txBox="1"/>
          <p:nvPr/>
        </p:nvSpPr>
        <p:spPr>
          <a:xfrm>
            <a:off x="4857162" y="1756557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「一整年的辛勞，為的就是一個快快樂樂的耶誕節呀！」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413CCD-9202-9DAF-8FC5-BEFD204A6953}"/>
              </a:ext>
            </a:extLst>
          </p:cNvPr>
          <p:cNvSpPr txBox="1"/>
          <p:nvPr/>
        </p:nvSpPr>
        <p:spPr>
          <a:xfrm>
            <a:off x="3320837" y="1756556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「就算停止送禮，對戰爭又會有多少幫助呢？」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AF01A6-9E4B-155B-96C0-44280EFAB112}"/>
              </a:ext>
            </a:extLst>
          </p:cNvPr>
          <p:cNvSpPr txBox="1"/>
          <p:nvPr/>
        </p:nvSpPr>
        <p:spPr>
          <a:xfrm>
            <a:off x="4129985" y="1797810"/>
            <a:ext cx="738664" cy="29506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「我們用自己的零用錢買好了。這樣，誰也管不著了。」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558ABB-BCBC-504A-2B57-EFF974445740}"/>
              </a:ext>
            </a:extLst>
          </p:cNvPr>
          <p:cNvSpPr txBox="1"/>
          <p:nvPr/>
        </p:nvSpPr>
        <p:spPr>
          <a:xfrm>
            <a:off x="5877646" y="2382219"/>
            <a:ext cx="461665" cy="23594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抱怨自己工作的辛苦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AA6E52-0AB8-6C89-26BC-054DF342C16D}"/>
              </a:ext>
            </a:extLst>
          </p:cNvPr>
          <p:cNvSpPr txBox="1"/>
          <p:nvPr/>
        </p:nvSpPr>
        <p:spPr>
          <a:xfrm>
            <a:off x="6739389" y="2514190"/>
            <a:ext cx="461665" cy="22598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說自己做家務的辛勞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99237C-A343-B3E9-A55D-9F18164EB994}"/>
              </a:ext>
            </a:extLst>
          </p:cNvPr>
          <p:cNvSpPr txBox="1"/>
          <p:nvPr/>
        </p:nvSpPr>
        <p:spPr>
          <a:xfrm>
            <a:off x="5772182" y="5132621"/>
            <a:ext cx="93656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美格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C22FEA-2224-89D6-B5D3-1180203085D1}"/>
              </a:ext>
            </a:extLst>
          </p:cNvPr>
          <p:cNvSpPr txBox="1"/>
          <p:nvPr/>
        </p:nvSpPr>
        <p:spPr>
          <a:xfrm>
            <a:off x="9436384" y="1820416"/>
            <a:ext cx="1569660" cy="29546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「爸爸不是故意破產的，他是因為設立學校才不幸失敗的，好人絕不該自私自利。貧窮有什麼關係？有錢也不見得就會多幸福哇！」？」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B88674B-ED94-8FE7-3609-3557163BE41F}"/>
              </a:ext>
            </a:extLst>
          </p:cNvPr>
          <p:cNvSpPr txBox="1"/>
          <p:nvPr/>
        </p:nvSpPr>
        <p:spPr>
          <a:xfrm>
            <a:off x="7306215" y="2227394"/>
            <a:ext cx="738664" cy="25210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「同學們都笑我，只有這麼一件衣服！」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8504F6-7B03-AF69-159F-3ED85793E3B1}"/>
              </a:ext>
            </a:extLst>
          </p:cNvPr>
          <p:cNvSpPr txBox="1"/>
          <p:nvPr/>
        </p:nvSpPr>
        <p:spPr>
          <a:xfrm>
            <a:off x="10810780" y="1603345"/>
            <a:ext cx="461665" cy="30853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「？」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CC4114C-6916-DAB4-18EB-530F118E2142}"/>
              </a:ext>
            </a:extLst>
          </p:cNvPr>
          <p:cNvSpPr txBox="1"/>
          <p:nvPr/>
        </p:nvSpPr>
        <p:spPr>
          <a:xfrm>
            <a:off x="8086998" y="1820416"/>
            <a:ext cx="1292662" cy="29189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「我真是厭倦這種苦日子啊！爸爸的財產要是保得住，那麼我們的生活就不會這麼辛苦了。？」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4FB94C3-C841-BF4B-5FF2-3E052E9E90E9}"/>
              </a:ext>
            </a:extLst>
          </p:cNvPr>
          <p:cNvSpPr txBox="1"/>
          <p:nvPr/>
        </p:nvSpPr>
        <p:spPr>
          <a:xfrm>
            <a:off x="6770053" y="5271120"/>
            <a:ext cx="6920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三姐佩斯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AD99EB-E86E-CCCF-E10F-488C870434DD}"/>
              </a:ext>
            </a:extLst>
          </p:cNvPr>
          <p:cNvSpPr txBox="1"/>
          <p:nvPr/>
        </p:nvSpPr>
        <p:spPr>
          <a:xfrm>
            <a:off x="7523441" y="5213830"/>
            <a:ext cx="786441" cy="646331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妹妹愛米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2F4421-F550-CA88-1140-6616CD078ED4}"/>
              </a:ext>
            </a:extLst>
          </p:cNvPr>
          <p:cNvSpPr txBox="1"/>
          <p:nvPr/>
        </p:nvSpPr>
        <p:spPr>
          <a:xfrm>
            <a:off x="8580546" y="5363657"/>
            <a:ext cx="6742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大姐美格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ABA91D8-905A-4977-BCA3-8FCD73E130C6}"/>
              </a:ext>
            </a:extLst>
          </p:cNvPr>
          <p:cNvSpPr txBox="1"/>
          <p:nvPr/>
        </p:nvSpPr>
        <p:spPr>
          <a:xfrm>
            <a:off x="9974173" y="5363657"/>
            <a:ext cx="72736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2AA4843-7E3C-E8AF-FFEE-C9951AF94BDD}"/>
              </a:ext>
            </a:extLst>
          </p:cNvPr>
          <p:cNvSpPr txBox="1"/>
          <p:nvPr/>
        </p:nvSpPr>
        <p:spPr>
          <a:xfrm>
            <a:off x="5640197" y="47997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F0786F7-C32F-6476-AEEA-AAD81605D60D}"/>
              </a:ext>
            </a:extLst>
          </p:cNvPr>
          <p:cNvSpPr txBox="1"/>
          <p:nvPr/>
        </p:nvSpPr>
        <p:spPr>
          <a:xfrm>
            <a:off x="1374868" y="48386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5BB169C-2249-156A-95B5-3401933123DA}"/>
              </a:ext>
            </a:extLst>
          </p:cNvPr>
          <p:cNvSpPr txBox="1"/>
          <p:nvPr/>
        </p:nvSpPr>
        <p:spPr>
          <a:xfrm>
            <a:off x="2248949" y="480842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5FAFDDE-2E45-8619-9EFE-832FC1E7CCFD}"/>
              </a:ext>
            </a:extLst>
          </p:cNvPr>
          <p:cNvSpPr txBox="1"/>
          <p:nvPr/>
        </p:nvSpPr>
        <p:spPr>
          <a:xfrm>
            <a:off x="6464259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977848A-627F-5352-8FDF-0CA294833717}"/>
              </a:ext>
            </a:extLst>
          </p:cNvPr>
          <p:cNvSpPr txBox="1"/>
          <p:nvPr/>
        </p:nvSpPr>
        <p:spPr>
          <a:xfrm>
            <a:off x="7156335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20B43B-7205-7971-BF8B-1E94158EEB2B}"/>
              </a:ext>
            </a:extLst>
          </p:cNvPr>
          <p:cNvSpPr txBox="1"/>
          <p:nvPr/>
        </p:nvSpPr>
        <p:spPr>
          <a:xfrm>
            <a:off x="8265048" y="4848587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866E4A9-3A27-9D74-8E3B-62D9C8B04518}"/>
              </a:ext>
            </a:extLst>
          </p:cNvPr>
          <p:cNvSpPr txBox="1"/>
          <p:nvPr/>
        </p:nvSpPr>
        <p:spPr>
          <a:xfrm>
            <a:off x="9781375" y="4848587"/>
            <a:ext cx="1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  ）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1D35AB1-00D0-FE57-4DD0-86A5A747B5B3}"/>
              </a:ext>
            </a:extLst>
          </p:cNvPr>
          <p:cNvSpPr txBox="1"/>
          <p:nvPr/>
        </p:nvSpPr>
        <p:spPr>
          <a:xfrm>
            <a:off x="3227802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4B4EC58-EC85-ED8D-3A6C-9751595CCA17}"/>
              </a:ext>
            </a:extLst>
          </p:cNvPr>
          <p:cNvSpPr txBox="1"/>
          <p:nvPr/>
        </p:nvSpPr>
        <p:spPr>
          <a:xfrm>
            <a:off x="4051864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7278802-0419-0FD2-C1DA-41CDA2BAF138}"/>
              </a:ext>
            </a:extLst>
          </p:cNvPr>
          <p:cNvSpPr txBox="1"/>
          <p:nvPr/>
        </p:nvSpPr>
        <p:spPr>
          <a:xfrm>
            <a:off x="4743940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3832D86-666E-4CD1-BD73-5B5A5A7190CF}"/>
              </a:ext>
            </a:extLst>
          </p:cNvPr>
          <p:cNvSpPr txBox="1"/>
          <p:nvPr/>
        </p:nvSpPr>
        <p:spPr>
          <a:xfrm>
            <a:off x="1427575" y="5341537"/>
            <a:ext cx="6742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大姐美格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77367F9-F8BE-46FB-AE27-E8E698B68A24}"/>
              </a:ext>
            </a:extLst>
          </p:cNvPr>
          <p:cNvSpPr txBox="1"/>
          <p:nvPr/>
        </p:nvSpPr>
        <p:spPr>
          <a:xfrm>
            <a:off x="2302370" y="5341537"/>
            <a:ext cx="72736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0C25511-C447-4D57-A1A1-1F7D00543563}"/>
              </a:ext>
            </a:extLst>
          </p:cNvPr>
          <p:cNvSpPr txBox="1"/>
          <p:nvPr/>
        </p:nvSpPr>
        <p:spPr>
          <a:xfrm>
            <a:off x="3354621" y="5363657"/>
            <a:ext cx="6742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大姐美格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412A4EF-8B11-4907-8C5C-69D5E1761F9C}"/>
              </a:ext>
            </a:extLst>
          </p:cNvPr>
          <p:cNvSpPr txBox="1"/>
          <p:nvPr/>
        </p:nvSpPr>
        <p:spPr>
          <a:xfrm>
            <a:off x="4225496" y="5377632"/>
            <a:ext cx="673678" cy="646331"/>
          </a:xfrm>
          <a:prstGeom prst="rect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妹妹愛米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697456C-9DC9-4986-91F2-5B07FD60F7CF}"/>
              </a:ext>
            </a:extLst>
          </p:cNvPr>
          <p:cNvSpPr txBox="1"/>
          <p:nvPr/>
        </p:nvSpPr>
        <p:spPr>
          <a:xfrm>
            <a:off x="5014112" y="5373380"/>
            <a:ext cx="6920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三姐佩斯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95A4087-8BED-4689-B6AB-AC2D3B32289C}"/>
              </a:ext>
            </a:extLst>
          </p:cNvPr>
          <p:cNvSpPr txBox="1"/>
          <p:nvPr/>
        </p:nvSpPr>
        <p:spPr>
          <a:xfrm>
            <a:off x="1427574" y="6165304"/>
            <a:ext cx="43446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本班推論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C0DC943-D604-42AC-AC84-2788AF5AA943}"/>
              </a:ext>
            </a:extLst>
          </p:cNvPr>
          <p:cNvSpPr txBox="1"/>
          <p:nvPr/>
        </p:nvSpPr>
        <p:spPr>
          <a:xfrm>
            <a:off x="107572" y="224565"/>
            <a:ext cx="2922158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608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結論</a:t>
            </a:r>
          </a:p>
        </p:txBody>
      </p:sp>
    </p:spTree>
    <p:extLst>
      <p:ext uri="{BB962C8B-B14F-4D97-AF65-F5344CB8AC3E}">
        <p14:creationId xmlns:p14="http://schemas.microsoft.com/office/powerpoint/2010/main" val="3405208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CB4CD77-6766-B43D-1428-EC42FA9D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D2215-BF7E-0D2A-B0A9-B31BDA0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104836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文本中從媽媽不在到媽媽回家這段間他們閒聊了哪些</a:t>
            </a:r>
            <a:r>
              <a:rPr lang="zh-TW" altLang="en-US" sz="32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？又做了哪些事？將它們依時間序標註於時間軸上。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E8567-98AC-2496-78CA-0869225B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48366"/>
            <a:ext cx="11665296" cy="476126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873A8EC-6FB2-3BEB-B05F-79D862BD30CF}"/>
              </a:ext>
            </a:extLst>
          </p:cNvPr>
          <p:cNvCxnSpPr/>
          <p:nvPr/>
        </p:nvCxnSpPr>
        <p:spPr>
          <a:xfrm>
            <a:off x="767408" y="5013176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2C55C39D-DC70-3ABB-70F6-B947539800E6}"/>
              </a:ext>
            </a:extLst>
          </p:cNvPr>
          <p:cNvSpPr txBox="1"/>
          <p:nvPr/>
        </p:nvSpPr>
        <p:spPr>
          <a:xfrm>
            <a:off x="1625260" y="1397146"/>
            <a:ext cx="615553" cy="2027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耶誕節禮物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184AF3-B4B5-7FCF-B11B-1EA2416B3248}"/>
              </a:ext>
            </a:extLst>
          </p:cNvPr>
          <p:cNvSpPr txBox="1"/>
          <p:nvPr/>
        </p:nvSpPr>
        <p:spPr>
          <a:xfrm>
            <a:off x="2594785" y="1805496"/>
            <a:ext cx="615553" cy="1588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工作辛苦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4A69C0-336A-035D-93EA-94E9BA7F89F7}"/>
              </a:ext>
            </a:extLst>
          </p:cNvPr>
          <p:cNvSpPr txBox="1"/>
          <p:nvPr/>
        </p:nvSpPr>
        <p:spPr>
          <a:xfrm>
            <a:off x="3628676" y="1727024"/>
            <a:ext cx="923330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被同學笑只有一件衣服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AF698E-F696-6FFD-D6AE-AE16747DB26F}"/>
              </a:ext>
            </a:extLst>
          </p:cNvPr>
          <p:cNvSpPr txBox="1"/>
          <p:nvPr/>
        </p:nvSpPr>
        <p:spPr>
          <a:xfrm>
            <a:off x="4768100" y="1702801"/>
            <a:ext cx="553998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爸爸破產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27DFB9-207C-5B14-E949-3043119ECC3F}"/>
              </a:ext>
            </a:extLst>
          </p:cNvPr>
          <p:cNvSpPr txBox="1"/>
          <p:nvPr/>
        </p:nvSpPr>
        <p:spPr>
          <a:xfrm>
            <a:off x="5700525" y="1702801"/>
            <a:ext cx="553998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清掃壁爐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03D386-969C-00A9-5FE8-EF7D90FE978C}"/>
              </a:ext>
            </a:extLst>
          </p:cNvPr>
          <p:cNvSpPr txBox="1"/>
          <p:nvPr/>
        </p:nvSpPr>
        <p:spPr>
          <a:xfrm>
            <a:off x="6562893" y="1696437"/>
            <a:ext cx="923330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幫媽媽把拖鞋烤暖和。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940FF9-CDF0-47B7-0C42-C64315985EDC}"/>
              </a:ext>
            </a:extLst>
          </p:cNvPr>
          <p:cNvSpPr txBox="1"/>
          <p:nvPr/>
        </p:nvSpPr>
        <p:spPr>
          <a:xfrm>
            <a:off x="7805622" y="1109935"/>
            <a:ext cx="1292662" cy="2265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決定送新拖鞋或其他禮物給媽媽當聖誕節禮物。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0DDADC-8D12-5F0D-4D26-DDDEAB1D7A8B}"/>
              </a:ext>
            </a:extLst>
          </p:cNvPr>
          <p:cNvSpPr txBox="1"/>
          <p:nvPr/>
        </p:nvSpPr>
        <p:spPr>
          <a:xfrm>
            <a:off x="9417683" y="1545532"/>
            <a:ext cx="923330" cy="1830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嚴守聖誕節禮物的祕密。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F8331BB-176A-2E0E-76E5-8C8D9F8BB895}"/>
              </a:ext>
            </a:extLst>
          </p:cNvPr>
          <p:cNvCxnSpPr>
            <a:cxnSpLocks/>
          </p:cNvCxnSpPr>
          <p:nvPr/>
        </p:nvCxnSpPr>
        <p:spPr>
          <a:xfrm>
            <a:off x="1933035" y="3424630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9880D0F-1149-4F02-2DD7-49F6A0145E38}"/>
              </a:ext>
            </a:extLst>
          </p:cNvPr>
          <p:cNvCxnSpPr>
            <a:cxnSpLocks/>
          </p:cNvCxnSpPr>
          <p:nvPr/>
        </p:nvCxnSpPr>
        <p:spPr>
          <a:xfrm>
            <a:off x="2869176" y="3391527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0148DCF-EA88-A15E-9D6E-B13CD8C84E86}"/>
              </a:ext>
            </a:extLst>
          </p:cNvPr>
          <p:cNvCxnSpPr>
            <a:cxnSpLocks/>
          </p:cNvCxnSpPr>
          <p:nvPr/>
        </p:nvCxnSpPr>
        <p:spPr>
          <a:xfrm>
            <a:off x="4101911" y="3412246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ABCA4AA-6F27-D851-C84C-157044CCCCFF}"/>
              </a:ext>
            </a:extLst>
          </p:cNvPr>
          <p:cNvCxnSpPr>
            <a:cxnSpLocks/>
          </p:cNvCxnSpPr>
          <p:nvPr/>
        </p:nvCxnSpPr>
        <p:spPr>
          <a:xfrm>
            <a:off x="5038052" y="3379143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27283E5-C326-47D5-4A9B-0C29E60F6BC0}"/>
              </a:ext>
            </a:extLst>
          </p:cNvPr>
          <p:cNvCxnSpPr>
            <a:cxnSpLocks/>
          </p:cNvCxnSpPr>
          <p:nvPr/>
        </p:nvCxnSpPr>
        <p:spPr>
          <a:xfrm>
            <a:off x="5993267" y="3404544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CAD20FF-6C7F-ED45-3254-3650DA93FC3A}"/>
              </a:ext>
            </a:extLst>
          </p:cNvPr>
          <p:cNvCxnSpPr>
            <a:cxnSpLocks/>
          </p:cNvCxnSpPr>
          <p:nvPr/>
        </p:nvCxnSpPr>
        <p:spPr>
          <a:xfrm>
            <a:off x="7071131" y="3399803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768463A-6253-BA8E-4AFC-81E1363A2ABD}"/>
              </a:ext>
            </a:extLst>
          </p:cNvPr>
          <p:cNvCxnSpPr>
            <a:cxnSpLocks/>
          </p:cNvCxnSpPr>
          <p:nvPr/>
        </p:nvCxnSpPr>
        <p:spPr>
          <a:xfrm>
            <a:off x="8512394" y="3412246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CBA2BBC-D874-5DA2-10E6-E5E5433B1654}"/>
              </a:ext>
            </a:extLst>
          </p:cNvPr>
          <p:cNvCxnSpPr>
            <a:cxnSpLocks/>
          </p:cNvCxnSpPr>
          <p:nvPr/>
        </p:nvCxnSpPr>
        <p:spPr>
          <a:xfrm>
            <a:off x="9879347" y="3410657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箭號: 向左 26">
            <a:extLst>
              <a:ext uri="{FF2B5EF4-FFF2-40B4-BE49-F238E27FC236}">
                <a16:creationId xmlns:a16="http://schemas.microsoft.com/office/drawing/2014/main" id="{44F8B112-6BA4-4D1B-ABC1-C738CC13D5C0}"/>
              </a:ext>
            </a:extLst>
          </p:cNvPr>
          <p:cNvSpPr/>
          <p:nvPr/>
        </p:nvSpPr>
        <p:spPr>
          <a:xfrm>
            <a:off x="10377261" y="5168819"/>
            <a:ext cx="1230566" cy="784832"/>
          </a:xfrm>
          <a:prstGeom prst="lef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動作者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B597CF6-8952-449B-BA7A-27CF23D5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06" y="5077476"/>
            <a:ext cx="841321" cy="76816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195F0AFD-DF0A-4FF8-96CF-F2B9DE44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18" y="5077476"/>
            <a:ext cx="841321" cy="76816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D66399-7B13-4D7E-9AFA-76673A0B1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57" y="5091623"/>
            <a:ext cx="749873" cy="768163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8EBD2E1-5A24-485B-B1F1-F2BD7BF3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246" y="5058996"/>
            <a:ext cx="841321" cy="768163"/>
          </a:xfrm>
          <a:prstGeom prst="rect">
            <a:avLst/>
          </a:prstGeom>
        </p:spPr>
      </p:pic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CEF57174-D966-4A7D-91E8-765C2A7424CE}"/>
              </a:ext>
            </a:extLst>
          </p:cNvPr>
          <p:cNvCxnSpPr/>
          <p:nvPr/>
        </p:nvCxnSpPr>
        <p:spPr>
          <a:xfrm>
            <a:off x="551384" y="1696437"/>
            <a:ext cx="0" cy="3472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187DE03-1083-4E13-BFA7-35DA67113C4E}"/>
              </a:ext>
            </a:extLst>
          </p:cNvPr>
          <p:cNvGrpSpPr/>
          <p:nvPr/>
        </p:nvGrpSpPr>
        <p:grpSpPr>
          <a:xfrm>
            <a:off x="77484" y="1664034"/>
            <a:ext cx="5460142" cy="4419983"/>
            <a:chOff x="77484" y="1664034"/>
            <a:chExt cx="5460142" cy="4419983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A23A82E9-C3C4-4D7F-9FFD-C682BD00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225" y="1664034"/>
              <a:ext cx="5267401" cy="4419983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BBAB5201-277B-4644-A9D8-AD70F1302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84" y="5019821"/>
              <a:ext cx="5460142" cy="218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6E678303-52B3-484D-884F-AE724B06BD40}"/>
                </a:ext>
              </a:extLst>
            </p:cNvPr>
            <p:cNvCxnSpPr/>
            <p:nvPr/>
          </p:nvCxnSpPr>
          <p:spPr>
            <a:xfrm>
              <a:off x="191344" y="1941234"/>
              <a:ext cx="0" cy="32576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橢圓 46">
            <a:extLst>
              <a:ext uri="{FF2B5EF4-FFF2-40B4-BE49-F238E27FC236}">
                <a16:creationId xmlns:a16="http://schemas.microsoft.com/office/drawing/2014/main" id="{D3A37315-046F-440B-BDCD-974B1D873B8B}"/>
              </a:ext>
            </a:extLst>
          </p:cNvPr>
          <p:cNvSpPr/>
          <p:nvPr/>
        </p:nvSpPr>
        <p:spPr>
          <a:xfrm>
            <a:off x="1775520" y="6381328"/>
            <a:ext cx="465293" cy="366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  <a:extLst>
              <a:ext uri="{FF2B5EF4-FFF2-40B4-BE49-F238E27FC236}">
                <a16:creationId xmlns:a16="http://schemas.microsoft.com/office/drawing/2014/main" id="{8C3512E5-9F84-4B50-9469-B9321C6D4E05}"/>
              </a:ext>
            </a:extLst>
          </p:cNvPr>
          <p:cNvSpPr/>
          <p:nvPr/>
        </p:nvSpPr>
        <p:spPr>
          <a:xfrm>
            <a:off x="3310467" y="2260600"/>
            <a:ext cx="2980266" cy="6519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8865" y="338667"/>
            <a:ext cx="8911687" cy="872067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班級現況：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8865" y="1741794"/>
            <a:ext cx="10304701" cy="489607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以前：小說「</a:t>
            </a:r>
            <a:r>
              <a:rPr lang="zh-TW" altLang="en-US" sz="4800" b="1" u="wavyHeavy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那年，我們五年級</a:t>
            </a: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上學期</a:t>
            </a:r>
            <a:r>
              <a:rPr lang="en-US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</a:p>
          <a:p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現在：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生活上多了一點包容、溫馨、小組合作</a:t>
            </a:r>
          </a:p>
          <a:p>
            <a:pPr marL="0" indent="0">
              <a:buNone/>
            </a:pP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未來：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為上國中準備、為未來奠定</a:t>
            </a:r>
            <a:r>
              <a:rPr lang="zh-TW" alt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穩定</a:t>
            </a: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的人格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共同努建構一個值得他們懷念的班 </a:t>
            </a:r>
            <a:endParaRPr lang="en-US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934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"/>
            <a:ext cx="11665296" cy="121562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以下是他們閒聊的對話內容，請依據對話的前後文及該句（或段）話的內容判斷該該句（或段）話是屬於正向的還是負面的發言，正向的請於（）內填「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」，負面的請填入「─」，持平的請填「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12E91-69A7-9BEF-E374-A9C7CD1B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04497"/>
            <a:ext cx="10918851" cy="54648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DCA9814-9D80-8D69-4EB3-071B338F52E3}"/>
              </a:ext>
            </a:extLst>
          </p:cNvPr>
          <p:cNvCxnSpPr/>
          <p:nvPr/>
        </p:nvCxnSpPr>
        <p:spPr>
          <a:xfrm>
            <a:off x="885059" y="4757378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3AAC56A-08F3-D281-53FB-4798EF109CF0}"/>
              </a:ext>
            </a:extLst>
          </p:cNvPr>
          <p:cNvCxnSpPr/>
          <p:nvPr/>
        </p:nvCxnSpPr>
        <p:spPr>
          <a:xfrm>
            <a:off x="839416" y="2204864"/>
            <a:ext cx="0" cy="3096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1C7434-9452-7338-80B3-8DA7423C02DD}"/>
              </a:ext>
            </a:extLst>
          </p:cNvPr>
          <p:cNvSpPr txBox="1"/>
          <p:nvPr/>
        </p:nvSpPr>
        <p:spPr>
          <a:xfrm>
            <a:off x="1610448" y="1603345"/>
            <a:ext cx="461665" cy="315403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「難道有不送禮物的耶誕節？」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305AD9A-1927-C2BB-8A5B-81589388F4E5}"/>
              </a:ext>
            </a:extLst>
          </p:cNvPr>
          <p:cNvSpPr txBox="1"/>
          <p:nvPr/>
        </p:nvSpPr>
        <p:spPr>
          <a:xfrm>
            <a:off x="2222547" y="1804791"/>
            <a:ext cx="1015663" cy="29349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「媽媽說，我們這個冬天的日子是最艱難的了。爸爸到現在還沒回來呀！」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EA1345B-A7F5-930B-AE9F-F40A360E8BB8}"/>
              </a:ext>
            </a:extLst>
          </p:cNvPr>
          <p:cNvSpPr txBox="1"/>
          <p:nvPr/>
        </p:nvSpPr>
        <p:spPr>
          <a:xfrm>
            <a:off x="4857162" y="1756557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「一整年的辛勞，為的就是一個快快樂樂的耶誕節呀！」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413CCD-9202-9DAF-8FC5-BEFD204A6953}"/>
              </a:ext>
            </a:extLst>
          </p:cNvPr>
          <p:cNvSpPr txBox="1"/>
          <p:nvPr/>
        </p:nvSpPr>
        <p:spPr>
          <a:xfrm>
            <a:off x="3320837" y="1756556"/>
            <a:ext cx="738664" cy="29831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「就算停止送禮，對戰爭又會有多少幫助呢？」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AF01A6-9E4B-155B-96C0-44280EFAB112}"/>
              </a:ext>
            </a:extLst>
          </p:cNvPr>
          <p:cNvSpPr txBox="1"/>
          <p:nvPr/>
        </p:nvSpPr>
        <p:spPr>
          <a:xfrm>
            <a:off x="4129985" y="1797810"/>
            <a:ext cx="738664" cy="29506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「我們用自己的零用錢買好了。這樣，誰也管不著了。」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558ABB-BCBC-504A-2B57-EFF974445740}"/>
              </a:ext>
            </a:extLst>
          </p:cNvPr>
          <p:cNvSpPr txBox="1"/>
          <p:nvPr/>
        </p:nvSpPr>
        <p:spPr>
          <a:xfrm>
            <a:off x="5877646" y="2382219"/>
            <a:ext cx="461665" cy="23594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抱怨自己工作的辛苦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AA6E52-0AB8-6C89-26BC-054DF342C16D}"/>
              </a:ext>
            </a:extLst>
          </p:cNvPr>
          <p:cNvSpPr txBox="1"/>
          <p:nvPr/>
        </p:nvSpPr>
        <p:spPr>
          <a:xfrm>
            <a:off x="6739389" y="2514190"/>
            <a:ext cx="461665" cy="22598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說自己做家務的辛勞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99237C-A343-B3E9-A55D-9F18164EB994}"/>
              </a:ext>
            </a:extLst>
          </p:cNvPr>
          <p:cNvSpPr txBox="1"/>
          <p:nvPr/>
        </p:nvSpPr>
        <p:spPr>
          <a:xfrm>
            <a:off x="5669076" y="5132621"/>
            <a:ext cx="103966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美格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C22FEA-2224-89D6-B5D3-1180203085D1}"/>
              </a:ext>
            </a:extLst>
          </p:cNvPr>
          <p:cNvSpPr txBox="1"/>
          <p:nvPr/>
        </p:nvSpPr>
        <p:spPr>
          <a:xfrm>
            <a:off x="9436384" y="1820416"/>
            <a:ext cx="1569660" cy="29546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「爸爸不是故意破產的，他是因為設立學校才不幸失敗的，好人絕不該自私自利。貧窮有什麼關係？有錢也不見得就會多幸福哇！」？」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B88674B-ED94-8FE7-3609-3557163BE41F}"/>
              </a:ext>
            </a:extLst>
          </p:cNvPr>
          <p:cNvSpPr txBox="1"/>
          <p:nvPr/>
        </p:nvSpPr>
        <p:spPr>
          <a:xfrm>
            <a:off x="7306215" y="2227394"/>
            <a:ext cx="738664" cy="252104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「同學們都笑我，只有這麼一件衣服！」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8504F6-7B03-AF69-159F-3ED85793E3B1}"/>
              </a:ext>
            </a:extLst>
          </p:cNvPr>
          <p:cNvSpPr txBox="1"/>
          <p:nvPr/>
        </p:nvSpPr>
        <p:spPr>
          <a:xfrm>
            <a:off x="10810780" y="1603345"/>
            <a:ext cx="461665" cy="30853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「？」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CC4114C-6916-DAB4-18EB-530F118E2142}"/>
              </a:ext>
            </a:extLst>
          </p:cNvPr>
          <p:cNvSpPr txBox="1"/>
          <p:nvPr/>
        </p:nvSpPr>
        <p:spPr>
          <a:xfrm>
            <a:off x="8086998" y="1820416"/>
            <a:ext cx="1292662" cy="29189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「我真是厭倦這種苦日子啊！爸爸的財產要是保得住，那麼我們的生活就不會這麼辛苦了。？」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4FB94C3-C841-BF4B-5FF2-3E052E9E90E9}"/>
              </a:ext>
            </a:extLst>
          </p:cNvPr>
          <p:cNvSpPr txBox="1"/>
          <p:nvPr/>
        </p:nvSpPr>
        <p:spPr>
          <a:xfrm>
            <a:off x="6708743" y="5271121"/>
            <a:ext cx="7820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三姐佩斯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AD99EB-E86E-CCCF-E10F-488C870434DD}"/>
              </a:ext>
            </a:extLst>
          </p:cNvPr>
          <p:cNvSpPr txBox="1"/>
          <p:nvPr/>
        </p:nvSpPr>
        <p:spPr>
          <a:xfrm>
            <a:off x="7523441" y="5213830"/>
            <a:ext cx="7864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妹妹愛米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2F4421-F550-CA88-1140-6616CD078ED4}"/>
              </a:ext>
            </a:extLst>
          </p:cNvPr>
          <p:cNvSpPr txBox="1"/>
          <p:nvPr/>
        </p:nvSpPr>
        <p:spPr>
          <a:xfrm>
            <a:off x="8580546" y="5363657"/>
            <a:ext cx="6742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大姐美格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ABA91D8-905A-4977-BCA3-8FCD73E130C6}"/>
              </a:ext>
            </a:extLst>
          </p:cNvPr>
          <p:cNvSpPr txBox="1"/>
          <p:nvPr/>
        </p:nvSpPr>
        <p:spPr>
          <a:xfrm>
            <a:off x="9974173" y="5363657"/>
            <a:ext cx="7273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二姐喬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2AA4843-7E3C-E8AF-FFEE-C9951AF94BDD}"/>
              </a:ext>
            </a:extLst>
          </p:cNvPr>
          <p:cNvSpPr txBox="1"/>
          <p:nvPr/>
        </p:nvSpPr>
        <p:spPr>
          <a:xfrm>
            <a:off x="5640197" y="47997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F0786F7-C32F-6476-AEEA-AAD81605D60D}"/>
              </a:ext>
            </a:extLst>
          </p:cNvPr>
          <p:cNvSpPr txBox="1"/>
          <p:nvPr/>
        </p:nvSpPr>
        <p:spPr>
          <a:xfrm>
            <a:off x="1374868" y="4838632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5BB169C-2249-156A-95B5-3401933123DA}"/>
              </a:ext>
            </a:extLst>
          </p:cNvPr>
          <p:cNvSpPr txBox="1"/>
          <p:nvPr/>
        </p:nvSpPr>
        <p:spPr>
          <a:xfrm>
            <a:off x="2248949" y="480842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5FAFDDE-2E45-8619-9EFE-832FC1E7CCFD}"/>
              </a:ext>
            </a:extLst>
          </p:cNvPr>
          <p:cNvSpPr txBox="1"/>
          <p:nvPr/>
        </p:nvSpPr>
        <p:spPr>
          <a:xfrm>
            <a:off x="6464259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977848A-627F-5352-8FDF-0CA294833717}"/>
              </a:ext>
            </a:extLst>
          </p:cNvPr>
          <p:cNvSpPr txBox="1"/>
          <p:nvPr/>
        </p:nvSpPr>
        <p:spPr>
          <a:xfrm>
            <a:off x="7156335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C20B43B-7205-7971-BF8B-1E94158EEB2B}"/>
              </a:ext>
            </a:extLst>
          </p:cNvPr>
          <p:cNvSpPr txBox="1"/>
          <p:nvPr/>
        </p:nvSpPr>
        <p:spPr>
          <a:xfrm>
            <a:off x="8265048" y="4848587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866E4A9-3A27-9D74-8E3B-62D9C8B04518}"/>
              </a:ext>
            </a:extLst>
          </p:cNvPr>
          <p:cNvSpPr txBox="1"/>
          <p:nvPr/>
        </p:nvSpPr>
        <p:spPr>
          <a:xfrm>
            <a:off x="9781375" y="4848587"/>
            <a:ext cx="1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  ）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1D35AB1-00D0-FE57-4DD0-86A5A747B5B3}"/>
              </a:ext>
            </a:extLst>
          </p:cNvPr>
          <p:cNvSpPr txBox="1"/>
          <p:nvPr/>
        </p:nvSpPr>
        <p:spPr>
          <a:xfrm>
            <a:off x="3227802" y="4774086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4B4EC58-EC85-ED8D-3A6C-9751595CCA17}"/>
              </a:ext>
            </a:extLst>
          </p:cNvPr>
          <p:cNvSpPr txBox="1"/>
          <p:nvPr/>
        </p:nvSpPr>
        <p:spPr>
          <a:xfrm>
            <a:off x="4051864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7278802-0419-0FD2-C1DA-41CDA2BAF138}"/>
              </a:ext>
            </a:extLst>
          </p:cNvPr>
          <p:cNvSpPr txBox="1"/>
          <p:nvPr/>
        </p:nvSpPr>
        <p:spPr>
          <a:xfrm>
            <a:off x="4743940" y="4748440"/>
            <a:ext cx="93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（      ）</a:t>
            </a:r>
          </a:p>
        </p:txBody>
      </p:sp>
      <p:sp>
        <p:nvSpPr>
          <p:cNvPr id="41" name="箭號: 向左 40">
            <a:extLst>
              <a:ext uri="{FF2B5EF4-FFF2-40B4-BE49-F238E27FC236}">
                <a16:creationId xmlns:a16="http://schemas.microsoft.com/office/drawing/2014/main" id="{3054F1F2-9A0D-41B8-ACB7-57DC4FAF8F83}"/>
              </a:ext>
            </a:extLst>
          </p:cNvPr>
          <p:cNvSpPr/>
          <p:nvPr/>
        </p:nvSpPr>
        <p:spPr>
          <a:xfrm>
            <a:off x="10963283" y="5245414"/>
            <a:ext cx="1230566" cy="784832"/>
          </a:xfrm>
          <a:prstGeom prst="lef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發言者</a:t>
            </a:r>
          </a:p>
        </p:txBody>
      </p:sp>
    </p:spTree>
    <p:extLst>
      <p:ext uri="{BB962C8B-B14F-4D97-AF65-F5344CB8AC3E}">
        <p14:creationId xmlns:p14="http://schemas.microsoft.com/office/powerpoint/2010/main" val="4572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755211"/>
            <a:ext cx="8250752" cy="201622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5395846" y="3925765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E8488A-A5E7-4F7C-8A1C-C5A5E100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" y="2619331"/>
            <a:ext cx="8568952" cy="43346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70F4DF-6543-4F02-ADFC-A21071B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37" y="603107"/>
            <a:ext cx="3613371" cy="2016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4EE516-E48A-4047-B2D9-1C38150C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60" y="4528469"/>
            <a:ext cx="1033971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1"/>
            <a:ext cx="11557284" cy="261484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「爸爸不是故意破產的，他是因為設立學校才不幸失敗的，好人絕不該自私自利。貧窮有什麼關係？有錢也不見得就會多幸福哇！」這句話中的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絕不該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自私自利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指誰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？為什麼？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353951" y="2643194"/>
            <a:ext cx="1155728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姐妹們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指一種社會價值，沒有指任人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發言的人指其他姐妹們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FA8134-23E5-4FF5-BD31-6F4FAA32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5099566"/>
            <a:ext cx="7392144" cy="9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3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1"/>
            <a:ext cx="11557284" cy="170080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下列哪些發言可以感受到發言者具有比較高度的同理心？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371365" y="1720840"/>
            <a:ext cx="11557283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「難道有不送禮物的耶誕節？」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「媽媽說，我們這個冬天的日子是最艱難的了。爸爸到現在還沒回來呀！」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「就算停止送禮，對戰爭又會有多少幫助呢？」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「我們用自己的零用錢買好了。這樣，誰也管不著了。」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「一整年的辛勞，為的就是一個快快樂樂的耶誕節呀！」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CF1881-F544-4926-8363-E040533D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00" y="5725189"/>
            <a:ext cx="10128448" cy="11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1"/>
            <a:ext cx="11557284" cy="112474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下列哪些行動或行為可以感受到行為者很貼心？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371365" y="1124744"/>
            <a:ext cx="11557283" cy="4955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佩斯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想起母親快回來了，連忙清掃壁爐，把母親的拖鞋取來，想趁她回來前把拖鞋烤暖和。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「看到母親的拖鞋太破舊了，喬決定要送一雙新的拖鞋給母親當耶誕節禮物」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媽媽拿出父親的信時，美格和愛米分別靠在她的兩旁，佩斯坐在她的腳邊。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媽媽拿出父親的信時，喬則是走到母親背後，從她的肩頭上窺看著信上的字，不然，假如自己被信感動得落淚，恐怕會被母親看見呢！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「姐妹們一邊看信，一邊想著：「戰場上很冷吧？那裡不像家裡溫暖，家裡不但有壁爐烤火，有熱騰騰的晚飯吃，還有暖烘烘的床可以睡覺。」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E6967C3-0CA1-408D-999F-7FD2E7706577}"/>
              </a:ext>
            </a:extLst>
          </p:cNvPr>
          <p:cNvSpPr txBox="1"/>
          <p:nvPr/>
        </p:nvSpPr>
        <p:spPr>
          <a:xfrm>
            <a:off x="9552383" y="5949280"/>
            <a:ext cx="187220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１１３１２２０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1BB2A4-FC10-469C-8500-7B401E58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4077072"/>
            <a:ext cx="9120336" cy="10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9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4" y="1"/>
            <a:ext cx="11557284" cy="112474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文本中「父親的信中並沒有寫戰場上的危險和困難，也沒有感傷的心情。」你覺得為什麼他要這麼做？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371365" y="1124744"/>
            <a:ext cx="11557283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保密防碟人人有責。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不想讓家人擔心。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因為父親心中一直惦記著她們！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因為父親心中有「愛」。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C7013E-9201-4819-AC55-735E393E4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83432" y="3933056"/>
            <a:ext cx="9264352" cy="10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3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4" y="1"/>
            <a:ext cx="11754872" cy="242088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姐妹們一邊看信，一邊想著：「戰場上很冷吧？那裡不像家裡溫暖，家裡不但有壁爐烤火，有熱騰騰的晚飯吃，還有暖烘烘的床可以睡覺。」四姐妹都默默的掉下眼淚，衷心覺得對不起父親。這一段的描述讓人覺得她們是很懂事而貼心的小子孩，和媽媽回來前完全不同，是什麼改變了他們？下列哪一個選項最足以描述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245784" y="2420888"/>
            <a:ext cx="11754872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因為爸爸的信。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</a:t>
            </a:r>
            <a:r>
              <a:rPr kumimoji="0" lang="zh-TW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喬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的一席話點醒了大家。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家庭的「愛」。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因為她的本性善良，加上「愛」的啟發。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這個家原本就存在「愛」；抱怨、聊天並不會改變什麼。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AF9BBD-7FB1-4FA5-B697-81ABBBA8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5445224"/>
            <a:ext cx="9693206" cy="11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06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4" y="1"/>
            <a:ext cx="11754872" cy="134076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「外面的雪光照亮著院中的樹影，好像夜神正聆聽著從窗口傳出的歌聲呢！」對於這兩句話的敘述何者不正確？為什麼？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245784" y="1340768"/>
            <a:ext cx="1175487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表達這個家庭合樂融融、溫馨、溫暖。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可以知道當時的季節及天氣。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也可以推知家人的心情，有烘托這家人溫馨的氣氛的作用。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他們家正在溫馨地唱著歌度過溫馨的一晚。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E77E84A-799D-4D87-8010-6C933A10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453596"/>
            <a:ext cx="9336360" cy="10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74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3CC5-B6D5-7834-8345-80DB390D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5CBBF-9A43-475D-F30E-AB1A8106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4" y="1"/>
            <a:ext cx="11754872" cy="98072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如果拍成電影，你會如何為這部電下副標題來吸引觀眾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462C99-8B21-246D-7609-EF16BE4C4F67}"/>
              </a:ext>
            </a:extLst>
          </p:cNvPr>
          <p:cNvSpPr txBox="1"/>
          <p:nvPr/>
        </p:nvSpPr>
        <p:spPr>
          <a:xfrm>
            <a:off x="273549" y="1052736"/>
            <a:ext cx="11754872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9BAB14F4-884A-4B85-8CB5-83DB347C5166}"/>
              </a:ext>
            </a:extLst>
          </p:cNvPr>
          <p:cNvSpPr/>
          <p:nvPr/>
        </p:nvSpPr>
        <p:spPr>
          <a:xfrm>
            <a:off x="407368" y="1268760"/>
            <a:ext cx="1584176" cy="648072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老師舉例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53F77C1-7194-4DEF-83FC-95FE9912C707}"/>
              </a:ext>
            </a:extLst>
          </p:cNvPr>
          <p:cNvSpPr txBox="1"/>
          <p:nvPr/>
        </p:nvSpPr>
        <p:spPr>
          <a:xfrm>
            <a:off x="2125363" y="1311968"/>
            <a:ext cx="892899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物質」讓孩子們迷失，「愛」讓她找回方向。</a:t>
            </a:r>
          </a:p>
        </p:txBody>
      </p:sp>
    </p:spTree>
    <p:extLst>
      <p:ext uri="{BB962C8B-B14F-4D97-AF65-F5344CB8AC3E}">
        <p14:creationId xmlns:p14="http://schemas.microsoft.com/office/powerpoint/2010/main" val="27914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4C2C6E-9C81-487D-8E52-F3596FA8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本課結束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3A3FD2-A697-4F8A-B853-8BAB709C14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期待下一課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下午茶風波</a:t>
            </a:r>
          </a:p>
        </p:txBody>
      </p:sp>
    </p:spTree>
    <p:extLst>
      <p:ext uri="{BB962C8B-B14F-4D97-AF65-F5344CB8AC3E}">
        <p14:creationId xmlns:p14="http://schemas.microsoft.com/office/powerpoint/2010/main" val="10687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356CAF-10BC-440C-B1CE-E554741C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25" y="62411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班級生活管理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3DA0BA-DEA7-4D33-B237-D6E9394E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125" y="1658112"/>
            <a:ext cx="8915400" cy="474268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以靜坐開始的每一節課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「小白板」陪我們在學校的日子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有系統性的獎懲制度：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Apple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券大富翁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v.s.A4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大戶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大部分的錯都可以靠努力抵銷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非連坐罰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F595C4AD-41A8-409F-BF1C-9977C0085A40}"/>
              </a:ext>
            </a:extLst>
          </p:cNvPr>
          <p:cNvSpPr/>
          <p:nvPr/>
        </p:nvSpPr>
        <p:spPr>
          <a:xfrm>
            <a:off x="2587752" y="4379976"/>
            <a:ext cx="640080" cy="2926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887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B91ECFE-82D1-E8EC-36E7-F3418EEF970E}"/>
              </a:ext>
            </a:extLst>
          </p:cNvPr>
          <p:cNvSpPr txBox="1"/>
          <p:nvPr/>
        </p:nvSpPr>
        <p:spPr>
          <a:xfrm>
            <a:off x="-1574032" y="548680"/>
            <a:ext cx="12926616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　在美國一個大鎮的郊外，住著四姐妹一家人。他們的父親從軍當牧師，許久都沒有回來了。他們的母親馬區夫人是一位慈祥的婦人。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歲末降雪，耶誕節快來臨了，窗外已是薄暮時分，房間裡的爐火正燃燒得劈啪作響。因為母親不在家，孩子們隨意閒聊著。今天最大的話題，便是母親曾說，今年的耶誕節沒辦法送他們任何禮物的事了。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「難道有不送禮物的耶誕節？」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「媽媽說，我們這個冬天的日子是最艱難的了。爸爸到現在還沒回來呀！」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5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    「就算停止送禮，對戰爭又會有多少幫助呢？」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6     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「我們用自己的零用錢買好了。這樣，誰也管不著了。」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7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「一整年的辛勞，為的就是一個快快樂樂的耶誕節呀！」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8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 　接著，大姐美格和二姐喬都抱怨自己工作的辛苦，三姐佩斯也哭著說自己做家務的辛勞，而妹妹愛米更委屈的說：「你們比我幸福多了。學校的同學們都笑我，只有這麼一件衣服！」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9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「唉！我真是厭倦這種苦日子啊！爸爸的財產要是保得住，那麼我們的生活就不會這麼辛苦了。」美格不禁嘆了一口氣。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10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於是大家懷念起父親破產前的生活，這時喬馬上為父親辯護：「爸爸不是故意破產的，他是因為設立學校才不幸失敗的，好人絕不該自私自利。貧窮有什麼關係？有錢也不見得就會多幸福哇！」喬的這番話點醒了失望和苦惱的姐妹們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這時，佩斯想起母親快回來了，連忙清掃壁爐，把母親的拖鞋取來，想趁她回來前把拖鞋烤暖和。看到母親的拖鞋太破舊了，喬決定要送一雙新的拖鞋給母親當耶誕節禮物，另外三個姐妹也決定要送母親其他的禮物。佩斯還提醒大家：「我們要嚴守祕密，耶誕節當天讓媽媽親手拆開這些禮物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12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不久，馬區夫人從寒冷的外面走入溫暖的家裡。她那一頂過時的帽子和稍微寬長的大衣肩上都落著一層雪，可是孩子們一見到她，立刻熱烈的歡迎她。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馬區夫人親一親每個孩子後，臉上露出罕見的微笑說：「有一件讓大家高興的事呢！」喬馬上跳起來喊：「我知道了！是信，是信！爸爸萬歲！」馬區夫人坐在椅子上，拿出孩子父親的信。美格和愛米分別靠在她的兩旁，佩斯坐在她的腳邊，喬則是走到母親背後，從她的肩頭上窺看著信上的字，不然，假如自己被信感動得落淚，恐怕會被母親看見呢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14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父親的信中並沒有寫戰場上的危險和困難，也沒有感傷的心情，只寫著軍中的生活和其他新聞，最後還對女兒表現出滿滿的愛護和體貼，鼓勵他們負起身為「小婦人」的責任。姐妹們一邊看信，一邊想著：「戰場上很冷吧？那裡不像家裡溫暖，家裡不但有壁爐烤火，有熱騰騰的晚飯吃，還有暖烘烘的床可以睡覺。」四姐妹都默默的掉下眼淚，衷心覺得對不起父親，暗自決定今後再也不抱怨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15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　到了晚上九點，像平常一樣，佩斯彈著老舊的鋼琴，姐妹們圍著母親合唱一首古老的晚安曲。外面的雪光照亮著院中的樹影，好像夜神正聆聽著從窗口傳出的歌聲呢！</a:t>
            </a:r>
          </a:p>
        </p:txBody>
      </p:sp>
    </p:spTree>
    <p:extLst>
      <p:ext uri="{BB962C8B-B14F-4D97-AF65-F5344CB8AC3E}">
        <p14:creationId xmlns:p14="http://schemas.microsoft.com/office/powerpoint/2010/main" val="380238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31504" y="1656594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/>
              <a:t>運用下列方法摘取各段落重點：</a:t>
            </a: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953725" y="2521741"/>
            <a:ext cx="8229600" cy="2304255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刪去形容詞</a:t>
            </a:r>
            <a:endParaRPr lang="en-US" altLang="zh-TW" dirty="0"/>
          </a:p>
          <a:p>
            <a:r>
              <a:rPr lang="zh-TW" altLang="en-US" dirty="0"/>
              <a:t>圈出重要語詞或句子</a:t>
            </a:r>
            <a:endParaRPr lang="en-US" altLang="zh-TW" dirty="0"/>
          </a:p>
          <a:p>
            <a:r>
              <a:rPr lang="zh-TW" altLang="en-US" dirty="0"/>
              <a:t>找出主題句</a:t>
            </a:r>
            <a:endParaRPr lang="en-US" altLang="zh-TW" dirty="0"/>
          </a:p>
          <a:p>
            <a:r>
              <a:rPr lang="zh-TW" altLang="en-US" dirty="0"/>
              <a:t>重要的主角、時間、地點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2721968" y="4823047"/>
            <a:ext cx="7488832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進行方式：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全班共作一段→小組分別試作其他段落→全班進行檢討、確認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F6F741-41B1-4D8D-8CC4-36B22941A58D}"/>
              </a:ext>
            </a:extLst>
          </p:cNvPr>
          <p:cNvSpPr/>
          <p:nvPr/>
        </p:nvSpPr>
        <p:spPr>
          <a:xfrm>
            <a:off x="1621958" y="404664"/>
            <a:ext cx="8520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摘要練習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：利用文章架構，歸納出本課大意。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93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CD77-6766-B43D-1428-EC42FA9D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D2215-BF7E-0D2A-B0A9-B31BDA09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104836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文本中從媽媽不在到媽媽回家這段間他們閒聊了哪些</a:t>
            </a:r>
            <a:r>
              <a:rPr lang="zh-TW" altLang="en-US" sz="32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？又做了哪些事？將它們依時間序標註於時間軸上。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E8567-98AC-2496-78CA-0869225B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48366"/>
            <a:ext cx="11665296" cy="476126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873A8EC-6FB2-3BEB-B05F-79D862BD30CF}"/>
              </a:ext>
            </a:extLst>
          </p:cNvPr>
          <p:cNvCxnSpPr/>
          <p:nvPr/>
        </p:nvCxnSpPr>
        <p:spPr>
          <a:xfrm>
            <a:off x="767408" y="5013176"/>
            <a:ext cx="102251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03B885E-DB99-0DA0-7A45-A56BBF703AC5}"/>
              </a:ext>
            </a:extLst>
          </p:cNvPr>
          <p:cNvCxnSpPr>
            <a:cxnSpLocks/>
          </p:cNvCxnSpPr>
          <p:nvPr/>
        </p:nvCxnSpPr>
        <p:spPr>
          <a:xfrm>
            <a:off x="839416" y="1397146"/>
            <a:ext cx="0" cy="3904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2C55C39D-DC70-3ABB-70F6-B947539800E6}"/>
              </a:ext>
            </a:extLst>
          </p:cNvPr>
          <p:cNvSpPr txBox="1"/>
          <p:nvPr/>
        </p:nvSpPr>
        <p:spPr>
          <a:xfrm>
            <a:off x="1625260" y="1397146"/>
            <a:ext cx="615553" cy="2027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耶誕節禮物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184AF3-B4B5-7FCF-B11B-1EA2416B3248}"/>
              </a:ext>
            </a:extLst>
          </p:cNvPr>
          <p:cNvSpPr txBox="1"/>
          <p:nvPr/>
        </p:nvSpPr>
        <p:spPr>
          <a:xfrm>
            <a:off x="2594785" y="1805496"/>
            <a:ext cx="615553" cy="1588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工作辛苦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4A69C0-336A-035D-93EA-94E9BA7F89F7}"/>
              </a:ext>
            </a:extLst>
          </p:cNvPr>
          <p:cNvSpPr txBox="1"/>
          <p:nvPr/>
        </p:nvSpPr>
        <p:spPr>
          <a:xfrm>
            <a:off x="3628676" y="1727024"/>
            <a:ext cx="923330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被同學笑只有一件衣服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AF698E-F696-6FFD-D6AE-AE16747DB26F}"/>
              </a:ext>
            </a:extLst>
          </p:cNvPr>
          <p:cNvSpPr txBox="1"/>
          <p:nvPr/>
        </p:nvSpPr>
        <p:spPr>
          <a:xfrm>
            <a:off x="4768100" y="1702801"/>
            <a:ext cx="553998" cy="1697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爸爸破產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27DFB9-207C-5B14-E949-3043119ECC3F}"/>
              </a:ext>
            </a:extLst>
          </p:cNvPr>
          <p:cNvSpPr txBox="1"/>
          <p:nvPr/>
        </p:nvSpPr>
        <p:spPr>
          <a:xfrm>
            <a:off x="5700525" y="1702801"/>
            <a:ext cx="553998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清掃壁爐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03D386-969C-00A9-5FE8-EF7D90FE978C}"/>
              </a:ext>
            </a:extLst>
          </p:cNvPr>
          <p:cNvSpPr txBox="1"/>
          <p:nvPr/>
        </p:nvSpPr>
        <p:spPr>
          <a:xfrm>
            <a:off x="6562893" y="1696437"/>
            <a:ext cx="923330" cy="1697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幫媽媽把拖鞋烤暖和。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5940FF9-CDF0-47B7-0C42-C64315985EDC}"/>
              </a:ext>
            </a:extLst>
          </p:cNvPr>
          <p:cNvSpPr txBox="1"/>
          <p:nvPr/>
        </p:nvSpPr>
        <p:spPr>
          <a:xfrm>
            <a:off x="7805622" y="1109935"/>
            <a:ext cx="1292662" cy="2265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決定送新拖鞋或其他禮物給媽媽當聖誕節禮物。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C0DDADC-8D12-5F0D-4D26-DDDEAB1D7A8B}"/>
              </a:ext>
            </a:extLst>
          </p:cNvPr>
          <p:cNvSpPr txBox="1"/>
          <p:nvPr/>
        </p:nvSpPr>
        <p:spPr>
          <a:xfrm>
            <a:off x="9417683" y="1545532"/>
            <a:ext cx="923330" cy="18300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嚴守聖誕節禮物的祕密。</a:t>
            </a: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F8331BB-176A-2E0E-76E5-8C8D9F8BB895}"/>
              </a:ext>
            </a:extLst>
          </p:cNvPr>
          <p:cNvCxnSpPr>
            <a:cxnSpLocks/>
          </p:cNvCxnSpPr>
          <p:nvPr/>
        </p:nvCxnSpPr>
        <p:spPr>
          <a:xfrm>
            <a:off x="1933035" y="3424630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9880D0F-1149-4F02-2DD7-49F6A0145E38}"/>
              </a:ext>
            </a:extLst>
          </p:cNvPr>
          <p:cNvCxnSpPr>
            <a:cxnSpLocks/>
          </p:cNvCxnSpPr>
          <p:nvPr/>
        </p:nvCxnSpPr>
        <p:spPr>
          <a:xfrm>
            <a:off x="2869176" y="3391527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80148DCF-EA88-A15E-9D6E-B13CD8C84E86}"/>
              </a:ext>
            </a:extLst>
          </p:cNvPr>
          <p:cNvCxnSpPr>
            <a:cxnSpLocks/>
          </p:cNvCxnSpPr>
          <p:nvPr/>
        </p:nvCxnSpPr>
        <p:spPr>
          <a:xfrm>
            <a:off x="4101911" y="3412246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ABCA4AA-6F27-D851-C84C-157044CCCCFF}"/>
              </a:ext>
            </a:extLst>
          </p:cNvPr>
          <p:cNvCxnSpPr>
            <a:cxnSpLocks/>
          </p:cNvCxnSpPr>
          <p:nvPr/>
        </p:nvCxnSpPr>
        <p:spPr>
          <a:xfrm>
            <a:off x="5038052" y="3379143"/>
            <a:ext cx="1" cy="16050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27283E5-C326-47D5-4A9B-0C29E60F6BC0}"/>
              </a:ext>
            </a:extLst>
          </p:cNvPr>
          <p:cNvCxnSpPr>
            <a:cxnSpLocks/>
          </p:cNvCxnSpPr>
          <p:nvPr/>
        </p:nvCxnSpPr>
        <p:spPr>
          <a:xfrm>
            <a:off x="5993267" y="3404544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CAD20FF-6C7F-ED45-3254-3650DA93FC3A}"/>
              </a:ext>
            </a:extLst>
          </p:cNvPr>
          <p:cNvCxnSpPr>
            <a:cxnSpLocks/>
          </p:cNvCxnSpPr>
          <p:nvPr/>
        </p:nvCxnSpPr>
        <p:spPr>
          <a:xfrm>
            <a:off x="7071131" y="3399803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D768463A-6253-BA8E-4AFC-81E1363A2ABD}"/>
              </a:ext>
            </a:extLst>
          </p:cNvPr>
          <p:cNvCxnSpPr>
            <a:cxnSpLocks/>
          </p:cNvCxnSpPr>
          <p:nvPr/>
        </p:nvCxnSpPr>
        <p:spPr>
          <a:xfrm>
            <a:off x="8512394" y="3412246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CBA2BBC-D874-5DA2-10E6-E5E5433B1654}"/>
              </a:ext>
            </a:extLst>
          </p:cNvPr>
          <p:cNvCxnSpPr>
            <a:cxnSpLocks/>
          </p:cNvCxnSpPr>
          <p:nvPr/>
        </p:nvCxnSpPr>
        <p:spPr>
          <a:xfrm>
            <a:off x="9879347" y="3410657"/>
            <a:ext cx="1" cy="16050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>
            <a:hlinkClick r:id="rId3" action="ppaction://hlinksldjump"/>
            <a:extLst>
              <a:ext uri="{FF2B5EF4-FFF2-40B4-BE49-F238E27FC236}">
                <a16:creationId xmlns:a16="http://schemas.microsoft.com/office/drawing/2014/main" id="{8A1C6B8B-344F-03C3-7CBE-8B76AC4B36F4}"/>
              </a:ext>
            </a:extLst>
          </p:cNvPr>
          <p:cNvSpPr/>
          <p:nvPr/>
        </p:nvSpPr>
        <p:spPr>
          <a:xfrm>
            <a:off x="11496600" y="5029728"/>
            <a:ext cx="360039" cy="4154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486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58" y="794912"/>
            <a:ext cx="10388484" cy="2016224"/>
          </a:xfrm>
          <a:prstGeom prst="rect">
            <a:avLst/>
          </a:prstGeom>
        </p:spPr>
      </p:pic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F7A2EBF6-D766-48DA-A068-29B6E4CA6349}"/>
              </a:ext>
            </a:extLst>
          </p:cNvPr>
          <p:cNvCxnSpPr/>
          <p:nvPr/>
        </p:nvCxnSpPr>
        <p:spPr>
          <a:xfrm>
            <a:off x="983432" y="4869160"/>
            <a:ext cx="1022513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64AA1FBA-C497-42F5-B20F-2C147404EAF1}"/>
              </a:ext>
            </a:extLst>
          </p:cNvPr>
          <p:cNvCxnSpPr>
            <a:cxnSpLocks/>
          </p:cNvCxnSpPr>
          <p:nvPr/>
        </p:nvCxnSpPr>
        <p:spPr>
          <a:xfrm>
            <a:off x="983432" y="2852936"/>
            <a:ext cx="0" cy="40050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圖片 53">
            <a:extLst>
              <a:ext uri="{FF2B5EF4-FFF2-40B4-BE49-F238E27FC236}">
                <a16:creationId xmlns:a16="http://schemas.microsoft.com/office/drawing/2014/main" id="{F647BF70-F506-4B4E-8945-D7DDD324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269" y="2970908"/>
            <a:ext cx="249278" cy="4206605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6EF99AA4-869A-413C-A32E-454E434CB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949770"/>
            <a:ext cx="249278" cy="4206605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5D5B2988-3D47-4343-AE61-355D253C2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233" y="2946523"/>
            <a:ext cx="1079086" cy="4230991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27B74186-5F7E-452C-97E1-6A6FE3C97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361" y="2949769"/>
            <a:ext cx="249278" cy="4206605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9BC57324-901B-4BA4-8D7E-363D4C6DF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639" y="2970909"/>
            <a:ext cx="249278" cy="4206605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A2370412-C061-4254-825F-ADB5BE3F6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147" y="2982888"/>
            <a:ext cx="249278" cy="4206605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F90E98A6-3D36-42C6-97DB-225E76E14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06" y="2980148"/>
            <a:ext cx="249278" cy="4206605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93BB8128-E364-4BC1-A681-B02089F32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116" y="2955140"/>
            <a:ext cx="249278" cy="4206605"/>
          </a:xfrm>
          <a:prstGeom prst="rect">
            <a:avLst/>
          </a:prstGeom>
        </p:spPr>
      </p:pic>
      <p:pic>
        <p:nvPicPr>
          <p:cNvPr id="64" name="圖片 63">
            <a:extLst>
              <a:ext uri="{FF2B5EF4-FFF2-40B4-BE49-F238E27FC236}">
                <a16:creationId xmlns:a16="http://schemas.microsoft.com/office/drawing/2014/main" id="{C13B207B-9E0F-46BC-98DD-AB0099BC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743" y="2949769"/>
            <a:ext cx="249278" cy="4206605"/>
          </a:xfrm>
          <a:prstGeom prst="rect">
            <a:avLst/>
          </a:prstGeom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7477E2AA-52D0-4930-B8CC-F15C9E26B8AC}"/>
              </a:ext>
            </a:extLst>
          </p:cNvPr>
          <p:cNvSpPr txBox="1"/>
          <p:nvPr/>
        </p:nvSpPr>
        <p:spPr>
          <a:xfrm>
            <a:off x="540042" y="2862521"/>
            <a:ext cx="424013" cy="401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-5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6295808" y="-12897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755211"/>
            <a:ext cx="8250752" cy="201622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5395846" y="3925765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E8488A-A5E7-4F7C-8A1C-C5A5E100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" y="2619331"/>
            <a:ext cx="8568952" cy="43346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70F4DF-6543-4F02-ADFC-A21071B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37" y="603107"/>
            <a:ext cx="3613371" cy="2016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4EE516-E48A-4047-B2D9-1C38150C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60" y="4528469"/>
            <a:ext cx="10339712" cy="23166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5044277-1C89-4A39-8C51-0C9E80690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70" y="814825"/>
            <a:ext cx="11665296" cy="599016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52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755211"/>
            <a:ext cx="8250752" cy="201622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5395846" y="3925765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E8488A-A5E7-4F7C-8A1C-C5A5E100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" y="2619331"/>
            <a:ext cx="8568952" cy="43346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70F4DF-6543-4F02-ADFC-A21071B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37" y="603107"/>
            <a:ext cx="3613371" cy="2016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4EE516-E48A-4047-B2D9-1C38150C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60" y="4528469"/>
            <a:ext cx="10339712" cy="23166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F02BC8-7A8B-4CD5-AB1F-0B17B079C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76" y="802050"/>
            <a:ext cx="11518232" cy="57953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902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755211"/>
            <a:ext cx="8250752" cy="201622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5395846" y="3925765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E8488A-A5E7-4F7C-8A1C-C5A5E100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" y="2619331"/>
            <a:ext cx="8568952" cy="43346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70F4DF-6543-4F02-ADFC-A21071B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37" y="603107"/>
            <a:ext cx="3613371" cy="2016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4EE516-E48A-4047-B2D9-1C38150C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60" y="4528469"/>
            <a:ext cx="10339712" cy="2316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6CA38CF-BA6C-4C77-A52F-8454F1FB2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6" y="62714"/>
            <a:ext cx="3770387" cy="19599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5044277-1C89-4A39-8C51-0C9E80690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98" y="4760137"/>
            <a:ext cx="3345324" cy="17909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0209287-5023-4529-BCA8-CDFA1073A8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313" y="1323882"/>
            <a:ext cx="3866545" cy="2011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BC1FF9-6F16-4C48-9FB0-84D4AC0AB1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5915" y="2383652"/>
            <a:ext cx="7134225" cy="26003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F02BC8-7A8B-4CD5-AB1F-0B17B079C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1681" y="4760137"/>
            <a:ext cx="5110272" cy="18609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02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59226-4A9D-854C-5931-2A8D861F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331B1-14C6-937E-67B1-FBAE877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"/>
            <a:ext cx="11665296" cy="802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承上題，劇情會因為人對話或行為是正向或負面而使劇情的氛圍的氛圍改變，請利用下圖給予劇情氛圍的高低起伏給予分數（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-5~+5),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然後畫出折線圖。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829C514-62D9-46BB-81B2-8E798302F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8" y="755211"/>
            <a:ext cx="8250752" cy="2016224"/>
          </a:xfrm>
          <a:prstGeom prst="rect">
            <a:avLst/>
          </a:prstGeom>
        </p:spPr>
      </p:pic>
      <p:sp>
        <p:nvSpPr>
          <p:cNvPr id="68" name="文字方塊 67">
            <a:extLst>
              <a:ext uri="{FF2B5EF4-FFF2-40B4-BE49-F238E27FC236}">
                <a16:creationId xmlns:a16="http://schemas.microsoft.com/office/drawing/2014/main" id="{DF775F55-B537-4E4A-8250-7B99E565312C}"/>
              </a:ext>
            </a:extLst>
          </p:cNvPr>
          <p:cNvSpPr txBox="1"/>
          <p:nvPr/>
        </p:nvSpPr>
        <p:spPr>
          <a:xfrm>
            <a:off x="5395846" y="3925765"/>
            <a:ext cx="500617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你發現了嗎？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劇情的轉折點在？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D171DD3-9493-4F45-A62D-2468A4E7008A}"/>
              </a:ext>
            </a:extLst>
          </p:cNvPr>
          <p:cNvSpPr/>
          <p:nvPr/>
        </p:nvSpPr>
        <p:spPr>
          <a:xfrm>
            <a:off x="11208568" y="5733256"/>
            <a:ext cx="648072" cy="5216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E8488A-A5E7-4F7C-8A1C-C5A5E100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" y="2619331"/>
            <a:ext cx="8568952" cy="43346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70F4DF-6543-4F02-ADFC-A21071BA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37" y="603107"/>
            <a:ext cx="3613371" cy="20162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4EE516-E48A-4047-B2D9-1C38150C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960" y="4528469"/>
            <a:ext cx="10339712" cy="23166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6CA38CF-BA6C-4C77-A52F-8454F1FB2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6" y="62714"/>
            <a:ext cx="3770387" cy="19599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5044277-1C89-4A39-8C51-0C9E80690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98" y="4760137"/>
            <a:ext cx="3345324" cy="17909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0209287-5023-4529-BCA8-CDFA1073A8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313" y="1323882"/>
            <a:ext cx="3866545" cy="2011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7BC1FF9-6F16-4C48-9FB0-84D4AC0AB1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5915" y="2383652"/>
            <a:ext cx="7134225" cy="26003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F02BC8-7A8B-4CD5-AB1F-0B17B079C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1681" y="4760137"/>
            <a:ext cx="5110272" cy="18609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15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0155" y="580673"/>
            <a:ext cx="8911687" cy="128089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0" y="1378038"/>
            <a:ext cx="11625330" cy="547996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一、作業：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預習：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朗讀、圈詞解釋、字音字形、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課文結構與段落大意、自問自答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學習單與預習單：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一般問題四個層次：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提取訊息、推論訊息、詮釋整合、比較評估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本班學習單多了一個層次：回想、反省、想想自己</a:t>
            </a: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提升覺察能力</a:t>
            </a: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2E0CA5A-A07E-41FF-98FA-D663A27DD579}"/>
              </a:ext>
            </a:extLst>
          </p:cNvPr>
          <p:cNvSpPr txBox="1"/>
          <p:nvPr/>
        </p:nvSpPr>
        <p:spPr>
          <a:xfrm>
            <a:off x="922865" y="5622439"/>
            <a:ext cx="408093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需要家長配合的地方：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348E4690-4F6F-4C34-BAB7-499E772DA9FE}"/>
              </a:ext>
            </a:extLst>
          </p:cNvPr>
          <p:cNvSpPr/>
          <p:nvPr/>
        </p:nvSpPr>
        <p:spPr>
          <a:xfrm>
            <a:off x="7696199" y="4996438"/>
            <a:ext cx="795867" cy="254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7A441C-09B1-4B7D-A058-A394DC9D0C52}"/>
              </a:ext>
            </a:extLst>
          </p:cNvPr>
          <p:cNvSpPr txBox="1"/>
          <p:nvPr/>
        </p:nvSpPr>
        <p:spPr>
          <a:xfrm>
            <a:off x="5003799" y="5359972"/>
            <a:ext cx="697653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1.</a:t>
            </a:r>
            <a:r>
              <a:rPr lang="zh-TW" altLang="en-US" sz="28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督促完成作業，並確定已完成。</a:t>
            </a:r>
            <a:endParaRPr lang="en-US" altLang="zh-TW" sz="28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en-US" altLang="zh-TW" sz="28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2.</a:t>
            </a:r>
            <a:r>
              <a:rPr lang="zh-TW" altLang="en-US" sz="28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學習單是否確實貼黏。（黏貼方式說明）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009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0155" y="580673"/>
            <a:ext cx="8911687" cy="128089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0" y="1378038"/>
            <a:ext cx="11625330" cy="547996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二、上課方式：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提問、選擇題、申論題、思辨／辯</a:t>
            </a:r>
            <a:endParaRPr lang="en-US" altLang="zh-TW" sz="3200" dirty="0">
              <a:solidFill>
                <a:prstClr val="black">
                  <a:lumMod val="75000"/>
                  <a:lumOff val="2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ts val="3000"/>
              </a:lnSpc>
              <a:buClr>
                <a:srgbClr val="A53010"/>
              </a:buClr>
              <a:buNone/>
            </a:pPr>
            <a:r>
              <a:rPr lang="en-US" altLang="zh-TW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小組討論、與生活結合</a:t>
            </a: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hlinkClick r:id="rId3" action="ppaction://hlinksldjump"/>
            <a:extLst>
              <a:ext uri="{FF2B5EF4-FFF2-40B4-BE49-F238E27FC236}">
                <a16:creationId xmlns:a16="http://schemas.microsoft.com/office/drawing/2014/main" id="{0005D16F-3385-453C-A4F0-50F6714F92D2}"/>
              </a:ext>
            </a:extLst>
          </p:cNvPr>
          <p:cNvSpPr txBox="1"/>
          <p:nvPr/>
        </p:nvSpPr>
        <p:spPr>
          <a:xfrm>
            <a:off x="1862667" y="4487333"/>
            <a:ext cx="1752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狐假虎威</a:t>
            </a:r>
          </a:p>
        </p:txBody>
      </p:sp>
      <p:sp>
        <p:nvSpPr>
          <p:cNvPr id="10" name="矩形 9">
            <a:hlinkClick r:id="rId4" action="ppaction://hlinksldjump"/>
            <a:extLst>
              <a:ext uri="{FF2B5EF4-FFF2-40B4-BE49-F238E27FC236}">
                <a16:creationId xmlns:a16="http://schemas.microsoft.com/office/drawing/2014/main" id="{54321EA7-1E7B-4B58-AD61-F398ACB7B1B1}"/>
              </a:ext>
            </a:extLst>
          </p:cNvPr>
          <p:cNvSpPr/>
          <p:nvPr/>
        </p:nvSpPr>
        <p:spPr>
          <a:xfrm>
            <a:off x="3997346" y="4487333"/>
            <a:ext cx="126188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耶誕節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214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9797" y="211986"/>
            <a:ext cx="8911687" cy="128089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0" y="1378039"/>
            <a:ext cx="11625330" cy="5479961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以課本為主。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一、作業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預習：讀懂課本，理解數學邏輯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二、上課：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利用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Note Book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逐一再做一次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協助學生讀懂課本，上課再講解。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目的除了讓學生學會數外，讓他能自已讀懂數學課本，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讓他有能力自己學習。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zh-TW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714784E0-E4AC-4E32-85C5-BC68C91C495B}"/>
              </a:ext>
            </a:extLst>
          </p:cNvPr>
          <p:cNvCxnSpPr/>
          <p:nvPr/>
        </p:nvCxnSpPr>
        <p:spPr>
          <a:xfrm>
            <a:off x="2328333" y="3141133"/>
            <a:ext cx="4944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7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260648"/>
            <a:ext cx="7315200" cy="792088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5400" dirty="0">
                <a:solidFill>
                  <a:srgbClr val="CC0000"/>
                </a:solidFill>
                <a:ea typeface="標楷體" panose="03000509000000000000" pitchFamily="65" charset="-120"/>
              </a:rPr>
              <a:t>教學評量</a:t>
            </a:r>
            <a:endParaRPr lang="zh-TW" altLang="en-US" sz="5400" dirty="0">
              <a:solidFill>
                <a:srgbClr val="CC99FF"/>
              </a:solidFill>
              <a:latin typeface="超研澤海報體" pitchFamily="49" charset="-120"/>
              <a:ea typeface="標楷體" panose="03000509000000000000" pitchFamily="65" charset="-120"/>
            </a:endParaRP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52700" y="1196752"/>
            <a:ext cx="8424936" cy="5300662"/>
          </a:xfrm>
        </p:spPr>
        <p:txBody>
          <a:bodyPr>
            <a:normAutofit/>
          </a:bodyPr>
          <a:lstStyle/>
          <a:p>
            <a:pPr lvl="0">
              <a:spcBef>
                <a:spcPct val="50000"/>
              </a:spcBef>
              <a:buClr>
                <a:srgbClr val="2DA2BF"/>
              </a:buClr>
            </a:pPr>
            <a:r>
              <a:rPr lang="zh-TW" altLang="en-US" sz="3600" b="1" dirty="0">
                <a:ea typeface="標楷體" panose="03000509000000000000" pitchFamily="65" charset="-120"/>
              </a:rPr>
              <a:t>平時成績</a:t>
            </a:r>
            <a:r>
              <a:rPr lang="zh-TW" altLang="en-US" sz="3600" b="1" dirty="0">
                <a:ea typeface="新細明體" panose="02020500000000000000" pitchFamily="18" charset="-120"/>
              </a:rPr>
              <a:t>：</a:t>
            </a:r>
            <a:r>
              <a:rPr lang="zh-TW" altLang="en-US" sz="3600" b="1" dirty="0">
                <a:solidFill>
                  <a:srgbClr val="CC33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600" b="1" dirty="0">
                <a:solidFill>
                  <a:srgbClr val="CC3399"/>
                </a:solidFill>
                <a:ea typeface="新細明體" panose="02020500000000000000" pitchFamily="18" charset="-120"/>
              </a:rPr>
              <a:t>70﹪          </a:t>
            </a:r>
            <a:r>
              <a:rPr lang="zh-TW" altLang="en-US" sz="3600" b="1" dirty="0">
                <a:solidFill>
                  <a:prstClr val="black"/>
                </a:solidFill>
                <a:ea typeface="標楷體" panose="03000509000000000000" pitchFamily="65" charset="-120"/>
              </a:rPr>
              <a:t>月考</a:t>
            </a:r>
            <a:r>
              <a:rPr lang="zh-TW" altLang="en-US" sz="3600" b="1" dirty="0">
                <a:solidFill>
                  <a:prstClr val="black"/>
                </a:solidFill>
                <a:ea typeface="新細明體" panose="02020500000000000000" pitchFamily="18" charset="-120"/>
              </a:rPr>
              <a:t>： </a:t>
            </a:r>
            <a:r>
              <a:rPr lang="en-US" altLang="zh-TW" sz="3600" b="1" dirty="0">
                <a:solidFill>
                  <a:srgbClr val="CC3399"/>
                </a:solidFill>
                <a:ea typeface="新細明體" panose="02020500000000000000" pitchFamily="18" charset="-120"/>
              </a:rPr>
              <a:t>30﹪</a:t>
            </a:r>
            <a:endParaRPr lang="zh-TW" altLang="en-US" sz="3600" b="1" dirty="0">
              <a:ea typeface="標楷體" panose="03000509000000000000" pitchFamily="65" charset="-120"/>
            </a:endParaRPr>
          </a:p>
          <a:p>
            <a:pPr lvl="1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上課表現：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</a:p>
          <a:p>
            <a:pPr marL="292608" lvl="1" indent="0">
              <a:lnSpc>
                <a:spcPts val="3100"/>
              </a:lnSpc>
              <a:spcBef>
                <a:spcPts val="600"/>
              </a:spcBef>
              <a:buNone/>
            </a:pPr>
            <a:r>
              <a:rPr lang="en-US" altLang="zh-TW" sz="3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發言：主動性發言（量）、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92608" lvl="1" indent="0">
              <a:lnSpc>
                <a:spcPts val="3100"/>
              </a:lnSpc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被動性發言內容（質）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92608" lvl="1" indent="0">
              <a:lnSpc>
                <a:spcPts val="3100"/>
              </a:lnSpc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*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小組討論的參與度態度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92608" lvl="1" indent="0">
              <a:lnSpc>
                <a:spcPts val="3100"/>
              </a:lnSpc>
              <a:spcBef>
                <a:spcPts val="600"/>
              </a:spcBef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*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其它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作業：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</a:p>
          <a:p>
            <a:pPr marL="292608" lvl="1" indent="0">
              <a:lnSpc>
                <a:spcPts val="3100"/>
              </a:lnSpc>
              <a:spcBef>
                <a:spcPts val="600"/>
              </a:spcBef>
              <a:buClr>
                <a:srgbClr val="F9B639"/>
              </a:buClr>
              <a:buNone/>
            </a:pPr>
            <a:r>
              <a:rPr lang="zh-TW" altLang="en-US" sz="3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認知、態度、技能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小考：</a:t>
            </a:r>
            <a:r>
              <a:rPr lang="en-US" altLang="zh-TW" sz="3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TW" altLang="en-US" sz="2800" dirty="0">
                <a:solidFill>
                  <a:srgbClr val="CC0000"/>
                </a:solidFill>
                <a:ea typeface="標楷體" panose="03000509000000000000" pitchFamily="65" charset="-120"/>
              </a:rPr>
              <a:t>             </a:t>
            </a:r>
            <a:endParaRPr lang="zh-TW" altLang="en-US" sz="2400" dirty="0">
              <a:solidFill>
                <a:srgbClr val="CC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sz="28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14164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760</TotalTime>
  <Words>5075</Words>
  <Application>Microsoft Office PowerPoint</Application>
  <PresentationFormat>寬螢幕</PresentationFormat>
  <Paragraphs>510</Paragraphs>
  <Slides>57</Slides>
  <Notes>52</Notes>
  <HiddenSlides>1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57</vt:i4>
      </vt:variant>
    </vt:vector>
  </HeadingPairs>
  <TitlesOfParts>
    <vt:vector size="87" baseType="lpstr">
      <vt:lpstr>王漢宗中隸書繁</vt:lpstr>
      <vt:lpstr>書法家中楷體</vt:lpstr>
      <vt:lpstr>華康標楷W5破音二</vt:lpstr>
      <vt:lpstr>華康歐陽詢體W5</vt:lpstr>
      <vt:lpstr>超研澤海報體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Century Gothic</vt:lpstr>
      <vt:lpstr>Lucida Sans Unicode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絲縷</vt:lpstr>
      <vt:lpstr>華麗</vt:lpstr>
      <vt:lpstr>1_華麗</vt:lpstr>
      <vt:lpstr>Office 佈景主題</vt:lpstr>
      <vt:lpstr>1_小水滴</vt:lpstr>
      <vt:lpstr>1_Office 佈景主題</vt:lpstr>
      <vt:lpstr>2_Office 佈景主題</vt:lpstr>
      <vt:lpstr>回顧</vt:lpstr>
      <vt:lpstr>匯合</vt:lpstr>
      <vt:lpstr>113學年度下學期</vt:lpstr>
      <vt:lpstr>升國中相關</vt:lpstr>
      <vt:lpstr>本學年班級教學及活動：</vt:lpstr>
      <vt:lpstr>班級現況：</vt:lpstr>
      <vt:lpstr>班級生活管理</vt:lpstr>
      <vt:lpstr>國語：</vt:lpstr>
      <vt:lpstr>國語：</vt:lpstr>
      <vt:lpstr>數學：</vt:lpstr>
      <vt:lpstr>教學評量</vt:lpstr>
      <vt:lpstr>聯絡方式</vt:lpstr>
      <vt:lpstr>感謝您！       請多多指教!</vt:lpstr>
      <vt:lpstr>國語</vt:lpstr>
      <vt:lpstr>謝謝大家！</vt:lpstr>
      <vt:lpstr>想想自己的生活中，有沒有曾經「狐假虎威」過？（或許你是「狐」也可能是「虎」）那是怎樣的情況？你是「狐」還是「虎」？誰又是「狐」和「虎」中的另一個呢？結果又是如何？ （組內分享後，詳細分享情境、過程及結果，選出一個典型的例子，搶權分享）</vt:lpstr>
      <vt:lpstr>司馬懿回答司馬昭提到：「諸葛亮平生謹慎，不會輕易冒險。如今城門大開，必有埋伏。」 事成後孔明與將士的對話中提到：「司馬懿推測我平生謹慎，必不輕易冒險，見如此模樣，疑有伏兵，所以退去。」 對於這兩段話的描述或推論下列何者較精確？</vt:lpstr>
      <vt:lpstr>PowerPoint 簡報</vt:lpstr>
      <vt:lpstr>班級概況(上學期）</vt:lpstr>
      <vt:lpstr>教育理念</vt:lpstr>
      <vt:lpstr>緣起</vt:lpstr>
      <vt:lpstr>咱們的共同信念</vt:lpstr>
      <vt:lpstr>你的寶貝喜歡這個班嗎?</vt:lpstr>
      <vt:lpstr>第十課  耶誕節</vt:lpstr>
      <vt:lpstr>《小婦人》（Littel Women, 1868-1869）</vt:lpstr>
      <vt:lpstr>PowerPoint 簡報</vt:lpstr>
      <vt:lpstr>PowerPoint 簡報</vt:lpstr>
      <vt:lpstr>PowerPoint 簡報</vt:lpstr>
      <vt:lpstr>提問： 預習時遇到的問題？</vt:lpstr>
      <vt:lpstr>PowerPoint 簡報</vt:lpstr>
      <vt:lpstr>PowerPoint 簡報</vt:lpstr>
      <vt:lpstr>一、分析架構：運用記敘文結構將自然段合併成意義段，分析文章架構。 </vt:lpstr>
      <vt:lpstr>耶誕節</vt:lpstr>
      <vt:lpstr>PowerPoint 簡報</vt:lpstr>
      <vt:lpstr>課文理解與深究</vt:lpstr>
      <vt:lpstr>「歲末降雪，耶誕節快來臨了，窗外已是薄暮時分，房間裡的爐火正燃燒得劈啪作響。因為母親不在家，孩子們隨意閒聊著。」想想在你家是否也有過類似的情境（外面下雨無法外出，而大人都不在），在你家會發生（或發生過）什麼事 ？</vt:lpstr>
      <vt:lpstr>文本中從媽媽不在到媽媽回家這段間他們閒聊了哪些議題？又做了哪些事？將它們依時間序標註於時間軸上。</vt:lpstr>
      <vt:lpstr>文本中從媽媽不在到媽媽回家這段間他們閒聊了哪些議題？又做了哪些事？將它們依時間序標註於時間軸上。</vt:lpstr>
      <vt:lpstr>推測文本沒有寫出是誰說的話，應該是誰說的？你是如何推論的？ （小組討論後搶權作答） </vt:lpstr>
      <vt:lpstr>推測文本沒有寫出是誰說的話，應該是誰說的？你是如何推論的？ （小組討論後搶權作答） </vt:lpstr>
      <vt:lpstr>文本中從媽媽不在到媽媽回家這段間他們閒聊了哪些議題？又做了哪些事？將它們依時間序標註於時間軸上。</vt:lpstr>
      <vt:lpstr>以下是他們閒聊的對話內容，請依據對話的前後文及該句（或段）話的內容判斷該該句（或段）話是屬於正向的還是負面的發言，正向的請於（）內填「+」，負面的請填入「─」，持平的請填「O」。</vt:lpstr>
      <vt:lpstr>承上題，劇情會因為人對話或行為是正向或負面而使劇情的氛圍的氛圍改變，請利用下圖給予劇情氛圍的高低起伏給予分數（-5~+5), 然後畫出折線圖。</vt:lpstr>
      <vt:lpstr>「爸爸不是故意破產的，他是因為設立學校才不幸失敗的，好人絕不該自私自利。貧窮有什麼關係？有錢也不見得就會多幸福哇！」這句話中的好人絕不該自私自利指誰？為什麼？</vt:lpstr>
      <vt:lpstr>下列哪些發言可以感受到發言者具有比較高度的同理心？</vt:lpstr>
      <vt:lpstr>下列哪些行動或行為可以感受到行為者很貼心？</vt:lpstr>
      <vt:lpstr>文本中「父親的信中並沒有寫戰場上的危險和困難，也沒有感傷的心情。」你覺得為什麼他要這麼做？</vt:lpstr>
      <vt:lpstr>文本中姐妹們一邊看信，一邊想著：「戰場上很冷吧？那裡不像家裡溫暖，家裡不但有壁爐烤火，有熱騰騰的晚飯吃，還有暖烘烘的床可以睡覺。」四姐妹都默默的掉下眼淚，衷心覺得對不起父親。這一段的描述讓人覺得她們是很懂事而貼心的小子孩，和媽媽回來前完全不同，是什麼改變了他們？下列哪一個選項最足以描述。</vt:lpstr>
      <vt:lpstr>「外面的雪光照亮著院中的樹影，好像夜神正聆聽著從窗口傳出的歌聲呢！」對於這兩句話的敘述何者不正確？為什麼？</vt:lpstr>
      <vt:lpstr>如果拍成電影，你會如何為這部電下副標題來吸引觀眾?</vt:lpstr>
      <vt:lpstr>本課結束</vt:lpstr>
      <vt:lpstr>PowerPoint 簡報</vt:lpstr>
      <vt:lpstr>運用下列方法摘取各段落重點：</vt:lpstr>
      <vt:lpstr>文本中從媽媽不在到媽媽回家這段間他們閒聊了哪些議題？又做了哪些事？將它們依時間序標註於時間軸上。</vt:lpstr>
      <vt:lpstr>承上題，劇情會因為人對話或行為是正向或負面而使劇情的氛圍的氛圍改變，請利用下圖給予劇情氛圍的高低起伏給予分數（-5~+5), 然後畫出折線圖。</vt:lpstr>
      <vt:lpstr>承上題，劇情會因為人對話或行為是正向或負面而使劇情的氛圍的氛圍改變，請利用下圖給予劇情氛圍的高低起伏給予分數（-5~+5), 然後畫出折線圖。</vt:lpstr>
      <vt:lpstr>承上題，劇情會因為人對話或行為是正向或負面而使劇情的氛圍的氛圍改變，請利用下圖給予劇情氛圍的高低起伏給予分數（-5~+5), 然後畫出折線圖。</vt:lpstr>
      <vt:lpstr>承上題，劇情會因為人對話或行為是正向或負面而使劇情的氛圍的氛圍改變，請利用下圖給予劇情氛圍的高低起伏給予分數（-5~+5), 然後畫出折線圖。</vt:lpstr>
      <vt:lpstr>承上題，劇情會因為人對話或行為是正向或負面而使劇情的氛圍的氛圍改變，請利用下圖給予劇情氛圍的高低起伏給予分數（-5~+5), 然後畫出折線圖。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103學年度下學期</dc:title>
  <dc:creator>劉聰穎</dc:creator>
  <cp:lastModifiedBy>ying liu</cp:lastModifiedBy>
  <cp:revision>46</cp:revision>
  <dcterms:created xsi:type="dcterms:W3CDTF">2015-03-06T17:04:51Z</dcterms:created>
  <dcterms:modified xsi:type="dcterms:W3CDTF">2025-02-15T03:54:28Z</dcterms:modified>
</cp:coreProperties>
</file>