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83" r:id="rId1"/>
  </p:sldMasterIdLst>
  <p:notesMasterIdLst>
    <p:notesMasterId r:id="rId46"/>
  </p:notesMasterIdLst>
  <p:handoutMasterIdLst>
    <p:handoutMasterId r:id="rId47"/>
  </p:handoutMasterIdLst>
  <p:sldIdLst>
    <p:sldId id="256" r:id="rId2"/>
    <p:sldId id="651" r:id="rId3"/>
    <p:sldId id="639" r:id="rId4"/>
    <p:sldId id="632" r:id="rId5"/>
    <p:sldId id="634" r:id="rId6"/>
    <p:sldId id="635" r:id="rId7"/>
    <p:sldId id="636" r:id="rId8"/>
    <p:sldId id="637" r:id="rId9"/>
    <p:sldId id="638" r:id="rId10"/>
    <p:sldId id="640" r:id="rId11"/>
    <p:sldId id="653" r:id="rId12"/>
    <p:sldId id="654" r:id="rId13"/>
    <p:sldId id="655" r:id="rId14"/>
    <p:sldId id="656" r:id="rId15"/>
    <p:sldId id="657" r:id="rId16"/>
    <p:sldId id="642" r:id="rId17"/>
    <p:sldId id="643" r:id="rId18"/>
    <p:sldId id="611" r:id="rId19"/>
    <p:sldId id="613" r:id="rId20"/>
    <p:sldId id="658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3" r:id="rId34"/>
    <p:sldId id="672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  <p:sldId id="626" r:id="rId4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5738">
          <p15:clr>
            <a:srgbClr val="A4A3A4"/>
          </p15:clr>
        </p15:guide>
        <p15:guide id="8" pos="3651">
          <p15:clr>
            <a:srgbClr val="A4A3A4"/>
          </p15:clr>
        </p15:guide>
        <p15:guide id="9" pos="4059">
          <p15:clr>
            <a:srgbClr val="A4A3A4"/>
          </p15:clr>
        </p15:guide>
        <p15:guide id="10" pos="295">
          <p15:clr>
            <a:srgbClr val="A4A3A4"/>
          </p15:clr>
        </p15:guide>
        <p15:guide id="11" pos="2064">
          <p15:clr>
            <a:srgbClr val="A4A3A4"/>
          </p15:clr>
        </p15:guide>
        <p15:guide id="12" pos="2336">
          <p15:clr>
            <a:srgbClr val="A4A3A4"/>
          </p15:clr>
        </p15:guide>
        <p15:guide id="13" pos="44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10"/>
    <a:srgbClr val="FBC293"/>
    <a:srgbClr val="1E03BD"/>
    <a:srgbClr val="A08BB6"/>
    <a:srgbClr val="F8A15A"/>
    <a:srgbClr val="FEE6D6"/>
    <a:srgbClr val="FFF8F3"/>
    <a:srgbClr val="FCB688"/>
    <a:srgbClr val="94BBBB"/>
    <a:srgbClr val="6E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98" autoAdjust="0"/>
  </p:normalViewPr>
  <p:slideViewPr>
    <p:cSldViewPr>
      <p:cViewPr varScale="1">
        <p:scale>
          <a:sx n="79" d="100"/>
          <a:sy n="79" d="100"/>
        </p:scale>
        <p:origin x="-1536" y="-82"/>
      </p:cViewPr>
      <p:guideLst>
        <p:guide orient="horz" pos="2069"/>
        <p:guide orient="horz" pos="709"/>
        <p:guide orient="horz" pos="3067"/>
        <p:guide orient="horz" pos="119"/>
        <p:guide orient="horz" pos="1661"/>
        <p:guide orient="horz" pos="981"/>
        <p:guide pos="5738"/>
        <p:guide pos="3651"/>
        <p:guide pos="4059"/>
        <p:guide pos="295"/>
        <p:guide pos="2064"/>
        <p:guide pos="2336"/>
        <p:guide pos="4422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5D737-95C7-40BA-8521-EE1A82BB61DB}" type="datetimeFigureOut">
              <a:rPr lang="zh-TW" altLang="en-US"/>
              <a:pPr>
                <a:defRPr/>
              </a:pPr>
              <a:t>2017/5/16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D0DDFC-C641-4411-AD9B-958DA9924B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7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EB390E-60C1-4446-954D-ECA55189A037}" type="datetimeFigureOut">
              <a:rPr lang="zh-TW" altLang="en-US"/>
              <a:pPr>
                <a:defRPr/>
              </a:pPr>
              <a:t>2017/5/16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ADA94-5553-45B7-90DB-1868A4710E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32DE7-8742-49E6-A4F1-385436260A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3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A9E-22ED-43BB-96E8-0D6813C9C98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08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4545D-ED4C-49A9-850F-91EB88F3839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80BD-35C6-4D5D-B6BA-666CD3B2827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01FD-F1D6-4098-917F-C3CD69D9D7F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97E5-DF37-4224-8566-F121CC8A83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22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41DC2-EBFF-4D2B-8D40-2435785F17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657C5-2652-4890-91A1-EF8C6E015A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358A0-154C-4D96-BCFB-B18E857788E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A16-16F4-4AAA-8F82-BEFF73BFA2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25E9-A79D-44AD-AC13-BD3A2916919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BC95C-5B4C-4768-984A-184A8887442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4D3BC0-6AB9-47E9-9E22-ED9E520087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標題 1"/>
          <p:cNvSpPr>
            <a:spLocks noGrp="1"/>
          </p:cNvSpPr>
          <p:nvPr>
            <p:ph type="ctrTitle"/>
          </p:nvPr>
        </p:nvSpPr>
        <p:spPr>
          <a:xfrm>
            <a:off x="280990" y="446274"/>
            <a:ext cx="8611490" cy="172258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交通安全教育</a:t>
            </a: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</a:t>
            </a:r>
            <a:r>
              <a:rPr lang="en-US" altLang="zh-TW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應有作為</a:t>
            </a:r>
            <a:endParaRPr lang="en-US" altLang="zh-TW" sz="5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12700" y="2645860"/>
            <a:ext cx="9131300" cy="2673350"/>
          </a:xfrm>
          <a:custGeom>
            <a:avLst/>
            <a:gdLst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7026275 w 9150350"/>
              <a:gd name="connsiteY2" fmla="*/ 2239963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350" h="2673350">
                <a:moveTo>
                  <a:pt x="0" y="2667000"/>
                </a:moveTo>
                <a:lnTo>
                  <a:pt x="5803900" y="2673350"/>
                </a:lnTo>
                <a:cubicBezTo>
                  <a:pt x="6442116" y="2649900"/>
                  <a:pt x="6394883" y="2236915"/>
                  <a:pt x="7026275" y="2239963"/>
                </a:cubicBezTo>
                <a:lnTo>
                  <a:pt x="9150350" y="2241550"/>
                </a:lnTo>
                <a:lnTo>
                  <a:pt x="9150350" y="0"/>
                </a:lnTo>
                <a:lnTo>
                  <a:pt x="3714750" y="7938"/>
                </a:lnTo>
                <a:cubicBezTo>
                  <a:pt x="3201607" y="15527"/>
                  <a:pt x="3160009" y="499061"/>
                  <a:pt x="2622550" y="508000"/>
                </a:cubicBezTo>
                <a:cubicBezTo>
                  <a:pt x="2085091" y="516939"/>
                  <a:pt x="874183" y="512233"/>
                  <a:pt x="0" y="514350"/>
                </a:cubicBezTo>
                <a:cubicBezTo>
                  <a:pt x="2117" y="1231900"/>
                  <a:pt x="4233" y="1949450"/>
                  <a:pt x="0" y="2667000"/>
                </a:cubicBezTo>
                <a:close/>
              </a:path>
            </a:pathLst>
          </a:custGeom>
          <a:solidFill>
            <a:srgbClr val="FBC2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-19050" y="2483895"/>
            <a:ext cx="9163050" cy="552450"/>
          </a:xfrm>
          <a:custGeom>
            <a:avLst/>
            <a:gdLst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52006 h 552006"/>
              <a:gd name="connsiteX1" fmla="*/ 2642616 w 9162288"/>
              <a:gd name="connsiteY1" fmla="*/ 552006 h 552006"/>
              <a:gd name="connsiteX2" fmla="*/ 3721608 w 9162288"/>
              <a:gd name="connsiteY2" fmla="*/ 3366 h 552006"/>
              <a:gd name="connsiteX3" fmla="*/ 9162288 w 9162288"/>
              <a:gd name="connsiteY3" fmla="*/ 3366 h 5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552006">
                <a:moveTo>
                  <a:pt x="0" y="552006"/>
                </a:moveTo>
                <a:lnTo>
                  <a:pt x="2642616" y="552006"/>
                </a:lnTo>
                <a:cubicBezTo>
                  <a:pt x="3004544" y="542854"/>
                  <a:pt x="3230880" y="0"/>
                  <a:pt x="3721608" y="3366"/>
                </a:cubicBezTo>
                <a:lnTo>
                  <a:pt x="9162288" y="336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-19050" y="4965700"/>
            <a:ext cx="9163050" cy="447675"/>
          </a:xfrm>
          <a:custGeom>
            <a:avLst/>
            <a:gdLst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448056">
                <a:moveTo>
                  <a:pt x="0" y="448056"/>
                </a:moveTo>
                <a:lnTo>
                  <a:pt x="5806440" y="448056"/>
                </a:lnTo>
                <a:cubicBezTo>
                  <a:pt x="6478928" y="438721"/>
                  <a:pt x="6509032" y="30504"/>
                  <a:pt x="7031736" y="0"/>
                </a:cubicBezTo>
                <a:lnTo>
                  <a:pt x="9162288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84432" y="3376154"/>
            <a:ext cx="575275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主講人：劉士賓  教官</a:t>
            </a:r>
            <a:endParaRPr kumimoji="0" lang="en-US" altLang="zh-TW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國立民雄高級農工職業學校</a:t>
            </a:r>
            <a:endParaRPr kumimoji="0" lang="zh-TW" alt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59704" y="4509120"/>
            <a:ext cx="547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日</a:t>
            </a:r>
            <a:endParaRPr kumimoji="0" lang="zh-TW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5" name="Picture 3" descr="D:\Admin\Pictures\9121516404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/>
        </p:blipFill>
        <p:spPr bwMode="auto">
          <a:xfrm>
            <a:off x="5202070" y="2663915"/>
            <a:ext cx="1890210" cy="25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Admin\Pictures\91215171243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"/>
          <a:stretch/>
        </p:blipFill>
        <p:spPr bwMode="auto">
          <a:xfrm>
            <a:off x="7182290" y="2663915"/>
            <a:ext cx="1902607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96855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多少</a:t>
            </a:r>
            <a:r>
              <a:rPr lang="zh-TW" altLang="en-US" sz="3600" dirty="0"/>
              <a:t>悲與痛，都因「</a:t>
            </a:r>
            <a:r>
              <a:rPr lang="zh-TW" altLang="en-US" sz="3600" dirty="0">
                <a:solidFill>
                  <a:srgbClr val="C00000"/>
                </a:solidFill>
              </a:rPr>
              <a:t>交通事故</a:t>
            </a:r>
            <a:r>
              <a:rPr lang="zh-TW" altLang="en-US" sz="3600" dirty="0"/>
              <a:t>」</a:t>
            </a:r>
          </a:p>
          <a:p>
            <a:pPr lvl="1" indent="-209550" eaLnBrk="1" hangingPunct="1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rgbClr val="C00000"/>
                </a:solidFill>
              </a:rPr>
              <a:t>誰的傷、誰的痛？</a:t>
            </a:r>
            <a:r>
              <a:rPr lang="zh-TW" altLang="en-US" sz="2800" dirty="0"/>
              <a:t> </a:t>
            </a:r>
            <a:r>
              <a:rPr lang="en-US" altLang="zh-TW" sz="2800" b="1" dirty="0"/>
              <a:t>--- </a:t>
            </a:r>
            <a:r>
              <a:rPr lang="zh-TW" altLang="en-US" sz="2800" b="1" dirty="0"/>
              <a:t>王曉民的故事</a:t>
            </a:r>
          </a:p>
          <a:p>
            <a:pPr lvl="1" indent="-2095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rgbClr val="C00000"/>
                </a:solidFill>
              </a:rPr>
              <a:t>路邊教教就交車</a:t>
            </a:r>
            <a:r>
              <a:rPr lang="en-US" altLang="zh-TW" sz="2800" b="1" dirty="0">
                <a:solidFill>
                  <a:srgbClr val="C00000"/>
                </a:solidFill>
              </a:rPr>
              <a:t>…</a:t>
            </a:r>
            <a:r>
              <a:rPr lang="zh-TW" altLang="en-US" sz="2800" b="1" dirty="0">
                <a:solidFill>
                  <a:srgbClr val="C00000"/>
                </a:solidFill>
              </a:rPr>
              <a:t>受傷數飆</a:t>
            </a:r>
            <a:r>
              <a:rPr lang="en-US" altLang="zh-TW" sz="2800" b="1" dirty="0">
                <a:solidFill>
                  <a:srgbClr val="C00000"/>
                </a:solidFill>
              </a:rPr>
              <a:t>3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倍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lvl="1" indent="-209550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chemeClr val="tx1"/>
                </a:solidFill>
              </a:rPr>
              <a:t>許多家庭因此失去了歡笑，甚至崩潰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206515" y="282845"/>
            <a:ext cx="8784976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、激發交通安全責任感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21432"/>
            <a:ext cx="8229600" cy="58479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歲的那場車禍，植物人王曉民在病床上躺了近半個世紀，在去年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月於高雄逝世，享年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歲；而王曉明也是台灣爭取安樂死的首例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。當年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值荳蔻年華的王曉民就讀於北二女（現為中山女高），並擔任管樂隊指揮，上學途中，遭到計程車從背部追撞成為植物人。由於當時上鮮少有植物人的病例出現，王曉明還被媒體以「活屍」、「活死人」來形容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王曉民的父母因不忍愛女生命就此停止，數十年來日以繼夜照顧她，期盼她奇蹟甦醒的那一天。但隨著時間消逝，王曉民的父母年紀越來越大，照顧王曉明也越來越吃力，倆老心理明白，王曉明再也站不起來了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老擔心自己死後，王曉民無人照顧，於是開始向政府、總統請命，希望能讓王曉民合法安樂死，但都沒有回音。最後倆老因癌相繼過世，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位妹妹仍然不離不棄，將她送到安護中心繼續照顧，而王曉明也在去年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月離開人世。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7650" name="Picture 2" descr="17歲車禍成植物人，躺47年王曉民走了。﹝圖／資料畫面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39816" cy="33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737047"/>
              </p:ext>
            </p:extLst>
          </p:nvPr>
        </p:nvGraphicFramePr>
        <p:xfrm>
          <a:off x="251520" y="260649"/>
          <a:ext cx="8712968" cy="6488343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419096">
                <a:tc>
                  <a:txBody>
                    <a:bodyPr/>
                    <a:lstStyle/>
                    <a:p>
                      <a:r>
                        <a:rPr lang="zh-TW" altLang="en-US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路邊教教就交車</a:t>
                      </a:r>
                      <a:r>
                        <a:rPr lang="en-US" altLang="zh-TW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受傷數飆</a:t>
                      </a:r>
                      <a:r>
                        <a:rPr lang="en-US" altLang="zh-TW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</a:rPr>
                        <a:t>倍</a:t>
                      </a:r>
                      <a:endParaRPr lang="zh-TW" altLang="en-US" sz="2800" u="none" strike="noStrike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934"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solidFill>
                            <a:srgbClr val="C44B98"/>
                          </a:solidFill>
                          <a:effectLst/>
                          <a:latin typeface="Verdana"/>
                        </a:rPr>
                        <a:t>資料日期：</a:t>
                      </a:r>
                      <a:r>
                        <a:rPr lang="en-US" altLang="zh-TW" sz="1800" u="none" strike="noStrike" dirty="0">
                          <a:solidFill>
                            <a:srgbClr val="C44B98"/>
                          </a:solidFill>
                          <a:effectLst/>
                          <a:latin typeface="Verdana"/>
                        </a:rPr>
                        <a:t>2016/5/20 </a:t>
                      </a:r>
                      <a:r>
                        <a:rPr lang="zh-TW" altLang="en-US" sz="1800" u="none" strike="noStrike" dirty="0">
                          <a:solidFill>
                            <a:srgbClr val="C44B98"/>
                          </a:solidFill>
                          <a:effectLst/>
                          <a:latin typeface="Verdana"/>
                        </a:rPr>
                        <a:t> </a:t>
                      </a:r>
                      <a:endParaRPr lang="en-US" altLang="zh-TW" sz="1800" u="none" strike="noStrike" dirty="0">
                        <a:solidFill>
                          <a:srgbClr val="C44B98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6689">
                <a:tc>
                  <a:txBody>
                    <a:bodyPr/>
                    <a:lstStyle/>
                    <a:p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民眾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到台東看金城武樹、墾丁遊玩都愛租騎電動自行車，高齡者、菜籃族也都愛騎，但肇事率逐年升高，墾丁救護率第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名就是電動自行車，每年近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件傷亡車禍</a:t>
                      </a:r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endParaRPr lang="en-US" altLang="zh-TW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據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統計，電動自行車近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年發生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2408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起車禍，造成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死、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3429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傷，肇事件數從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2011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273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件攀升到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1043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件，受傷人數也從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369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人暴增到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1495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人，增加幅度達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倍，去年、前年各有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人死亡</a:t>
                      </a:r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zh-TW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電動自行車亂象以屏東墾丁最盛，這裡吸引港澳和大陸自遊行遊客騎乘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zh-TW" sz="200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000" u="none" strike="noStrike" dirty="0">
                          <a:solidFill>
                            <a:srgbClr val="666666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TW" altLang="en-US" sz="2000" u="none" strike="noStrike" dirty="0">
                          <a:solidFill>
                            <a:srgbClr val="666666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警方說，業者在路邊簡單教騎就交車，遊客不了解危險性，也沒有保險，摔傷後只有自認倒楣，今年還奪走</a:t>
                      </a:r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條陸客性命。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altLang="zh-TW" sz="2000" u="none" strike="noStrike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000" u="none" strike="noStrike" dirty="0">
                          <a:solidFill>
                            <a:srgbClr val="666666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TW" altLang="en-US" sz="2000" u="none" strike="noStrike" dirty="0">
                          <a:solidFill>
                            <a:srgbClr val="666666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警方說，電動自行車外觀和機車沒兩樣，但時速僅</a:t>
                      </a:r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公里，有遊客抱怨速度太慢，業者便偷偷改裝調高，初騎者不習慣油門使力方法常會暴衝，行駛陡坡道路更是危險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r>
                        <a:rPr lang="zh-TW" altLang="en-US" sz="2000" dirty="0">
                          <a:latin typeface="+mn-ea"/>
                          <a:ea typeface="+mn-e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97E5-DF37-4224-8566-F121CC8A835A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2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5721499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4400" b="1" dirty="0" smtClean="0">
              <a:solidFill>
                <a:srgbClr val="FF00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latin typeface="+mn-ea"/>
              </a:rPr>
              <a:t>103 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年自行車道路交通事故情形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◎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103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年交通事故自行車肇事件數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7,713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件，死亡及受傷人數分別為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53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人及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萬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1,041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人，與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102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年比較，死亡人數減少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14.52%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，件數及受傷人數則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分別增加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9.93%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及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8.65%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◎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103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年自行車肇事前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5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項主要原因，依序為「未依規定讓車」、「轉彎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向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不當」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、「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違反號誌、標誌管制」、「逆向行駛」及「橫越道路不慎」，合占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57.51%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97E5-DF37-4224-8566-F121CC8A835A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歷年</a:t>
            </a:r>
            <a:r>
              <a:rPr lang="en-US" altLang="zh-TW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(99 -103 </a:t>
            </a:r>
            <a:r>
              <a:rPr lang="zh-TW" alt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TW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自行車道路交通事故：</a:t>
            </a:r>
          </a:p>
          <a:p>
            <a:pPr marL="0" indent="0">
              <a:buNone/>
            </a:pP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自行車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可分為電動自行車、電動輔助自行車及腳踏自行車等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3 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類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政府近年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大力推展自行車軟硬體建設及運動風氣，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自行車道總長度由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97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年底約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900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公里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，大幅增加至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104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底近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4,500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公里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教育部、交通部「自行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車道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整體路網串連建設計畫推動辦理情形」報告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國內自行車規律運動人口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103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約占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13 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歲以上國人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之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14.4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%(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教育部體育署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103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運動城市調查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隨著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自行車運動的興盛，道路交通安全亦形重要，近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5 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年自行車交通事故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肇事件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數呈現遞增趨勢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以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自行車肇事 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A1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類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造成人員當場或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24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小時內死亡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與</a:t>
            </a:r>
            <a:r>
              <a:rPr lang="en-US" altLang="zh-TW" sz="3200" b="1" dirty="0" err="1">
                <a:solidFill>
                  <a:schemeClr val="tx1"/>
                </a:solidFill>
                <a:latin typeface="+mn-ea"/>
              </a:rPr>
              <a:t>A2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類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造成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人員受傷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或超過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24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小時死亡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交通事故觀察，件數由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99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5,113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件遞增至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103 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7,713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件，死亡及受傷人數亦由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99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48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人、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7,382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人分別增加至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103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53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人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、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11,041 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人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，顯示配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戴安全帽、夜間警示燈與反光設備、煞車檢查、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不可超載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及載人與遵守交通規則等自行車安全注意事項，亟需加強教育及宣導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，以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降低事故之發生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97E5-DF37-4224-8566-F121CC8A835A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2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728700"/>
            <a:ext cx="8640960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主要肇事原因：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103 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A1 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及</a:t>
            </a:r>
            <a:r>
              <a:rPr lang="en-US" altLang="zh-TW" sz="3200" dirty="0" err="1" smtClean="0">
                <a:solidFill>
                  <a:schemeClr val="tx1"/>
                </a:solidFill>
                <a:latin typeface="+mj-ea"/>
                <a:ea typeface="+mj-ea"/>
              </a:rPr>
              <a:t>A2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類自行車肇事件數前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5 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項原因，依序為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「未依規定讓車」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1,532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件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19.86%)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、「轉彎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向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不當」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1,059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件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13.73%)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、「違反號誌、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標誌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管制」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912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件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占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1.82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%)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、「逆向行駛」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512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件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6.64%)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及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「橫越道路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不慎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421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件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5.46%)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，以上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5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項肇因合計占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57.51%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。就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上述原因與 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102 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年比較，以「逆向行駛」增幅最大，增加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9.87%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，「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轉彎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向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不當」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(+7.51%)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次之，而「違反號誌、標誌管制」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(+3.52%)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居第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「電動自行車」外觀與輕型機車極為類似，惟在管理規定卻有明顯落差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警政署已有建議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交通部將電動自行車納入監理機關管理，核發並懸掛牌照，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避免騎車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者因無牌照僥倖違規肇事。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另於</a:t>
            </a: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103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4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1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日函頒要求各縣市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警察局針對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逆向行駛、在道路上爭先、爭道或其他危險方式駕車等</a:t>
            </a: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11 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項嚴重危害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交通安全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秩序之案件，優先取締；另對於情節輕微者，對其施以勸導，免予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舉發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。透過違規取締及勸導作為，以降低交通事故之發生。</a:t>
            </a:r>
            <a:endParaRPr lang="zh-TW" altLang="en-US" sz="3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97E5-DF37-4224-8566-F121CC8A835A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68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2008" y="1700808"/>
            <a:ext cx="9036496" cy="496855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交通事故是「</a:t>
            </a:r>
            <a:r>
              <a:rPr lang="zh-TW" altLang="en-US" sz="3600" dirty="0" smtClean="0">
                <a:solidFill>
                  <a:srgbClr val="C00000"/>
                </a:solidFill>
              </a:rPr>
              <a:t>社會的流行病</a:t>
            </a:r>
            <a:r>
              <a:rPr lang="zh-TW" altLang="en-US" sz="3600" dirty="0" smtClean="0">
                <a:solidFill>
                  <a:schemeClr val="tx1"/>
                </a:solidFill>
              </a:rPr>
              <a:t>」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lvl="1" indent="-209550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交通工程與管理措施是否安全、完備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 indent="-209550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國民守法觀念及用路行為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一人違規，全民不保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 indent="-209550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國民是否具備足夠的免疫力</a:t>
            </a:r>
            <a:endParaRPr lang="zh-TW" altLang="en-US" b="1" dirty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</a:rPr>
              <a:t>改善道路</a:t>
            </a:r>
            <a:r>
              <a:rPr lang="zh-TW" altLang="en-US" sz="3600" dirty="0" smtClean="0">
                <a:solidFill>
                  <a:schemeClr val="tx1"/>
                </a:solidFill>
              </a:rPr>
              <a:t>交通安全的</a:t>
            </a:r>
            <a:r>
              <a:rPr lang="en-US" altLang="zh-TW" sz="3600" dirty="0" smtClean="0">
                <a:solidFill>
                  <a:schemeClr val="tx1"/>
                </a:solidFill>
              </a:rPr>
              <a:t>3E</a:t>
            </a:r>
            <a:r>
              <a:rPr lang="zh-TW" altLang="en-US" sz="3600" dirty="0">
                <a:solidFill>
                  <a:schemeClr val="tx1"/>
                </a:solidFill>
              </a:rPr>
              <a:t>政策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工程</a:t>
            </a:r>
            <a:r>
              <a:rPr lang="en-US" altLang="zh-TW" b="1" dirty="0">
                <a:solidFill>
                  <a:srgbClr val="1E03BD"/>
                </a:solidFill>
              </a:rPr>
              <a:t>(Engineering)</a:t>
            </a:r>
            <a:r>
              <a:rPr lang="zh-TW" altLang="en-US" b="1" dirty="0">
                <a:solidFill>
                  <a:srgbClr val="1E03BD"/>
                </a:solidFill>
              </a:rPr>
              <a:t>、教育</a:t>
            </a:r>
            <a:r>
              <a:rPr lang="en-US" altLang="zh-TW" b="1" dirty="0">
                <a:solidFill>
                  <a:srgbClr val="1E03BD"/>
                </a:solidFill>
              </a:rPr>
              <a:t>(Education)</a:t>
            </a:r>
            <a:r>
              <a:rPr lang="zh-TW" altLang="en-US" b="1" dirty="0">
                <a:solidFill>
                  <a:srgbClr val="1E03BD"/>
                </a:solidFill>
              </a:rPr>
              <a:t>、執法</a:t>
            </a:r>
            <a:r>
              <a:rPr lang="en-US" altLang="zh-TW" b="1" dirty="0">
                <a:solidFill>
                  <a:srgbClr val="1E03BD"/>
                </a:solidFill>
              </a:rPr>
              <a:t>(Enforcement)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交通事故之發生原因中，</a:t>
            </a:r>
            <a:r>
              <a:rPr lang="zh-TW" altLang="en-US" b="1" dirty="0">
                <a:solidFill>
                  <a:srgbClr val="C00000"/>
                </a:solidFill>
              </a:rPr>
              <a:t>超過</a:t>
            </a:r>
            <a:r>
              <a:rPr lang="en-US" altLang="zh-TW" b="1" dirty="0">
                <a:solidFill>
                  <a:srgbClr val="C00000"/>
                </a:solidFill>
              </a:rPr>
              <a:t>90%</a:t>
            </a:r>
            <a:r>
              <a:rPr lang="zh-TW" altLang="en-US" b="1" dirty="0">
                <a:solidFill>
                  <a:srgbClr val="C00000"/>
                </a:solidFill>
              </a:rPr>
              <a:t>與人的因素有關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先進國家經驗，</a:t>
            </a:r>
            <a:r>
              <a:rPr lang="zh-TW" altLang="en-US" b="1" dirty="0" smtClean="0">
                <a:solidFill>
                  <a:srgbClr val="C00000"/>
                </a:solidFill>
              </a:rPr>
              <a:t>工程改善效果佔</a:t>
            </a:r>
            <a:r>
              <a:rPr lang="en-US" altLang="zh-TW" b="1" dirty="0" smtClean="0">
                <a:solidFill>
                  <a:srgbClr val="C00000"/>
                </a:solidFill>
              </a:rPr>
              <a:t>10</a:t>
            </a:r>
            <a:r>
              <a:rPr lang="en-US" altLang="zh-TW" b="1" dirty="0">
                <a:solidFill>
                  <a:srgbClr val="C00000"/>
                </a:solidFill>
              </a:rPr>
              <a:t>%</a:t>
            </a:r>
            <a:r>
              <a:rPr lang="zh-TW" altLang="en-US" b="1" dirty="0">
                <a:solidFill>
                  <a:srgbClr val="C00000"/>
                </a:solidFill>
              </a:rPr>
              <a:t>、執法</a:t>
            </a:r>
            <a:r>
              <a:rPr lang="en-US" altLang="zh-TW" b="1" dirty="0">
                <a:solidFill>
                  <a:srgbClr val="C00000"/>
                </a:solidFill>
              </a:rPr>
              <a:t>20%</a:t>
            </a:r>
            <a:r>
              <a:rPr lang="zh-TW" altLang="en-US" b="1" dirty="0">
                <a:solidFill>
                  <a:srgbClr val="C00000"/>
                </a:solidFill>
              </a:rPr>
              <a:t>、教育</a:t>
            </a:r>
            <a:r>
              <a:rPr lang="en-US" altLang="zh-TW" b="1" dirty="0">
                <a:solidFill>
                  <a:srgbClr val="C00000"/>
                </a:solidFill>
              </a:rPr>
              <a:t>70%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執法雖可</a:t>
            </a:r>
            <a:r>
              <a:rPr lang="zh-TW" altLang="en-US" b="1" dirty="0" smtClean="0">
                <a:solidFill>
                  <a:srgbClr val="1E03BD"/>
                </a:solidFill>
              </a:rPr>
              <a:t>立竿見影</a:t>
            </a:r>
            <a:r>
              <a:rPr lang="zh-TW" altLang="en-US" b="1" dirty="0" smtClean="0">
                <a:solidFill>
                  <a:srgbClr val="C00000"/>
                </a:solidFill>
              </a:rPr>
              <a:t>，</a:t>
            </a:r>
            <a:r>
              <a:rPr lang="zh-TW" altLang="en-US" b="1" dirty="0" smtClean="0">
                <a:solidFill>
                  <a:srgbClr val="1E03BD"/>
                </a:solidFill>
              </a:rPr>
              <a:t>惟</a:t>
            </a:r>
            <a:r>
              <a:rPr lang="zh-TW" altLang="en-US" b="1" dirty="0" smtClean="0">
                <a:solidFill>
                  <a:srgbClr val="C00000"/>
                </a:solidFill>
              </a:rPr>
              <a:t>益</a:t>
            </a:r>
            <a:r>
              <a:rPr lang="zh-TW" altLang="en-US" b="1" dirty="0">
                <a:solidFill>
                  <a:srgbClr val="C00000"/>
                </a:solidFill>
              </a:rPr>
              <a:t>本比</a:t>
            </a:r>
            <a:r>
              <a:rPr lang="zh-TW" altLang="en-US" b="1" dirty="0">
                <a:solidFill>
                  <a:srgbClr val="1E03BD"/>
                </a:solidFill>
              </a:rPr>
              <a:t>較</a:t>
            </a:r>
            <a:r>
              <a:rPr lang="zh-TW" altLang="en-US" b="1" dirty="0" smtClean="0">
                <a:solidFill>
                  <a:srgbClr val="1E03BD"/>
                </a:solidFill>
              </a:rPr>
              <a:t>低</a:t>
            </a:r>
            <a:r>
              <a:rPr lang="zh-TW" altLang="en-US" b="1" dirty="0" smtClean="0">
                <a:solidFill>
                  <a:srgbClr val="C00000"/>
                </a:solidFill>
              </a:rPr>
              <a:t>，</a:t>
            </a:r>
            <a:r>
              <a:rPr lang="zh-TW" altLang="en-US" b="1" dirty="0" smtClean="0">
                <a:solidFill>
                  <a:srgbClr val="1E03BD"/>
                </a:solidFill>
              </a:rPr>
              <a:t>是不得已之補強作為</a:t>
            </a:r>
            <a:endParaRPr lang="zh-TW" altLang="en-US" dirty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長期教育之累積效果</a:t>
            </a:r>
            <a:r>
              <a:rPr lang="zh-TW" altLang="en-US" b="1" dirty="0" smtClean="0">
                <a:solidFill>
                  <a:srgbClr val="1E03BD"/>
                </a:solidFill>
              </a:rPr>
              <a:t>才</a:t>
            </a:r>
            <a:r>
              <a:rPr lang="zh-TW" altLang="en-US" b="1" dirty="0">
                <a:solidFill>
                  <a:srgbClr val="1E03BD"/>
                </a:solidFill>
              </a:rPr>
              <a:t>是</a:t>
            </a:r>
            <a:r>
              <a:rPr lang="zh-TW" altLang="en-US" b="1" dirty="0">
                <a:solidFill>
                  <a:srgbClr val="C00000"/>
                </a:solidFill>
              </a:rPr>
              <a:t>改善國家道路交通安全</a:t>
            </a:r>
            <a:r>
              <a:rPr lang="zh-TW" altLang="en-US" b="1" dirty="0" smtClean="0">
                <a:solidFill>
                  <a:srgbClr val="C00000"/>
                </a:solidFill>
              </a:rPr>
              <a:t>之扎根工作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561876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、激發交通安全責任感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718810"/>
            <a:ext cx="8856984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小孩六歲入學前，已完全學會父母之用路行為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父母是否擁有正確且安全之用路行為，足為兒女榜樣？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學校是否擁有足夠能力教導並矯正學童錯誤觀念與行為？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學校教了那些讓我們一生受用的交通安全知識與技能？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我們開始使用車輛時，誰教我們安全上路技能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</a:rPr>
              <a:t>腳踏車是「車」</a:t>
            </a:r>
            <a:r>
              <a:rPr lang="zh-TW" altLang="en-US" b="1" dirty="0" smtClean="0">
                <a:solidFill>
                  <a:srgbClr val="1E03BD"/>
                </a:solidFill>
              </a:rPr>
              <a:t>，不是「攜帶的物」，</a:t>
            </a:r>
            <a:r>
              <a:rPr lang="zh-TW" altLang="en-US" b="1" dirty="0" smtClean="0">
                <a:solidFill>
                  <a:srgbClr val="BD0310"/>
                </a:solidFill>
              </a:rPr>
              <a:t>須要遵守交通規則</a:t>
            </a:r>
            <a:endParaRPr lang="en-US" altLang="zh-TW" b="1" dirty="0" smtClean="0">
              <a:solidFill>
                <a:srgbClr val="BD031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滿街的機車騎士，有幾個用心學過</a:t>
            </a:r>
            <a:r>
              <a:rPr lang="zh-TW" altLang="en-US" b="1" dirty="0" smtClean="0">
                <a:solidFill>
                  <a:srgbClr val="BD0310"/>
                </a:solidFill>
              </a:rPr>
              <a:t>機車安全駕駛</a:t>
            </a:r>
            <a:r>
              <a:rPr lang="zh-TW" altLang="en-US" b="1" dirty="0" smtClean="0">
                <a:solidFill>
                  <a:srgbClr val="1E03BD"/>
                </a:solidFill>
              </a:rPr>
              <a:t>後才上路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即使擁照上路良久，對交通法規、路權、安全駕駛知多少？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滿街的違規與危險行為，成為最為嚴重的錯誤示範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社會教育與宣導未盡其功；執法未能達成公權正義之伸張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口號式之宣導教育無法落實生效：</a:t>
            </a:r>
            <a:r>
              <a:rPr lang="zh-TW" altLang="en-US" b="1" dirty="0" smtClean="0">
                <a:solidFill>
                  <a:srgbClr val="C00000"/>
                </a:solidFill>
              </a:rPr>
              <a:t>「安全是回家惟一的路」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13184" y="642885"/>
            <a:ext cx="8579296" cy="8509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肆、國民成長過程中的交通安全教育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5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5" y="1673805"/>
            <a:ext cx="8712968" cy="5040560"/>
          </a:xfrm>
        </p:spPr>
        <p:txBody>
          <a:bodyPr>
            <a:normAutofit/>
          </a:bodyPr>
          <a:lstStyle/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1E03BD"/>
                </a:solidFill>
                <a:latin typeface="標楷體" panose="03000509000000000000" pitchFamily="65" charset="-120"/>
              </a:rPr>
              <a:t>安全使用現代化交通文明科技之能力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</a:rPr>
              <a:t>正面迎接交通事故風險之體認與作為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1E03BD"/>
                </a:solidFill>
                <a:latin typeface="標楷體" panose="03000509000000000000" pitchFamily="65" charset="-120"/>
              </a:rPr>
              <a:t>尊重路權、共同維護交通秩序之責任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</a:rPr>
              <a:t>兼顧自我與他人生命安全之用路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觀念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禮讓並協助老弱婦孺用路安全之行為</a:t>
            </a:r>
            <a:endParaRPr lang="zh-TW" altLang="en-US" sz="3600" dirty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512676"/>
            <a:ext cx="9036496" cy="936104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伍、國民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有之交通安全素養</a:t>
            </a:r>
            <a:endParaRPr lang="zh-TW" altLang="en-US" sz="44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1897"/>
              </p:ext>
            </p:extLst>
          </p:nvPr>
        </p:nvGraphicFramePr>
        <p:xfrm>
          <a:off x="107505" y="1196751"/>
          <a:ext cx="8928990" cy="48965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6046"/>
                <a:gridCol w="779971"/>
                <a:gridCol w="779971"/>
                <a:gridCol w="3014610"/>
                <a:gridCol w="1684354"/>
                <a:gridCol w="1914038"/>
              </a:tblGrid>
              <a:tr h="438082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教育類別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基本交通安全技能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車輛駕駛技能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交通專業技能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93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學前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守護終身交通安全好觀念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交通系統潛在危機之掌握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認識基本路權與交通法規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行人與乘客交通安全技能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安全使用公共運輸之技能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交通維護及事故救護協助</a:t>
                      </a:r>
                    </a:p>
                    <a:p>
                      <a:endParaRPr lang="zh-TW" altLang="en-US" sz="2100" dirty="0"/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交通工程師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公路監理人員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交通執法人員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駕訓班講師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學校交安教師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政策研發規劃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專業訓練教育</a:t>
                      </a: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制度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組織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教材與訓練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社會教育與執法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606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   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39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58">
                <a:tc rowSpan="2"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6586">
                <a:tc vMerge="1">
                  <a:txBody>
                    <a:bodyPr/>
                    <a:lstStyle/>
                    <a:p>
                      <a:endParaRPr lang="zh-TW" altLang="en-US" sz="28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90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駛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機車、小客車、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小貨車、計程車、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公共汽車、大客車遊覽車、大貨車、聯結車、特殊車輛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如救護車、危險物品運輸車輛、施工機械車輛等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老年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柒、國民交通安全教育與基本技能</a:t>
            </a:r>
            <a:endParaRPr lang="zh-TW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交通</a:t>
            </a:r>
            <a:r>
              <a:rPr lang="zh-TW" altLang="en-US" sz="2600" dirty="0">
                <a:solidFill>
                  <a:srgbClr val="FF0000"/>
                </a:solidFill>
                <a:latin typeface="+mn-ea"/>
              </a:rPr>
              <a:t>往來是人類終其一生之必要經濟與社會活動 </a:t>
            </a:r>
            <a:endParaRPr lang="en-US" altLang="zh-TW" sz="26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保障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國民交通安全是政府最基本之行政責任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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共同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維護交通安全是國民應盡之義務與責任 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交通</a:t>
            </a:r>
            <a:r>
              <a:rPr lang="zh-TW" altLang="en-US" sz="2600" dirty="0">
                <a:solidFill>
                  <a:srgbClr val="FF0000"/>
                </a:solidFill>
                <a:latin typeface="+mn-ea"/>
              </a:rPr>
              <a:t>事故是一種社會的</a:t>
            </a: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流行病</a:t>
            </a:r>
            <a:endParaRPr lang="en-US" altLang="zh-TW" sz="26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病毒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的多寡決定於工程設施、交通管理與用路人之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素質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如何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減少病毒？如何增強國民之免疫力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我國</a:t>
            </a:r>
            <a:r>
              <a:rPr lang="zh-TW" altLang="en-US" sz="2600" dirty="0">
                <a:solidFill>
                  <a:srgbClr val="FF0000"/>
                </a:solidFill>
                <a:latin typeface="+mn-ea"/>
              </a:rPr>
              <a:t>交通事故死亡率約為交通安全先進國家</a:t>
            </a: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之</a:t>
            </a:r>
            <a:r>
              <a:rPr lang="zh-TW" altLang="en-US" sz="2600" dirty="0">
                <a:solidFill>
                  <a:srgbClr val="FF0000"/>
                </a:solidFill>
                <a:latin typeface="+mn-ea"/>
              </a:rPr>
              <a:t>二</a:t>
            </a:r>
            <a:r>
              <a:rPr lang="zh-TW" altLang="en-US" sz="2600" dirty="0" smtClean="0">
                <a:solidFill>
                  <a:srgbClr val="FF0000"/>
                </a:solidFill>
                <a:latin typeface="+mn-ea"/>
              </a:rPr>
              <a:t>倍</a:t>
            </a:r>
            <a:endParaRPr lang="en-US" altLang="zh-TW" sz="26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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民國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105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1,604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死亡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逐年減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410,733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受傷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逐年增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萬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人口每年之交通事故死亡人數：瑞典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4.3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人、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英國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4.3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人、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日本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4.7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人、瑞士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4.7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人、德國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5.5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人、台灣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7.2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人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面對</a:t>
            </a: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如此高之事故風險，我們的行動？作為？效果？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5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3334" r="18151" b="10145"/>
          <a:stretch/>
        </p:blipFill>
        <p:spPr bwMode="auto">
          <a:xfrm>
            <a:off x="26495" y="143635"/>
            <a:ext cx="9044609" cy="593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80"/>
            <a:ext cx="858695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交通安全教育的規劃設計</a:t>
            </a:r>
            <a:r>
              <a:rPr lang="en-US" altLang="zh-TW" sz="3200" b="1" dirty="0">
                <a:solidFill>
                  <a:srgbClr val="FF0000"/>
                </a:solidFill>
              </a:rPr>
              <a:t>(1)</a:t>
            </a:r>
          </a:p>
          <a:p>
            <a:r>
              <a:rPr lang="zh-TW" altLang="en-US" sz="2600" dirty="0" smtClean="0"/>
              <a:t>教育</a:t>
            </a:r>
            <a:r>
              <a:rPr lang="zh-TW" altLang="en-US" sz="2600" dirty="0"/>
              <a:t>目標</a:t>
            </a:r>
          </a:p>
          <a:p>
            <a:r>
              <a:rPr lang="zh-TW" altLang="en-US" sz="2600" dirty="0" smtClean="0"/>
              <a:t>建</a:t>
            </a:r>
            <a:r>
              <a:rPr lang="zh-TW" altLang="en-US" sz="2600" dirty="0"/>
              <a:t>立正確判斷價值</a:t>
            </a:r>
          </a:p>
          <a:p>
            <a:r>
              <a:rPr lang="zh-TW" altLang="en-US" sz="2600" dirty="0" smtClean="0"/>
              <a:t>豐富</a:t>
            </a:r>
            <a:r>
              <a:rPr lang="zh-TW" altLang="en-US" sz="2600" dirty="0"/>
              <a:t>決策的知識</a:t>
            </a:r>
          </a:p>
          <a:p>
            <a:pPr marL="0" indent="0">
              <a:buNone/>
            </a:pPr>
            <a:r>
              <a:rPr lang="zh-TW" altLang="en-US" sz="3200" dirty="0" smtClean="0"/>
              <a:t> </a:t>
            </a:r>
            <a:r>
              <a:rPr lang="zh-TW" altLang="en-US" sz="3200" dirty="0"/>
              <a:t>教學資源</a:t>
            </a:r>
          </a:p>
          <a:p>
            <a:r>
              <a:rPr lang="zh-TW" altLang="en-US" sz="2600" dirty="0" smtClean="0">
                <a:latin typeface="+mj-ea"/>
                <a:ea typeface="+mj-ea"/>
              </a:rPr>
              <a:t>交通安全</a:t>
            </a:r>
            <a:r>
              <a:rPr lang="zh-TW" altLang="en-US" sz="2600" dirty="0">
                <a:latin typeface="+mj-ea"/>
                <a:ea typeface="+mj-ea"/>
              </a:rPr>
              <a:t>教育網</a:t>
            </a:r>
            <a:r>
              <a:rPr lang="en-US" altLang="zh-TW" sz="2600" b="1" dirty="0">
                <a:latin typeface="+mj-ea"/>
                <a:ea typeface="+mj-ea"/>
              </a:rPr>
              <a:t>(</a:t>
            </a:r>
            <a:r>
              <a:rPr lang="zh-TW" altLang="en-US" sz="2600" dirty="0">
                <a:latin typeface="+mj-ea"/>
                <a:ea typeface="+mj-ea"/>
              </a:rPr>
              <a:t>教育部</a:t>
            </a:r>
            <a:r>
              <a:rPr lang="en-US" altLang="zh-TW" sz="2600" b="1" dirty="0">
                <a:latin typeface="+mj-ea"/>
                <a:ea typeface="+mj-ea"/>
              </a:rPr>
              <a:t>)</a:t>
            </a:r>
          </a:p>
          <a:p>
            <a:r>
              <a:rPr lang="zh-TW" altLang="en-US" sz="2600" dirty="0" smtClean="0">
                <a:latin typeface="+mj-ea"/>
                <a:ea typeface="+mj-ea"/>
              </a:rPr>
              <a:t>交通安全</a:t>
            </a:r>
            <a:r>
              <a:rPr lang="zh-TW" altLang="en-US" sz="2600" dirty="0">
                <a:latin typeface="+mj-ea"/>
                <a:ea typeface="+mj-ea"/>
              </a:rPr>
              <a:t>入口網</a:t>
            </a:r>
            <a:r>
              <a:rPr lang="en-US" altLang="zh-TW" sz="2600" b="1" dirty="0">
                <a:latin typeface="+mj-ea"/>
                <a:ea typeface="+mj-ea"/>
              </a:rPr>
              <a:t>(</a:t>
            </a:r>
            <a:r>
              <a:rPr lang="zh-TW" altLang="en-US" sz="2600" dirty="0">
                <a:latin typeface="+mj-ea"/>
                <a:ea typeface="+mj-ea"/>
              </a:rPr>
              <a:t>交通部</a:t>
            </a:r>
            <a:r>
              <a:rPr lang="en-US" altLang="zh-TW" sz="2600" b="1" dirty="0">
                <a:latin typeface="+mj-ea"/>
                <a:ea typeface="+mj-ea"/>
              </a:rPr>
              <a:t>)</a:t>
            </a:r>
          </a:p>
          <a:p>
            <a:r>
              <a:rPr lang="zh-TW" altLang="en-US" sz="2600" dirty="0" smtClean="0">
                <a:latin typeface="+mj-ea"/>
                <a:ea typeface="+mj-ea"/>
              </a:rPr>
              <a:t>全國</a:t>
            </a:r>
            <a:r>
              <a:rPr lang="zh-TW" altLang="en-US" sz="2600" dirty="0">
                <a:latin typeface="+mj-ea"/>
                <a:ea typeface="+mj-ea"/>
              </a:rPr>
              <a:t>法規資料庫</a:t>
            </a:r>
            <a:r>
              <a:rPr lang="en-US" altLang="zh-TW" sz="2600" b="1" dirty="0">
                <a:latin typeface="+mj-ea"/>
                <a:ea typeface="+mj-ea"/>
              </a:rPr>
              <a:t>(</a:t>
            </a:r>
            <a:r>
              <a:rPr lang="zh-TW" altLang="en-US" sz="2600" dirty="0">
                <a:latin typeface="+mj-ea"/>
                <a:ea typeface="+mj-ea"/>
              </a:rPr>
              <a:t>法務部</a:t>
            </a:r>
            <a:r>
              <a:rPr lang="en-US" altLang="zh-TW" sz="2600" b="1" dirty="0">
                <a:latin typeface="+mj-ea"/>
                <a:ea typeface="+mj-ea"/>
              </a:rPr>
              <a:t>)</a:t>
            </a:r>
          </a:p>
          <a:p>
            <a:r>
              <a:rPr lang="zh-TW" altLang="en-US" sz="2600" dirty="0" smtClean="0">
                <a:latin typeface="+mj-ea"/>
                <a:ea typeface="+mj-ea"/>
              </a:rPr>
              <a:t>公</a:t>
            </a:r>
            <a:r>
              <a:rPr lang="zh-TW" altLang="en-US" sz="2600" dirty="0">
                <a:latin typeface="+mj-ea"/>
                <a:ea typeface="+mj-ea"/>
              </a:rPr>
              <a:t>路電子監理網</a:t>
            </a:r>
            <a:r>
              <a:rPr lang="en-US" altLang="zh-TW" sz="2600" b="1" dirty="0">
                <a:latin typeface="+mj-ea"/>
                <a:ea typeface="+mj-ea"/>
              </a:rPr>
              <a:t>(</a:t>
            </a:r>
            <a:r>
              <a:rPr lang="zh-TW" altLang="en-US" sz="2600" dirty="0">
                <a:latin typeface="+mj-ea"/>
                <a:ea typeface="+mj-ea"/>
              </a:rPr>
              <a:t>交通部</a:t>
            </a:r>
            <a:r>
              <a:rPr lang="en-US" altLang="zh-TW" sz="2600" b="1" dirty="0">
                <a:latin typeface="+mj-ea"/>
                <a:ea typeface="+mj-ea"/>
              </a:rPr>
              <a:t>)</a:t>
            </a:r>
          </a:p>
          <a:p>
            <a:r>
              <a:rPr lang="en-US" altLang="zh-TW" sz="2600" b="1" dirty="0" err="1" smtClean="0">
                <a:latin typeface="+mj-ea"/>
                <a:ea typeface="+mj-ea"/>
              </a:rPr>
              <a:t>Youtube</a:t>
            </a:r>
            <a:endParaRPr lang="en-US" altLang="zh-TW" sz="2600" b="1" dirty="0">
              <a:latin typeface="+mj-ea"/>
              <a:ea typeface="+mj-ea"/>
            </a:endParaRPr>
          </a:p>
          <a:p>
            <a:r>
              <a:rPr lang="en-US" altLang="zh-TW" sz="2600" b="1" dirty="0" smtClean="0">
                <a:latin typeface="+mj-ea"/>
                <a:ea typeface="+mj-ea"/>
              </a:rPr>
              <a:t>….</a:t>
            </a:r>
            <a:endParaRPr lang="en-US" altLang="zh-TW" sz="2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  <a:cs typeface="Times New Roman" panose="02020603050405020304" pitchFamily="18" charset="0"/>
              </a:rPr>
              <a:t>捌、</a:t>
            </a:r>
            <a:r>
              <a:rPr lang="zh-TW" altLang="en-US" b="1" dirty="0" smtClean="0">
                <a:latin typeface="+mj-ea"/>
              </a:rPr>
              <a:t>交通安全</a:t>
            </a:r>
            <a:r>
              <a:rPr lang="zh-TW" altLang="en-US" b="1" dirty="0">
                <a:latin typeface="+mj-ea"/>
              </a:rPr>
              <a:t>教育具體作法</a:t>
            </a:r>
            <a:endParaRPr lang="zh-TW" altLang="en-US" sz="44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5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80"/>
            <a:ext cx="858695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交通安全教育的規劃設計</a:t>
            </a:r>
            <a:r>
              <a:rPr lang="en-US" altLang="zh-TW" sz="3200" b="1" dirty="0">
                <a:solidFill>
                  <a:srgbClr val="FF0000"/>
                </a:solidFill>
              </a:rPr>
              <a:t>(2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2800" dirty="0" smtClean="0"/>
              <a:t>教育</a:t>
            </a:r>
            <a:r>
              <a:rPr lang="zh-TW" altLang="en-US" sz="2800" dirty="0"/>
              <a:t>內容</a:t>
            </a:r>
          </a:p>
          <a:p>
            <a:r>
              <a:rPr lang="zh-TW" altLang="en-US" sz="2800" dirty="0" smtClean="0"/>
              <a:t>交通道</a:t>
            </a:r>
            <a:r>
              <a:rPr lang="zh-TW" altLang="en-US" sz="2800" dirty="0"/>
              <a:t>德教育</a:t>
            </a:r>
          </a:p>
          <a:p>
            <a:r>
              <a:rPr lang="zh-TW" altLang="en-US" sz="2800" dirty="0" smtClean="0"/>
              <a:t>用</a:t>
            </a:r>
            <a:r>
              <a:rPr lang="zh-TW" altLang="en-US" sz="2800" dirty="0"/>
              <a:t>路人基礎交通教育</a:t>
            </a:r>
            <a:r>
              <a:rPr lang="zh-TW" altLang="en-US" sz="2800" dirty="0" smtClean="0"/>
              <a:t></a:t>
            </a:r>
            <a:endParaRPr lang="en-US" altLang="zh-TW" sz="2800" dirty="0" smtClean="0"/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法規教育</a:t>
            </a:r>
          </a:p>
          <a:p>
            <a:r>
              <a:rPr lang="zh-TW" altLang="en-US" sz="2800" dirty="0" smtClean="0"/>
              <a:t>交通工具</a:t>
            </a:r>
            <a:r>
              <a:rPr lang="zh-TW" altLang="en-US" sz="2800" dirty="0"/>
              <a:t>使用與操作教育</a:t>
            </a:r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工程、管理與教育</a:t>
            </a:r>
          </a:p>
          <a:p>
            <a:r>
              <a:rPr lang="zh-TW" altLang="en-US" sz="2800" dirty="0" smtClean="0"/>
              <a:t>生命</a:t>
            </a:r>
            <a:r>
              <a:rPr lang="zh-TW" altLang="en-US" sz="2800" dirty="0"/>
              <a:t>與法治教育</a:t>
            </a: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2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80"/>
            <a:ext cx="8586954" cy="468052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交通安全教育的規劃設計</a:t>
            </a:r>
            <a:r>
              <a:rPr lang="en-US" altLang="zh-TW" sz="3200" b="1" dirty="0">
                <a:solidFill>
                  <a:srgbClr val="FF0000"/>
                </a:solidFill>
              </a:rPr>
              <a:t>(3)</a:t>
            </a:r>
          </a:p>
          <a:p>
            <a:r>
              <a:rPr lang="zh-TW" altLang="en-US" sz="2800" dirty="0" smtClean="0"/>
              <a:t>依</a:t>
            </a:r>
            <a:r>
              <a:rPr lang="zh-TW" altLang="en-US" sz="2800" dirty="0"/>
              <a:t>不同對象層次規劃</a:t>
            </a:r>
          </a:p>
          <a:p>
            <a:r>
              <a:rPr lang="zh-TW" altLang="en-US" sz="2800" dirty="0" smtClean="0"/>
              <a:t>依</a:t>
            </a:r>
            <a:r>
              <a:rPr lang="zh-TW" altLang="en-US" sz="2800" dirty="0"/>
              <a:t>認知能力層次規劃</a:t>
            </a:r>
          </a:p>
          <a:p>
            <a:r>
              <a:rPr lang="zh-TW" altLang="en-US" sz="2800" dirty="0" smtClean="0"/>
              <a:t>依</a:t>
            </a:r>
            <a:r>
              <a:rPr lang="zh-TW" altLang="en-US" sz="2800" dirty="0"/>
              <a:t>地方特色規劃</a:t>
            </a:r>
            <a:r>
              <a:rPr lang="zh-TW" altLang="en-US" sz="2800" dirty="0" smtClean="0"/>
              <a:t>設計</a:t>
            </a:r>
            <a:endParaRPr lang="en-US" altLang="zh-TW" sz="2800" dirty="0" smtClean="0"/>
          </a:p>
          <a:p>
            <a:r>
              <a:rPr lang="zh-TW" altLang="en-US" sz="2800" dirty="0" smtClean="0"/>
              <a:t>依</a:t>
            </a:r>
            <a:r>
              <a:rPr lang="zh-TW" altLang="en-US" sz="2800" dirty="0"/>
              <a:t>教育管道與途徑拓展</a:t>
            </a:r>
          </a:p>
          <a:p>
            <a:r>
              <a:rPr lang="zh-TW" altLang="en-US" sz="2800" dirty="0" smtClean="0"/>
              <a:t>應</a:t>
            </a:r>
            <a:r>
              <a:rPr lang="zh-TW" altLang="en-US" sz="2800" dirty="0"/>
              <a:t>多元、活潑、生動</a:t>
            </a:r>
          </a:p>
          <a:p>
            <a:r>
              <a:rPr lang="zh-TW" altLang="en-US" sz="2800" dirty="0" smtClean="0"/>
              <a:t>符合</a:t>
            </a:r>
            <a:r>
              <a:rPr lang="zh-TW" altLang="en-US" sz="2800" dirty="0"/>
              <a:t>道德要求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85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80"/>
            <a:ext cx="8586954" cy="468052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融入教學規劃設計</a:t>
            </a:r>
            <a:r>
              <a:rPr lang="en-US" altLang="zh-TW" sz="3200" b="1" dirty="0">
                <a:solidFill>
                  <a:srgbClr val="FF0000"/>
                </a:solidFill>
              </a:rPr>
              <a:t>(4)</a:t>
            </a:r>
          </a:p>
          <a:p>
            <a:r>
              <a:rPr lang="zh-TW" altLang="en-US" sz="2800" dirty="0" smtClean="0"/>
              <a:t>融入</a:t>
            </a:r>
            <a:r>
              <a:rPr lang="zh-TW" altLang="en-US" sz="2800" dirty="0"/>
              <a:t>標的</a:t>
            </a:r>
          </a:p>
          <a:p>
            <a:r>
              <a:rPr lang="zh-TW" altLang="en-US" sz="2800" dirty="0" smtClean="0"/>
              <a:t>資源</a:t>
            </a:r>
            <a:r>
              <a:rPr lang="zh-TW" altLang="en-US" sz="2800" dirty="0"/>
              <a:t>、人力、活動、教學、</a:t>
            </a:r>
            <a:r>
              <a:rPr lang="en-US" altLang="zh-TW" sz="2800" b="1" dirty="0"/>
              <a:t>…</a:t>
            </a:r>
            <a:r>
              <a:rPr lang="zh-TW" altLang="en-US" sz="2800" dirty="0"/>
              <a:t>融入</a:t>
            </a:r>
          </a:p>
          <a:p>
            <a:r>
              <a:rPr lang="zh-TW" altLang="en-US" sz="2800" dirty="0" smtClean="0"/>
              <a:t>融入</a:t>
            </a:r>
            <a:r>
              <a:rPr lang="zh-TW" altLang="en-US" sz="2800" dirty="0"/>
              <a:t>方法</a:t>
            </a:r>
          </a:p>
          <a:p>
            <a:r>
              <a:rPr lang="zh-TW" altLang="en-US" sz="2800" dirty="0" smtClean="0"/>
              <a:t>明示</a:t>
            </a:r>
            <a:r>
              <a:rPr lang="zh-TW" altLang="en-US" sz="2800" dirty="0"/>
              <a:t>、暗喻、</a:t>
            </a:r>
            <a:r>
              <a:rPr lang="en-US" altLang="zh-TW" sz="2800" b="1" dirty="0" smtClean="0"/>
              <a:t>…</a:t>
            </a:r>
          </a:p>
          <a:p>
            <a:r>
              <a:rPr lang="zh-TW" altLang="en-US" sz="2800" dirty="0" smtClean="0"/>
              <a:t>融入</a:t>
            </a:r>
            <a:r>
              <a:rPr lang="zh-TW" altLang="en-US" sz="2800" dirty="0"/>
              <a:t>時機</a:t>
            </a:r>
          </a:p>
          <a:p>
            <a:r>
              <a:rPr lang="zh-TW" altLang="en-US" sz="2800" dirty="0" smtClean="0"/>
              <a:t>新生</a:t>
            </a:r>
            <a:r>
              <a:rPr lang="zh-TW" altLang="en-US" sz="2800" dirty="0"/>
              <a:t>入學、固定課程、機會教育、</a:t>
            </a:r>
            <a:r>
              <a:rPr lang="en-US" altLang="zh-TW" sz="2800" dirty="0"/>
              <a:t>…</a:t>
            </a:r>
          </a:p>
          <a:p>
            <a:r>
              <a:rPr lang="zh-TW" altLang="en-US" sz="2800" dirty="0" smtClean="0"/>
              <a:t>生活</a:t>
            </a:r>
            <a:r>
              <a:rPr lang="zh-TW" altLang="en-US" sz="2800" dirty="0"/>
              <a:t>科技運用</a:t>
            </a:r>
          </a:p>
          <a:p>
            <a:r>
              <a:rPr lang="zh-TW" altLang="en-US" sz="2800" dirty="0" smtClean="0"/>
              <a:t>互動</a:t>
            </a:r>
            <a:r>
              <a:rPr lang="zh-TW" altLang="en-US" sz="2800" dirty="0"/>
              <a:t>遊戲、</a:t>
            </a:r>
            <a:r>
              <a:rPr lang="en-US" altLang="zh-TW" sz="2800" dirty="0"/>
              <a:t>APP</a:t>
            </a:r>
            <a:r>
              <a:rPr lang="zh-TW" altLang="en-US" sz="2800" dirty="0"/>
              <a:t>、</a:t>
            </a:r>
            <a:r>
              <a:rPr lang="en-US" altLang="zh-TW" sz="2800" dirty="0"/>
              <a:t>…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5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80"/>
            <a:ext cx="8586954" cy="468052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融入教學規劃設計</a:t>
            </a:r>
            <a:r>
              <a:rPr lang="en-US" altLang="zh-TW" sz="3200" b="1" dirty="0">
                <a:solidFill>
                  <a:srgbClr val="FF0000"/>
                </a:solidFill>
              </a:rPr>
              <a:t>(5)</a:t>
            </a:r>
          </a:p>
          <a:p>
            <a:r>
              <a:rPr lang="zh-TW" altLang="en-US" sz="2800" dirty="0" smtClean="0"/>
              <a:t>相關</a:t>
            </a:r>
            <a:r>
              <a:rPr lang="zh-TW" altLang="en-US" sz="2800" dirty="0"/>
              <a:t>課程內容之融入設計</a:t>
            </a:r>
          </a:p>
          <a:p>
            <a:r>
              <a:rPr lang="zh-TW" altLang="en-US" sz="2800" dirty="0" smtClean="0"/>
              <a:t>與</a:t>
            </a:r>
            <a:r>
              <a:rPr lang="zh-TW" altLang="en-US" sz="2800" dirty="0"/>
              <a:t>交通、職場安全、生命</a:t>
            </a:r>
            <a:r>
              <a:rPr lang="zh-TW" altLang="en-US" sz="2800" dirty="0" smtClean="0"/>
              <a:t>教育建</a:t>
            </a:r>
            <a:r>
              <a:rPr lang="zh-TW" altLang="en-US" sz="2800" dirty="0"/>
              <a:t>立連結</a:t>
            </a:r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相關專長師資之</a:t>
            </a:r>
            <a:r>
              <a:rPr lang="zh-TW" altLang="en-US" sz="2800" dirty="0" smtClean="0"/>
              <a:t>運用</a:t>
            </a:r>
            <a:endParaRPr lang="en-US" altLang="zh-TW" sz="2800" dirty="0" smtClean="0"/>
          </a:p>
          <a:p>
            <a:r>
              <a:rPr lang="zh-TW" altLang="en-US" sz="2800" dirty="0" smtClean="0"/>
              <a:t>發揮</a:t>
            </a:r>
            <a:r>
              <a:rPr lang="zh-TW" altLang="en-US" sz="2800" dirty="0"/>
              <a:t>種子功能</a:t>
            </a:r>
          </a:p>
          <a:p>
            <a:r>
              <a:rPr lang="zh-TW" altLang="en-US" sz="2800" dirty="0" smtClean="0"/>
              <a:t>相關</a:t>
            </a:r>
            <a:r>
              <a:rPr lang="zh-TW" altLang="en-US" sz="2800" dirty="0"/>
              <a:t>專長師生活動之參與</a:t>
            </a:r>
          </a:p>
          <a:p>
            <a:r>
              <a:rPr lang="zh-TW" altLang="en-US" sz="2800" dirty="0" smtClean="0"/>
              <a:t>協助</a:t>
            </a:r>
            <a:r>
              <a:rPr lang="zh-TW" altLang="en-US" sz="2800" dirty="0"/>
              <a:t>辦理體驗活動、寓教於樂</a:t>
            </a:r>
          </a:p>
          <a:p>
            <a:r>
              <a:rPr lang="zh-TW" altLang="en-US" sz="2800" dirty="0" smtClean="0"/>
              <a:t>生活</a:t>
            </a:r>
            <a:r>
              <a:rPr lang="zh-TW" altLang="en-US" sz="2800" dirty="0"/>
              <a:t>科技運用</a:t>
            </a:r>
          </a:p>
          <a:p>
            <a:r>
              <a:rPr lang="zh-TW" altLang="en-US" sz="2800" dirty="0" smtClean="0"/>
              <a:t>資訊</a:t>
            </a:r>
            <a:r>
              <a:rPr lang="zh-TW" altLang="en-US" sz="2800" dirty="0"/>
              <a:t>、通訊、</a:t>
            </a:r>
            <a:r>
              <a:rPr lang="en-US" altLang="zh-TW" sz="2800" dirty="0"/>
              <a:t>…</a:t>
            </a:r>
            <a:r>
              <a:rPr lang="zh-TW" altLang="en-US" sz="2800" dirty="0"/>
              <a:t>軟硬體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79"/>
            <a:ext cx="8586954" cy="5220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整體交通安全環境塑造</a:t>
            </a:r>
            <a:r>
              <a:rPr lang="en-US" altLang="zh-TW" sz="3200" b="1" dirty="0">
                <a:solidFill>
                  <a:srgbClr val="FF0000"/>
                </a:solidFill>
              </a:rPr>
              <a:t>(1)</a:t>
            </a:r>
          </a:p>
          <a:p>
            <a:r>
              <a:rPr lang="zh-TW" altLang="en-US" sz="2800" dirty="0" smtClean="0"/>
              <a:t>上</a:t>
            </a:r>
            <a:r>
              <a:rPr lang="zh-TW" altLang="en-US" sz="2800" dirty="0"/>
              <a:t>放學交通方式調查分析</a:t>
            </a:r>
          </a:p>
          <a:p>
            <a:r>
              <a:rPr lang="zh-TW" altLang="en-US" sz="2800" dirty="0" smtClean="0"/>
              <a:t>住家</a:t>
            </a:r>
            <a:r>
              <a:rPr lang="zh-TW" altLang="en-US" sz="2800" dirty="0"/>
              <a:t>區為調查</a:t>
            </a:r>
          </a:p>
          <a:p>
            <a:r>
              <a:rPr lang="zh-TW" altLang="en-US" sz="2800" dirty="0" smtClean="0"/>
              <a:t>規劃</a:t>
            </a:r>
            <a:r>
              <a:rPr lang="zh-TW" altLang="en-US" sz="2800" dirty="0"/>
              <a:t>交通車數量、路線</a:t>
            </a:r>
            <a:r>
              <a:rPr lang="en-US" altLang="zh-TW" sz="2800" b="1" dirty="0"/>
              <a:t>(</a:t>
            </a:r>
            <a:r>
              <a:rPr lang="zh-TW" altLang="en-US" sz="2800" dirty="0"/>
              <a:t>減少家端的轉</a:t>
            </a:r>
            <a:r>
              <a:rPr lang="zh-TW" altLang="en-US" sz="2800" dirty="0" smtClean="0"/>
              <a:t>乘、</a:t>
            </a:r>
            <a:r>
              <a:rPr lang="zh-TW" altLang="en-US" sz="2800" dirty="0"/>
              <a:t>步行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dirty="0"/>
              <a:t>規劃路隊路</a:t>
            </a:r>
            <a:r>
              <a:rPr lang="zh-TW" altLang="en-US" sz="2800" dirty="0" smtClean="0"/>
              <a:t>線</a:t>
            </a:r>
            <a:endParaRPr lang="en-US" altLang="zh-TW" sz="2800" dirty="0" smtClean="0"/>
          </a:p>
          <a:p>
            <a:r>
              <a:rPr lang="zh-TW" altLang="en-US" sz="3000" dirty="0" smtClean="0"/>
              <a:t>使用</a:t>
            </a:r>
            <a:r>
              <a:rPr lang="zh-TW" altLang="en-US" sz="3000" dirty="0"/>
              <a:t>交通工具調查</a:t>
            </a:r>
          </a:p>
          <a:p>
            <a:r>
              <a:rPr lang="zh-TW" altLang="en-US" sz="3000" dirty="0" smtClean="0"/>
              <a:t>步</a:t>
            </a:r>
            <a:r>
              <a:rPr lang="zh-TW" altLang="en-US" sz="3000" dirty="0"/>
              <a:t>行、自行車、機車、小客車、校車、</a:t>
            </a:r>
          </a:p>
          <a:p>
            <a:pPr marL="0" indent="0">
              <a:buNone/>
            </a:pPr>
            <a:r>
              <a:rPr lang="zh-TW" altLang="en-US" sz="3500" dirty="0">
                <a:solidFill>
                  <a:srgbClr val="FF0000"/>
                </a:solidFill>
              </a:rPr>
              <a:t>專車</a:t>
            </a:r>
          </a:p>
          <a:p>
            <a:r>
              <a:rPr lang="zh-TW" altLang="en-US" sz="3000" dirty="0" smtClean="0"/>
              <a:t>大眾</a:t>
            </a:r>
            <a:r>
              <a:rPr lang="zh-TW" altLang="en-US" sz="3000" dirty="0"/>
              <a:t>運輸：捷運、公車、客運車、鐵</a:t>
            </a:r>
            <a:r>
              <a:rPr lang="zh-TW" altLang="en-US" sz="3000" dirty="0" smtClean="0"/>
              <a:t>路</a:t>
            </a:r>
            <a:r>
              <a:rPr lang="en-US" altLang="zh-TW" sz="3000" b="1" dirty="0" smtClean="0"/>
              <a:t>(</a:t>
            </a:r>
            <a:r>
              <a:rPr lang="zh-TW" altLang="en-US" sz="3000" dirty="0"/>
              <a:t>學校端之接駁、轉乘、步行</a:t>
            </a:r>
            <a:r>
              <a:rPr lang="en-US" altLang="zh-TW" sz="3000" b="1" dirty="0"/>
              <a:t>)</a:t>
            </a:r>
          </a:p>
          <a:p>
            <a:r>
              <a:rPr lang="zh-TW" altLang="en-US" sz="3000" dirty="0" smtClean="0"/>
              <a:t>區分</a:t>
            </a:r>
            <a:r>
              <a:rPr lang="zh-TW" altLang="en-US" sz="3000" dirty="0"/>
              <a:t>：日校、進修學校，上學、放學</a:t>
            </a:r>
            <a:r>
              <a:rPr lang="zh-TW" altLang="en-US" sz="3000" dirty="0" smtClean="0"/>
              <a:t>，包含</a:t>
            </a:r>
            <a:r>
              <a:rPr lang="zh-TW" altLang="en-US" sz="3000" dirty="0"/>
              <a:t>教職員</a:t>
            </a:r>
            <a:endParaRPr lang="zh-TW" altLang="en-US" sz="30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6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448779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整體交通安全環境塑造</a:t>
            </a:r>
            <a:r>
              <a:rPr lang="en-US" altLang="zh-TW" sz="3200" b="1" dirty="0">
                <a:solidFill>
                  <a:srgbClr val="FF0000"/>
                </a:solidFill>
              </a:rPr>
              <a:t>(2)</a:t>
            </a: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學路線規劃設計與導護</a:t>
            </a:r>
          </a:p>
          <a:p>
            <a:r>
              <a:rPr lang="zh-TW" altLang="en-US" sz="2800" dirty="0" smtClean="0"/>
              <a:t>校園</a:t>
            </a:r>
            <a:r>
              <a:rPr lang="zh-TW" altLang="en-US" sz="2800" dirty="0"/>
              <a:t>內</a:t>
            </a:r>
            <a:r>
              <a:rPr lang="en-US" altLang="zh-TW" sz="2800" b="1" dirty="0"/>
              <a:t>(</a:t>
            </a:r>
            <a:r>
              <a:rPr lang="zh-TW" altLang="en-US" sz="2800" dirty="0"/>
              <a:t>人車分道，教學、活動、交通區隔</a:t>
            </a:r>
            <a:r>
              <a:rPr lang="en-US" altLang="zh-TW" sz="2800" b="1" dirty="0"/>
              <a:t>)</a:t>
            </a:r>
          </a:p>
          <a:p>
            <a:r>
              <a:rPr lang="zh-TW" altLang="en-US" sz="2800" dirty="0" smtClean="0"/>
              <a:t>規劃</a:t>
            </a:r>
            <a:r>
              <a:rPr lang="zh-TW" altLang="en-US" sz="2800" dirty="0"/>
              <a:t>校專車、汽車、機車、自行</a:t>
            </a:r>
            <a:r>
              <a:rPr lang="zh-TW" altLang="en-US" sz="2800" dirty="0" smtClean="0"/>
              <a:t>車停</a:t>
            </a:r>
            <a:r>
              <a:rPr lang="zh-TW" altLang="en-US" sz="2800" dirty="0"/>
              <a:t>車</a:t>
            </a:r>
            <a:r>
              <a:rPr lang="zh-TW" altLang="en-US" sz="2800" dirty="0" smtClean="0"/>
              <a:t>位</a:t>
            </a:r>
            <a:endParaRPr lang="en-US" altLang="zh-TW" sz="2800" dirty="0" smtClean="0"/>
          </a:p>
          <a:p>
            <a:r>
              <a:rPr lang="zh-TW" altLang="en-US" sz="2800" dirty="0" smtClean="0"/>
              <a:t>指定</a:t>
            </a:r>
            <a:r>
              <a:rPr lang="zh-TW" altLang="en-US" sz="2800" dirty="0"/>
              <a:t>上、放學人、車行進路線</a:t>
            </a:r>
          </a:p>
          <a:p>
            <a:r>
              <a:rPr lang="zh-TW" altLang="en-US" sz="2800" dirty="0" smtClean="0"/>
              <a:t>指定</a:t>
            </a:r>
            <a:r>
              <a:rPr lang="zh-TW" altLang="en-US" sz="2800" dirty="0"/>
              <a:t>上、放學校園出入口</a:t>
            </a:r>
          </a:p>
          <a:p>
            <a:r>
              <a:rPr lang="zh-TW" altLang="en-US" sz="2800" dirty="0" smtClean="0"/>
              <a:t>校園</a:t>
            </a:r>
            <a:r>
              <a:rPr lang="zh-TW" altLang="en-US" sz="2800" dirty="0"/>
              <a:t>周邊道路環境</a:t>
            </a:r>
          </a:p>
          <a:p>
            <a:r>
              <a:rPr lang="zh-TW" altLang="en-US" sz="2800" dirty="0" smtClean="0"/>
              <a:t>安全</a:t>
            </a:r>
            <a:r>
              <a:rPr lang="zh-TW" altLang="en-US" sz="2800" dirty="0"/>
              <a:t>通學路廊、路徑規劃設置</a:t>
            </a: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學號誌設置</a:t>
            </a:r>
            <a:r>
              <a:rPr lang="en-US" altLang="zh-TW" sz="2800" b="1" dirty="0"/>
              <a:t>(</a:t>
            </a:r>
            <a:r>
              <a:rPr lang="zh-TW" altLang="en-US" sz="2800" dirty="0"/>
              <a:t>運行時段、行人專用時相</a:t>
            </a:r>
            <a:r>
              <a:rPr lang="en-US" altLang="zh-TW" sz="2800" b="1" dirty="0"/>
              <a:t>)</a:t>
            </a:r>
          </a:p>
          <a:p>
            <a:r>
              <a:rPr lang="zh-TW" altLang="en-US" sz="2800" dirty="0" smtClean="0"/>
              <a:t>導</a:t>
            </a:r>
            <a:r>
              <a:rPr lang="zh-TW" altLang="en-US" sz="2800" dirty="0"/>
              <a:t>護人力配置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3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整體交通安全環境塑造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(3)</a:t>
            </a:r>
          </a:p>
          <a:p>
            <a:r>
              <a:rPr lang="zh-TW" altLang="en-US" sz="2800" dirty="0" smtClean="0"/>
              <a:t>校</a:t>
            </a:r>
            <a:r>
              <a:rPr lang="zh-TW" altLang="en-US" sz="2800" dirty="0"/>
              <a:t>內交通安全情境布設</a:t>
            </a:r>
          </a:p>
          <a:p>
            <a:r>
              <a:rPr lang="zh-TW" altLang="en-US" sz="2800" dirty="0" smtClean="0"/>
              <a:t>生活</a:t>
            </a:r>
            <a:r>
              <a:rPr lang="zh-TW" altLang="en-US" sz="2800" dirty="0"/>
              <a:t>化、普遍化、人性化、活潑化</a:t>
            </a:r>
          </a:p>
          <a:p>
            <a:r>
              <a:rPr lang="zh-TW" altLang="en-US" sz="2800" dirty="0" smtClean="0"/>
              <a:t>交通安全</a:t>
            </a:r>
            <a:r>
              <a:rPr lang="zh-TW" altLang="en-US" sz="2800" dirty="0"/>
              <a:t>教育走廊</a:t>
            </a:r>
          </a:p>
          <a:p>
            <a:r>
              <a:rPr lang="zh-TW" altLang="en-US" sz="2800" dirty="0" smtClean="0"/>
              <a:t>交通安全</a:t>
            </a:r>
            <a:r>
              <a:rPr lang="zh-TW" altLang="en-US" sz="2800" dirty="0"/>
              <a:t>教育學習角落</a:t>
            </a:r>
          </a:p>
          <a:p>
            <a:r>
              <a:rPr lang="zh-TW" altLang="en-US" sz="2800" dirty="0" smtClean="0"/>
              <a:t>交通安全</a:t>
            </a:r>
            <a:r>
              <a:rPr lang="zh-TW" altLang="en-US" sz="2800" dirty="0"/>
              <a:t>教育</a:t>
            </a:r>
            <a:r>
              <a:rPr lang="zh-TW" altLang="en-US" sz="2800" dirty="0" smtClean="0"/>
              <a:t>公園</a:t>
            </a:r>
            <a:r>
              <a:rPr lang="en-US" altLang="zh-TW" sz="2800" b="1" dirty="0"/>
              <a:t>…</a:t>
            </a:r>
          </a:p>
          <a:p>
            <a:r>
              <a:rPr lang="zh-TW" altLang="en-US" sz="2800" dirty="0" smtClean="0"/>
              <a:t>校園</a:t>
            </a:r>
            <a:r>
              <a:rPr lang="zh-TW" altLang="en-US" sz="2800" dirty="0"/>
              <a:t>周邊環境安全改善</a:t>
            </a:r>
          </a:p>
          <a:p>
            <a:r>
              <a:rPr lang="zh-TW" altLang="en-US" sz="2800" dirty="0" smtClean="0"/>
              <a:t>消除</a:t>
            </a:r>
            <a:r>
              <a:rPr lang="zh-TW" altLang="en-US" sz="2800" dirty="0"/>
              <a:t>衝突、增加庇護</a:t>
            </a:r>
          </a:p>
          <a:p>
            <a:r>
              <a:rPr lang="zh-TW" altLang="en-US" sz="2800" dirty="0" smtClean="0"/>
              <a:t>向外</a:t>
            </a:r>
            <a:r>
              <a:rPr lang="zh-TW" altLang="en-US" sz="2800" dirty="0"/>
              <a:t>尋求相關主管機關協助</a:t>
            </a:r>
          </a:p>
          <a:p>
            <a:r>
              <a:rPr lang="zh-TW" altLang="en-US" sz="2800" dirty="0" smtClean="0"/>
              <a:t>校外</a:t>
            </a:r>
            <a:r>
              <a:rPr lang="zh-TW" altLang="en-US" sz="2800" dirty="0"/>
              <a:t>會、地方道安會報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1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整體交通安全環境塑造</a:t>
            </a:r>
            <a:r>
              <a:rPr lang="en-US" altLang="zh-TW" sz="3200" b="1" dirty="0">
                <a:solidFill>
                  <a:srgbClr val="FF0000"/>
                </a:solidFill>
              </a:rPr>
              <a:t>(4)</a:t>
            </a:r>
          </a:p>
          <a:p>
            <a:r>
              <a:rPr lang="zh-TW" altLang="en-US" sz="2800" dirty="0" smtClean="0"/>
              <a:t>鼓</a:t>
            </a:r>
            <a:r>
              <a:rPr lang="zh-TW" altLang="en-US" sz="2800" dirty="0"/>
              <a:t>勵大眾運輸工具</a:t>
            </a:r>
          </a:p>
          <a:p>
            <a:r>
              <a:rPr lang="zh-TW" altLang="en-US" sz="2800" dirty="0" smtClean="0"/>
              <a:t>學校</a:t>
            </a:r>
            <a:r>
              <a:rPr lang="zh-TW" altLang="en-US" sz="2800" dirty="0"/>
              <a:t>主動規劃校專車通行路線</a:t>
            </a:r>
          </a:p>
          <a:p>
            <a:r>
              <a:rPr lang="zh-TW" altLang="en-US" sz="2800" dirty="0" smtClean="0"/>
              <a:t>提供</a:t>
            </a:r>
            <a:r>
              <a:rPr lang="zh-TW" altLang="en-US" sz="2800" dirty="0"/>
              <a:t>新生交通</a:t>
            </a:r>
            <a:r>
              <a:rPr lang="zh-TW" altLang="en-US" sz="2800" dirty="0" smtClean="0"/>
              <a:t>建議</a:t>
            </a:r>
            <a:endParaRPr lang="en-US" altLang="zh-TW" sz="2800" dirty="0" smtClean="0"/>
          </a:p>
          <a:p>
            <a:r>
              <a:rPr lang="zh-TW" altLang="en-US" sz="2800" dirty="0" smtClean="0"/>
              <a:t>公共</a:t>
            </a:r>
            <a:r>
              <a:rPr lang="zh-TW" altLang="en-US" sz="2800" dirty="0"/>
              <a:t>運輸系統專車化車</a:t>
            </a:r>
          </a:p>
          <a:p>
            <a:r>
              <a:rPr lang="zh-TW" altLang="en-US" sz="2800" dirty="0" smtClean="0"/>
              <a:t>市民</a:t>
            </a:r>
            <a:r>
              <a:rPr lang="zh-TW" altLang="en-US" sz="2800" dirty="0"/>
              <a:t>公車的整合運用</a:t>
            </a:r>
          </a:p>
          <a:p>
            <a:r>
              <a:rPr lang="zh-TW" altLang="en-US" sz="2800" dirty="0" smtClean="0"/>
              <a:t>校</a:t>
            </a:r>
            <a:r>
              <a:rPr lang="zh-TW" altLang="en-US" sz="2800" dirty="0"/>
              <a:t>專車公車化</a:t>
            </a:r>
          </a:p>
          <a:p>
            <a:r>
              <a:rPr lang="zh-TW" altLang="en-US" sz="2800" dirty="0" smtClean="0"/>
              <a:t>加強</a:t>
            </a:r>
            <a:r>
              <a:rPr lang="zh-TW" altLang="en-US" sz="2800" dirty="0"/>
              <a:t>校專車及駕駛人員管理</a:t>
            </a:r>
          </a:p>
          <a:p>
            <a:r>
              <a:rPr lang="zh-TW" altLang="en-US" sz="2800" dirty="0" smtClean="0"/>
              <a:t>臨</a:t>
            </a:r>
            <a:r>
              <a:rPr lang="zh-TW" altLang="en-US" sz="2800" dirty="0"/>
              <a:t>時機動調度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33745"/>
            <a:ext cx="8712968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全世界，每年因交通事故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造成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130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萬人死亡</a:t>
            </a:r>
            <a:r>
              <a:rPr lang="zh-TW" altLang="en-US" sz="2400" b="1" dirty="0">
                <a:latin typeface="+mn-ea"/>
              </a:rPr>
              <a:t>、</a:t>
            </a:r>
            <a:r>
              <a:rPr lang="en-US" altLang="zh-TW" sz="2400" b="1" dirty="0" smtClean="0">
                <a:solidFill>
                  <a:srgbClr val="1E03BD"/>
                </a:solidFill>
                <a:latin typeface="+mn-ea"/>
              </a:rPr>
              <a:t>3-5</a:t>
            </a:r>
            <a:r>
              <a:rPr lang="zh-TW" altLang="en-US" sz="2400" b="1" dirty="0" smtClean="0">
                <a:solidFill>
                  <a:srgbClr val="1E03BD"/>
                </a:solidFill>
                <a:latin typeface="+mn-ea"/>
              </a:rPr>
              <a:t>千萬</a:t>
            </a:r>
            <a:r>
              <a:rPr lang="zh-TW" altLang="en-US" sz="2400" b="1" dirty="0">
                <a:solidFill>
                  <a:srgbClr val="1E03BD"/>
                </a:solidFill>
                <a:latin typeface="+mn-ea"/>
              </a:rPr>
              <a:t>人受傷</a:t>
            </a:r>
            <a:endParaRPr lang="en-US" altLang="zh-TW" sz="2400" b="1" dirty="0">
              <a:solidFill>
                <a:srgbClr val="1E03BD"/>
              </a:solidFill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世界衛生組織估計至</a:t>
            </a:r>
            <a:r>
              <a:rPr lang="en-US" altLang="zh-TW" sz="2400" b="1" dirty="0">
                <a:latin typeface="+mn-ea"/>
              </a:rPr>
              <a:t>2025</a:t>
            </a:r>
            <a:r>
              <a:rPr lang="zh-TW" altLang="en-US" sz="2400" b="1" dirty="0">
                <a:latin typeface="+mn-ea"/>
              </a:rPr>
              <a:t>年，每年死亡人數將達</a:t>
            </a:r>
            <a:r>
              <a:rPr lang="en-US" altLang="zh-TW" sz="2400" b="1" dirty="0">
                <a:latin typeface="+mn-ea"/>
              </a:rPr>
              <a:t>190</a:t>
            </a:r>
            <a:r>
              <a:rPr lang="zh-TW" altLang="en-US" sz="2400" b="1" dirty="0">
                <a:latin typeface="+mn-ea"/>
              </a:rPr>
              <a:t>萬人</a:t>
            </a:r>
            <a:endParaRPr lang="en-US" altLang="zh-TW" sz="2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聯合國訂定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2011-2020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為道安十年</a:t>
            </a:r>
            <a:r>
              <a:rPr lang="zh-TW" altLang="en-US" sz="2400" b="1" dirty="0">
                <a:latin typeface="+mn-ea"/>
              </a:rPr>
              <a:t>，呼籲全球作好</a:t>
            </a:r>
            <a:r>
              <a:rPr lang="zh-TW" altLang="en-US" sz="2400" b="1" dirty="0" smtClean="0">
                <a:latin typeface="+mn-ea"/>
              </a:rPr>
              <a:t>交通安全</a:t>
            </a:r>
            <a:endParaRPr lang="en-US" altLang="zh-TW" sz="2400" b="1" dirty="0">
              <a:latin typeface="+mn-ea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在台灣，每年因交通事故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民國</a:t>
            </a:r>
            <a:r>
              <a:rPr lang="en-US" altLang="zh-TW" sz="2400" b="1" dirty="0" smtClean="0">
                <a:latin typeface="+mn-ea"/>
              </a:rPr>
              <a:t>105</a:t>
            </a:r>
            <a:r>
              <a:rPr lang="zh-TW" altLang="en-US" sz="2400" b="1" dirty="0" smtClean="0">
                <a:latin typeface="+mn-ea"/>
              </a:rPr>
              <a:t>年</a:t>
            </a:r>
            <a:r>
              <a:rPr lang="zh-TW" altLang="en-US" sz="2400" b="1" dirty="0">
                <a:latin typeface="+mn-ea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造成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1,604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人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死亡</a:t>
            </a:r>
            <a:r>
              <a:rPr lang="zh-TW" altLang="en-US" sz="2400" b="1" dirty="0">
                <a:latin typeface="+mn-ea"/>
              </a:rPr>
              <a:t>、</a:t>
            </a:r>
            <a:r>
              <a:rPr lang="en-US" altLang="zh-TW" sz="2400" b="1" dirty="0" smtClean="0">
                <a:solidFill>
                  <a:srgbClr val="1E03BD"/>
                </a:solidFill>
                <a:latin typeface="+mn-ea"/>
              </a:rPr>
              <a:t>410,733</a:t>
            </a:r>
            <a:r>
              <a:rPr lang="zh-TW" altLang="en-US" sz="2400" b="1" dirty="0" smtClean="0">
                <a:solidFill>
                  <a:srgbClr val="1E03BD"/>
                </a:solidFill>
                <a:latin typeface="+mn-ea"/>
              </a:rPr>
              <a:t>人</a:t>
            </a:r>
            <a:r>
              <a:rPr lang="zh-TW" altLang="en-US" sz="2400" b="1" dirty="0">
                <a:solidFill>
                  <a:srgbClr val="1E03BD"/>
                </a:solidFill>
                <a:latin typeface="+mn-ea"/>
              </a:rPr>
              <a:t>受傷 </a:t>
            </a:r>
            <a:r>
              <a:rPr lang="en-US" altLang="zh-TW" sz="2400" b="1" dirty="0">
                <a:solidFill>
                  <a:srgbClr val="1E03BD"/>
                </a:solidFill>
                <a:latin typeface="+mn-ea"/>
              </a:rPr>
              <a:t>(1: 56.7</a:t>
            </a:r>
            <a:r>
              <a:rPr lang="zh-TW" altLang="en-US" sz="2400" b="1" dirty="0">
                <a:solidFill>
                  <a:srgbClr val="1E03BD"/>
                </a:solidFill>
                <a:latin typeface="+mn-ea"/>
              </a:rPr>
              <a:t>人</a:t>
            </a:r>
            <a:r>
              <a:rPr lang="en-US" altLang="zh-TW" sz="2400" b="1" dirty="0">
                <a:solidFill>
                  <a:srgbClr val="1E03BD"/>
                </a:solidFill>
                <a:latin typeface="+mn-ea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造成新台幣</a:t>
            </a:r>
            <a:r>
              <a:rPr lang="en-US" altLang="zh-TW" sz="2400" b="1" dirty="0">
                <a:latin typeface="+mn-ea"/>
              </a:rPr>
              <a:t>4500</a:t>
            </a:r>
            <a:r>
              <a:rPr lang="zh-TW" altLang="en-US" sz="2400" b="1" dirty="0">
                <a:latin typeface="+mn-ea"/>
              </a:rPr>
              <a:t>億元損失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zh-TW" altLang="en-US" sz="2400" b="1" dirty="0">
                <a:latin typeface="+mn-ea"/>
              </a:rPr>
              <a:t>幾近一條高鐵，約占</a:t>
            </a:r>
            <a:r>
              <a:rPr lang="en-US" altLang="zh-TW" sz="2400" b="1" dirty="0">
                <a:latin typeface="+mn-ea"/>
              </a:rPr>
              <a:t>GDP</a:t>
            </a:r>
            <a:r>
              <a:rPr lang="zh-TW" altLang="en-US" sz="2400" b="1" dirty="0">
                <a:latin typeface="+mn-ea"/>
              </a:rPr>
              <a:t>之</a:t>
            </a:r>
            <a:r>
              <a:rPr lang="en-US" altLang="zh-TW" sz="2400" b="1" dirty="0">
                <a:latin typeface="+mn-ea"/>
              </a:rPr>
              <a:t>4%)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每</a:t>
            </a:r>
            <a:r>
              <a:rPr lang="en-US" altLang="zh-TW" sz="2400" b="1" dirty="0">
                <a:latin typeface="+mn-ea"/>
              </a:rPr>
              <a:t>41</a:t>
            </a:r>
            <a:r>
              <a:rPr lang="zh-TW" altLang="en-US" sz="2400" b="1" dirty="0">
                <a:latin typeface="+mn-ea"/>
              </a:rPr>
              <a:t>人有一人死於交通事故；一生有</a:t>
            </a:r>
            <a:r>
              <a:rPr lang="en-US" altLang="zh-TW" sz="2400" b="1" dirty="0">
                <a:latin typeface="+mn-ea"/>
              </a:rPr>
              <a:t>2/3</a:t>
            </a:r>
            <a:r>
              <a:rPr lang="zh-TW" altLang="en-US" sz="2400" b="1" dirty="0">
                <a:latin typeface="+mn-ea"/>
              </a:rPr>
              <a:t>次因交通事故送</a:t>
            </a:r>
            <a:r>
              <a:rPr lang="zh-TW" altLang="en-US" sz="2400" b="1" dirty="0" smtClean="0">
                <a:latin typeface="+mn-ea"/>
              </a:rPr>
              <a:t>醫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在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台灣，每天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平均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約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有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8~9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人出門後</a:t>
            </a:r>
            <a:r>
              <a:rPr lang="zh-TW" altLang="en-US" sz="2400" b="1" dirty="0" smtClean="0">
                <a:latin typeface="+mn-ea"/>
              </a:rPr>
              <a:t>，因</a:t>
            </a:r>
            <a:r>
              <a:rPr lang="zh-TW" altLang="en-US" sz="2400" b="1" dirty="0">
                <a:latin typeface="+mn-ea"/>
              </a:rPr>
              <a:t>交通事故而再也回不了</a:t>
            </a:r>
            <a:r>
              <a:rPr lang="zh-TW" altLang="en-US" sz="2400" b="1" dirty="0" smtClean="0">
                <a:latin typeface="+mn-ea"/>
              </a:rPr>
              <a:t>家，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約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有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200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人</a:t>
            </a:r>
            <a:r>
              <a:rPr lang="zh-TW" altLang="en-US" sz="2400" b="1" dirty="0" smtClean="0">
                <a:latin typeface="+mn-ea"/>
              </a:rPr>
              <a:t>因為</a:t>
            </a:r>
            <a:r>
              <a:rPr lang="zh-TW" altLang="en-US" sz="2400" b="1" dirty="0">
                <a:latin typeface="+mn-ea"/>
              </a:rPr>
              <a:t>交通事故而留下終生無法復原的</a:t>
            </a:r>
            <a:r>
              <a:rPr lang="zh-TW" altLang="en-US" sz="2400" b="1" dirty="0" smtClean="0">
                <a:latin typeface="+mn-ea"/>
              </a:rPr>
              <a:t>傷害。</a:t>
            </a:r>
            <a:endParaRPr lang="en-US" altLang="zh-TW" sz="2400" dirty="0" smtClean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6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整體交通安全環境塑造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(5)</a:t>
            </a:r>
          </a:p>
          <a:p>
            <a:r>
              <a:rPr lang="zh-TW" altLang="en-US" sz="2800" dirty="0" smtClean="0"/>
              <a:t>整體</a:t>
            </a:r>
            <a:r>
              <a:rPr lang="zh-TW" altLang="en-US" sz="2800" dirty="0"/>
              <a:t>道路交通環境改善</a:t>
            </a:r>
          </a:p>
          <a:p>
            <a:r>
              <a:rPr lang="zh-TW" altLang="en-US" sz="2800" dirty="0" smtClean="0"/>
              <a:t>社會</a:t>
            </a:r>
            <a:r>
              <a:rPr lang="zh-TW" altLang="en-US" sz="2800" dirty="0"/>
              <a:t>資源的整合運用</a:t>
            </a:r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主管機關介入校園周遭環境</a:t>
            </a:r>
            <a:r>
              <a:rPr lang="zh-TW" altLang="en-US" sz="2800" dirty="0" smtClean="0"/>
              <a:t>改善</a:t>
            </a:r>
            <a:endParaRPr lang="en-US" altLang="zh-TW" sz="2800" dirty="0" smtClean="0"/>
          </a:p>
          <a:p>
            <a:r>
              <a:rPr lang="zh-TW" altLang="en-US" sz="2800" dirty="0" smtClean="0"/>
              <a:t>公</a:t>
            </a:r>
            <a:r>
              <a:rPr lang="zh-TW" altLang="en-US" sz="2800" dirty="0"/>
              <a:t>路監理機關介入機車騎乘教育訓練</a:t>
            </a:r>
          </a:p>
          <a:p>
            <a:r>
              <a:rPr lang="zh-TW" altLang="en-US" sz="2800" dirty="0" smtClean="0"/>
              <a:t>大眾</a:t>
            </a:r>
            <a:r>
              <a:rPr lang="zh-TW" altLang="en-US" sz="2800" dirty="0"/>
              <a:t>運輸主管機關協助校專車路線</a:t>
            </a:r>
            <a:r>
              <a:rPr lang="zh-TW" altLang="en-US" sz="2800" dirty="0" smtClean="0"/>
              <a:t>拓展</a:t>
            </a:r>
            <a:r>
              <a:rPr lang="zh-TW" altLang="en-US" sz="2800" dirty="0"/>
              <a:t>與補貼</a:t>
            </a:r>
          </a:p>
          <a:p>
            <a:r>
              <a:rPr lang="zh-TW" altLang="en-US" sz="2800" dirty="0" smtClean="0"/>
              <a:t>民間</a:t>
            </a:r>
            <a:r>
              <a:rPr lang="zh-TW" altLang="en-US" sz="2800" dirty="0"/>
              <a:t>社團資源運用</a:t>
            </a:r>
          </a:p>
          <a:p>
            <a:r>
              <a:rPr lang="zh-TW" altLang="en-US" sz="2800" dirty="0" smtClean="0"/>
              <a:t>保險</a:t>
            </a:r>
            <a:r>
              <a:rPr lang="zh-TW" altLang="en-US" sz="2800" dirty="0"/>
              <a:t>與社會福利制度的健全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0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學校交通安全基本配備</a:t>
            </a:r>
            <a:r>
              <a:rPr lang="en-US" altLang="zh-TW" sz="3200" b="1" dirty="0">
                <a:solidFill>
                  <a:srgbClr val="FF0000"/>
                </a:solidFill>
              </a:rPr>
              <a:t>(1)</a:t>
            </a:r>
          </a:p>
          <a:p>
            <a:r>
              <a:rPr lang="zh-TW" altLang="en-US" sz="2800" dirty="0" smtClean="0"/>
              <a:t>家長</a:t>
            </a:r>
            <a:r>
              <a:rPr lang="zh-TW" altLang="en-US" sz="2800" dirty="0"/>
              <a:t>接送區規劃</a:t>
            </a:r>
          </a:p>
          <a:p>
            <a:r>
              <a:rPr lang="zh-TW" altLang="en-US" sz="2800" dirty="0" smtClean="0"/>
              <a:t>畫</a:t>
            </a:r>
            <a:r>
              <a:rPr lang="zh-TW" altLang="en-US" sz="2800" dirty="0"/>
              <a:t>有停車格路段</a:t>
            </a:r>
          </a:p>
          <a:p>
            <a:r>
              <a:rPr lang="zh-TW" altLang="en-US" sz="2800" dirty="0" smtClean="0"/>
              <a:t>於</a:t>
            </a:r>
            <a:r>
              <a:rPr lang="zh-TW" altLang="en-US" sz="2800" dirty="0"/>
              <a:t>接送區兩端設置禁止停車</a:t>
            </a:r>
            <a:r>
              <a:rPr lang="zh-TW" altLang="en-US" sz="2800" dirty="0" smtClean="0"/>
              <a:t>標誌</a:t>
            </a:r>
            <a:r>
              <a:rPr lang="en-US" altLang="zh-TW" sz="2800" b="1" dirty="0" smtClean="0"/>
              <a:t>(</a:t>
            </a:r>
            <a:r>
              <a:rPr lang="zh-TW" altLang="en-US" sz="2800" dirty="0"/>
              <a:t>加掛通學時段附牌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dirty="0" smtClean="0"/>
              <a:t>畫</a:t>
            </a:r>
            <a:r>
              <a:rPr lang="zh-TW" altLang="en-US" sz="2800" dirty="0"/>
              <a:t>有黃色禁止停車標線</a:t>
            </a:r>
            <a:r>
              <a:rPr lang="zh-TW" altLang="en-US" sz="2800" dirty="0" smtClean="0"/>
              <a:t>、畫</a:t>
            </a:r>
            <a:r>
              <a:rPr lang="zh-TW" altLang="en-US" sz="2800" dirty="0"/>
              <a:t>有紅色禁止停車標線</a:t>
            </a:r>
            <a:r>
              <a:rPr lang="zh-TW" altLang="en-US" sz="2800" dirty="0" smtClean="0"/>
              <a:t>、未</a:t>
            </a:r>
            <a:r>
              <a:rPr lang="zh-TW" altLang="en-US" sz="2800" dirty="0"/>
              <a:t>禁止停車路</a:t>
            </a:r>
            <a:r>
              <a:rPr lang="zh-TW" altLang="en-US" sz="2800" dirty="0" smtClean="0"/>
              <a:t>段</a:t>
            </a:r>
            <a:endParaRPr lang="en-US" altLang="zh-TW" sz="2800" dirty="0" smtClean="0"/>
          </a:p>
          <a:p>
            <a:r>
              <a:rPr lang="zh-TW" altLang="en-US" sz="2800" dirty="0" smtClean="0"/>
              <a:t>於</a:t>
            </a:r>
            <a:r>
              <a:rPr lang="zh-TW" altLang="en-US" sz="2800" dirty="0"/>
              <a:t>接送區兩端設置家長接送區指示</a:t>
            </a:r>
            <a:r>
              <a:rPr lang="zh-TW" altLang="en-US" sz="2800" dirty="0" smtClean="0"/>
              <a:t>牌</a:t>
            </a:r>
            <a:r>
              <a:rPr lang="en-US" altLang="zh-TW" sz="2800" b="1" dirty="0" smtClean="0"/>
              <a:t>(</a:t>
            </a:r>
            <a:r>
              <a:rPr lang="zh-TW" altLang="en-US" sz="2800" dirty="0"/>
              <a:t>加掛通學時段附牌</a:t>
            </a:r>
            <a:r>
              <a:rPr lang="en-US" altLang="zh-TW" sz="2800" b="1" dirty="0"/>
              <a:t>)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2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學校交通安全基本配備</a:t>
            </a:r>
            <a:r>
              <a:rPr lang="en-US" altLang="zh-TW" sz="3200" b="1" dirty="0">
                <a:solidFill>
                  <a:srgbClr val="FF0000"/>
                </a:solidFill>
              </a:rPr>
              <a:t>(2)</a:t>
            </a:r>
          </a:p>
          <a:p>
            <a:r>
              <a:rPr lang="zh-TW" altLang="en-US" sz="3200" dirty="0" smtClean="0"/>
              <a:t>通</a:t>
            </a:r>
            <a:r>
              <a:rPr lang="zh-TW" altLang="en-US" sz="3200" dirty="0"/>
              <a:t>學號誌</a:t>
            </a:r>
          </a:p>
          <a:p>
            <a:r>
              <a:rPr lang="zh-TW" altLang="en-US" sz="2800" dirty="0" smtClean="0"/>
              <a:t>配合</a:t>
            </a:r>
            <a:r>
              <a:rPr lang="zh-TW" altLang="en-US" sz="2800" dirty="0"/>
              <a:t>漆繪行人穿越道標線</a:t>
            </a:r>
          </a:p>
          <a:p>
            <a:r>
              <a:rPr lang="zh-TW" altLang="en-US" sz="2800" dirty="0" smtClean="0"/>
              <a:t>配合裝設</a:t>
            </a:r>
            <a:r>
              <a:rPr lang="zh-TW" altLang="en-US" sz="2800" dirty="0"/>
              <a:t>小綠人行人倒數管制號</a:t>
            </a:r>
            <a:r>
              <a:rPr lang="zh-TW" altLang="en-US" sz="2800" dirty="0" smtClean="0"/>
              <a:t>誌</a:t>
            </a:r>
            <a:endParaRPr lang="en-US" altLang="zh-TW" sz="2800" dirty="0" smtClean="0"/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流量低路</a:t>
            </a:r>
            <a:r>
              <a:rPr lang="zh-TW" altLang="en-US" sz="2800" dirty="0" smtClean="0"/>
              <a:t>段</a:t>
            </a:r>
            <a:endParaRPr lang="en-US" altLang="zh-TW" sz="2800" dirty="0" smtClean="0"/>
          </a:p>
          <a:p>
            <a:r>
              <a:rPr lang="zh-TW" altLang="en-US" sz="2800" dirty="0" smtClean="0"/>
              <a:t>於</a:t>
            </a:r>
            <a:r>
              <a:rPr lang="zh-TW" altLang="en-US" sz="2800" dirty="0"/>
              <a:t>通學時段三色運作</a:t>
            </a:r>
          </a:p>
          <a:p>
            <a:r>
              <a:rPr lang="zh-TW" altLang="en-US" sz="2800" dirty="0" smtClean="0"/>
              <a:t>交通</a:t>
            </a:r>
            <a:r>
              <a:rPr lang="zh-TW" altLang="en-US" sz="2800" dirty="0"/>
              <a:t>流量高路段</a:t>
            </a: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學時段增加學童通行時相綠燈長度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37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學校交通安全基本配備</a:t>
            </a:r>
            <a:r>
              <a:rPr lang="en-US" altLang="zh-TW" sz="3200" dirty="0">
                <a:solidFill>
                  <a:srgbClr val="FF0000"/>
                </a:solidFill>
              </a:rPr>
              <a:t>(3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2800" dirty="0" smtClean="0"/>
              <a:t>安全</a:t>
            </a:r>
            <a:r>
              <a:rPr lang="zh-TW" altLang="en-US" sz="2800" dirty="0"/>
              <a:t>通學路廊</a:t>
            </a:r>
          </a:p>
          <a:p>
            <a:r>
              <a:rPr lang="zh-TW" altLang="en-US" sz="2800" dirty="0" smtClean="0"/>
              <a:t>排除</a:t>
            </a:r>
            <a:r>
              <a:rPr lang="zh-TW" altLang="en-US" sz="2800" dirty="0"/>
              <a:t>騎樓、人行道通行障礙</a:t>
            </a:r>
          </a:p>
          <a:p>
            <a:r>
              <a:rPr lang="zh-TW" altLang="en-US" sz="2800" dirty="0" smtClean="0"/>
              <a:t>無</a:t>
            </a:r>
            <a:r>
              <a:rPr lang="zh-TW" altLang="en-US" sz="2800" dirty="0"/>
              <a:t>騎樓、人行道路段</a:t>
            </a:r>
          </a:p>
          <a:p>
            <a:r>
              <a:rPr lang="zh-TW" altLang="en-US" sz="2800" dirty="0" smtClean="0"/>
              <a:t>漆</a:t>
            </a:r>
            <a:r>
              <a:rPr lang="zh-TW" altLang="en-US" sz="2800" dirty="0"/>
              <a:t>繪行人步道</a:t>
            </a:r>
            <a:r>
              <a:rPr lang="zh-TW" altLang="en-US" sz="2800" dirty="0" smtClean="0"/>
              <a:t>空間</a:t>
            </a:r>
            <a:endParaRPr lang="en-US" altLang="zh-TW" sz="2800" dirty="0" smtClean="0"/>
          </a:p>
          <a:p>
            <a:r>
              <a:rPr lang="zh-TW" altLang="en-US" sz="2800" dirty="0" smtClean="0"/>
              <a:t>設置</a:t>
            </a:r>
            <a:r>
              <a:rPr lang="zh-TW" altLang="en-US" sz="2800" dirty="0"/>
              <a:t>防撞導桿庇護空間</a:t>
            </a:r>
          </a:p>
          <a:p>
            <a:r>
              <a:rPr lang="zh-TW" altLang="en-US" sz="2800" dirty="0" smtClean="0"/>
              <a:t>提早</a:t>
            </a:r>
            <a:r>
              <a:rPr lang="zh-TW" altLang="en-US" sz="2800" dirty="0"/>
              <a:t>導入校園</a:t>
            </a:r>
          </a:p>
          <a:p>
            <a:r>
              <a:rPr lang="zh-TW" altLang="en-US" sz="2800" dirty="0" smtClean="0"/>
              <a:t>愛心</a:t>
            </a:r>
            <a:r>
              <a:rPr lang="zh-TW" altLang="en-US" sz="2800" dirty="0"/>
              <a:t>商店設置</a:t>
            </a:r>
          </a:p>
          <a:p>
            <a:r>
              <a:rPr lang="zh-TW" altLang="en-US" sz="2800" dirty="0" smtClean="0"/>
              <a:t>導</a:t>
            </a:r>
            <a:r>
              <a:rPr lang="zh-TW" altLang="en-US" sz="2800" dirty="0"/>
              <a:t>護人力配置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521" y="1358770"/>
            <a:ext cx="8586954" cy="522058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學校交通安全升級</a:t>
            </a:r>
            <a:r>
              <a:rPr lang="zh-TW" altLang="en-US" sz="3200" dirty="0" smtClean="0">
                <a:solidFill>
                  <a:srgbClr val="FF0000"/>
                </a:solidFill>
              </a:rPr>
              <a:t>配備</a:t>
            </a:r>
            <a:r>
              <a:rPr lang="en-US" altLang="zh-TW" sz="3200" dirty="0">
                <a:solidFill>
                  <a:srgbClr val="FF0000"/>
                </a:solidFill>
              </a:rPr>
              <a:t>(3)</a:t>
            </a:r>
            <a:endParaRPr lang="zh-TW" altLang="en-US" sz="3200" dirty="0">
              <a:solidFill>
                <a:srgbClr val="FF0000"/>
              </a:solidFill>
            </a:endParaRP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學專用路廊</a:t>
            </a: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學巷</a:t>
            </a:r>
          </a:p>
          <a:p>
            <a:r>
              <a:rPr lang="zh-TW" altLang="en-US" sz="2800" dirty="0" smtClean="0"/>
              <a:t>通</a:t>
            </a:r>
            <a:r>
              <a:rPr lang="zh-TW" altLang="en-US" sz="2800" dirty="0"/>
              <a:t>學號誌</a:t>
            </a:r>
            <a:r>
              <a:rPr lang="en-US" altLang="zh-TW" sz="2800" b="1" dirty="0"/>
              <a:t>(</a:t>
            </a:r>
            <a:r>
              <a:rPr lang="zh-TW" altLang="en-US" sz="2800" dirty="0"/>
              <a:t>學校專用時相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dirty="0" smtClean="0"/>
              <a:t>家長</a:t>
            </a:r>
            <a:r>
              <a:rPr lang="zh-TW" altLang="en-US" sz="2800" dirty="0"/>
              <a:t>接送區停車彎</a:t>
            </a:r>
          </a:p>
          <a:p>
            <a:r>
              <a:rPr lang="zh-TW" altLang="en-US" sz="2800" dirty="0" smtClean="0"/>
              <a:t>校</a:t>
            </a:r>
            <a:r>
              <a:rPr lang="zh-TW" altLang="en-US" sz="2800" dirty="0"/>
              <a:t>內家長接送區</a:t>
            </a:r>
          </a:p>
          <a:p>
            <a:r>
              <a:rPr lang="zh-TW" altLang="en-US" sz="2800" dirty="0" smtClean="0"/>
              <a:t>校</a:t>
            </a:r>
            <a:r>
              <a:rPr lang="zh-TW" altLang="en-US" sz="2800" dirty="0"/>
              <a:t>內安親班學生接送區</a:t>
            </a:r>
          </a:p>
          <a:p>
            <a:r>
              <a:rPr lang="en-US" altLang="zh-TW" sz="2800" b="1" dirty="0" smtClean="0"/>
              <a:t>…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dirty="0"/>
              <a:t>交通安全教育具體作法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493785"/>
            <a:ext cx="91440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交通安全</a:t>
            </a:r>
            <a:r>
              <a:rPr lang="zh-TW" altLang="en-US" sz="3200" dirty="0">
                <a:solidFill>
                  <a:schemeClr val="tx1"/>
                </a:solidFill>
              </a:rPr>
              <a:t>第一守則</a:t>
            </a:r>
          </a:p>
          <a:p>
            <a:pPr marL="457200" lvl="1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</a:rPr>
              <a:t>我看得見您，您看得見我，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交通才會安全</a:t>
            </a:r>
            <a:r>
              <a:rPr lang="zh-TW" altLang="en-US" sz="2800" b="1" dirty="0">
                <a:solidFill>
                  <a:srgbClr val="C00000"/>
                </a:solidFill>
              </a:rPr>
              <a:t>」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交通安全第二守則</a:t>
            </a:r>
          </a:p>
          <a:p>
            <a:pPr marL="457200" lvl="1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</a:rPr>
              <a:t>謹守安全空間</a:t>
            </a:r>
            <a:r>
              <a:rPr lang="en-US" altLang="zh-TW" sz="2800" b="1" dirty="0">
                <a:solidFill>
                  <a:srgbClr val="C00000"/>
                </a:solidFill>
              </a:rPr>
              <a:t>--</a:t>
            </a:r>
            <a:r>
              <a:rPr lang="zh-TW" altLang="en-US" sz="2800" b="1" dirty="0">
                <a:solidFill>
                  <a:srgbClr val="C00000"/>
                </a:solidFill>
              </a:rPr>
              <a:t>不作沒有絕對安全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把握的交通</a:t>
            </a:r>
            <a:r>
              <a:rPr lang="zh-TW" altLang="en-US" sz="2800" b="1" dirty="0">
                <a:solidFill>
                  <a:srgbClr val="C00000"/>
                </a:solidFill>
              </a:rPr>
              <a:t>行為」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交通安全第三守則 </a:t>
            </a:r>
          </a:p>
          <a:p>
            <a:pPr marL="457200" lvl="1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</a:rPr>
              <a:t>利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他用</a:t>
            </a:r>
            <a:r>
              <a:rPr lang="zh-TW" altLang="en-US" sz="2800" b="1" dirty="0">
                <a:solidFill>
                  <a:srgbClr val="C00000"/>
                </a:solidFill>
              </a:rPr>
              <a:t>路觀</a:t>
            </a:r>
            <a:r>
              <a:rPr lang="en-US" altLang="zh-TW" sz="2800" b="1" dirty="0">
                <a:solidFill>
                  <a:srgbClr val="C00000"/>
                </a:solidFill>
              </a:rPr>
              <a:t>--</a:t>
            </a:r>
            <a:r>
              <a:rPr lang="zh-TW" altLang="en-US" sz="2800" b="1" dirty="0">
                <a:solidFill>
                  <a:srgbClr val="C00000"/>
                </a:solidFill>
              </a:rPr>
              <a:t>不作妨礙他人安全與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方便的交通</a:t>
            </a:r>
            <a:r>
              <a:rPr lang="zh-TW" altLang="en-US" sz="2800" b="1" dirty="0">
                <a:solidFill>
                  <a:srgbClr val="C00000"/>
                </a:solidFill>
              </a:rPr>
              <a:t>行為」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交通安全第四守則 </a:t>
            </a:r>
          </a:p>
          <a:p>
            <a:pPr marL="457200" lvl="1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</a:rPr>
              <a:t>防衛兼顧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的安全用</a:t>
            </a:r>
            <a:r>
              <a:rPr lang="zh-TW" altLang="en-US" sz="2800" b="1" dirty="0">
                <a:solidFill>
                  <a:srgbClr val="C00000"/>
                </a:solidFill>
              </a:rPr>
              <a:t>路行為</a:t>
            </a:r>
          </a:p>
          <a:p>
            <a:pPr marL="457200" lvl="1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    </a:t>
            </a:r>
            <a:r>
              <a:rPr lang="en-US" altLang="zh-TW" sz="2800" b="1" dirty="0">
                <a:solidFill>
                  <a:srgbClr val="C00000"/>
                </a:solidFill>
              </a:rPr>
              <a:t>—</a:t>
            </a:r>
            <a:r>
              <a:rPr lang="zh-TW" altLang="en-US" sz="2800" b="1" dirty="0">
                <a:solidFill>
                  <a:srgbClr val="C00000"/>
                </a:solidFill>
              </a:rPr>
              <a:t>不作事故的製造者，也不成為無辜的事故受害者」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507870"/>
            <a:ext cx="8507288" cy="8509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交通安全</a:t>
            </a:r>
            <a:r>
              <a:rPr lang="zh-TW" altLang="en-US" dirty="0"/>
              <a:t>教育四項守則推廣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交通事故之發生，均因</a:t>
            </a:r>
            <a:r>
              <a:rPr lang="zh-TW" altLang="en-US" sz="3200" dirty="0" smtClean="0">
                <a:solidFill>
                  <a:srgbClr val="C00000"/>
                </a:solidFill>
              </a:rPr>
              <a:t>你我雙方彼此未看清楚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如何讓自己被他人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車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</a:rPr>
              <a:t>清楚看見？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穿戴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鮮豔的衣物</a:t>
            </a:r>
            <a:r>
              <a:rPr lang="zh-TW" altLang="en-US" b="1" dirty="0" smtClean="0">
                <a:solidFill>
                  <a:srgbClr val="C00000"/>
                </a:solidFill>
              </a:rPr>
              <a:t>，</a:t>
            </a:r>
            <a:r>
              <a:rPr lang="zh-TW" altLang="en-US" b="1" dirty="0" smtClean="0">
                <a:solidFill>
                  <a:schemeClr val="tx2"/>
                </a:solidFill>
              </a:rPr>
              <a:t>提高自己的顯著性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讓別人有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足夠的時間</a:t>
            </a:r>
            <a:r>
              <a:rPr lang="zh-TW" altLang="en-US" b="1" dirty="0" smtClean="0">
                <a:solidFill>
                  <a:srgbClr val="C00000"/>
                </a:solidFill>
              </a:rPr>
              <a:t>看見你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不要從路邊突然衝入道路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</a:rPr>
              <a:t>讓別人能從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夠遠的地方</a:t>
            </a:r>
            <a:r>
              <a:rPr lang="zh-TW" altLang="en-US" b="1" dirty="0" smtClean="0">
                <a:solidFill>
                  <a:srgbClr val="BD0310"/>
                </a:solidFill>
              </a:rPr>
              <a:t>看見你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注意來車視線是否被擋住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不從別人</a:t>
            </a:r>
            <a:r>
              <a:rPr lang="zh-TW" altLang="en-US" b="1" u="sng" dirty="0" smtClean="0">
                <a:solidFill>
                  <a:srgbClr val="C00000"/>
                </a:solidFill>
              </a:rPr>
              <a:t>不預期處</a:t>
            </a:r>
            <a:r>
              <a:rPr lang="zh-TW" altLang="en-US" b="1" dirty="0" smtClean="0">
                <a:solidFill>
                  <a:srgbClr val="C00000"/>
                </a:solidFill>
              </a:rPr>
              <a:t>穿越道路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擁擠車陣間、中央分割島等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</a:rPr>
              <a:t>從</a:t>
            </a:r>
            <a:r>
              <a:rPr lang="zh-TW" altLang="en-US" b="1" u="sng" dirty="0" smtClean="0">
                <a:solidFill>
                  <a:srgbClr val="BD0310"/>
                </a:solidFill>
              </a:rPr>
              <a:t>直線段</a:t>
            </a:r>
            <a:r>
              <a:rPr lang="en-US" altLang="zh-TW" b="1" dirty="0" smtClean="0">
                <a:solidFill>
                  <a:srgbClr val="BD0310"/>
                </a:solidFill>
              </a:rPr>
              <a:t>(</a:t>
            </a:r>
            <a:r>
              <a:rPr lang="zh-TW" altLang="en-US" b="1" dirty="0" smtClean="0">
                <a:solidFill>
                  <a:srgbClr val="BD0310"/>
                </a:solidFill>
              </a:rPr>
              <a:t>不要從曲線段</a:t>
            </a:r>
            <a:r>
              <a:rPr lang="en-US" altLang="zh-TW" b="1" dirty="0" smtClean="0">
                <a:solidFill>
                  <a:srgbClr val="BD0310"/>
                </a:solidFill>
              </a:rPr>
              <a:t>)</a:t>
            </a:r>
            <a:r>
              <a:rPr lang="zh-TW" altLang="en-US" b="1" dirty="0" smtClean="0">
                <a:solidFill>
                  <a:srgbClr val="BD0310"/>
                </a:solidFill>
              </a:rPr>
              <a:t>穿越道路 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讓別人提早看見你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u="sng" dirty="0" smtClean="0">
                <a:solidFill>
                  <a:srgbClr val="BD0310"/>
                </a:solidFill>
              </a:rPr>
              <a:t>揮動</a:t>
            </a:r>
            <a:r>
              <a:rPr lang="zh-TW" altLang="en-US" b="1" dirty="0" smtClean="0">
                <a:solidFill>
                  <a:srgbClr val="BD0310"/>
                </a:solidFill>
              </a:rPr>
              <a:t>比靜止較容易被看見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如揮動手臂、旗幟、手巾等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隨時提醒、檢查自己的處境是否容易被別人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車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看得見</a:t>
            </a:r>
            <a:endParaRPr lang="en-US" altLang="zh-TW" b="1" dirty="0" smtClean="0">
              <a:solidFill>
                <a:srgbClr val="1E03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552875"/>
            <a:ext cx="8784976" cy="8509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第一守則</a:t>
            </a:r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54006" y="1628800"/>
            <a:ext cx="903649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</a:t>
            </a:r>
            <a:r>
              <a:rPr lang="zh-TW" altLang="en-US" sz="3200" dirty="0">
                <a:solidFill>
                  <a:schemeClr val="tx1"/>
                </a:solidFill>
              </a:rPr>
              <a:t>讓</a:t>
            </a:r>
            <a:r>
              <a:rPr lang="zh-TW" altLang="en-US" sz="3200" dirty="0" smtClean="0">
                <a:solidFill>
                  <a:schemeClr val="tx1"/>
                </a:solidFill>
              </a:rPr>
              <a:t>自己清楚看見他人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車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</a:rPr>
              <a:t>？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2"/>
                </a:solidFill>
              </a:rPr>
              <a:t>進入道路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或交岔路口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  <a:r>
              <a:rPr lang="zh-TW" altLang="en-US" b="1" dirty="0" smtClean="0">
                <a:solidFill>
                  <a:schemeClr val="tx2"/>
                </a:solidFill>
              </a:rPr>
              <a:t>前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選擇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安全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且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視線良好</a:t>
            </a:r>
            <a:r>
              <a:rPr lang="en-US" altLang="zh-TW" sz="2400" b="1" u="sng" dirty="0" smtClean="0">
                <a:solidFill>
                  <a:srgbClr val="BD0310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能看得夠遠且清楚</a:t>
            </a:r>
            <a:r>
              <a:rPr lang="en-US" altLang="zh-TW" sz="2400" b="1" u="sng" dirty="0" smtClean="0">
                <a:solidFill>
                  <a:srgbClr val="BD0310"/>
                </a:solidFill>
              </a:rPr>
              <a:t>)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之位置</a:t>
            </a:r>
            <a:r>
              <a:rPr lang="zh-TW" altLang="en-US" sz="2400" b="1" u="sng" dirty="0" smtClean="0">
                <a:solidFill>
                  <a:schemeClr val="tx2"/>
                </a:solidFill>
              </a:rPr>
              <a:t>觀察來車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觀察來車之動向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直行、轉彎、變換車道等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與速度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確認安全無虞後才通過</a:t>
            </a:r>
            <a:r>
              <a:rPr lang="zh-TW" altLang="en-US" sz="2400" b="1" dirty="0">
                <a:solidFill>
                  <a:schemeClr val="tx2"/>
                </a:solidFill>
              </a:rPr>
              <a:t>；如果視線被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擋，務必更加小心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穿越道路時：</a:t>
            </a:r>
            <a:r>
              <a:rPr lang="en-US" altLang="zh-TW" b="1" dirty="0" smtClean="0">
                <a:solidFill>
                  <a:schemeClr val="tx2"/>
                </a:solidFill>
              </a:rPr>
              <a:t>100</a:t>
            </a:r>
            <a:r>
              <a:rPr lang="zh-TW" altLang="en-US" b="1" dirty="0" smtClean="0">
                <a:solidFill>
                  <a:schemeClr val="tx2"/>
                </a:solidFill>
              </a:rPr>
              <a:t>公尺內有人行穿越道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枕木紋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  <a:r>
              <a:rPr lang="zh-TW" altLang="en-US" b="1" dirty="0" smtClean="0">
                <a:solidFill>
                  <a:schemeClr val="tx2"/>
                </a:solidFill>
              </a:rPr>
              <a:t>時不得穿越；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先左看、再右看、再一次左看</a:t>
            </a:r>
            <a:r>
              <a:rPr lang="zh-TW" altLang="en-US" b="1" dirty="0" smtClean="0">
                <a:solidFill>
                  <a:schemeClr val="tx2"/>
                </a:solidFill>
              </a:rPr>
              <a:t>，確認安全無虞後再行通過。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穿越交岔路口時，</a:t>
            </a:r>
            <a:r>
              <a:rPr lang="zh-TW" altLang="en-US" b="1" dirty="0" smtClean="0">
                <a:solidFill>
                  <a:schemeClr val="tx2"/>
                </a:solidFill>
              </a:rPr>
              <a:t>注意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左方</a:t>
            </a:r>
            <a:r>
              <a:rPr lang="zh-TW" altLang="en-US" b="1" dirty="0" smtClean="0">
                <a:solidFill>
                  <a:schemeClr val="tx2"/>
                </a:solidFill>
              </a:rPr>
              <a:t>、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右方</a:t>
            </a:r>
            <a:r>
              <a:rPr lang="zh-TW" altLang="en-US" b="1" dirty="0" smtClean="0">
                <a:solidFill>
                  <a:schemeClr val="tx2"/>
                </a:solidFill>
              </a:rPr>
              <a:t>、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對向</a:t>
            </a:r>
            <a:r>
              <a:rPr lang="zh-TW" altLang="en-US" b="1" dirty="0" smtClean="0">
                <a:solidFill>
                  <a:schemeClr val="tx2"/>
                </a:solidFill>
              </a:rPr>
              <a:t>及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後方</a:t>
            </a:r>
            <a:r>
              <a:rPr lang="zh-TW" altLang="en-US" b="1" dirty="0" smtClean="0">
                <a:solidFill>
                  <a:schemeClr val="tx2"/>
                </a:solidFill>
              </a:rPr>
              <a:t>來車，安全無虞後再行通過。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行人靠邊走：</a:t>
            </a:r>
            <a:r>
              <a:rPr lang="zh-TW" altLang="en-US" b="1" dirty="0" smtClean="0">
                <a:solidFill>
                  <a:schemeClr val="tx2"/>
                </a:solidFill>
              </a:rPr>
              <a:t>選擇安全的那一邊，行走騎樓或人行道；必須與車輛共用道路時，</a:t>
            </a:r>
            <a:r>
              <a:rPr lang="zh-TW" altLang="en-US" b="1" dirty="0" smtClean="0">
                <a:solidFill>
                  <a:srgbClr val="C00000"/>
                </a:solidFill>
              </a:rPr>
              <a:t>請靠左邊行走</a:t>
            </a:r>
            <a:r>
              <a:rPr lang="zh-TW" altLang="en-US" b="1" dirty="0" smtClean="0">
                <a:solidFill>
                  <a:schemeClr val="tx2"/>
                </a:solidFill>
              </a:rPr>
              <a:t>以面向來車，避免被後撞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251520" y="503675"/>
            <a:ext cx="8435280" cy="8509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第一</a:t>
            </a:r>
            <a:r>
              <a:rPr lang="zh-TW" altLang="en-US" dirty="0" smtClean="0">
                <a:solidFill>
                  <a:schemeClr val="bg1"/>
                </a:solidFill>
              </a:rPr>
              <a:t>守則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448780"/>
            <a:ext cx="8856984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安全空間</a:t>
            </a:r>
            <a:r>
              <a:rPr lang="en-US" altLang="zh-TW" sz="3200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sz="3200" dirty="0" smtClean="0">
                <a:solidFill>
                  <a:schemeClr val="tx1"/>
                </a:solidFill>
              </a:rPr>
              <a:t>觀念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孩子穿越道路時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再三地猶豫後仍然衝過，結果就被車輛撞擊了；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孩子並不是沒有看到車輛，只是作錯了決定；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他為什麼猶豫？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車輛在交岔路口欲左轉時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對向的車輛不斷迎面而來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您是否有猶豫不決於「該不該轉」的經驗？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您為什麼會猶豫不決呢？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本來就沒安全把握，又浪費一、兩秒鐘「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猶豫</a:t>
            </a:r>
            <a:r>
              <a:rPr lang="zh-TW" altLang="en-US" sz="2800" b="1" dirty="0" smtClean="0">
                <a:solidFill>
                  <a:srgbClr val="1E03BD"/>
                </a:solidFill>
              </a:rPr>
              <a:t>」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此時若採取通過行動，是不是更危險？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許多交通事故都是在這種猶豫情況下發生的！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461077"/>
            <a:ext cx="9108504" cy="1077713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</a:rPr>
              <a:t>第</a:t>
            </a:r>
            <a:r>
              <a:rPr lang="zh-TW" altLang="en-US" sz="4800" dirty="0">
                <a:solidFill>
                  <a:schemeClr val="bg1"/>
                </a:solidFill>
              </a:rPr>
              <a:t>二</a:t>
            </a:r>
            <a:r>
              <a:rPr lang="zh-TW" altLang="en-US" sz="4800" dirty="0" smtClean="0">
                <a:solidFill>
                  <a:schemeClr val="bg1"/>
                </a:solidFill>
              </a:rPr>
              <a:t>守則  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謹守安全空間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b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不作沒有絕對安全把握之交通行為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1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653777"/>
            <a:ext cx="9001000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安全空間</a:t>
            </a:r>
            <a:r>
              <a:rPr lang="en-US" altLang="zh-TW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dirty="0" smtClean="0">
                <a:solidFill>
                  <a:schemeClr val="tx1"/>
                </a:solidFill>
              </a:rPr>
              <a:t>觀念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猶豫當下的最安全作法，乃是採取「不通過，再等」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但在那麼短之時間下，人類不易作到「理性且正確之決策」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情急下之正確決策，需靠「平時訓練所建立之直覺反射」來應付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因此，從小就要訓練「當心中猶豫，就要說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NO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」之用路好習慣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安全空間就是：</a:t>
            </a:r>
            <a:r>
              <a:rPr lang="zh-TW" altLang="en-US" b="1" dirty="0" smtClean="0">
                <a:solidFill>
                  <a:srgbClr val="C00000"/>
                </a:solidFill>
              </a:rPr>
              <a:t>不作沒有絕對安全把握之交通行為，只要猶豫一定說「不」，讓它成為一種自然反射習慣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停放路邊車輛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欲駛入道路時，曾否猶豫「會不會擦撞到前車」？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路邊停車時，曾否猶豫「後輪會不會掉入水溝」？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許多交通事故之發生，都有一些預警先跡，只是您信不信而已？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隨時保有</a:t>
            </a:r>
            <a:r>
              <a:rPr lang="zh-TW" altLang="en-US" dirty="0" smtClean="0">
                <a:solidFill>
                  <a:srgbClr val="C00000"/>
                </a:solidFill>
              </a:rPr>
              <a:t>安全空間之觀念</a:t>
            </a:r>
            <a:r>
              <a:rPr lang="zh-TW" altLang="en-US" dirty="0" smtClean="0">
                <a:solidFill>
                  <a:schemeClr val="tx1"/>
                </a:solidFill>
              </a:rPr>
              <a:t>，讓交通之安全多一分保障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461077"/>
            <a:ext cx="9108504" cy="1077713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bg1"/>
                </a:solidFill>
              </a:rPr>
              <a:t>第二</a:t>
            </a:r>
            <a:r>
              <a:rPr lang="zh-TW" altLang="en-US" sz="5400" dirty="0" smtClean="0">
                <a:solidFill>
                  <a:schemeClr val="bg1"/>
                </a:solidFill>
              </a:rPr>
              <a:t>守則  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</a:t>
            </a:r>
            <a:r>
              <a:rPr lang="zh-TW" altLang="en-US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 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b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TW" altLang="en-US" sz="2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不作沒有絕對安全把握之交通行為</a:t>
            </a:r>
            <a:endParaRPr lang="zh-TW" altLang="en-US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58442"/>
              </p:ext>
            </p:extLst>
          </p:nvPr>
        </p:nvGraphicFramePr>
        <p:xfrm>
          <a:off x="107504" y="980728"/>
          <a:ext cx="8784977" cy="53545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1340"/>
                <a:gridCol w="1642719"/>
                <a:gridCol w="1318390"/>
                <a:gridCol w="1728192"/>
                <a:gridCol w="1296144"/>
                <a:gridCol w="1728192"/>
              </a:tblGrid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挪威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2.9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芬蘭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4.7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希臘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9.1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3.0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zh-TW" altLang="en-US" sz="2000" b="1" dirty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BD0310"/>
                          </a:solidFill>
                        </a:rPr>
                        <a:t>4.8 (2012)</a:t>
                      </a:r>
                      <a:endParaRPr lang="zh-TW" altLang="en-US" sz="2000" b="1" dirty="0">
                        <a:solidFill>
                          <a:srgbClr val="BD031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土耳其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9.6 (2012)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瑞士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3.0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4.9 (2013)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11.6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丹麥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3.0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澳洲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5.2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阿根廷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12.4 (2012)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愛爾蘭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3.5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6.0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  <a:endParaRPr lang="zh-TW" altLang="en-US" sz="2000" b="1" dirty="0">
                        <a:solidFill>
                          <a:srgbClr val="FFC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C000"/>
                          </a:solidFill>
                        </a:rPr>
                        <a:t>13.6 (2012)</a:t>
                      </a:r>
                      <a:endParaRPr lang="zh-TW" alt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3.5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6.2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印度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19.9 (2011)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荷蘭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3.9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7.2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中國大陸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20.5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西班牙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4.1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7.4 (2012)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巴西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22.5 (2010)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7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4.3 (2012)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</a:t>
                      </a:r>
                      <a:endParaRPr lang="zh-TW" altLang="en-US" sz="2000" b="1" dirty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8.8 (2012)</a:t>
                      </a: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BD0310"/>
                          </a:solidFill>
                        </a:rPr>
                        <a:t>14.3 (2011)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BD0310"/>
                          </a:solidFill>
                        </a:rPr>
                        <a:t>  </a:t>
                      </a:r>
                      <a:r>
                        <a:rPr lang="en-US" altLang="zh-TW" sz="2000" b="1" dirty="0" smtClean="0">
                          <a:solidFill>
                            <a:srgbClr val="BD0310"/>
                          </a:solidFill>
                        </a:rPr>
                        <a:t>7.2(2016)</a:t>
                      </a:r>
                      <a:endParaRPr lang="zh-TW" altLang="en-US" sz="2000" b="1" dirty="0">
                        <a:solidFill>
                          <a:srgbClr val="BD031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南非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31.9 (2011)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188913"/>
            <a:ext cx="8507288" cy="8509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各國交通事故死亡率比較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9685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道路上之交通事故，多是</a:t>
            </a:r>
            <a:r>
              <a:rPr lang="zh-TW" altLang="en-US" dirty="0">
                <a:solidFill>
                  <a:srgbClr val="C00000"/>
                </a:solidFill>
              </a:rPr>
              <a:t>用</a:t>
            </a:r>
            <a:r>
              <a:rPr lang="zh-TW" altLang="en-US" dirty="0" smtClean="0">
                <a:solidFill>
                  <a:srgbClr val="C00000"/>
                </a:solidFill>
              </a:rPr>
              <a:t>路人的不在意</a:t>
            </a:r>
            <a:r>
              <a:rPr lang="zh-TW" altLang="en-US" dirty="0">
                <a:solidFill>
                  <a:schemeClr val="tx1"/>
                </a:solidFill>
              </a:rPr>
              <a:t>所造成的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道路上最大的安全威脅：</a:t>
            </a:r>
            <a:r>
              <a:rPr lang="zh-TW" altLang="en-US" dirty="0" smtClean="0">
                <a:solidFill>
                  <a:srgbClr val="C00000"/>
                </a:solidFill>
              </a:rPr>
              <a:t>快速</a:t>
            </a:r>
            <a:r>
              <a:rPr lang="zh-TW" altLang="en-US" dirty="0" smtClean="0">
                <a:solidFill>
                  <a:schemeClr val="tx1"/>
                </a:solidFill>
              </a:rPr>
              <a:t>與</a:t>
            </a:r>
            <a:r>
              <a:rPr lang="zh-TW" altLang="en-US" dirty="0" smtClean="0">
                <a:solidFill>
                  <a:srgbClr val="C00000"/>
                </a:solidFill>
              </a:rPr>
              <a:t>橫向位移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變換車道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國人常作之不良駕駛習性 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– 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任意變換車道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且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不打方向燈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草率隨便的用路習性 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-- 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帶給自己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、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強迫他人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承受高事故之風險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蠻橫、粗暴的用路行為，讓我們天天處在危險環境中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交岔路口十公尺內任意停車、佔用車道停車、佔用人行道停車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任意變換車道不打方向燈、貪圖方便的逆向行車及斜穿路口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不耐等候的搶黃燈與闖紅燈、載運貨物未用心綁緊牢固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開啟車門時未細查週遭來車、路上嬉戲的小孩、漫不經心的行人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任意丟棄垃圾的駕駛人、放任貓狗在道路上亂跑的民眾、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道路上層出不窮的危險與違規行為，無時無刻威脅著我們的安全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407071"/>
            <a:ext cx="8928992" cy="1077713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</a:rPr>
              <a:t>第</a:t>
            </a:r>
            <a:r>
              <a:rPr lang="zh-TW" altLang="en-US" sz="5400" dirty="0">
                <a:solidFill>
                  <a:schemeClr val="bg1"/>
                </a:solidFill>
              </a:rPr>
              <a:t>三</a:t>
            </a:r>
            <a:r>
              <a:rPr lang="zh-TW" altLang="en-US" sz="5400" dirty="0" smtClean="0">
                <a:solidFill>
                  <a:schemeClr val="bg1"/>
                </a:solidFill>
              </a:rPr>
              <a:t>守則  </a:t>
            </a:r>
            <a:r>
              <a:rPr lang="zh-TW" altLang="en-US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b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--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不作妨礙他人安全與方便之用路行為</a:t>
            </a:r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9215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pPr marL="442913" lvl="1" indent="-442913"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1"/>
                </a:solidFill>
              </a:rPr>
              <a:t>交通悲劇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不斷重演</a:t>
            </a:r>
            <a:r>
              <a:rPr lang="zh-TW" altLang="en-US" sz="2800" b="1" dirty="0">
                <a:solidFill>
                  <a:schemeClr val="tx1"/>
                </a:solidFill>
              </a:rPr>
              <a:t>，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我們不能</a:t>
            </a:r>
            <a:r>
              <a:rPr lang="zh-TW" altLang="en-US" sz="2800" b="1" dirty="0">
                <a:solidFill>
                  <a:schemeClr val="tx1"/>
                </a:solidFill>
              </a:rPr>
              <a:t>無動於衷、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麻木不仁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不要讓「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別人都這麼作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」成為我們「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跟著作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」的藉口！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其實</a:t>
            </a:r>
            <a:r>
              <a:rPr lang="zh-TW" altLang="en-US" sz="2200" b="1" dirty="0">
                <a:solidFill>
                  <a:srgbClr val="1E03BD"/>
                </a:solidFill>
              </a:rPr>
              <a:t>我們都知道不該作，但為何都無法讓</a:t>
            </a:r>
            <a:r>
              <a:rPr lang="zh-TW" altLang="en-US" sz="2200" b="1" dirty="0">
                <a:solidFill>
                  <a:srgbClr val="C00000"/>
                </a:solidFill>
              </a:rPr>
              <a:t>良知戰勝貪婪？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只要有</a:t>
            </a:r>
            <a:r>
              <a:rPr lang="zh-TW" altLang="en-US" sz="2200" b="1" dirty="0">
                <a:solidFill>
                  <a:srgbClr val="C00000"/>
                </a:solidFill>
              </a:rPr>
              <a:t>一個人</a:t>
            </a:r>
            <a:r>
              <a:rPr lang="zh-TW" altLang="en-US" sz="2200" b="1" dirty="0">
                <a:solidFill>
                  <a:srgbClr val="1E03BD"/>
                </a:solidFill>
              </a:rPr>
              <a:t>不遵守交通規則，</a:t>
            </a:r>
            <a:r>
              <a:rPr lang="zh-TW" altLang="en-US" sz="2200" b="1" dirty="0">
                <a:solidFill>
                  <a:srgbClr val="C00000"/>
                </a:solidFill>
              </a:rPr>
              <a:t>全民之交通安全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都不保！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不願自己成為「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受害者</a:t>
            </a:r>
            <a:r>
              <a:rPr lang="zh-TW" altLang="en-US" sz="2200" b="1" dirty="0">
                <a:solidFill>
                  <a:srgbClr val="1E03BD"/>
                </a:solidFill>
              </a:rPr>
              <a:t>」，更不要讓自己成為「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加害者</a:t>
            </a:r>
            <a:r>
              <a:rPr lang="zh-TW" altLang="en-US" sz="2200" b="1" dirty="0">
                <a:solidFill>
                  <a:srgbClr val="1E03BD"/>
                </a:solidFill>
              </a:rPr>
              <a:t>」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法規不足，警力不逮，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出自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全民內心</a:t>
            </a:r>
            <a:r>
              <a:rPr lang="zh-TW" altLang="en-US" sz="2200" b="1" dirty="0">
                <a:solidFill>
                  <a:srgbClr val="C00000"/>
                </a:solidFill>
              </a:rPr>
              <a:t>的道德</a:t>
            </a:r>
            <a:r>
              <a:rPr lang="zh-TW" altLang="en-US" sz="2200" b="1" dirty="0">
                <a:solidFill>
                  <a:srgbClr val="1E03BD"/>
                </a:solidFill>
              </a:rPr>
              <a:t>才是安全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守護神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道路上的交通安全需要大家共同來注意與維護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透過教育與宣導，從小培養國民</a:t>
            </a:r>
            <a:r>
              <a:rPr lang="zh-TW" altLang="en-US" b="1" dirty="0" smtClean="0">
                <a:solidFill>
                  <a:srgbClr val="C00000"/>
                </a:solidFill>
              </a:rPr>
              <a:t>利他的用路觀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危害他人交通安全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妨礙他人交通方便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維護道路交通秩序與安全是我的責任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世代延續與推動，才能改造國民的用路文化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523875" indent="-342900">
              <a:buFont typeface="Wingdings" panose="05000000000000000000" pitchFamily="2" charset="2"/>
              <a:buChar char="Ø"/>
            </a:pP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30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263055"/>
            <a:ext cx="8928992" cy="1077713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bg1"/>
                </a:solidFill>
              </a:rPr>
              <a:t>第三</a:t>
            </a:r>
            <a:r>
              <a:rPr lang="zh-TW" altLang="en-US" sz="5400" dirty="0" smtClean="0">
                <a:solidFill>
                  <a:schemeClr val="bg1"/>
                </a:solidFill>
              </a:rPr>
              <a:t>守則  </a:t>
            </a:r>
            <a:r>
              <a:rPr lang="zh-TW" altLang="en-US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b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--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不作妨礙他人安全與方便之用路行為</a:t>
            </a:r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16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不作道路交通事故的製造者，也不成為無辜的受害者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「防衛兼備」為具</a:t>
            </a:r>
            <a:r>
              <a:rPr lang="zh-TW" altLang="en-US" b="1" dirty="0" smtClean="0">
                <a:solidFill>
                  <a:srgbClr val="C00000"/>
                </a:solidFill>
              </a:rPr>
              <a:t>預防</a:t>
            </a:r>
            <a:r>
              <a:rPr lang="zh-TW" altLang="en-US" b="1" dirty="0" smtClean="0">
                <a:solidFill>
                  <a:schemeClr val="tx1"/>
                </a:solidFill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保衛</a:t>
            </a:r>
            <a:r>
              <a:rPr lang="zh-TW" altLang="en-US" b="1" dirty="0" smtClean="0">
                <a:solidFill>
                  <a:schemeClr val="tx1"/>
                </a:solidFill>
              </a:rPr>
              <a:t>雙重功能之用路行為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預防交通事故之用路行為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瞭解、掌握交通事故之發生原因並採取預防措施與行為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從人、車、路與環境角度著手，驅避易肇事之用路情境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態度、知識、技能之教導學習，公民意識與社會氛圍營造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預防交通事故之</a:t>
            </a:r>
            <a:r>
              <a:rPr lang="zh-TW" altLang="en-US" b="1" dirty="0" smtClean="0">
                <a:solidFill>
                  <a:srgbClr val="1E03BD"/>
                </a:solidFill>
              </a:rPr>
              <a:t>「生理」</a:t>
            </a:r>
            <a:r>
              <a:rPr lang="zh-TW" altLang="en-US" b="1" dirty="0" smtClean="0">
                <a:solidFill>
                  <a:schemeClr val="tx1"/>
                </a:solidFill>
              </a:rPr>
              <a:t>相關議題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反應時間 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：</a:t>
            </a:r>
            <a:r>
              <a:rPr lang="en-US" altLang="zh-TW" sz="2200" b="1" dirty="0" smtClean="0">
                <a:solidFill>
                  <a:schemeClr val="tx2"/>
                </a:solidFill>
              </a:rPr>
              <a:t> 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勿超速、保持安全距離、掌握速度認知誤差</a:t>
            </a:r>
            <a:endParaRPr lang="en-US" altLang="zh-TW" sz="22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生理時鐘與疲勞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：</a:t>
            </a:r>
            <a:r>
              <a:rPr lang="en-US" altLang="zh-TW" sz="2200" b="1" dirty="0" smtClean="0">
                <a:solidFill>
                  <a:schemeClr val="tx2"/>
                </a:solidFill>
              </a:rPr>
              <a:t> 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小睡片刻是惟一解方、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推動乘客責任與協助 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飲酒之傷害 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：乙酫去氫酶、隧道效應、視覺及反應受損 </a:t>
            </a:r>
            <a:endParaRPr lang="en-US" altLang="zh-TW" sz="22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視力與視野</a:t>
            </a:r>
            <a:r>
              <a:rPr lang="zh-TW" altLang="en-US" sz="2200" b="1" dirty="0" smtClean="0">
                <a:solidFill>
                  <a:schemeClr val="tx2"/>
                </a:solidFill>
              </a:rPr>
              <a:t>：動態與靜態視力、速度愈快視野愈窄</a:t>
            </a:r>
            <a:endParaRPr lang="zh-TW" altLang="en-US" sz="22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第四守則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防衛兼備之安全用路行為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22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預防交通事故之「</a:t>
            </a:r>
            <a:r>
              <a:rPr lang="zh-TW" altLang="en-US" b="1" dirty="0" smtClean="0">
                <a:solidFill>
                  <a:srgbClr val="1E03BD"/>
                </a:solidFill>
              </a:rPr>
              <a:t>心理</a:t>
            </a:r>
            <a:r>
              <a:rPr lang="zh-TW" altLang="en-US" b="1" dirty="0" smtClean="0">
                <a:solidFill>
                  <a:schemeClr val="tx1"/>
                </a:solidFill>
              </a:rPr>
              <a:t>」相關議題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心情亢奮或沮喪、氣憤、趕時間 ：</a:t>
            </a:r>
            <a:r>
              <a:rPr lang="zh-TW" altLang="en-US" b="1" dirty="0" smtClean="0">
                <a:solidFill>
                  <a:schemeClr val="tx2"/>
                </a:solidFill>
              </a:rPr>
              <a:t>容易發生交通事故時機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前往陌生目的地：</a:t>
            </a:r>
            <a:r>
              <a:rPr lang="zh-TW" altLang="en-US" b="1" dirty="0" smtClean="0">
                <a:solidFill>
                  <a:schemeClr val="tx2"/>
                </a:solidFill>
              </a:rPr>
              <a:t>請預先查閱地圖並安排行駛路徑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分心或駕駛中嬉鬧鼓噪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尤其是年輕同儕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自我保衛之用</a:t>
            </a:r>
            <a:r>
              <a:rPr lang="zh-TW" altLang="en-US" dirty="0">
                <a:solidFill>
                  <a:schemeClr val="tx1"/>
                </a:solidFill>
              </a:rPr>
              <a:t>路</a:t>
            </a:r>
            <a:r>
              <a:rPr lang="zh-TW" altLang="en-US" dirty="0" smtClean="0">
                <a:solidFill>
                  <a:schemeClr val="tx1"/>
                </a:solidFill>
              </a:rPr>
              <a:t>行為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許多事故之發生均有先機可循：</a:t>
            </a:r>
            <a:r>
              <a:rPr lang="zh-TW" altLang="en-US" b="1" dirty="0" smtClean="0">
                <a:solidFill>
                  <a:schemeClr val="tx2"/>
                </a:solidFill>
              </a:rPr>
              <a:t>預知危險、掌握並驅避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2"/>
                </a:solidFill>
              </a:rPr>
              <a:t>交岔路口無辜被撞的，通常是綠燈起動後第一位衝出者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掌握可能之危機</a:t>
            </a:r>
            <a:r>
              <a:rPr lang="zh-TW" altLang="en-US" b="1" dirty="0" smtClean="0">
                <a:solidFill>
                  <a:schemeClr val="tx1"/>
                </a:solidFill>
              </a:rPr>
              <a:t>：</a:t>
            </a:r>
            <a:r>
              <a:rPr lang="zh-TW" altLang="en-US" b="1" dirty="0" smtClean="0">
                <a:solidFill>
                  <a:schemeClr val="tx2"/>
                </a:solidFill>
              </a:rPr>
              <a:t>路邊滾進球時、前方車輛剛在路邊停車、前方車輛無故暫停、遠離大車及裝載不當之車輛、遠離行車軌跡不定車輛、行經交岔路口號一定減速並觀察左右來車</a:t>
            </a:r>
            <a:r>
              <a:rPr lang="en-US" altLang="zh-TW" b="1" dirty="0" smtClean="0">
                <a:solidFill>
                  <a:schemeClr val="tx2"/>
                </a:solidFill>
              </a:rPr>
              <a:t>..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79512" y="335063"/>
            <a:ext cx="8928992" cy="107771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第四守則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防衛兼備之安全用路行為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2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555" y="1673805"/>
            <a:ext cx="8243900" cy="504056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國民之交通安全素養與核心技能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BD0310"/>
                </a:solidFill>
                <a:latin typeface="標楷體" panose="03000509000000000000" pitchFamily="65" charset="-120"/>
              </a:rPr>
              <a:t>反映出一個國家之交通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文明</a:t>
            </a:r>
            <a:endParaRPr lang="en-US" altLang="zh-TW" b="1" dirty="0" smtClean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決定</a:t>
            </a:r>
            <a:r>
              <a:rPr lang="zh-TW" altLang="en-US" b="1" dirty="0">
                <a:solidFill>
                  <a:srgbClr val="BD0310"/>
                </a:solidFill>
                <a:latin typeface="標楷體" panose="03000509000000000000" pitchFamily="65" charset="-120"/>
              </a:rPr>
              <a:t>了國家的交通事故風險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透過國民交通安全素養及核心技能之培育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BD0310"/>
                </a:solidFill>
                <a:latin typeface="標楷體" panose="03000509000000000000" pitchFamily="65" charset="-120"/>
              </a:rPr>
              <a:t>保障國民之生命安全、建立尊重生命之價值觀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BD0310"/>
                </a:solidFill>
                <a:latin typeface="標楷體" panose="03000509000000000000" pitchFamily="65" charset="-120"/>
              </a:rPr>
              <a:t>培養國民「事事求是、嚴謹認真」之作事態度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BD0310"/>
                </a:solidFill>
                <a:latin typeface="標楷體" panose="03000509000000000000" pitchFamily="65" charset="-120"/>
              </a:rPr>
              <a:t>營造「奉公守法、正義負責」之現代公民意識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親師陪伴孩子一同學習，作一個交通安全的好國民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安全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是一切努力的最大保障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沒有安全一切枉然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，</a:t>
            </a:r>
            <a:r>
              <a:rPr lang="en-US" altLang="zh-TW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1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0…0000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陪伴孩子把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以前未知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或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未作的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補回來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當</a:t>
            </a: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孩子學習的好榜樣</a:t>
            </a:r>
            <a:endParaRPr lang="en-US" altLang="zh-TW" b="1" dirty="0" smtClean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  <a:latin typeface="標楷體" panose="03000509000000000000" pitchFamily="65" charset="-120"/>
              </a:rPr>
              <a:t>試著陪孩子走一段路回家，沿途指導其正確安全之用路行為</a:t>
            </a:r>
            <a:endParaRPr lang="en-US" altLang="zh-TW" b="1" dirty="0">
              <a:solidFill>
                <a:srgbClr val="BD0310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l"/>
            </a:pPr>
            <a:endParaRPr lang="en-US" altLang="zh-TW" sz="2400" dirty="0">
              <a:solidFill>
                <a:srgbClr val="BD0310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51520" y="705892"/>
            <a:ext cx="8435280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玖、結語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80528" y="1052736"/>
            <a:ext cx="91440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我國道路交通事故之發展趨勢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死亡人數</a:t>
            </a:r>
            <a:r>
              <a:rPr lang="en-US" altLang="zh-TW" b="1" dirty="0" smtClean="0">
                <a:solidFill>
                  <a:srgbClr val="1E03BD"/>
                </a:solidFill>
              </a:rPr>
              <a:t>(24hr)</a:t>
            </a:r>
            <a:r>
              <a:rPr lang="zh-TW" altLang="en-US" b="1" dirty="0" smtClean="0">
                <a:solidFill>
                  <a:srgbClr val="1E03BD"/>
                </a:solidFill>
              </a:rPr>
              <a:t>已逐年減少</a:t>
            </a:r>
            <a:r>
              <a:rPr lang="zh-TW" altLang="en-US" dirty="0" smtClean="0"/>
              <a:t>，</a:t>
            </a:r>
            <a:r>
              <a:rPr lang="zh-TW" altLang="en-US" b="1" dirty="0" smtClean="0">
                <a:solidFill>
                  <a:srgbClr val="BD0310"/>
                </a:solidFill>
              </a:rPr>
              <a:t>但受</a:t>
            </a:r>
            <a:r>
              <a:rPr lang="zh-TW" altLang="en-US" b="1" dirty="0" smtClean="0">
                <a:solidFill>
                  <a:srgbClr val="C00000"/>
                </a:solidFill>
              </a:rPr>
              <a:t>傷人數卻仍不斷增加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641350" lvl="1" indent="-192088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 死亡</a:t>
            </a:r>
            <a:r>
              <a:rPr lang="zh-TW" altLang="en-US" b="1" dirty="0">
                <a:solidFill>
                  <a:srgbClr val="C00000"/>
                </a:solidFill>
              </a:rPr>
              <a:t>：機車</a:t>
            </a:r>
            <a:r>
              <a:rPr lang="en-US" altLang="zh-TW" b="1" dirty="0">
                <a:solidFill>
                  <a:srgbClr val="C00000"/>
                </a:solidFill>
              </a:rPr>
              <a:t>(64%)</a:t>
            </a:r>
            <a:r>
              <a:rPr lang="zh-TW" altLang="en-US" b="1" dirty="0">
                <a:solidFill>
                  <a:srgbClr val="C00000"/>
                </a:solidFill>
              </a:rPr>
              <a:t>、行人</a:t>
            </a:r>
            <a:r>
              <a:rPr lang="en-US" altLang="zh-TW" b="1" dirty="0">
                <a:solidFill>
                  <a:srgbClr val="C00000"/>
                </a:solidFill>
              </a:rPr>
              <a:t>(13%)</a:t>
            </a:r>
            <a:r>
              <a:rPr lang="zh-TW" altLang="en-US" b="1" dirty="0">
                <a:solidFill>
                  <a:srgbClr val="C00000"/>
                </a:solidFill>
              </a:rPr>
              <a:t>、小客車</a:t>
            </a:r>
            <a:r>
              <a:rPr lang="en-US" altLang="zh-TW" b="1" dirty="0">
                <a:solidFill>
                  <a:srgbClr val="C00000"/>
                </a:solidFill>
              </a:rPr>
              <a:t>(11%)</a:t>
            </a:r>
            <a:r>
              <a:rPr lang="zh-TW" altLang="en-US" b="1" dirty="0" smtClean="0">
                <a:solidFill>
                  <a:srgbClr val="C00000"/>
                </a:solidFill>
              </a:rPr>
              <a:t>、自行車</a:t>
            </a:r>
            <a:r>
              <a:rPr lang="en-US" altLang="zh-TW" b="1" dirty="0">
                <a:solidFill>
                  <a:srgbClr val="C00000"/>
                </a:solidFill>
              </a:rPr>
              <a:t>(7%)</a:t>
            </a:r>
          </a:p>
          <a:p>
            <a:pPr marL="641350" lvl="1" indent="-192088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 受傷</a:t>
            </a:r>
            <a:r>
              <a:rPr lang="zh-TW" altLang="en-US" b="1" dirty="0">
                <a:solidFill>
                  <a:srgbClr val="1E03BD"/>
                </a:solidFill>
              </a:rPr>
              <a:t>：機車</a:t>
            </a:r>
            <a:r>
              <a:rPr lang="en-US" altLang="zh-TW" b="1" dirty="0">
                <a:solidFill>
                  <a:srgbClr val="1E03BD"/>
                </a:solidFill>
              </a:rPr>
              <a:t>(83%)</a:t>
            </a:r>
            <a:r>
              <a:rPr lang="zh-TW" altLang="en-US" b="1" dirty="0">
                <a:solidFill>
                  <a:srgbClr val="1E03BD"/>
                </a:solidFill>
              </a:rPr>
              <a:t>、小客車</a:t>
            </a:r>
            <a:r>
              <a:rPr lang="en-US" altLang="zh-TW" b="1" dirty="0">
                <a:solidFill>
                  <a:srgbClr val="1E03BD"/>
                </a:solidFill>
              </a:rPr>
              <a:t>(6%)</a:t>
            </a:r>
            <a:r>
              <a:rPr lang="zh-TW" altLang="en-US" b="1" dirty="0">
                <a:solidFill>
                  <a:srgbClr val="1E03BD"/>
                </a:solidFill>
              </a:rPr>
              <a:t>、行人</a:t>
            </a:r>
            <a:r>
              <a:rPr lang="en-US" altLang="zh-TW" b="1" dirty="0">
                <a:solidFill>
                  <a:srgbClr val="1E03BD"/>
                </a:solidFill>
              </a:rPr>
              <a:t>(4%)</a:t>
            </a:r>
            <a:r>
              <a:rPr lang="zh-TW" altLang="en-US" b="1" dirty="0">
                <a:solidFill>
                  <a:srgbClr val="1E03BD"/>
                </a:solidFill>
              </a:rPr>
              <a:t>、自行車</a:t>
            </a:r>
            <a:r>
              <a:rPr lang="en-US" altLang="zh-TW" b="1" dirty="0">
                <a:solidFill>
                  <a:srgbClr val="1E03BD"/>
                </a:solidFill>
              </a:rPr>
              <a:t>(4%)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我國道路交通事故之特性與類型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死亡風險以</a:t>
            </a:r>
            <a:r>
              <a:rPr lang="en-US" altLang="zh-TW" b="1" dirty="0" smtClean="0">
                <a:solidFill>
                  <a:srgbClr val="1E03BD"/>
                </a:solidFill>
              </a:rPr>
              <a:t>65</a:t>
            </a:r>
            <a:r>
              <a:rPr lang="zh-TW" altLang="en-US" b="1" dirty="0" smtClean="0">
                <a:solidFill>
                  <a:srgbClr val="1E03BD"/>
                </a:solidFill>
              </a:rPr>
              <a:t>歲以上之年長者為最高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受傷風險以</a:t>
            </a:r>
            <a:r>
              <a:rPr lang="en-US" altLang="zh-TW" b="1" dirty="0" smtClean="0">
                <a:solidFill>
                  <a:srgbClr val="1E03BD"/>
                </a:solidFill>
              </a:rPr>
              <a:t>16-25</a:t>
            </a:r>
            <a:r>
              <a:rPr lang="zh-TW" altLang="en-US" b="1" dirty="0" smtClean="0">
                <a:solidFill>
                  <a:srgbClr val="1E03BD"/>
                </a:solidFill>
              </a:rPr>
              <a:t>歲之年輕族群為最高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機車交通事故為最為嚴重之交通安全問題 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marL="900113" lvl="2" indent="-3175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 青少年無照駕駛機車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900113" lvl="2" indent="-3175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 缺乏駕駛教育訓練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900113" lvl="2" indent="-3175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 機車交通安全設施不足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行人、老人、自行車、酒後駕車亦為我國重要交通事故類型</a:t>
            </a:r>
            <a:endParaRPr lang="zh-TW" altLang="en-US" b="1" dirty="0">
              <a:solidFill>
                <a:srgbClr val="1E03BD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8856984" cy="86409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貳、我國道路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事故之特性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3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7504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貳、我國道路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事故之特性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15217" r="18397" b="13768"/>
          <a:stretch/>
        </p:blipFill>
        <p:spPr bwMode="auto">
          <a:xfrm>
            <a:off x="179512" y="980728"/>
            <a:ext cx="8856984" cy="564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1979712" y="2636912"/>
            <a:ext cx="0" cy="244827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979712" y="5229200"/>
            <a:ext cx="6984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貳、我國道路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交通事故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之特性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29130" r="21902" b="25797"/>
          <a:stretch/>
        </p:blipFill>
        <p:spPr bwMode="auto">
          <a:xfrm>
            <a:off x="179512" y="1628800"/>
            <a:ext cx="878960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537" r="31196" b="9765"/>
          <a:stretch/>
        </p:blipFill>
        <p:spPr bwMode="auto">
          <a:xfrm>
            <a:off x="701570" y="0"/>
            <a:ext cx="7695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3275856" y="908720"/>
            <a:ext cx="51215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4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86358"/>
              </p:ext>
            </p:extLst>
          </p:nvPr>
        </p:nvGraphicFramePr>
        <p:xfrm>
          <a:off x="251520" y="1484781"/>
          <a:ext cx="8568953" cy="4464498"/>
        </p:xfrm>
        <a:graphic>
          <a:graphicData uri="http://schemas.openxmlformats.org/drawingml/2006/table">
            <a:tbl>
              <a:tblPr/>
              <a:tblGrid>
                <a:gridCol w="1221920"/>
                <a:gridCol w="1328774"/>
                <a:gridCol w="1954383"/>
                <a:gridCol w="2109493"/>
                <a:gridCol w="1954383"/>
              </a:tblGrid>
              <a:tr h="496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年齡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危險行為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性別年齡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總計風險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94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男性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6.11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9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09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女性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7.93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8.24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9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036496" cy="144016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貳、我國道路交通事故之特性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年輕族群之高機車交通事故風險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10367</TotalTime>
  <Words>4723</Words>
  <Application>Microsoft Office PowerPoint</Application>
  <PresentationFormat>如螢幕大小 (4:3)</PresentationFormat>
  <Paragraphs>545</Paragraphs>
  <Slides>44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波形</vt:lpstr>
      <vt:lpstr>交通安全教育推動 學校應有作為</vt:lpstr>
      <vt:lpstr>壹、緒言</vt:lpstr>
      <vt:lpstr>壹、緒言</vt:lpstr>
      <vt:lpstr>壹、緒言(各國交通事故死亡率比較)</vt:lpstr>
      <vt:lpstr>貳、我國道路交通事故之特性</vt:lpstr>
      <vt:lpstr>貳、我國道路交通事故之特性</vt:lpstr>
      <vt:lpstr>貳、我國道路交通事故之特性</vt:lpstr>
      <vt:lpstr>PowerPoint 簡報</vt:lpstr>
      <vt:lpstr>貳、我國道路交通事故之特性      (年輕族群之高機車交通事故風險)</vt:lpstr>
      <vt:lpstr>參、激發交通安全責任感(1/2)</vt:lpstr>
      <vt:lpstr>PowerPoint 簡報</vt:lpstr>
      <vt:lpstr>PowerPoint 簡報</vt:lpstr>
      <vt:lpstr>PowerPoint 簡報</vt:lpstr>
      <vt:lpstr>PowerPoint 簡報</vt:lpstr>
      <vt:lpstr>PowerPoint 簡報</vt:lpstr>
      <vt:lpstr>參、激發交通安全責任感(2/2)</vt:lpstr>
      <vt:lpstr>肆、國民成長過程中的交通安全教育</vt:lpstr>
      <vt:lpstr>伍、國民應有之交通安全素養</vt:lpstr>
      <vt:lpstr>柒、國民交通安全教育與基本技能</vt:lpstr>
      <vt:lpstr>PowerPoint 簡報</vt:lpstr>
      <vt:lpstr>捌、交通安全教育具體作法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交通安全教育具體作法</vt:lpstr>
      <vt:lpstr>交通安全教育四項守則推廣</vt:lpstr>
      <vt:lpstr>第一守則 我看得見您，您看得見我 (1/2)</vt:lpstr>
      <vt:lpstr>第一守則 我看得見您，您看得見我 (2/2)</vt:lpstr>
      <vt:lpstr>第二守則  謹守安全空間(1/2)      -- 不作沒有絕對安全把握之交通行為</vt:lpstr>
      <vt:lpstr>第二守則  謹守安全空間 (2/2)      -- 不作沒有絕對安全把握之交通行為</vt:lpstr>
      <vt:lpstr>第三守則  利他用路觀 (1/2)          -- 不作妨礙他人安全與方便之用路行為</vt:lpstr>
      <vt:lpstr>第三守則  利他用路觀 (2/2)          -- 不作妨礙他人安全與方便之用路行為</vt:lpstr>
      <vt:lpstr>第四守則 防衛兼備之安全用路行為(1/2)</vt:lpstr>
      <vt:lpstr>第四守則  防衛兼備之安全用路行為(2/2)</vt:lpstr>
      <vt:lpstr>玖、結語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Chih-wei</dc:creator>
  <cp:lastModifiedBy>Admin</cp:lastModifiedBy>
  <cp:revision>849</cp:revision>
  <cp:lastPrinted>2016-05-31T09:24:09Z</cp:lastPrinted>
  <dcterms:created xsi:type="dcterms:W3CDTF">2012-12-13T14:51:53Z</dcterms:created>
  <dcterms:modified xsi:type="dcterms:W3CDTF">2017-05-16T08:46:46Z</dcterms:modified>
</cp:coreProperties>
</file>