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1"/>
  </p:notesMasterIdLst>
  <p:sldIdLst>
    <p:sldId id="690" r:id="rId2"/>
    <p:sldId id="721" r:id="rId3"/>
    <p:sldId id="722" r:id="rId4"/>
    <p:sldId id="723" r:id="rId5"/>
    <p:sldId id="724" r:id="rId6"/>
    <p:sldId id="725" r:id="rId7"/>
    <p:sldId id="726" r:id="rId8"/>
    <p:sldId id="727" r:id="rId9"/>
    <p:sldId id="728" r:id="rId10"/>
    <p:sldId id="729" r:id="rId11"/>
    <p:sldId id="730" r:id="rId12"/>
    <p:sldId id="736" r:id="rId13"/>
    <p:sldId id="737" r:id="rId14"/>
    <p:sldId id="731" r:id="rId15"/>
    <p:sldId id="732" r:id="rId16"/>
    <p:sldId id="733" r:id="rId17"/>
    <p:sldId id="734" r:id="rId18"/>
    <p:sldId id="738" r:id="rId19"/>
    <p:sldId id="735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516" autoAdjust="0"/>
  </p:normalViewPr>
  <p:slideViewPr>
    <p:cSldViewPr>
      <p:cViewPr varScale="1">
        <p:scale>
          <a:sx n="74" d="100"/>
          <a:sy n="74" d="100"/>
        </p:scale>
        <p:origin x="4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D72E0-72CF-4B17-ABD6-2D46657CAC71}" type="datetimeFigureOut">
              <a:rPr lang="zh-TW" altLang="en-US" smtClean="0"/>
              <a:pPr/>
              <a:t>2016/11/10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12B46-7ED9-4575-9DF9-CDF45589ACA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5899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879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3127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8372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20002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14183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49983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38049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39418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30795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50317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623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AC64B-954C-4C4E-8508-EB3B4480D0B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7004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76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1391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31102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53572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9226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34315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8108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九、溪谷間的野鳥</a:t>
            </a:r>
            <a:endParaRPr lang="zh-TW" altLang="en-US" sz="48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156325" y="1484313"/>
            <a:ext cx="2232025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FF0000"/>
                </a:solidFill>
                <a:effectLst/>
              </a:rPr>
              <a:t>澤</a:t>
            </a:r>
            <a:endParaRPr lang="en-US" altLang="zh-TW" sz="6000" b="1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深山大澤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258888" y="1552575"/>
            <a:ext cx="3455987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遷</a:t>
            </a:r>
            <a:endParaRPr lang="en-US" altLang="zh-TW" sz="60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見異思遷</a:t>
            </a:r>
            <a:endParaRPr lang="en-US" altLang="zh-TW" sz="6000" b="1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事過境遷</a:t>
            </a:r>
          </a:p>
        </p:txBody>
      </p:sp>
    </p:spTree>
    <p:extLst>
      <p:ext uri="{BB962C8B-B14F-4D97-AF65-F5344CB8AC3E}">
        <p14:creationId xmlns:p14="http://schemas.microsoft.com/office/powerpoint/2010/main" val="360845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3492500" y="1484313"/>
            <a:ext cx="4895850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FF0000"/>
                </a:solidFill>
                <a:effectLst/>
              </a:rPr>
              <a:t>隱</a:t>
            </a:r>
            <a:endParaRPr lang="en-US" altLang="zh-TW" sz="6000" b="1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若隱若現</a:t>
            </a:r>
            <a:endParaRPr lang="en-US" altLang="zh-TW" sz="6000" b="1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直言不隱</a:t>
            </a:r>
            <a:endParaRPr lang="en-US" altLang="zh-TW" sz="6000" b="1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難言之隱</a:t>
            </a:r>
          </a:p>
        </p:txBody>
      </p:sp>
    </p:spTree>
    <p:extLst>
      <p:ext uri="{BB962C8B-B14F-4D97-AF65-F5344CB8AC3E}">
        <p14:creationId xmlns:p14="http://schemas.microsoft.com/office/powerpoint/2010/main" val="114559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156325" y="1484313"/>
            <a:ext cx="2232025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潭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龍潭虎穴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339975" y="1552575"/>
            <a:ext cx="237490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執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執迷不悟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06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156325" y="1484313"/>
            <a:ext cx="2232025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狹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狹路相逢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339975" y="1552575"/>
            <a:ext cx="237490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孤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一意孤行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166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6948488" y="692150"/>
            <a:ext cx="1152525" cy="56896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找出課文中的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四字詞語</a:t>
            </a:r>
          </a:p>
        </p:txBody>
      </p:sp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362575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神色自若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492500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離群索居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47813" y="1484313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成群結隊</a:t>
            </a:r>
          </a:p>
        </p:txBody>
      </p:sp>
    </p:spTree>
    <p:extLst>
      <p:ext uri="{BB962C8B-B14F-4D97-AF65-F5344CB8AC3E}">
        <p14:creationId xmlns:p14="http://schemas.microsoft.com/office/powerpoint/2010/main" val="248265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622596" grpId="0"/>
      <p:bldP spid="4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2627784" y="1566613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南遷北移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83568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自給自足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48064" y="1566613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孤獨悠閒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308304" y="1566613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形單影隻</a:t>
            </a:r>
          </a:p>
        </p:txBody>
      </p:sp>
    </p:spTree>
    <p:extLst>
      <p:ext uri="{BB962C8B-B14F-4D97-AF65-F5344CB8AC3E}">
        <p14:creationId xmlns:p14="http://schemas.microsoft.com/office/powerpoint/2010/main" val="166037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4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形近字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804025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湍、喘</a:t>
            </a:r>
            <a:r>
              <a:rPr lang="zh-TW" altLang="en-US" sz="6000" b="1" smtClean="0">
                <a:solidFill>
                  <a:srgbClr val="0000FF"/>
                </a:solidFill>
                <a:effectLst/>
                <a:latin typeface="新細明體" panose="02020500000000000000" pitchFamily="18" charset="-120"/>
              </a:rPr>
              <a:t>、揣、端</a:t>
            </a:r>
            <a:endParaRPr lang="zh-TW" altLang="en-US" sz="6000" b="1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5364163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蝦、瑕</a:t>
            </a:r>
            <a:r>
              <a:rPr lang="zh-TW" altLang="en-US" sz="6000" b="1">
                <a:solidFill>
                  <a:srgbClr val="0000FF"/>
                </a:solidFill>
                <a:latin typeface="新細明體" panose="02020500000000000000" pitchFamily="18" charset="-120"/>
              </a:rPr>
              <a:t>、暇、假</a:t>
            </a:r>
            <a:endParaRPr lang="zh-TW" altLang="en-US" sz="6000" b="1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924300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狹、挾</a:t>
            </a:r>
            <a:r>
              <a:rPr lang="zh-TW" altLang="en-US" sz="6000" b="1">
                <a:solidFill>
                  <a:srgbClr val="0000FF"/>
                </a:solidFill>
                <a:latin typeface="新細明體" panose="02020500000000000000" pitchFamily="18" charset="-120"/>
              </a:rPr>
              <a:t>、俠、峽</a:t>
            </a:r>
            <a:endParaRPr lang="zh-TW" altLang="en-US" sz="6000" b="1">
              <a:solidFill>
                <a:srgbClr val="0000FF"/>
              </a:solidFill>
            </a:endParaRPr>
          </a:p>
        </p:txBody>
      </p:sp>
      <p:sp>
        <p:nvSpPr>
          <p:cNvPr id="626696" name="Rectangle 8"/>
          <p:cNvSpPr>
            <a:spLocks noChangeArrowheads="1"/>
          </p:cNvSpPr>
          <p:nvPr/>
        </p:nvSpPr>
        <p:spPr bwMode="auto">
          <a:xfrm>
            <a:off x="1692275" y="836613"/>
            <a:ext cx="2016125" cy="554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複</a:t>
            </a:r>
            <a:r>
              <a:rPr lang="zh-TW" altLang="en-US" sz="6000" b="1">
                <a:solidFill>
                  <a:srgbClr val="0000FF"/>
                </a:solidFill>
                <a:latin typeface="新細明體" panose="02020500000000000000" pitchFamily="18" charset="-120"/>
              </a:rPr>
              <a:t>、復、腹、馥、覆</a:t>
            </a:r>
            <a:endParaRPr lang="zh-TW" altLang="en-US" sz="6000" b="1">
              <a:solidFill>
                <a:srgbClr val="0000FF"/>
              </a:solidFill>
            </a:endParaRP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468313" y="836613"/>
            <a:ext cx="1152525" cy="259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擊、繫</a:t>
            </a:r>
          </a:p>
        </p:txBody>
      </p:sp>
    </p:spTree>
    <p:extLst>
      <p:ext uri="{BB962C8B-B14F-4D97-AF65-F5344CB8AC3E}">
        <p14:creationId xmlns:p14="http://schemas.microsoft.com/office/powerpoint/2010/main" val="251396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26696" grpId="0" build="p"/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7164388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沼、昭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</a:rPr>
              <a:t>、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</a:rPr>
              <a:t>招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、召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5580063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澤、擇</a:t>
            </a:r>
            <a:r>
              <a:rPr lang="zh-TW" altLang="en-US" sz="6000" b="1">
                <a:solidFill>
                  <a:srgbClr val="0000FF"/>
                </a:solidFill>
                <a:latin typeface="新細明體" panose="02020500000000000000" pitchFamily="18" charset="-120"/>
              </a:rPr>
              <a:t>、譯、釋</a:t>
            </a:r>
            <a:endParaRPr lang="zh-TW" altLang="en-US" sz="6000" b="1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779838" y="908050"/>
            <a:ext cx="1152525" cy="424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隱、穩</a:t>
            </a:r>
            <a:r>
              <a:rPr lang="zh-TW" altLang="en-US" sz="6000" b="1">
                <a:solidFill>
                  <a:srgbClr val="0000FF"/>
                </a:solidFill>
                <a:latin typeface="新細明體" panose="02020500000000000000" pitchFamily="18" charset="-120"/>
              </a:rPr>
              <a:t>、癮</a:t>
            </a:r>
            <a:endParaRPr lang="zh-TW" altLang="en-US" sz="6000" b="1">
              <a:solidFill>
                <a:srgbClr val="0000FF"/>
              </a:solidFill>
            </a:endParaRPr>
          </a:p>
        </p:txBody>
      </p:sp>
      <p:sp>
        <p:nvSpPr>
          <p:cNvPr id="626696" name="Rectangle 8"/>
          <p:cNvSpPr>
            <a:spLocks noChangeArrowheads="1"/>
          </p:cNvSpPr>
          <p:nvPr/>
        </p:nvSpPr>
        <p:spPr bwMode="auto">
          <a:xfrm>
            <a:off x="1951038" y="871538"/>
            <a:ext cx="1152525" cy="453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喧</a:t>
            </a:r>
            <a:r>
              <a:rPr lang="zh-TW" altLang="en-US" sz="6000" b="1">
                <a:solidFill>
                  <a:srgbClr val="0000FF"/>
                </a:solidFill>
                <a:latin typeface="新細明體" panose="02020500000000000000" pitchFamily="18" charset="-120"/>
              </a:rPr>
              <a:t>、瑄、渲</a:t>
            </a:r>
            <a:endParaRPr lang="zh-TW" altLang="en-US" sz="6000" b="1">
              <a:solidFill>
                <a:srgbClr val="0000FF"/>
              </a:solidFill>
            </a:endParaRP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395288" y="836613"/>
            <a:ext cx="1152525" cy="396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瀑、曝</a:t>
            </a:r>
            <a:r>
              <a:rPr lang="zh-TW" altLang="en-US" sz="6000" b="1">
                <a:solidFill>
                  <a:srgbClr val="0000FF"/>
                </a:solidFill>
                <a:latin typeface="新細明體" panose="02020500000000000000" pitchFamily="18" charset="-120"/>
              </a:rPr>
              <a:t>、爆</a:t>
            </a:r>
            <a:endParaRPr lang="zh-TW" altLang="en-US" sz="6000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457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626695" grpId="0" build="p"/>
      <p:bldP spid="626696" grpId="0" build="p"/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7164388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潭、譚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</a:rPr>
              <a:t>、罈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5580063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獵、臘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、蠟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779838" y="908050"/>
            <a:ext cx="1152525" cy="424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銜、衍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6" name="Rectangle 8"/>
          <p:cNvSpPr>
            <a:spLocks noChangeArrowheads="1"/>
          </p:cNvSpPr>
          <p:nvPr/>
        </p:nvSpPr>
        <p:spPr bwMode="auto">
          <a:xfrm>
            <a:off x="2166138" y="861436"/>
            <a:ext cx="1152525" cy="453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域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、城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395288" y="836613"/>
            <a:ext cx="1152525" cy="396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孤、狐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、弧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39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626695" grpId="0" build="p"/>
      <p:bldP spid="626696" grpId="0" build="p"/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多音字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372225" y="1484313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給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427538" y="765175"/>
            <a:ext cx="1152525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供給</a:t>
            </a:r>
            <a:r>
              <a:rPr lang="zh-TW" altLang="en-US" sz="6000" b="1">
                <a:solidFill>
                  <a:srgbClr val="0000FF"/>
                </a:solidFill>
                <a:latin typeface="新細明體" panose="02020500000000000000" pitchFamily="18" charset="-120"/>
              </a:rPr>
              <a:t>、自給自足</a:t>
            </a:r>
            <a:endParaRPr lang="zh-TW" altLang="en-US" sz="6000" b="1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55875" y="692150"/>
            <a:ext cx="1152525" cy="554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給錢</a:t>
            </a:r>
            <a:r>
              <a:rPr lang="zh-TW" altLang="en-US" sz="6000" b="1">
                <a:solidFill>
                  <a:srgbClr val="0000FF"/>
                </a:solidFill>
                <a:latin typeface="新細明體" panose="02020500000000000000" pitchFamily="18" charset="-120"/>
              </a:rPr>
              <a:t>、給我東西</a:t>
            </a:r>
            <a:endParaRPr lang="zh-TW" altLang="en-US" sz="6000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23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utoUpdateAnimBg="0"/>
      <p:bldP spid="627715" grpId="0" build="p"/>
      <p:bldP spid="4" grpId="0" build="p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生字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59563" y="836613"/>
            <a:ext cx="1152525" cy="53292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淙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363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擇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203575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湍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813" y="873125"/>
            <a:ext cx="1152525" cy="53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潭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88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獵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銜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鶇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域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12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執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狹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沼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澤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23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孤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閒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遷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隱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17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喧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瀑</a:t>
            </a:r>
          </a:p>
        </p:txBody>
      </p:sp>
    </p:spTree>
    <p:extLst>
      <p:ext uri="{BB962C8B-B14F-4D97-AF65-F5344CB8AC3E}">
        <p14:creationId xmlns:p14="http://schemas.microsoft.com/office/powerpoint/2010/main" val="293480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524750" y="1196975"/>
            <a:ext cx="1439863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生字延伸四</a:t>
            </a:r>
            <a:r>
              <a:rPr lang="zh-TW" altLang="en-US" dirty="0" smtClean="0">
                <a:solidFill>
                  <a:srgbClr val="0000FF"/>
                </a:solidFill>
                <a:effectLst/>
              </a:rPr>
              <a:t>字詞語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643438" y="1484313"/>
            <a:ext cx="2592387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FF0000"/>
                </a:solidFill>
                <a:effectLst/>
              </a:rPr>
              <a:t>循</a:t>
            </a:r>
            <a:endParaRPr lang="en-US" altLang="zh-TW" sz="6000" b="1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循循善誘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42988" y="1609725"/>
            <a:ext cx="3529012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箭</a:t>
            </a:r>
            <a:endParaRPr lang="en-US" altLang="zh-TW" sz="60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一箭雙鵰</a:t>
            </a:r>
            <a:endParaRPr lang="en-US" altLang="zh-TW" sz="6000" b="1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一箭之地</a:t>
            </a:r>
          </a:p>
        </p:txBody>
      </p:sp>
    </p:spTree>
    <p:extLst>
      <p:ext uri="{BB962C8B-B14F-4D97-AF65-F5344CB8AC3E}">
        <p14:creationId xmlns:p14="http://schemas.microsoft.com/office/powerpoint/2010/main" val="4113890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utoUpdateAnimBg="0"/>
      <p:bldP spid="621571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787900" y="1484313"/>
            <a:ext cx="3600450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FF0000"/>
                </a:solidFill>
                <a:effectLst/>
              </a:rPr>
              <a:t>銜</a:t>
            </a:r>
            <a:endParaRPr lang="en-US" altLang="zh-TW" sz="6000" b="1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結草銜環</a:t>
            </a:r>
            <a:endParaRPr lang="en-US" altLang="zh-TW" sz="6000" b="1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首尾相銜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42988" y="1557338"/>
            <a:ext cx="3382962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攻</a:t>
            </a:r>
            <a:endParaRPr lang="en-US" altLang="zh-TW" sz="60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以毒攻毒</a:t>
            </a:r>
            <a:endParaRPr lang="en-US" altLang="zh-TW" sz="6000" b="1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群起攻之</a:t>
            </a:r>
          </a:p>
        </p:txBody>
      </p:sp>
    </p:spTree>
    <p:extLst>
      <p:ext uri="{BB962C8B-B14F-4D97-AF65-F5344CB8AC3E}">
        <p14:creationId xmlns:p14="http://schemas.microsoft.com/office/powerpoint/2010/main" val="21432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156325" y="1484313"/>
            <a:ext cx="2232025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FF0000"/>
                </a:solidFill>
                <a:effectLst/>
              </a:rPr>
              <a:t>擊</a:t>
            </a:r>
            <a:endParaRPr lang="en-US" altLang="zh-TW" sz="6000" b="1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聲東擊西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339975" y="1552575"/>
            <a:ext cx="237490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固</a:t>
            </a:r>
            <a:endParaRPr lang="en-US" altLang="zh-TW" sz="60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根深柢固</a:t>
            </a:r>
          </a:p>
        </p:txBody>
      </p:sp>
    </p:spTree>
    <p:extLst>
      <p:ext uri="{BB962C8B-B14F-4D97-AF65-F5344CB8AC3E}">
        <p14:creationId xmlns:p14="http://schemas.microsoft.com/office/powerpoint/2010/main" val="340969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6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3827</TotalTime>
  <Words>219</Words>
  <Application>Microsoft Office PowerPoint</Application>
  <PresentationFormat>如螢幕大小 (4:3)</PresentationFormat>
  <Paragraphs>100</Paragraphs>
  <Slides>19</Slides>
  <Notes>19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4" baseType="lpstr">
      <vt:lpstr>新細明體</vt:lpstr>
      <vt:lpstr>Calibri</vt:lpstr>
      <vt:lpstr>Times New Roman</vt:lpstr>
      <vt:lpstr>Wingdings</vt:lpstr>
      <vt:lpstr>gwall</vt:lpstr>
      <vt:lpstr>九、溪谷間的野鳥</vt:lpstr>
      <vt:lpstr>本課的生字</vt:lpstr>
      <vt:lpstr>PowerPoint 簡報</vt:lpstr>
      <vt:lpstr>PowerPoint 簡報</vt:lpstr>
      <vt:lpstr>PowerPoint 簡報</vt:lpstr>
      <vt:lpstr>PowerPoint 簡報</vt:lpstr>
      <vt:lpstr>生字延伸四字詞語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找出課文中的四字詞語</vt:lpstr>
      <vt:lpstr>PowerPoint 簡報</vt:lpstr>
      <vt:lpstr>本課的形近字</vt:lpstr>
      <vt:lpstr>PowerPoint 簡報</vt:lpstr>
      <vt:lpstr>PowerPoint 簡報</vt:lpstr>
      <vt:lpstr>本課的多音字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860</cp:revision>
  <cp:lastPrinted>1601-01-01T00:00:00Z</cp:lastPrinted>
  <dcterms:created xsi:type="dcterms:W3CDTF">2005-09-11T13:17:35Z</dcterms:created>
  <dcterms:modified xsi:type="dcterms:W3CDTF">2016-11-10T07:08:30Z</dcterms:modified>
</cp:coreProperties>
</file>