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75" r:id="rId5"/>
    <p:sldId id="264" r:id="rId6"/>
    <p:sldId id="276" r:id="rId7"/>
    <p:sldId id="277" r:id="rId8"/>
    <p:sldId id="278" r:id="rId9"/>
    <p:sldId id="265" r:id="rId10"/>
    <p:sldId id="279" r:id="rId11"/>
    <p:sldId id="280" r:id="rId12"/>
    <p:sldId id="366" r:id="rId13"/>
    <p:sldId id="364" r:id="rId14"/>
    <p:sldId id="363" r:id="rId15"/>
    <p:sldId id="365" r:id="rId16"/>
    <p:sldId id="367" r:id="rId17"/>
    <p:sldId id="368" r:id="rId18"/>
    <p:sldId id="1728" r:id="rId19"/>
    <p:sldId id="1734" r:id="rId20"/>
    <p:sldId id="272" r:id="rId21"/>
    <p:sldId id="1735" r:id="rId22"/>
    <p:sldId id="330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5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91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7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60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079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47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87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59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65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03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BA44A-91B4-4D9D-8B6B-25CF0B36BD70}" type="datetimeFigureOut">
              <a:rPr lang="zh-TW" altLang="en-US" smtClean="0"/>
              <a:t>2023/9/12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C9450-C5E8-4558-AA12-3FDB72796DC8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4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112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學年度上學期家長日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6000" dirty="0">
                <a:solidFill>
                  <a:schemeClr val="accent2">
                    <a:lumMod val="75000"/>
                  </a:schemeClr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班級校務工作說明</a:t>
            </a:r>
            <a:endParaRPr lang="en-US" altLang="zh-TW" sz="6000" dirty="0">
              <a:solidFill>
                <a:schemeClr val="accent2">
                  <a:lumMod val="75000"/>
                </a:schemeClr>
              </a:solidFill>
              <a:latin typeface="文鼎粗圓" panose="020F0809000000000000" pitchFamily="49" charset="-120"/>
              <a:ea typeface="文鼎粗圓" panose="020F0809000000000000" pitchFamily="49" charset="-120"/>
            </a:endParaRPr>
          </a:p>
          <a:p>
            <a:r>
              <a:rPr lang="en-US" altLang="zh-TW" sz="6000" dirty="0">
                <a:solidFill>
                  <a:schemeClr val="accent2">
                    <a:lumMod val="75000"/>
                  </a:schemeClr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112/9/15</a:t>
            </a:r>
            <a:endParaRPr lang="zh-TW" altLang="en-US" sz="6000" dirty="0">
              <a:solidFill>
                <a:schemeClr val="accent2">
                  <a:lumMod val="75000"/>
                </a:schemeClr>
              </a:solidFill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5724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8DB3E66C-3CC4-4919-B06B-C83D7D87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09" y="713460"/>
            <a:ext cx="878542" cy="5431079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b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反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毒害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文鼎粗圓" panose="020F0809000000000000"/>
              <a:ea typeface="文鼎粗圓" panose="020F080900000000000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9771E0D-4B4E-41BF-9B1E-79AC09FDD1C3}"/>
              </a:ext>
            </a:extLst>
          </p:cNvPr>
          <p:cNvSpPr/>
          <p:nvPr/>
        </p:nvSpPr>
        <p:spPr>
          <a:xfrm>
            <a:off x="2138402" y="528794"/>
            <a:ext cx="8473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新興毒品危害多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~~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家長、同學務必留意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3DBCE84-9FF2-4B35-8F6A-97BF22ED9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374" y="1511301"/>
            <a:ext cx="5804317" cy="43307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F791C43-9989-415B-920A-7C0830544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72" y="1249613"/>
            <a:ext cx="3821928" cy="507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2AB82C-D8C8-4C09-B5CF-A88A3B8A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89716" y="2258621"/>
            <a:ext cx="9606094" cy="71705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</a:t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</a:t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C6BB6F9-89F2-4BB1-93EF-C08CFBC5A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95" y="333234"/>
            <a:ext cx="6935657" cy="422610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7BC62D3-6AEA-45AE-A0B7-A04DACCAAF23}"/>
              </a:ext>
            </a:extLst>
          </p:cNvPr>
          <p:cNvSpPr/>
          <p:nvPr/>
        </p:nvSpPr>
        <p:spPr>
          <a:xfrm>
            <a:off x="1633908" y="4703366"/>
            <a:ext cx="1006528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如果家長有需求希望學生上、放學時接收通知，請孩子帶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新北學生卡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悠遊卡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，自行到裝設處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“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嗶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”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卡，家長開啟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新北校園通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APP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即可看到通知。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0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90B1FA64-1B11-4030-9CA1-97F230D56738}"/>
              </a:ext>
            </a:extLst>
          </p:cNvPr>
          <p:cNvSpPr/>
          <p:nvPr/>
        </p:nvSpPr>
        <p:spPr>
          <a:xfrm>
            <a:off x="980233" y="252238"/>
            <a:ext cx="2187178" cy="1514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518" y="588773"/>
            <a:ext cx="1914607" cy="841506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校園防疫 </a:t>
            </a:r>
            <a:b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安心上學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FCBA5B-6140-4F57-A1CB-0F3F39DFC9C0}"/>
              </a:ext>
            </a:extLst>
          </p:cNvPr>
          <p:cNvSpPr txBox="1"/>
          <p:nvPr/>
        </p:nvSpPr>
        <p:spPr>
          <a:xfrm>
            <a:off x="258418" y="2322010"/>
            <a:ext cx="4711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◎新冠疫情仍然持續，目前校內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防疫物資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酒精、口罩、快篩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等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充足。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◎提醒家長和孩子，做好個人衛生管理，勤洗手、必要時戴口罩。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◎校園防疫請落實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正確勤洗手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必要時快篩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生病不到校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74" name="Picture 2" descr="https://www.ntpc.edu.tw/userfiles/1051100/images/%E6%96%B0%E5%8C%97%E6%A0%A1%E5%9C%92%E9%96%8B%E5%AD%B8%E5%B0%8F%E5%BF%83%E7%96%AB%E7%96%AB(112_08_30).jpg">
            <a:extLst>
              <a:ext uri="{FF2B5EF4-FFF2-40B4-BE49-F238E27FC236}">
                <a16:creationId xmlns:a16="http://schemas.microsoft.com/office/drawing/2014/main" id="{F90BA70D-F71A-43E3-8E13-806DE670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17" y="176554"/>
            <a:ext cx="6188765" cy="61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61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90B1FA64-1B11-4030-9CA1-97F230D56738}"/>
              </a:ext>
            </a:extLst>
          </p:cNvPr>
          <p:cNvSpPr/>
          <p:nvPr/>
        </p:nvSpPr>
        <p:spPr>
          <a:xfrm>
            <a:off x="980233" y="252238"/>
            <a:ext cx="2187178" cy="1514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518" y="588773"/>
            <a:ext cx="1914607" cy="841506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校園防疫 </a:t>
            </a:r>
            <a:b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安心上學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FCBA5B-6140-4F57-A1CB-0F3F39DFC9C0}"/>
              </a:ext>
            </a:extLst>
          </p:cNvPr>
          <p:cNvSpPr txBox="1"/>
          <p:nvPr/>
        </p:nvSpPr>
        <p:spPr>
          <a:xfrm>
            <a:off x="258418" y="2322010"/>
            <a:ext cx="465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◎依疾管署監測顯示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今年需嚴加防範「腸病毒」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A71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型、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D68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型及新生兒腸病毒發生。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◎腸病毒的傳染力極強，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大人、小孩都有感染風險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成人更容易因疏忽而造成家中幼兒感染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◎校園防疫請落實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正確勤洗手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生病不到校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EDC2B1-7679-4DE9-AFFF-7BD13E02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931" y="497771"/>
            <a:ext cx="7181378" cy="56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90B1FA64-1B11-4030-9CA1-97F230D56738}"/>
              </a:ext>
            </a:extLst>
          </p:cNvPr>
          <p:cNvSpPr/>
          <p:nvPr/>
        </p:nvSpPr>
        <p:spPr>
          <a:xfrm>
            <a:off x="980233" y="252238"/>
            <a:ext cx="2187178" cy="1514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518" y="588773"/>
            <a:ext cx="1914607" cy="841506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校園防疫 </a:t>
            </a:r>
            <a:b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安心上學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FCBA5B-6140-4F57-A1CB-0F3F39DFC9C0}"/>
              </a:ext>
            </a:extLst>
          </p:cNvPr>
          <p:cNvSpPr txBox="1"/>
          <p:nvPr/>
        </p:nvSpPr>
        <p:spPr>
          <a:xfrm>
            <a:off x="258418" y="2322010"/>
            <a:ext cx="4800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◎目前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流感傳染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含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型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流感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有擴大的趨勢，提醒家長和孩子，做好個人衛生管理。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◎校園防疫請落實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正確勤洗手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生病不到校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26" name="Picture 2" descr="https://www.health.ntpc.gov.tw/archive/health_ntpc/6/image/105%E5%B9%B4%E6%B5%81%E6%84%9F%E9%98%B2%E6%B2%BB7%E7%B5%95%E6%8B%9B%E5%AE%A3%E5%B0%8E%E6%B5%B7%E5%A0%B1.jpg">
            <a:extLst>
              <a:ext uri="{FF2B5EF4-FFF2-40B4-BE49-F238E27FC236}">
                <a16:creationId xmlns:a16="http://schemas.microsoft.com/office/drawing/2014/main" id="{EB6FA169-4ED1-4896-A663-ECF8D2A89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65" y="49696"/>
            <a:ext cx="6400800" cy="62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26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90B1FA64-1B11-4030-9CA1-97F230D56738}"/>
              </a:ext>
            </a:extLst>
          </p:cNvPr>
          <p:cNvSpPr/>
          <p:nvPr/>
        </p:nvSpPr>
        <p:spPr>
          <a:xfrm>
            <a:off x="980233" y="252238"/>
            <a:ext cx="2187178" cy="1514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518" y="588773"/>
            <a:ext cx="1914607" cy="841506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校園防疫 </a:t>
            </a:r>
            <a:b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安心上學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FCBA5B-6140-4F57-A1CB-0F3F39DFC9C0}"/>
              </a:ext>
            </a:extLst>
          </p:cNvPr>
          <p:cNvSpPr txBox="1"/>
          <p:nvPr/>
        </p:nvSpPr>
        <p:spPr>
          <a:xfrm>
            <a:off x="258419" y="2322010"/>
            <a:ext cx="3826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◎天氣溼熱蚊蟲多，提醒家長和孩子平時居家環境要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「巡、倒、清、刷」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，避免滋生病媒蚊，杜絕登革熱傳染。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◎容易被蚊子叮咬的孩子，上學時家長可幫孩子準備防蚊液或防蚊貼片。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050" name="Picture 2" descr="登革熱宣導海報滅蚊4招">
            <a:extLst>
              <a:ext uri="{FF2B5EF4-FFF2-40B4-BE49-F238E27FC236}">
                <a16:creationId xmlns:a16="http://schemas.microsoft.com/office/drawing/2014/main" id="{DDB46FE6-4B0C-4FE1-85BA-2E0EEAA9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19" y="531741"/>
            <a:ext cx="3809172" cy="583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ntpc.edu.tw/userfiles/1051100/images/%E9%98%B2%E6%B2%BB%E7%99%BB%E9%9D%A9%E7%86%B1%20%E8%9A%8A%E8%9F%B2%E4%B8%8D%E4%B8%8A%E8%BA%AB(112_08_29).jpg">
            <a:extLst>
              <a:ext uri="{FF2B5EF4-FFF2-40B4-BE49-F238E27FC236}">
                <a16:creationId xmlns:a16="http://schemas.microsoft.com/office/drawing/2014/main" id="{E06ADEF0-BCC5-4BF2-BE85-D139ED26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292" y="531741"/>
            <a:ext cx="4139416" cy="56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65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90B1FA64-1B11-4030-9CA1-97F230D56738}"/>
              </a:ext>
            </a:extLst>
          </p:cNvPr>
          <p:cNvSpPr/>
          <p:nvPr/>
        </p:nvSpPr>
        <p:spPr>
          <a:xfrm>
            <a:off x="980233" y="252238"/>
            <a:ext cx="2187178" cy="15145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518" y="588773"/>
            <a:ext cx="1914607" cy="841506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健康促進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FCBA5B-6140-4F57-A1CB-0F3F39DFC9C0}"/>
              </a:ext>
            </a:extLst>
          </p:cNvPr>
          <p:cNvSpPr txBox="1"/>
          <p:nvPr/>
        </p:nvSpPr>
        <p:spPr>
          <a:xfrm>
            <a:off x="183799" y="1954262"/>
            <a:ext cx="45421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◎越來越多研究發現，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糖份過量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會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影響孩子的智力、身心發展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◎含糖飲食過多，也會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影響口腔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牙齒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健康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學年度配合健康促進計畫，推行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【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校園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0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含糖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】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，鼓勵孩子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在校期間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~~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不喝含糖飲料。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不吃甜食。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多喝白開水。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098" name="Picture 2" descr="https://storage.googleapis.com/gooddoctorweb_static_files/images/post/phpBHpizW.jpeg">
            <a:extLst>
              <a:ext uri="{FF2B5EF4-FFF2-40B4-BE49-F238E27FC236}">
                <a16:creationId xmlns:a16="http://schemas.microsoft.com/office/drawing/2014/main" id="{C5A16408-F973-4BA6-B064-291F0895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94" y="3847088"/>
            <a:ext cx="4829538" cy="24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#手搖飲 #含糖飲料 #糖 #糖尿病 #胰島素 #腦 #躁鬱症 #憂鬱症 #招名威">
            <a:extLst>
              <a:ext uri="{FF2B5EF4-FFF2-40B4-BE49-F238E27FC236}">
                <a16:creationId xmlns:a16="http://schemas.microsoft.com/office/drawing/2014/main" id="{3C5459D5-ACC3-47F3-ABC9-37FBC2E9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77" y="252238"/>
            <a:ext cx="3586055" cy="358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#手搖飲 #含糖飲料 #糖 #糖尿病 #胰島素 #腦 #躁鬱症 #憂鬱症 #招名威">
            <a:extLst>
              <a:ext uri="{FF2B5EF4-FFF2-40B4-BE49-F238E27FC236}">
                <a16:creationId xmlns:a16="http://schemas.microsoft.com/office/drawing/2014/main" id="{6C4F6E46-2668-4086-BC67-5B47D71A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22" y="252238"/>
            <a:ext cx="3586055" cy="358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蛀牙的原因">
            <a:extLst>
              <a:ext uri="{FF2B5EF4-FFF2-40B4-BE49-F238E27FC236}">
                <a16:creationId xmlns:a16="http://schemas.microsoft.com/office/drawing/2014/main" id="{521EFAFB-AFF3-4BB6-8134-2554B93D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63" y="4025741"/>
            <a:ext cx="2463348" cy="23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9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CD774-980C-44E7-844C-4A4F846F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41" y="365125"/>
            <a:ext cx="3822290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</a:rPr>
              <a:t>防災宣導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E13392-822E-4D96-A4C6-DE049DE07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6078" y="3491309"/>
            <a:ext cx="336075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616188F-4EA9-44D9-8B90-65F73F39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079" y="430688"/>
            <a:ext cx="336075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ttps://photo.ttps.ntpc.edu.tw:501/fbdownload/%E9%98%B2%E7%81%BD1.jpg?tid=%22f0q1HVGm3poWa2tZIm406PsPfuY9pqlw8kON6UGs4%22&amp;mode=open&amp;dlink=%222fe5a4a7e5908ce99bb22f383331e5adb8e58b99e899952fe8a893e882b2e7b584e8b387e696992f313132e5adb8e5b9b4e5baa62f30393038e998b2e781bde58f8ae4baa4e9809ae5ae89e585a8e5aea3e5b08e28e78fade69c83292fe4ba8ce5b9b4e7b49a2f3230392fe998b2e781bd312e6a7067%22&amp;stdhtml=true&amp;SynoToken=6KELRVH8BviWU">
            <a:extLst>
              <a:ext uri="{FF2B5EF4-FFF2-40B4-BE49-F238E27FC236}">
                <a16:creationId xmlns:a16="http://schemas.microsoft.com/office/drawing/2014/main" id="{9F5F6196-0A1F-4F86-A79F-495D7A57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05" y="432349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https://photo.ttps.ntpc.edu.tw:501/fbdownload/S__42967108_0.jpg?tid=%22f0q1HVGm3poWa2tZIm406PsPfuY9pqlw8kON6UGs4%22&amp;mode=open&amp;dlink=%222fe5a4a7e5908ce99bb22f383331e5adb8e58b99e899952fe8a893e882b2e7b584e8b387e696992f313132e5adb8e5b9b4e5baa62f30393038e998b2e781bde58f8ae4baa4e9809ae5ae89e585a8e5aea3e5b08e28e78fade69c83292fe59b9be5b9b4e7b49a2f3430382f535f5f34323936373130385f302e6a7067%22&amp;stdhtml=true&amp;SynoToken=6KELRVH8BviWU">
            <a:extLst>
              <a:ext uri="{FF2B5EF4-FFF2-40B4-BE49-F238E27FC236}">
                <a16:creationId xmlns:a16="http://schemas.microsoft.com/office/drawing/2014/main" id="{296B46B5-ECDF-4B59-91E9-43DB49DC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90" y="3513302"/>
            <a:ext cx="336058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807C99FD-72A4-4C98-92B8-4F2FD8D5562C}"/>
              </a:ext>
            </a:extLst>
          </p:cNvPr>
          <p:cNvSpPr txBox="1">
            <a:spLocks/>
          </p:cNvSpPr>
          <p:nvPr/>
        </p:nvSpPr>
        <p:spPr>
          <a:xfrm>
            <a:off x="504410" y="1690688"/>
            <a:ext cx="4238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地震來了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怎麼辦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CB433E6E-BFC2-4BFF-BCAC-1A098A5D75DA}"/>
              </a:ext>
            </a:extLst>
          </p:cNvPr>
          <p:cNvSpPr txBox="1">
            <a:spLocks/>
          </p:cNvSpPr>
          <p:nvPr/>
        </p:nvSpPr>
        <p:spPr>
          <a:xfrm>
            <a:off x="504410" y="3491309"/>
            <a:ext cx="4238243" cy="1795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1.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趴下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2.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掩護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3.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穩住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82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9FF2362-2C0E-43C4-8E23-C82A8F0C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</a:rPr>
              <a:t>國樂社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D81F73A6-00A4-4719-B484-4A0BA12F3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1" y="2057400"/>
            <a:ext cx="5551179" cy="3811588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有揚琴、柳琴、琵琶、二胡～</a:t>
            </a:r>
            <a:endParaRPr lang="en-US" altLang="zh-TW" sz="4000" b="1" dirty="0">
              <a:solidFill>
                <a:schemeClr val="accent6">
                  <a:lumMod val="50000"/>
                </a:schemeClr>
              </a:solidFill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歡迎一到六年級的孩子們加入！</a:t>
            </a:r>
            <a:endParaRPr lang="en-US" altLang="zh-TW" sz="4000" b="1" dirty="0">
              <a:solidFill>
                <a:schemeClr val="accent6">
                  <a:lumMod val="50000"/>
                </a:schemeClr>
              </a:solidFill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4DA3125-EE77-497B-8BD5-AC637C63FF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0" y="1257300"/>
            <a:ext cx="540131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6833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9FF2362-2C0E-43C4-8E23-C82A8F0C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</a:rPr>
              <a:t>口琴社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D81F73A6-00A4-4719-B484-4A0BA12F3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393864" cy="3811588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歡迎一到六年級的孩子們加入口琴大家庭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~</a:t>
            </a:r>
          </a:p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免費加入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~</a:t>
            </a:r>
          </a:p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中特標宋注音" panose="02020900000000000000" pitchFamily="18" charset="-120"/>
                <a:ea typeface="文鼎中特標宋注音" panose="02020900000000000000" pitchFamily="18" charset="-120"/>
                <a:cs typeface="+mj-cs"/>
              </a:rPr>
              <a:t>培養孩子享受樂音！</a:t>
            </a:r>
            <a:endParaRPr lang="en-US" altLang="zh-TW" sz="4000" b="1" dirty="0">
              <a:solidFill>
                <a:schemeClr val="accent6">
                  <a:lumMod val="50000"/>
                </a:schemeClr>
              </a:solidFill>
              <a:latin typeface="文鼎中特標宋注音" panose="02020900000000000000" pitchFamily="18" charset="-120"/>
              <a:ea typeface="文鼎中特標宋注音" panose="02020900000000000000" pitchFamily="18" charset="-120"/>
              <a:cs typeface="+mj-cs"/>
            </a:endParaRPr>
          </a:p>
          <a:p>
            <a:endParaRPr lang="zh-TW" altLang="en-US" sz="2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2BBC42B-DE8B-42AE-8220-F6BA61AB8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16" y="1257300"/>
            <a:ext cx="4802167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452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8DD54EB-360D-4BA4-BD62-A5F329710FCE}"/>
              </a:ext>
            </a:extLst>
          </p:cNvPr>
          <p:cNvSpPr/>
          <p:nvPr/>
        </p:nvSpPr>
        <p:spPr>
          <a:xfrm>
            <a:off x="4367814" y="2672179"/>
            <a:ext cx="53709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800" dirty="0">
                <a:solidFill>
                  <a:schemeClr val="accent2">
                    <a:lumMod val="75000"/>
                  </a:schemeClr>
                </a:solidFill>
                <a:ea typeface="文鼎粗圓" panose="020F0809000000000000" pitchFamily="49" charset="-120"/>
                <a:cs typeface="+mj-cs"/>
              </a:rPr>
              <a:t>學務處</a:t>
            </a:r>
          </a:p>
        </p:txBody>
      </p:sp>
    </p:spTree>
    <p:extLst>
      <p:ext uri="{BB962C8B-B14F-4D97-AF65-F5344CB8AC3E}">
        <p14:creationId xmlns:p14="http://schemas.microsoft.com/office/powerpoint/2010/main" val="3664781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CD774-980C-44E7-844C-4A4F846F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30414" cy="815605"/>
          </a:xfrm>
        </p:spPr>
        <p:txBody>
          <a:bodyPr/>
          <a:lstStyle/>
          <a:p>
            <a:r>
              <a:rPr lang="zh-TW" alt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+mn-cs"/>
              </a:rPr>
              <a:t>性別平等教育宣導</a:t>
            </a:r>
            <a:r>
              <a:rPr lang="en-US" altLang="zh-TW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+mn-cs"/>
              </a:rPr>
              <a:t>1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DB9CD6D-3A5E-4E9C-AD5C-260831559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6" y="1180730"/>
            <a:ext cx="10068957" cy="5220070"/>
          </a:xfrm>
        </p:spPr>
      </p:pic>
    </p:spTree>
    <p:extLst>
      <p:ext uri="{BB962C8B-B14F-4D97-AF65-F5344CB8AC3E}">
        <p14:creationId xmlns:p14="http://schemas.microsoft.com/office/powerpoint/2010/main" val="48045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CD774-980C-44E7-844C-4A4F846F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30414" cy="815605"/>
          </a:xfrm>
        </p:spPr>
        <p:txBody>
          <a:bodyPr/>
          <a:lstStyle/>
          <a:p>
            <a:r>
              <a:rPr lang="zh-TW" alt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+mn-cs"/>
              </a:rPr>
              <a:t>性別平等教育宣導</a:t>
            </a:r>
            <a:r>
              <a:rPr lang="en-US" altLang="zh-TW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+mn-cs"/>
              </a:rPr>
              <a:t>2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F029BA3-CE6E-4943-8E1D-467428958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2" y="1259536"/>
            <a:ext cx="10555551" cy="4917427"/>
          </a:xfrm>
        </p:spPr>
      </p:pic>
    </p:spTree>
    <p:extLst>
      <p:ext uri="{BB962C8B-B14F-4D97-AF65-F5344CB8AC3E}">
        <p14:creationId xmlns:p14="http://schemas.microsoft.com/office/powerpoint/2010/main" val="164418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下載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7342" y="2108518"/>
            <a:ext cx="3571072" cy="26409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D3878AF-401A-4D29-9FE1-E9B908C6A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" y="706581"/>
            <a:ext cx="6542843" cy="46910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3621F50-7B6C-4300-BC3A-2C54FF0BB2FC}"/>
              </a:ext>
            </a:extLst>
          </p:cNvPr>
          <p:cNvSpPr/>
          <p:nvPr/>
        </p:nvSpPr>
        <p:spPr>
          <a:xfrm>
            <a:off x="291706" y="411524"/>
            <a:ext cx="11643237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上、放學路徑交通安全宣導</a:t>
            </a:r>
            <a:r>
              <a:rPr kumimoji="0" lang="en-US" altLang="zh-TW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~~</a:t>
            </a:r>
            <a:r>
              <a:rPr kumimoji="0" lang="zh-TW" altLang="en-US" sz="3200" b="1" i="0" u="sng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文鼎細圓" panose="020F0309000000000000"/>
                <a:ea typeface="新細明體" panose="02020500000000000000" pitchFamily="18" charset="-120"/>
                <a:cs typeface="+mn-cs"/>
              </a:rPr>
              <a:t>讓孩子多走幾步多運動</a:t>
            </a:r>
            <a:endParaRPr kumimoji="0" lang="zh-TW" altLang="en-US" sz="4000" b="1" i="0" u="sng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文鼎細圓" panose="020F030900000000000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CAFA3976-F60A-45D4-AA95-B03D17ED9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50" y="1238462"/>
            <a:ext cx="9731650" cy="4629759"/>
          </a:xfrm>
        </p:spPr>
      </p:pic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CDC1D3AF-953C-4774-A658-EE512EE270A3}"/>
              </a:ext>
            </a:extLst>
          </p:cNvPr>
          <p:cNvSpPr/>
          <p:nvPr/>
        </p:nvSpPr>
        <p:spPr>
          <a:xfrm>
            <a:off x="1426549" y="1748790"/>
            <a:ext cx="2652598" cy="1680210"/>
          </a:xfrm>
          <a:prstGeom prst="wedgeEllipseCallout">
            <a:avLst>
              <a:gd name="adj1" fmla="val 3728"/>
              <a:gd name="adj2" fmla="val 120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文鼎細圓" panose="020F0309000000000000"/>
                <a:cs typeface="+mn-cs"/>
              </a:rPr>
              <a:t>汽、機車請勿臨停</a:t>
            </a:r>
          </a:p>
        </p:txBody>
      </p:sp>
      <p:sp>
        <p:nvSpPr>
          <p:cNvPr id="8" name="圖說文字: 向左箭號 7">
            <a:extLst>
              <a:ext uri="{FF2B5EF4-FFF2-40B4-BE49-F238E27FC236}">
                <a16:creationId xmlns:a16="http://schemas.microsoft.com/office/drawing/2014/main" id="{739D45FC-8FEB-4A07-A66B-A9955791ED1A}"/>
              </a:ext>
            </a:extLst>
          </p:cNvPr>
          <p:cNvSpPr/>
          <p:nvPr/>
        </p:nvSpPr>
        <p:spPr>
          <a:xfrm>
            <a:off x="1858348" y="4435601"/>
            <a:ext cx="4796452" cy="1432620"/>
          </a:xfrm>
          <a:prstGeom prst="left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汽、機車接送請到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5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號門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7A40857-4473-4C42-BDDB-8F2AEC55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305" y="1521460"/>
            <a:ext cx="2533894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0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5"/>
    </mc:Choice>
    <mc:Fallback xmlns="">
      <p:transition spd="slow" advTm="350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D0F96CE-62F2-44A0-87F2-7B0C7DD2376C}"/>
              </a:ext>
            </a:extLst>
          </p:cNvPr>
          <p:cNvSpPr txBox="1"/>
          <p:nvPr/>
        </p:nvSpPr>
        <p:spPr>
          <a:xfrm>
            <a:off x="576150" y="1675660"/>
            <a:ext cx="800219" cy="3506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文鼎細圓" panose="020F0309000000000000"/>
                <a:ea typeface="文鼎細圓" panose="020F0309000000000000"/>
                <a:cs typeface="+mn-cs"/>
              </a:rPr>
              <a:t>交通安全宣導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314D78-38BC-4DDF-BB22-F3510FCD8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624" y="1370419"/>
            <a:ext cx="4254674" cy="476349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E057ED8-63CA-4661-8EB1-5F9B1FB4931F}"/>
              </a:ext>
            </a:extLst>
          </p:cNvPr>
          <p:cNvSpPr txBox="1"/>
          <p:nvPr/>
        </p:nvSpPr>
        <p:spPr>
          <a:xfrm>
            <a:off x="6702105" y="724088"/>
            <a:ext cx="497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自行車裝備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裝備齊才安全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BD7F354-652B-4E29-8569-661882D61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415853"/>
            <a:ext cx="4307600" cy="57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7746CBD0-1990-4587-A8F4-CD71C4B7E2D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93900" y="583502"/>
          <a:ext cx="8953500" cy="5405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7429305" imgH="5143305" progId="Acrobat.Document.DC">
                  <p:embed/>
                </p:oleObj>
              </mc:Choice>
              <mc:Fallback>
                <p:oleObj name="Acrobat Document" r:id="rId3" imgW="7429305" imgH="5143305" progId="Acrobat.Document.DC">
                  <p:embed/>
                  <p:pic>
                    <p:nvPicPr>
                      <p:cNvPr id="4" name="物件 3">
                        <a:extLst>
                          <a:ext uri="{FF2B5EF4-FFF2-40B4-BE49-F238E27FC236}">
                            <a16:creationId xmlns:a16="http://schemas.microsoft.com/office/drawing/2014/main" id="{7746CBD0-1990-4587-A8F4-CD71C4B7E2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93900" y="583502"/>
                        <a:ext cx="8953500" cy="5405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B4BDAB89-F4CE-4B98-A2AE-FA79F2D828B4}"/>
              </a:ext>
            </a:extLst>
          </p:cNvPr>
          <p:cNvSpPr txBox="1"/>
          <p:nvPr/>
        </p:nvSpPr>
        <p:spPr>
          <a:xfrm>
            <a:off x="6714565" y="313765"/>
            <a:ext cx="3801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3926B85-97B3-49E7-8209-5330343F5183}"/>
              </a:ext>
            </a:extLst>
          </p:cNvPr>
          <p:cNvSpPr txBox="1"/>
          <p:nvPr/>
        </p:nvSpPr>
        <p:spPr>
          <a:xfrm>
            <a:off x="659029" y="498431"/>
            <a:ext cx="800219" cy="5328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文鼎細圓" panose="020F0309000000000000"/>
                <a:ea typeface="文鼎細圓" panose="020F0309000000000000"/>
                <a:cs typeface="+mn-cs"/>
              </a:rPr>
              <a:t>補習班交通車安全宣導</a:t>
            </a:r>
          </a:p>
        </p:txBody>
      </p:sp>
    </p:spTree>
    <p:extLst>
      <p:ext uri="{BB962C8B-B14F-4D97-AF65-F5344CB8AC3E}">
        <p14:creationId xmlns:p14="http://schemas.microsoft.com/office/powerpoint/2010/main" val="4177065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7AD9DF6-F4D9-4E8C-967F-225AB46B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09" y="713460"/>
            <a:ext cx="878542" cy="5431079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b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反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霸凌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文鼎粗圓" panose="020F0809000000000000"/>
              <a:ea typeface="文鼎粗圓" panose="020F080900000000000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09906E-7A87-46F5-84C0-6A08914B271B}"/>
              </a:ext>
            </a:extLst>
          </p:cNvPr>
          <p:cNvSpPr/>
          <p:nvPr/>
        </p:nvSpPr>
        <p:spPr>
          <a:xfrm>
            <a:off x="6870700" y="561060"/>
            <a:ext cx="48585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對抗網路霸凌步驟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CDCA709-78AF-42D5-8DDD-974D62BDD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00" y="1484390"/>
            <a:ext cx="4299792" cy="466014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4AF4D24-4EC4-4F03-A54A-D9D2F3C79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09" y="1690299"/>
            <a:ext cx="4060125" cy="48376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C79D601-DE51-43A9-93E1-D9C210947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51" y="444051"/>
            <a:ext cx="5119041" cy="11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9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6E337C55-929B-441B-8A1A-78508568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9" y="713460"/>
            <a:ext cx="878542" cy="5431079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b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資訊安全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文鼎粗圓" panose="020F0809000000000000"/>
              <a:ea typeface="文鼎粗圓" panose="020F080900000000000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24E046-3171-47E8-B1C8-99779D783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9" y="566752"/>
            <a:ext cx="3720274" cy="55777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DB36DE0-6363-44E9-8111-C355B2581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33" y="1005854"/>
            <a:ext cx="5695610" cy="48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24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232CBA6-01F7-497F-A202-8C36A227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64" y="713460"/>
            <a:ext cx="878542" cy="543107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b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兒少性剝削 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文鼎粗圓" panose="020F0809000000000000"/>
              <a:ea typeface="文鼎粗圓" panose="020F080900000000000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8DFB36-79D1-4942-9C24-2241E2C7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06" y="1559503"/>
            <a:ext cx="3664854" cy="433329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C8CAA41-E9BB-4271-84CC-2ADEC9AC58CF}"/>
              </a:ext>
            </a:extLst>
          </p:cNvPr>
          <p:cNvSpPr txBox="1"/>
          <p:nvPr/>
        </p:nvSpPr>
        <p:spPr>
          <a:xfrm>
            <a:off x="1752601" y="364274"/>
            <a:ext cx="4515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關心孩子的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網路使用情形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4A4657F-9327-40E3-BBF3-80933A39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55" y="1241731"/>
            <a:ext cx="6578600" cy="46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7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031FD9-6188-4980-8170-B6E34354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09" y="713460"/>
            <a:ext cx="878542" cy="5431079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</a:t>
            </a:r>
            <a:b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反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詐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  <a:t>騙</a:t>
            </a:r>
            <a:b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文鼎粗圓" panose="020F0809000000000000"/>
                <a:ea typeface="文鼎粗圓" panose="020F0809000000000000"/>
              </a:rPr>
            </a:b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文鼎粗圓" panose="020F0809000000000000"/>
              <a:ea typeface="文鼎粗圓" panose="020F080900000000000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43F2635-63BA-4F08-A941-E2E4351C70EE}"/>
              </a:ext>
            </a:extLst>
          </p:cNvPr>
          <p:cNvSpPr txBox="1"/>
          <p:nvPr/>
        </p:nvSpPr>
        <p:spPr>
          <a:xfrm>
            <a:off x="7213043" y="4974532"/>
            <a:ext cx="4236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保持冷靜、小心求證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……..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反詐騙專線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”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165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”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B3485E-CBA1-45D3-8E98-FD2E64EA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692" y="497560"/>
            <a:ext cx="5271937" cy="403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2" descr="反詐騙宣導-「Line防詐設定6步驟」-國軍退除役官兵輔導委員會">
            <a:extLst>
              <a:ext uri="{FF2B5EF4-FFF2-40B4-BE49-F238E27FC236}">
                <a16:creationId xmlns:a16="http://schemas.microsoft.com/office/drawing/2014/main" id="{2AAF16A5-CBF8-49BA-9651-C5A5D59C35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E401195-0A9F-4A6E-A172-BC72332D5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75" y="596900"/>
            <a:ext cx="4842625" cy="53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7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611</Words>
  <Application>Microsoft Office PowerPoint</Application>
  <PresentationFormat>寬螢幕</PresentationFormat>
  <Paragraphs>67</Paragraphs>
  <Slides>22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文鼎中特標宋注音</vt:lpstr>
      <vt:lpstr>文鼎粗圓</vt:lpstr>
      <vt:lpstr>文鼎細圓</vt:lpstr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Acrobat Document</vt:lpstr>
      <vt:lpstr>112學年度上學期家長日</vt:lpstr>
      <vt:lpstr>PowerPoint 簡報</vt:lpstr>
      <vt:lpstr>PowerPoint 簡報</vt:lpstr>
      <vt:lpstr>PowerPoint 簡報</vt:lpstr>
      <vt:lpstr>PowerPoint 簡報</vt:lpstr>
      <vt:lpstr>友善校園  反 霸凌 </vt:lpstr>
      <vt:lpstr>友善校園   資訊安全</vt:lpstr>
      <vt:lpstr>友善校園  兒少性剝削  </vt:lpstr>
      <vt:lpstr>友善校園  反 詐 騙 </vt:lpstr>
      <vt:lpstr>友善校園  反 毒害 </vt:lpstr>
      <vt:lpstr>學 校 數 位 簽 到 系 統</vt:lpstr>
      <vt:lpstr>校園防疫  安心上學</vt:lpstr>
      <vt:lpstr>校園防疫  安心上學</vt:lpstr>
      <vt:lpstr>校園防疫  安心上學</vt:lpstr>
      <vt:lpstr>校園防疫  安心上學</vt:lpstr>
      <vt:lpstr>健康促進</vt:lpstr>
      <vt:lpstr>防災宣導</vt:lpstr>
      <vt:lpstr> 國樂社 </vt:lpstr>
      <vt:lpstr> 口琴社 </vt:lpstr>
      <vt:lpstr>性別平等教育宣導1</vt:lpstr>
      <vt:lpstr>性別平等教育宣導2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ttps-pc</dc:creator>
  <cp:lastModifiedBy>user</cp:lastModifiedBy>
  <cp:revision>30</cp:revision>
  <dcterms:created xsi:type="dcterms:W3CDTF">2020-09-12T04:57:28Z</dcterms:created>
  <dcterms:modified xsi:type="dcterms:W3CDTF">2023-09-12T00:32:15Z</dcterms:modified>
</cp:coreProperties>
</file>