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49" r:id="rId3"/>
    <p:sldId id="409" r:id="rId4"/>
    <p:sldId id="408" r:id="rId5"/>
    <p:sldId id="446" r:id="rId6"/>
    <p:sldId id="447" r:id="rId7"/>
    <p:sldId id="450" r:id="rId8"/>
    <p:sldId id="452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140C2F-2B23-45D3-99FA-3A8DE64FB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7429CF-DEF3-4768-90B9-4EC18A909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8E12E2-A183-4827-967F-2073768DA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12F75C-2A33-4F56-AFDA-F1EC7513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26B0DA-645D-4F14-8807-4DA1F406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93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20B872-787A-42A9-9035-061133D4B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A0C311-1058-4704-B84A-69B666A0F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18AFC9-E7DE-44ED-8D71-277859E3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D67BB9-4E2B-4251-837C-10FD5F14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1B456F-8B93-4BF6-9A90-22D57403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32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9848BFA-0F87-40E6-859B-85FFC03FA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54CE005-25F7-4982-8744-B6F77DF44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90DDD7-BA86-42D3-8F82-1BD25EE5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388185-6D66-4E63-B62C-7389B9F84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256FA5-F92B-4C13-BCFD-17BA2B3F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773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A5EC95-43FD-4C5C-A8A0-3BB6511D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EB0811-1AD2-4CC0-A932-2393A4C1E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F36F35-7C47-47D5-9C57-59FF83E2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C9E4B2-5F66-4572-8E3B-C1972C845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BFCCBAC-E2E2-475E-8E8E-087A922D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696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2E979D-3203-4575-8929-3874B9D00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120DD1-84A3-463B-87B7-1EF68A487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58730C-7DE9-4258-B80A-E5C348985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818CCF-F95E-4F0E-91B6-961CC2D4D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B7040EC-3B78-4416-8106-ED275F88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80D23E-1D0B-4988-A37E-4BBF3041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7E8738-858B-472A-ADA5-13264E3E8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03F80F-DE4B-4D54-9A31-E598F1CE4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2C9647-8BDB-4C3E-B247-59E1DB2BF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A68983-BF2C-49B6-B498-E30925A6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59D2BB-027A-4E85-9B19-AB9A007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21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3E759F-494C-470D-864C-934618863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83157CB-5712-473C-9324-8F6717B99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829BF83-FA6C-4C2F-978A-71BC129E0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2E44470-F7BF-44CA-9D3B-5A1DE0BA55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4B0A6A6-6890-44DB-B438-39AD802A2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5136B37-C3F9-4236-B1F8-BEC3378B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5378A9F-B8CA-4D60-AC49-39505F5A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425468D-BE42-468C-8063-C1B5B0E5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8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82FF8C-5948-4B7C-8A41-C61EF72CC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A205CF9-E05E-4842-A21D-CCD48814A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CB625F-84F1-48B6-8B02-ADA8ADA8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68A7FDC-86BB-44C8-A812-73E700022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79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FA90A70-B734-44E3-BCAE-5CAA2277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558967C-AA44-4B79-9140-23794B2E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4DB81E-7615-423A-89F7-73167A97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73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8D5DC2-1C12-4AC8-987C-6238FD03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5B417E5-6978-4021-BF70-72055FCA3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C70E86A-0D22-4485-AE9F-151CE0B1D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67B52E-356F-4C36-A7E6-FBD7A2C0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71E8B2-D1CF-40EC-98E7-D96482560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F36E981-B41A-4A44-BCF0-9DAAC09C7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79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527771-D171-452E-83A5-84D52A4CC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BC9FB7C-9969-43D3-BB04-41067371C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6FA4F52-ED78-41E0-9C12-262D3C0DD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3351DD-FE23-4B48-A813-7163AB78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AC9C05-7CFF-46EC-8C0B-C241B625A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4DC5BA-001E-4B18-83B4-AFFAD641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4890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3FD3781-D116-448B-85C3-43B6A4E62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9F6D62-09AF-4818-B211-CE06CE63E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1AF4B9-9CA0-484A-BD5B-DB5CEF1A1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DCF71-649E-4AA3-9454-1FE6525CC2D5}" type="datetimeFigureOut">
              <a:rPr lang="zh-TW" altLang="en-US" smtClean="0"/>
              <a:t>2021/6/29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4E98F6-F4A4-4A14-A5B4-C8E22A5F5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DE6AE8-295B-4184-9389-F33E1427C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DA67-2862-43FA-9A84-1078C79D19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27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Um7BAV3fBs" TargetMode="External"/><Relationship Id="rId2" Type="http://schemas.openxmlformats.org/officeDocument/2006/relationships/hyperlink" Target="https://www.youtube.com/watch?app=desktop&amp;v=tKsIi1MH4lw&amp;t=131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4501"/>
          </a:xfrm>
        </p:spPr>
        <p:txBody>
          <a:bodyPr/>
          <a:lstStyle/>
          <a:p>
            <a:r>
              <a:rPr lang="en-US" altLang="zh-TW" b="1" dirty="0">
                <a:latin typeface="+mn-lt"/>
              </a:rPr>
              <a:t> 1</a:t>
            </a:r>
            <a:r>
              <a:rPr lang="en-US" altLang="zh-TW" b="1" baseline="30000" dirty="0">
                <a:latin typeface="+mn-lt"/>
              </a:rPr>
              <a:t>st</a:t>
            </a:r>
            <a:r>
              <a:rPr lang="en-US" altLang="zh-TW" b="1" dirty="0">
                <a:latin typeface="+mn-lt"/>
              </a:rPr>
              <a:t> Online</a:t>
            </a:r>
            <a:r>
              <a:rPr lang="zh-TW" altLang="en-US" b="1" dirty="0">
                <a:latin typeface="+mn-lt"/>
              </a:rPr>
              <a:t> </a:t>
            </a:r>
            <a:r>
              <a:rPr lang="en-US" altLang="zh-TW" b="1" dirty="0">
                <a:latin typeface="+mn-lt"/>
              </a:rPr>
              <a:t>English Class         </a:t>
            </a:r>
            <a:r>
              <a:rPr lang="zh-TW" altLang="en-US" sz="3000" b="1" dirty="0">
                <a:latin typeface="+mn-lt"/>
              </a:rPr>
              <a:t>第一堂英語線上課程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110.06.30-07.01 </a:t>
            </a:r>
          </a:p>
          <a:p>
            <a:r>
              <a:rPr lang="en-US" altLang="zh-TW" dirty="0"/>
              <a:t>Grade 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508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F408E5C-7EA7-44A8-A7FE-39EA47B1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0" y="314877"/>
            <a:ext cx="9975575" cy="6006410"/>
          </a:xfrm>
        </p:spPr>
        <p:txBody>
          <a:bodyPr/>
          <a:lstStyle/>
          <a:p>
            <a:pPr marL="0" indent="0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zh-TW" altLang="en-US" sz="4000" b="1" dirty="0">
                <a:solidFill>
                  <a:srgbClr val="00B05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★ </a:t>
            </a:r>
            <a:r>
              <a:rPr lang="zh-TW" altLang="en-US" sz="4000" b="1" dirty="0">
                <a:solidFill>
                  <a:srgbClr val="00B050"/>
                </a:solidFill>
              </a:rPr>
              <a:t>以下有</a:t>
            </a:r>
            <a:r>
              <a:rPr lang="en-US" altLang="zh-TW" sz="4000" b="1" dirty="0">
                <a:solidFill>
                  <a:srgbClr val="00B050"/>
                </a:solidFill>
              </a:rPr>
              <a:t>3</a:t>
            </a:r>
            <a:r>
              <a:rPr lang="zh-TW" altLang="en-US" sz="4000" b="1" dirty="0">
                <a:solidFill>
                  <a:srgbClr val="00B050"/>
                </a:solidFill>
              </a:rPr>
              <a:t>個任務，請小朋友在英語課堂前，先預習與練習喔</a:t>
            </a:r>
            <a:r>
              <a:rPr lang="en-US" altLang="zh-TW" sz="4000" b="1" dirty="0">
                <a:solidFill>
                  <a:srgbClr val="00B050"/>
                </a:solidFill>
              </a:rPr>
              <a:t>~</a:t>
            </a:r>
            <a:endParaRPr lang="zh-TW" altLang="en-US" sz="4000" b="1" dirty="0">
              <a:solidFill>
                <a:srgbClr val="00B050"/>
              </a:solidFill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zh-TW" altLang="en-US" sz="4000" b="1" dirty="0">
              <a:solidFill>
                <a:srgbClr val="00B050"/>
              </a:solidFill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99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3A582CE-2D7D-4232-88AD-8CA7FC251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182" y="357809"/>
            <a:ext cx="11516140" cy="5600493"/>
          </a:xfrm>
        </p:spPr>
        <p:txBody>
          <a:bodyPr/>
          <a:lstStyle/>
          <a:p>
            <a:endParaRPr lang="en-US" altLang="zh-TW" dirty="0"/>
          </a:p>
          <a:p>
            <a:pPr marL="268288" indent="0">
              <a:buNone/>
            </a:pPr>
            <a:r>
              <a:rPr lang="en-US" altLang="zh-TW" sz="4000" dirty="0">
                <a:solidFill>
                  <a:srgbClr val="00B050"/>
                </a:solidFill>
              </a:rPr>
              <a:t>1. </a:t>
            </a:r>
            <a:r>
              <a:rPr lang="zh-TW" altLang="en-US" sz="4000" b="1" dirty="0">
                <a:solidFill>
                  <a:srgbClr val="00B050"/>
                </a:solidFill>
              </a:rPr>
              <a:t>可重複觀看與練習發音以下影片</a:t>
            </a:r>
            <a:endParaRPr lang="en-US" altLang="zh-TW" sz="4000" b="1" dirty="0">
              <a:solidFill>
                <a:srgbClr val="00B050"/>
              </a:solidFill>
            </a:endParaRPr>
          </a:p>
          <a:p>
            <a:pPr marL="725488" indent="-457200">
              <a:buFont typeface="Wingdings" panose="05000000000000000000" pitchFamily="2" charset="2"/>
              <a:buChar char="u"/>
            </a:pPr>
            <a:r>
              <a:rPr lang="en-US" altLang="zh-TW" dirty="0"/>
              <a:t>Alphabet Song with Two Words for Each Letter</a:t>
            </a:r>
          </a:p>
          <a:p>
            <a:pPr marL="715963" indent="0">
              <a:buNone/>
            </a:pPr>
            <a:r>
              <a:rPr lang="en-US" altLang="zh-TW" dirty="0">
                <a:hlinkClick r:id="rId2"/>
              </a:rPr>
              <a:t>https://www.youtube.com/watch?app=desktop&amp;v=tKsIi1MH4lw&amp;t=131s</a:t>
            </a:r>
            <a:endParaRPr lang="en-US" altLang="zh-TW" dirty="0"/>
          </a:p>
          <a:p>
            <a:pPr marL="715963" indent="0">
              <a:buNone/>
            </a:pPr>
            <a:endParaRPr lang="en-US" altLang="zh-TW" dirty="0"/>
          </a:p>
          <a:p>
            <a:pPr marL="715963" indent="0">
              <a:buNone/>
            </a:pPr>
            <a:endParaRPr lang="en-US" altLang="zh-TW" dirty="0"/>
          </a:p>
          <a:p>
            <a:pPr marL="715963" indent="0">
              <a:buNone/>
            </a:pPr>
            <a:endParaRPr lang="en-US" altLang="zh-TW" dirty="0"/>
          </a:p>
          <a:p>
            <a:pPr marL="715963" indent="-447675">
              <a:buFont typeface="Wingdings" panose="05000000000000000000" pitchFamily="2" charset="2"/>
              <a:buChar char="u"/>
            </a:pPr>
            <a:r>
              <a:rPr lang="en-US" altLang="zh-TW" dirty="0"/>
              <a:t>Learn English ABC Song</a:t>
            </a:r>
          </a:p>
          <a:p>
            <a:pPr marL="715963" indent="0">
              <a:buNone/>
            </a:pPr>
            <a:r>
              <a:rPr lang="en-US" altLang="zh-TW" dirty="0">
                <a:hlinkClick r:id="rId3"/>
              </a:rPr>
              <a:t>https://www.youtube.com/watch?v=eUm7BAV3fBs</a:t>
            </a:r>
            <a:endParaRPr lang="en-US" altLang="zh-TW" dirty="0"/>
          </a:p>
          <a:p>
            <a:pPr marL="715963" indent="0">
              <a:buNone/>
            </a:pPr>
            <a:endParaRPr lang="en-US" altLang="zh-TW" dirty="0"/>
          </a:p>
          <a:p>
            <a:pPr marL="715963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14F89165-8805-43DF-BBD7-B7F973C6E2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769" y="357809"/>
            <a:ext cx="1657435" cy="1720938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83177394-C1F0-4470-8D65-54BFDDBEE6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503" y="4014039"/>
            <a:ext cx="1568531" cy="153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7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glish Alphabets In Four Lines - Letter">
            <a:extLst>
              <a:ext uri="{FF2B5EF4-FFF2-40B4-BE49-F238E27FC236}">
                <a16:creationId xmlns:a16="http://schemas.microsoft.com/office/drawing/2014/main" id="{4F3193BF-B5FC-411D-8EA6-354FBB208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70" b="24493"/>
          <a:stretch/>
        </p:blipFill>
        <p:spPr bwMode="auto">
          <a:xfrm>
            <a:off x="115957" y="1222639"/>
            <a:ext cx="11907078" cy="5191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8B607012-D560-4A60-9B9D-671F5F957B70}"/>
              </a:ext>
            </a:extLst>
          </p:cNvPr>
          <p:cNvSpPr/>
          <p:nvPr/>
        </p:nvSpPr>
        <p:spPr>
          <a:xfrm>
            <a:off x="9939" y="1412290"/>
            <a:ext cx="734820" cy="1580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 3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 2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F1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B</a:t>
            </a:r>
            <a:endParaRPr lang="zh-TW" altLang="en-US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4D121E3-4210-4531-A80A-EA6BEA3A6A05}"/>
              </a:ext>
            </a:extLst>
          </p:cNvPr>
          <p:cNvSpPr/>
          <p:nvPr/>
        </p:nvSpPr>
        <p:spPr>
          <a:xfrm>
            <a:off x="744759" y="3182263"/>
            <a:ext cx="734820" cy="1580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 3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 2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F1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B</a:t>
            </a:r>
            <a:endParaRPr lang="zh-TW" altLang="en-US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3299D54-4AF6-492C-BE3E-2F177DF73EC4}"/>
              </a:ext>
            </a:extLst>
          </p:cNvPr>
          <p:cNvSpPr/>
          <p:nvPr/>
        </p:nvSpPr>
        <p:spPr>
          <a:xfrm>
            <a:off x="449256" y="5092189"/>
            <a:ext cx="734820" cy="1580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 3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  2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F1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B</a:t>
            </a:r>
            <a:endParaRPr lang="zh-TW" altLang="en-US" sz="2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0F3E078-6F8A-404A-9202-2F749B91EA0E}"/>
              </a:ext>
            </a:extLst>
          </p:cNvPr>
          <p:cNvSpPr/>
          <p:nvPr/>
        </p:nvSpPr>
        <p:spPr>
          <a:xfrm>
            <a:off x="377349" y="208722"/>
            <a:ext cx="11440277" cy="1013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b="1" dirty="0">
                <a:solidFill>
                  <a:srgbClr val="00B050"/>
                </a:solidFill>
              </a:rPr>
              <a:t>2. </a:t>
            </a:r>
            <a:r>
              <a:rPr lang="zh-TW" altLang="en-US" sz="4000" b="1" dirty="0">
                <a:solidFill>
                  <a:srgbClr val="00B050"/>
                </a:solidFill>
              </a:rPr>
              <a:t>練習隨機點讀 </a:t>
            </a:r>
            <a:r>
              <a:rPr lang="en-US" altLang="zh-TW" sz="4000" b="1" dirty="0">
                <a:solidFill>
                  <a:srgbClr val="00B050"/>
                </a:solidFill>
              </a:rPr>
              <a:t>a – z </a:t>
            </a:r>
            <a:r>
              <a:rPr lang="zh-TW" altLang="en-US" sz="4000" b="1" dirty="0">
                <a:solidFill>
                  <a:srgbClr val="00B050"/>
                </a:solidFill>
              </a:rPr>
              <a:t>字母名稱與發音</a:t>
            </a:r>
          </a:p>
        </p:txBody>
      </p:sp>
    </p:spTree>
    <p:extLst>
      <p:ext uri="{BB962C8B-B14F-4D97-AF65-F5344CB8AC3E}">
        <p14:creationId xmlns:p14="http://schemas.microsoft.com/office/powerpoint/2010/main" val="372279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547883"/>
              </p:ext>
            </p:extLst>
          </p:nvPr>
        </p:nvGraphicFramePr>
        <p:xfrm>
          <a:off x="377349" y="1827947"/>
          <a:ext cx="11689936" cy="30481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22484">
                  <a:extLst>
                    <a:ext uri="{9D8B030D-6E8A-4147-A177-3AD203B41FA5}">
                      <a16:colId xmlns:a16="http://schemas.microsoft.com/office/drawing/2014/main" val="3455761738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3796487503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4272794759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912042768"/>
                    </a:ext>
                  </a:extLst>
                </a:gridCol>
              </a:tblGrid>
              <a:tr h="1524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0" b="1" dirty="0">
                          <a:latin typeface="+mn-lt"/>
                        </a:rPr>
                        <a:t>l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b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0" b="1" dirty="0">
                          <a:latin typeface="+mn-lt"/>
                        </a:rPr>
                        <a:t>t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b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7000" b="1" dirty="0">
                          <a:latin typeface="+mn-lt"/>
                        </a:rPr>
                        <a:t>m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d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j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zh-TW" sz="7000" b="1" dirty="0"/>
                        <a:t>m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56247"/>
                  </a:ext>
                </a:extLst>
              </a:tr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j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f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t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p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d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s</a:t>
                      </a:r>
                      <a:r>
                        <a:rPr lang="en-US" altLang="zh-TW" sz="7000" b="1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en-US" altLang="zh-TW" sz="7000" b="1" dirty="0">
                          <a:latin typeface="+mn-lt"/>
                        </a:rPr>
                        <a:t>d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219934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0B79BE15-47EC-45D3-B257-3560D2980F02}"/>
              </a:ext>
            </a:extLst>
          </p:cNvPr>
          <p:cNvSpPr/>
          <p:nvPr/>
        </p:nvSpPr>
        <p:spPr>
          <a:xfrm>
            <a:off x="377349" y="208722"/>
            <a:ext cx="11440277" cy="10139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b="1" dirty="0">
                <a:solidFill>
                  <a:srgbClr val="00B050"/>
                </a:solidFill>
              </a:rPr>
              <a:t>3.</a:t>
            </a:r>
            <a:r>
              <a:rPr lang="zh-TW" altLang="en-US" sz="4000" b="1" dirty="0">
                <a:solidFill>
                  <a:srgbClr val="00B050"/>
                </a:solidFill>
              </a:rPr>
              <a:t> 練習隨機點讀 </a:t>
            </a:r>
            <a:r>
              <a:rPr lang="en-US" altLang="zh-TW" sz="4000" b="1" dirty="0">
                <a:solidFill>
                  <a:srgbClr val="00B050"/>
                </a:solidFill>
              </a:rPr>
              <a:t>a – z </a:t>
            </a:r>
            <a:r>
              <a:rPr lang="zh-TW" altLang="en-US" sz="4000" b="1" dirty="0">
                <a:solidFill>
                  <a:srgbClr val="00B050"/>
                </a:solidFill>
              </a:rPr>
              <a:t>字母名稱與發音</a:t>
            </a:r>
          </a:p>
        </p:txBody>
      </p:sp>
    </p:spTree>
    <p:extLst>
      <p:ext uri="{BB962C8B-B14F-4D97-AF65-F5344CB8AC3E}">
        <p14:creationId xmlns:p14="http://schemas.microsoft.com/office/powerpoint/2010/main" val="273258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902469B-7D1C-4EFF-BF11-6961D0795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9480707"/>
              </p:ext>
            </p:extLst>
          </p:nvPr>
        </p:nvGraphicFramePr>
        <p:xfrm>
          <a:off x="345328" y="297321"/>
          <a:ext cx="11689936" cy="30481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22484">
                  <a:extLst>
                    <a:ext uri="{9D8B030D-6E8A-4147-A177-3AD203B41FA5}">
                      <a16:colId xmlns:a16="http://schemas.microsoft.com/office/drawing/2014/main" val="3455761738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3796487503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4272794759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912042768"/>
                    </a:ext>
                  </a:extLst>
                </a:gridCol>
              </a:tblGrid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l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g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n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st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j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g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56247"/>
                  </a:ext>
                </a:extLst>
              </a:tr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TW" altLang="en-US" sz="7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p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v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st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w</a:t>
                      </a:r>
                      <a:r>
                        <a:rPr lang="en-US" altLang="zh-TW" sz="7000" b="1" dirty="0">
                          <a:solidFill>
                            <a:srgbClr val="00B050"/>
                          </a:solidFill>
                        </a:rPr>
                        <a:t>e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219934"/>
                  </a:ext>
                </a:extLst>
              </a:tr>
            </a:tbl>
          </a:graphicData>
        </a:graphic>
      </p:graphicFrame>
      <p:graphicFrame>
        <p:nvGraphicFramePr>
          <p:cNvPr id="3" name="內容版面配置區 3">
            <a:extLst>
              <a:ext uri="{FF2B5EF4-FFF2-40B4-BE49-F238E27FC236}">
                <a16:creationId xmlns:a16="http://schemas.microsoft.com/office/drawing/2014/main" id="{5AF217F0-3BF8-4C85-8914-A00D3C4C9B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034653"/>
              </p:ext>
            </p:extLst>
          </p:nvPr>
        </p:nvGraphicFramePr>
        <p:xfrm>
          <a:off x="325450" y="3607048"/>
          <a:ext cx="11689936" cy="30481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22484">
                  <a:extLst>
                    <a:ext uri="{9D8B030D-6E8A-4147-A177-3AD203B41FA5}">
                      <a16:colId xmlns:a16="http://schemas.microsoft.com/office/drawing/2014/main" val="3455761738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3796487503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4272794759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912042768"/>
                    </a:ext>
                  </a:extLst>
                </a:gridCol>
              </a:tblGrid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f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l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p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k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d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t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p</a:t>
                      </a:r>
                      <a:endParaRPr lang="zh-TW" alt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56247"/>
                  </a:ext>
                </a:extLst>
              </a:tr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s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nk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k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ck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p</a:t>
                      </a:r>
                      <a:r>
                        <a:rPr lang="en-US" altLang="zh-TW" sz="7000" b="1" dirty="0">
                          <a:solidFill>
                            <a:srgbClr val="00B0F0"/>
                          </a:solidFill>
                        </a:rPr>
                        <a:t>i</a:t>
                      </a:r>
                      <a:r>
                        <a:rPr lang="en-US" altLang="zh-TW" sz="7000" b="1" dirty="0"/>
                        <a:t>ck</a:t>
                      </a:r>
                      <a:endParaRPr lang="zh-TW" alt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219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50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61772"/>
              </p:ext>
            </p:extLst>
          </p:nvPr>
        </p:nvGraphicFramePr>
        <p:xfrm>
          <a:off x="325450" y="217809"/>
          <a:ext cx="11689936" cy="30481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22484">
                  <a:extLst>
                    <a:ext uri="{9D8B030D-6E8A-4147-A177-3AD203B41FA5}">
                      <a16:colId xmlns:a16="http://schemas.microsoft.com/office/drawing/2014/main" val="3455761738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3796487503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4272794759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912042768"/>
                    </a:ext>
                  </a:extLst>
                </a:gridCol>
              </a:tblGrid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g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d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f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x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h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t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h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p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56247"/>
                  </a:ext>
                </a:extLst>
              </a:tr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B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b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c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t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c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d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>
                          <a:latin typeface="+mn-lt"/>
                        </a:rPr>
                        <a:t>l</a:t>
                      </a:r>
                      <a:r>
                        <a:rPr lang="en-US" altLang="zh-TW" sz="7000" b="1" dirty="0">
                          <a:solidFill>
                            <a:srgbClr val="FFC000"/>
                          </a:solidFill>
                          <a:latin typeface="+mn-lt"/>
                        </a:rPr>
                        <a:t>o</a:t>
                      </a:r>
                      <a:r>
                        <a:rPr lang="en-US" altLang="zh-TW" sz="7000" b="1" dirty="0">
                          <a:latin typeface="+mn-lt"/>
                        </a:rPr>
                        <a:t>ck</a:t>
                      </a:r>
                      <a:endParaRPr lang="zh-TW" altLang="en-US" sz="7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219934"/>
                  </a:ext>
                </a:extLst>
              </a:tr>
            </a:tbl>
          </a:graphicData>
        </a:graphic>
      </p:graphicFrame>
      <p:graphicFrame>
        <p:nvGraphicFramePr>
          <p:cNvPr id="3" name="內容版面配置區 3">
            <a:extLst>
              <a:ext uri="{FF2B5EF4-FFF2-40B4-BE49-F238E27FC236}">
                <a16:creationId xmlns:a16="http://schemas.microsoft.com/office/drawing/2014/main" id="{1F4FFC08-D98B-402F-B166-2462FA73C0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787689"/>
              </p:ext>
            </p:extLst>
          </p:nvPr>
        </p:nvGraphicFramePr>
        <p:xfrm>
          <a:off x="308887" y="3530845"/>
          <a:ext cx="11689936" cy="304816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22484">
                  <a:extLst>
                    <a:ext uri="{9D8B030D-6E8A-4147-A177-3AD203B41FA5}">
                      <a16:colId xmlns:a16="http://schemas.microsoft.com/office/drawing/2014/main" val="3455761738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3796487503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4272794759"/>
                    </a:ext>
                  </a:extLst>
                </a:gridCol>
                <a:gridCol w="2922484">
                  <a:extLst>
                    <a:ext uri="{9D8B030D-6E8A-4147-A177-3AD203B41FA5}">
                      <a16:colId xmlns:a16="http://schemas.microsoft.com/office/drawing/2014/main" val="912042768"/>
                    </a:ext>
                  </a:extLst>
                </a:gridCol>
              </a:tblGrid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t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b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s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n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c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p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d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ck</a:t>
                      </a:r>
                      <a:endParaRPr lang="zh-TW" alt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56247"/>
                  </a:ext>
                </a:extLst>
              </a:tr>
              <a:tr h="1524082"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n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h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r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n</a:t>
                      </a:r>
                      <a:endParaRPr lang="zh-TW" altLang="en-US" sz="7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7000" b="1" dirty="0"/>
                        <a:t>c</a:t>
                      </a:r>
                      <a:r>
                        <a:rPr lang="en-US" altLang="zh-TW" sz="7000" b="1" dirty="0">
                          <a:solidFill>
                            <a:srgbClr val="EF195B"/>
                          </a:solidFill>
                        </a:rPr>
                        <a:t>u</a:t>
                      </a:r>
                      <a:r>
                        <a:rPr lang="en-US" altLang="zh-TW" sz="7000" b="1" dirty="0"/>
                        <a:t>t</a:t>
                      </a:r>
                      <a:endParaRPr lang="zh-TW" altLang="en-US" sz="7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219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400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5F408E5C-7EA7-44A8-A7FE-39EA47B1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1" y="185667"/>
            <a:ext cx="12059479" cy="600641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zh-TW" altLang="en-US" sz="4000" b="1" dirty="0">
                <a:solidFill>
                  <a:srgbClr val="00B05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★ </a:t>
            </a:r>
            <a:r>
              <a:rPr lang="zh-TW" altLang="en-US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我們</a:t>
            </a:r>
            <a:r>
              <a:rPr lang="en-US" altLang="zh-TW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6/30</a:t>
            </a:r>
            <a:r>
              <a:rPr lang="zh-TW" altLang="en-US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、</a:t>
            </a:r>
            <a:r>
              <a:rPr lang="en-US" altLang="zh-TW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7/1</a:t>
            </a:r>
            <a:r>
              <a:rPr lang="zh-TW" altLang="en-US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課堂上見喔～</a:t>
            </a:r>
            <a:endParaRPr lang="en-US" altLang="zh-TW" sz="4000" b="1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marL="0" indent="0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zh-TW" altLang="en-US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（</a:t>
            </a:r>
            <a:r>
              <a:rPr lang="zh-TW" altLang="en-US" sz="4000" b="1" u="sng" dirty="0">
                <a:solidFill>
                  <a:srgbClr val="00B050"/>
                </a:solidFill>
                <a:ea typeface="新細明體" panose="02020500000000000000" pitchFamily="18" charset="-120"/>
              </a:rPr>
              <a:t>提早</a:t>
            </a:r>
            <a:r>
              <a:rPr lang="en-US" altLang="zh-TW" sz="4000" b="1" u="sng" dirty="0">
                <a:solidFill>
                  <a:srgbClr val="00B050"/>
                </a:solidFill>
                <a:ea typeface="新細明體" panose="02020500000000000000" pitchFamily="18" charset="-120"/>
              </a:rPr>
              <a:t>5</a:t>
            </a:r>
            <a:r>
              <a:rPr lang="zh-TW" altLang="en-US" sz="4000" b="1" u="sng" dirty="0">
                <a:solidFill>
                  <a:srgbClr val="00B050"/>
                </a:solidFill>
                <a:ea typeface="新細明體" panose="02020500000000000000" pitchFamily="18" charset="-120"/>
              </a:rPr>
              <a:t>分鐘</a:t>
            </a:r>
            <a:r>
              <a:rPr lang="zh-TW" altLang="en-US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進入各班</a:t>
            </a:r>
            <a:r>
              <a:rPr lang="en-US" altLang="zh-TW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Meet</a:t>
            </a:r>
            <a:r>
              <a:rPr lang="zh-TW" altLang="en-US" sz="4000" b="1" dirty="0">
                <a:solidFill>
                  <a:srgbClr val="00B050"/>
                </a:solidFill>
                <a:ea typeface="新細明體" panose="02020500000000000000" pitchFamily="18" charset="-120"/>
              </a:rPr>
              <a:t>即可，不用太早進入喔！）</a:t>
            </a:r>
            <a:endParaRPr lang="en-US" altLang="zh-TW" sz="4000" b="1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marL="0" indent="0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zh-TW" altLang="en-US" sz="4000" b="1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★ </a:t>
            </a:r>
            <a:r>
              <a:rPr lang="zh-TW" altLang="en-US" sz="4000" b="1" dirty="0">
                <a:solidFill>
                  <a:srgbClr val="FF0000"/>
                </a:solidFill>
                <a:ea typeface="新細明體" panose="02020500000000000000" pitchFamily="18" charset="-120"/>
              </a:rPr>
              <a:t>事先準備好</a:t>
            </a:r>
            <a:r>
              <a:rPr lang="zh-TW" altLang="en-US" sz="4000" b="1" u="sng" dirty="0">
                <a:solidFill>
                  <a:srgbClr val="FF0000"/>
                </a:solidFill>
                <a:ea typeface="新細明體" panose="02020500000000000000" pitchFamily="18" charset="-120"/>
              </a:rPr>
              <a:t>深色彩色筆</a:t>
            </a:r>
            <a:r>
              <a:rPr lang="zh-TW" altLang="en-US" sz="4000" b="1" dirty="0">
                <a:solidFill>
                  <a:srgbClr val="FF0000"/>
                </a:solidFill>
                <a:ea typeface="新細明體" panose="02020500000000000000" pitchFamily="18" charset="-120"/>
              </a:rPr>
              <a:t>、</a:t>
            </a:r>
            <a:r>
              <a:rPr lang="en-US" altLang="zh-TW" sz="4000" b="1" u="sng" dirty="0">
                <a:solidFill>
                  <a:srgbClr val="FF0000"/>
                </a:solidFill>
                <a:ea typeface="新細明體" panose="02020500000000000000" pitchFamily="18" charset="-120"/>
              </a:rPr>
              <a:t>A4</a:t>
            </a:r>
            <a:r>
              <a:rPr lang="zh-TW" altLang="en-US" sz="4000" b="1" u="sng" dirty="0">
                <a:solidFill>
                  <a:srgbClr val="FF0000"/>
                </a:solidFill>
                <a:ea typeface="新細明體" panose="02020500000000000000" pitchFamily="18" charset="-120"/>
              </a:rPr>
              <a:t>紙張</a:t>
            </a:r>
            <a:endParaRPr lang="en-US" altLang="zh-TW" sz="4000" b="1" u="sng" dirty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marL="0" indent="0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None/>
            </a:pPr>
            <a:r>
              <a:rPr lang="zh-TW" altLang="en-US" sz="4000" b="1" dirty="0">
                <a:solidFill>
                  <a:srgbClr val="FF0000"/>
                </a:solidFill>
                <a:ea typeface="新細明體" panose="02020500000000000000" pitchFamily="18" charset="-120"/>
              </a:rPr>
              <a:t>（</a:t>
            </a:r>
            <a:r>
              <a:rPr lang="zh-TW" altLang="en-US" sz="4000" b="1" u="sng" dirty="0">
                <a:solidFill>
                  <a:srgbClr val="FF0000"/>
                </a:solidFill>
                <a:ea typeface="新細明體" panose="02020500000000000000" pitchFamily="18" charset="-120"/>
              </a:rPr>
              <a:t>白板筆</a:t>
            </a:r>
            <a:r>
              <a:rPr lang="zh-TW" altLang="en-US" sz="4000" b="1" dirty="0">
                <a:solidFill>
                  <a:srgbClr val="FF0000"/>
                </a:solidFill>
                <a:ea typeface="新細明體" panose="02020500000000000000" pitchFamily="18" charset="-120"/>
              </a:rPr>
              <a:t>與</a:t>
            </a:r>
            <a:r>
              <a:rPr lang="zh-TW" altLang="en-US" sz="4000" b="1" u="sng" dirty="0">
                <a:solidFill>
                  <a:srgbClr val="FF0000"/>
                </a:solidFill>
                <a:ea typeface="新細明體" panose="02020500000000000000" pitchFamily="18" charset="-120"/>
              </a:rPr>
              <a:t>白板</a:t>
            </a:r>
            <a:r>
              <a:rPr lang="zh-TW" altLang="en-US" sz="4000" b="1" dirty="0">
                <a:solidFill>
                  <a:srgbClr val="FF0000"/>
                </a:solidFill>
                <a:ea typeface="新細明體" panose="02020500000000000000" pitchFamily="18" charset="-120"/>
              </a:rPr>
              <a:t>也很棒喔！）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Picture 6" descr="12X8 INCHES MAGNETIC WHITEBOARD WITH WHITEBOARD MARKER AND ERASER SET |  Lazada PH">
            <a:extLst>
              <a:ext uri="{FF2B5EF4-FFF2-40B4-BE49-F238E27FC236}">
                <a16:creationId xmlns:a16="http://schemas.microsoft.com/office/drawing/2014/main" id="{6A7DD9DF-A9DF-492C-8A3F-8C021CAA5E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8" t="11141" r="10606" b="5899"/>
          <a:stretch/>
        </p:blipFill>
        <p:spPr bwMode="auto">
          <a:xfrm>
            <a:off x="8249478" y="3394782"/>
            <a:ext cx="3642821" cy="2797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ee You GIFs | Tenor">
            <a:extLst>
              <a:ext uri="{FF2B5EF4-FFF2-40B4-BE49-F238E27FC236}">
                <a16:creationId xmlns:a16="http://schemas.microsoft.com/office/drawing/2014/main" id="{C0F4DE0D-A410-471F-95F9-2C451EA083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138" y="45295"/>
            <a:ext cx="20955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084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222</Words>
  <Application>Microsoft Office PowerPoint</Application>
  <PresentationFormat>寬螢幕</PresentationFormat>
  <Paragraphs>73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新細明體</vt:lpstr>
      <vt:lpstr>Arial</vt:lpstr>
      <vt:lpstr>Arial Black</vt:lpstr>
      <vt:lpstr>Calibri</vt:lpstr>
      <vt:lpstr>Calibri Light</vt:lpstr>
      <vt:lpstr>Wingdings</vt:lpstr>
      <vt:lpstr>Office 佈景主題</vt:lpstr>
      <vt:lpstr> 1st Online English Class         第一堂英語線上課程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1st Online English Class         第一堂英語線上課程</dc:title>
  <dc:creator>Emily Chen</dc:creator>
  <cp:lastModifiedBy>Emily Chen</cp:lastModifiedBy>
  <cp:revision>39</cp:revision>
  <dcterms:created xsi:type="dcterms:W3CDTF">2021-06-29T06:11:05Z</dcterms:created>
  <dcterms:modified xsi:type="dcterms:W3CDTF">2021-06-29T06:51:01Z</dcterms:modified>
</cp:coreProperties>
</file>