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6" r:id="rId8"/>
    <p:sldId id="262" r:id="rId9"/>
    <p:sldId id="263" r:id="rId10"/>
    <p:sldId id="264" r:id="rId11"/>
    <p:sldId id="265" r:id="rId12"/>
    <p:sldId id="273" r:id="rId13"/>
    <p:sldId id="267" r:id="rId14"/>
    <p:sldId id="268" r:id="rId15"/>
    <p:sldId id="269" r:id="rId16"/>
    <p:sldId id="271" r:id="rId17"/>
    <p:sldId id="270" r:id="rId18"/>
    <p:sldId id="272" r:id="rId1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6600FF"/>
    <a:srgbClr val="FF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29" autoAdjust="0"/>
    <p:restoredTop sz="94603" autoAdjust="0"/>
  </p:normalViewPr>
  <p:slideViewPr>
    <p:cSldViewPr>
      <p:cViewPr varScale="1">
        <p:scale>
          <a:sx n="62" d="100"/>
          <a:sy n="62" d="100"/>
        </p:scale>
        <p:origin x="132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697FC7-D520-4CBC-9EBF-5498DBF2806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0868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62A91-5D01-4076-A222-FF8DE98518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858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E8CDE5-2150-4C66-9C0F-999F4886B90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4188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47CA04-8633-4EEB-B266-F3CE805C300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6164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88F8E-ED26-4236-9B97-B9225BFE2BE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0389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F1224-4464-4AB9-8DE2-6BB58FC17BF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756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F6588-EA1E-44B4-A333-875319C2511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70520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5477D-8A10-42C4-9D2C-E011DCACBBE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8994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0B2A35-23BB-451B-A60B-343B6AEA35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6773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226FE6-5653-4870-9229-5150E62B8D6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907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20E78-4E7A-455F-A2C0-5822005FDF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7447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 b="0">
                <a:ea typeface="+mn-ea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 b="0">
                <a:ea typeface="+mn-ea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 b="0">
                <a:ea typeface="+mn-ea"/>
              </a:defRPr>
            </a:lvl1pPr>
          </a:lstStyle>
          <a:p>
            <a:fld id="{AF20362D-3320-49E0-ABF0-F7BFF953408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 anchor="ctr"/>
          <a:lstStyle/>
          <a:p>
            <a:r>
              <a:rPr lang="zh-TW" altLang="en-US" sz="7200" b="1">
                <a:latin typeface="Times New Roman" panose="02020603050405020304" pitchFamily="18" charset="0"/>
                <a:ea typeface="標楷體" panose="03000509000000000000" pitchFamily="65" charset="-120"/>
              </a:rPr>
              <a:t>做個時間管理達人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86200"/>
            <a:ext cx="7391400" cy="1752600"/>
          </a:xfrm>
        </p:spPr>
        <p:txBody>
          <a:bodyPr/>
          <a:lstStyle/>
          <a:p>
            <a:pPr algn="l"/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參考資料：</a:t>
            </a:r>
          </a:p>
          <a:p>
            <a:pPr algn="l"/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呂宗昕，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《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時間管理高手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》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（臺北市：商周，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2006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）。</a:t>
            </a:r>
          </a:p>
          <a:p>
            <a:pPr algn="l"/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呂宗昕，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《K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書高手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》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（臺北市：商周，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2004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）。</a:t>
            </a:r>
          </a:p>
          <a:p>
            <a:pPr algn="l"/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劉墉，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《8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分鐘打造自我大未來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》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（臺北市：時報，</a:t>
            </a:r>
            <a:r>
              <a:rPr lang="en-US" altLang="zh-TW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2009</a:t>
            </a:r>
            <a:r>
              <a:rPr lang="zh-TW" altLang="en-US" sz="2000" b="1">
                <a:latin typeface="Times New Roman" panose="02020603050405020304" pitchFamily="18" charset="0"/>
                <a:ea typeface="標楷體" panose="03000509000000000000" pitchFamily="65" charset="-120"/>
              </a:rPr>
              <a:t>）。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FF00FF"/>
                </a:solidFill>
                <a:ea typeface="標楷體" panose="03000509000000000000" pitchFamily="65" charset="-120"/>
              </a:rPr>
              <a:t>增加時間的秘訣</a:t>
            </a:r>
            <a:r>
              <a:rPr lang="en-US" altLang="zh-TW" b="1">
                <a:solidFill>
                  <a:srgbClr val="FF00FF"/>
                </a:solidFill>
                <a:ea typeface="標楷體" panose="03000509000000000000" pitchFamily="65" charset="-120"/>
              </a:rPr>
              <a:t>3</a:t>
            </a:r>
            <a:r>
              <a:rPr lang="zh-TW" altLang="en-US" b="1">
                <a:solidFill>
                  <a:srgbClr val="FF00FF"/>
                </a:solidFill>
                <a:ea typeface="標楷體" panose="03000509000000000000" pitchFamily="65" charset="-120"/>
              </a:rPr>
              <a:t>～下課學習術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3962400"/>
          </a:xfrm>
        </p:spPr>
        <p:txBody>
          <a:bodyPr/>
          <a:lstStyle/>
          <a:p>
            <a:pPr>
              <a:lnSpc>
                <a:spcPct val="135000"/>
              </a:lnSpc>
            </a:pP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下課討論問題</a:t>
            </a:r>
          </a:p>
          <a:p>
            <a:pPr>
              <a:lnSpc>
                <a:spcPct val="135000"/>
              </a:lnSpc>
            </a:pP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下課簡單複習：閉目養神時可回想上課內容</a:t>
            </a:r>
          </a:p>
          <a:p>
            <a:pPr>
              <a:lnSpc>
                <a:spcPct val="135000"/>
              </a:lnSpc>
            </a:pP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下課事先預習</a:t>
            </a:r>
          </a:p>
          <a:p>
            <a:pPr>
              <a:lnSpc>
                <a:spcPct val="135000"/>
              </a:lnSpc>
            </a:pP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下課時寫作業</a:t>
            </a:r>
          </a:p>
          <a:p>
            <a:pPr>
              <a:lnSpc>
                <a:spcPct val="135000"/>
              </a:lnSpc>
            </a:pP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做</a:t>
            </a:r>
            <a:r>
              <a:rPr lang="en-US" altLang="zh-TW" b="1">
                <a:latin typeface="標楷體" panose="03000509000000000000" pitchFamily="65" charset="-12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書的暖身工作：整理書包、安排</a:t>
            </a:r>
            <a:r>
              <a:rPr lang="en-US" altLang="zh-TW" b="1">
                <a:latin typeface="標楷體" panose="03000509000000000000" pitchFamily="65" charset="-12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書計畫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FF00FF"/>
                </a:solidFill>
                <a:ea typeface="標楷體" panose="03000509000000000000" pitchFamily="65" charset="-120"/>
              </a:rPr>
              <a:t>增加時間的秘訣</a:t>
            </a:r>
            <a:r>
              <a:rPr lang="en-US" altLang="zh-TW" b="1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zh-TW" altLang="en-US" b="1">
                <a:solidFill>
                  <a:srgbClr val="FF00FF"/>
                </a:solidFill>
                <a:ea typeface="標楷體" panose="03000509000000000000" pitchFamily="65" charset="-120"/>
              </a:rPr>
              <a:t>～同步進行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同時進行同一科目相關的事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—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同類型的事要集中處理！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</a:t>
            </a:r>
            <a:r>
              <a:rPr lang="en-US" altLang="zh-TW" b="1">
                <a:latin typeface="Times New Roman" panose="02020603050405020304" pitchFamily="18" charset="0"/>
                <a:ea typeface="Arial Unicode MS" panose="020B0604020202020204" pitchFamily="34" charset="-120"/>
                <a:cs typeface="Arial Unicode MS" panose="020B0604020202020204" pitchFamily="34" charset="-120"/>
              </a:rPr>
              <a:t>ex.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抄地理作業 </a:t>
            </a:r>
            <a:r>
              <a:rPr lang="en-US" altLang="zh-TW" b="1">
                <a:latin typeface="Times New Roman" panose="02020603050405020304" pitchFamily="18" charset="0"/>
                <a:ea typeface="Arial Unicode MS" panose="020B0604020202020204" pitchFamily="34" charset="-120"/>
                <a:cs typeface="Arial Unicode MS" panose="020B0604020202020204" pitchFamily="34" charset="-120"/>
              </a:rPr>
              <a:t>+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查閱地圖、記地理位置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     訂正英卷 </a:t>
            </a:r>
            <a:r>
              <a:rPr lang="en-US" altLang="zh-TW" b="1">
                <a:latin typeface="Times New Roman" panose="02020603050405020304" pitchFamily="18" charset="0"/>
                <a:ea typeface="Arial Unicode MS" panose="020B0604020202020204" pitchFamily="34" charset="-120"/>
                <a:cs typeface="Arial Unicode MS" panose="020B0604020202020204" pitchFamily="34" charset="-120"/>
              </a:rPr>
              <a:t>+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察看文法概念</a:t>
            </a:r>
          </a:p>
          <a:p>
            <a:pPr>
              <a:lnSpc>
                <a:spcPct val="90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不要同時做南轅北轍的事</a:t>
            </a:r>
          </a:p>
          <a:p>
            <a:pPr>
              <a:lnSpc>
                <a:spcPct val="90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同時做需要一件需思考與一件非思考的事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ex.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背單字 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+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等公車、整理考卷 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+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聽音樂</a:t>
            </a:r>
          </a:p>
          <a:p>
            <a:pPr>
              <a:lnSpc>
                <a:spcPct val="90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同時做兩件休閒的事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ex.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看電視 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+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吃水果、聽音樂 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+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做運動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zh-TW" altLang="en-US" sz="4000" b="1">
                <a:solidFill>
                  <a:srgbClr val="FF00FF"/>
                </a:solidFill>
                <a:ea typeface="標楷體" panose="03000509000000000000" pitchFamily="65" charset="-120"/>
              </a:rPr>
              <a:t>增加時間的秘訣</a:t>
            </a:r>
            <a:r>
              <a:rPr lang="en-US" altLang="zh-TW" sz="4000" b="1">
                <a:solidFill>
                  <a:srgbClr val="FF00FF"/>
                </a:solidFill>
                <a:ea typeface="標楷體" panose="03000509000000000000" pitchFamily="65" charset="-120"/>
              </a:rPr>
              <a:t>5</a:t>
            </a:r>
            <a:r>
              <a:rPr lang="zh-TW" altLang="en-US" sz="4000" b="1">
                <a:solidFill>
                  <a:srgbClr val="FF00FF"/>
                </a:solidFill>
                <a:ea typeface="標楷體" panose="03000509000000000000" pitchFamily="65" charset="-120"/>
              </a:rPr>
              <a:t>～掌握做事技巧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763000" cy="5638800"/>
          </a:xfrm>
        </p:spPr>
        <p:txBody>
          <a:bodyPr/>
          <a:lstStyle/>
          <a:p>
            <a:r>
              <a:rPr lang="zh-TW" altLang="en-US" sz="2800" b="1">
                <a:latin typeface="Times New Roman" panose="02020603050405020304" pitchFamily="18" charset="0"/>
                <a:ea typeface="標楷體" panose="03000509000000000000" pitchFamily="65" charset="-120"/>
              </a:rPr>
              <a:t>一天，愛迪生在實驗室裏工作，他遞給助手一個沒上燈口的空玻璃燈泡，說：「你量量燈泡的容量。」他又低頭工作了。</a:t>
            </a:r>
          </a:p>
          <a:p>
            <a:r>
              <a:rPr lang="zh-TW" altLang="en-US" sz="2800" b="1">
                <a:latin typeface="Times New Roman" panose="02020603050405020304" pitchFamily="18" charset="0"/>
                <a:ea typeface="標楷體" panose="03000509000000000000" pitchFamily="65" charset="-120"/>
              </a:rPr>
              <a:t>過了好半天，他問：「容量多少</a:t>
            </a:r>
            <a:r>
              <a:rPr lang="en-US" altLang="zh-TW" sz="2800" b="1">
                <a:latin typeface="Times New Roman" panose="02020603050405020304" pitchFamily="18" charset="0"/>
                <a:ea typeface="標楷體" panose="03000509000000000000" pitchFamily="65" charset="-120"/>
              </a:rPr>
              <a:t>?</a:t>
            </a:r>
            <a:r>
              <a:rPr lang="zh-TW" altLang="en-US" sz="2800" b="1">
                <a:latin typeface="Times New Roman" panose="02020603050405020304" pitchFamily="18" charset="0"/>
                <a:ea typeface="標楷體" panose="03000509000000000000" pitchFamily="65" charset="-120"/>
              </a:rPr>
              <a:t>」他沒聽見回答，轉頭看見助手拿著軟尺在測量燈泡的周長、斜度，並拿了測得的數字伏在桌上計算。</a:t>
            </a:r>
          </a:p>
          <a:p>
            <a:r>
              <a:rPr lang="zh-TW" altLang="en-US" sz="2800" b="1">
                <a:latin typeface="Times New Roman" panose="02020603050405020304" pitchFamily="18" charset="0"/>
                <a:ea typeface="標楷體" panose="03000509000000000000" pitchFamily="65" charset="-120"/>
              </a:rPr>
              <a:t>愛迪生走過來，拿起那個空燈泡，向裏面斟滿了水，交給助手，說：「裏面的水倒在量杯裏，馬上告訴我它的容量。」助手立刻讀出了數位。</a:t>
            </a:r>
          </a:p>
          <a:p>
            <a:r>
              <a:rPr lang="zh-TW" altLang="en-US" sz="2800" b="1">
                <a:latin typeface="Times New Roman" panose="02020603050405020304" pitchFamily="18" charset="0"/>
                <a:ea typeface="標楷體" panose="03000509000000000000" pitchFamily="65" charset="-120"/>
              </a:rPr>
              <a:t>愛迪生 說：「這是多麼容易的測量方法啊，它又準確，又節省時間，你怎麼想不到呢？還去算，那豈不是白白地浪費時間嗎？」助手的臉紅了。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14300" y="1174750"/>
            <a:ext cx="8915400" cy="53784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ct val="30000"/>
              </a:spcAft>
            </a:pPr>
            <a:r>
              <a:rPr lang="en-US" altLang="zh-TW" sz="4000"/>
              <a:t>【</a:t>
            </a:r>
            <a:r>
              <a:rPr lang="zh-TW" altLang="en-US" sz="4000"/>
              <a:t>掌握讀書技巧更能節省時間</a:t>
            </a:r>
            <a:r>
              <a:rPr lang="en-US" altLang="zh-TW" sz="4000"/>
              <a:t>】</a:t>
            </a:r>
          </a:p>
          <a:p>
            <a:pPr>
              <a:lnSpc>
                <a:spcPct val="140000"/>
              </a:lnSpc>
            </a:pPr>
            <a:r>
              <a:rPr lang="en-US" altLang="zh-TW" sz="2800"/>
              <a:t>1.</a:t>
            </a:r>
            <a:r>
              <a:rPr lang="zh-TW" altLang="en-US" sz="2800"/>
              <a:t>用口訣背書或公式：八國聯軍（餓的話每日熬一鷹）</a:t>
            </a:r>
          </a:p>
          <a:p>
            <a:pPr>
              <a:lnSpc>
                <a:spcPct val="140000"/>
              </a:lnSpc>
            </a:pPr>
            <a:r>
              <a:rPr lang="zh-TW" altLang="en-US" sz="2800"/>
              <a:t>                  原住民</a:t>
            </a:r>
            <a:r>
              <a:rPr lang="en-US" altLang="zh-TW" sz="2800"/>
              <a:t>14</a:t>
            </a:r>
            <a:r>
              <a:rPr lang="zh-TW" altLang="en-US" sz="2800"/>
              <a:t>族</a:t>
            </a:r>
            <a:r>
              <a:rPr lang="en-US" altLang="zh-TW" sz="2800"/>
              <a:t>-</a:t>
            </a:r>
            <a:r>
              <a:rPr lang="zh-TW" altLang="en-US" sz="2800"/>
              <a:t>賽馬週少男阿達嗑個魯排不太雅                  </a:t>
            </a:r>
          </a:p>
          <a:p>
            <a:pPr>
              <a:lnSpc>
                <a:spcPct val="140000"/>
              </a:lnSpc>
            </a:pPr>
            <a:r>
              <a:rPr lang="en-US" altLang="zh-TW" sz="2800"/>
              <a:t>2.</a:t>
            </a:r>
            <a:r>
              <a:rPr lang="zh-TW" altLang="en-US" sz="2800"/>
              <a:t>搭配地圖、表格讀史地</a:t>
            </a:r>
          </a:p>
          <a:p>
            <a:pPr>
              <a:lnSpc>
                <a:spcPct val="140000"/>
              </a:lnSpc>
            </a:pPr>
            <a:r>
              <a:rPr lang="en-US" altLang="zh-TW" sz="2800"/>
              <a:t>3.</a:t>
            </a:r>
            <a:r>
              <a:rPr lang="zh-TW" altLang="en-US" sz="2800"/>
              <a:t>先求理解，再講記憶</a:t>
            </a:r>
          </a:p>
          <a:p>
            <a:pPr>
              <a:lnSpc>
                <a:spcPct val="140000"/>
              </a:lnSpc>
            </a:pPr>
            <a:r>
              <a:rPr lang="en-US" altLang="zh-TW" sz="2800"/>
              <a:t>4.</a:t>
            </a:r>
            <a:r>
              <a:rPr lang="zh-TW" altLang="en-US" sz="2800"/>
              <a:t>善用</a:t>
            </a:r>
            <a:r>
              <a:rPr lang="en-US" altLang="zh-TW" sz="2800"/>
              <a:t>K</a:t>
            </a:r>
            <a:r>
              <a:rPr lang="zh-TW" altLang="en-US" sz="2800"/>
              <a:t>書五寶</a:t>
            </a:r>
            <a:r>
              <a:rPr lang="en-US" altLang="zh-TW" sz="2800">
                <a:latin typeface="標楷體" panose="03000509000000000000" pitchFamily="65" charset="-120"/>
              </a:rPr>
              <a:t>—</a:t>
            </a:r>
            <a:r>
              <a:rPr lang="zh-TW" altLang="en-US" sz="2800"/>
              <a:t>鉛筆、橡皮擦、原子筆、螢光筆、尺</a:t>
            </a:r>
          </a:p>
          <a:p>
            <a:pPr>
              <a:lnSpc>
                <a:spcPct val="140000"/>
              </a:lnSpc>
            </a:pPr>
            <a:r>
              <a:rPr lang="en-US" altLang="zh-TW" sz="2800"/>
              <a:t>5.</a:t>
            </a:r>
            <a:r>
              <a:rPr lang="zh-TW" altLang="en-US" sz="2800"/>
              <a:t>圖像思考法</a:t>
            </a:r>
          </a:p>
          <a:p>
            <a:pPr>
              <a:lnSpc>
                <a:spcPct val="140000"/>
              </a:lnSpc>
            </a:pPr>
            <a:r>
              <a:rPr lang="en-US" altLang="zh-TW" sz="2800"/>
              <a:t>6.</a:t>
            </a:r>
            <a:r>
              <a:rPr lang="zh-TW" altLang="en-US" sz="2800"/>
              <a:t>默想法</a:t>
            </a:r>
            <a:r>
              <a:rPr lang="en-US" altLang="zh-TW" sz="2800">
                <a:latin typeface="標楷體" panose="03000509000000000000" pitchFamily="65" charset="-120"/>
              </a:rPr>
              <a:t>—</a:t>
            </a:r>
            <a:r>
              <a:rPr lang="zh-TW" altLang="en-US" sz="2800"/>
              <a:t>還可順便讓眼睛休息唷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  <p:bldP spid="37892" grpId="0" uiExpand="1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b="1">
                <a:latin typeface="Times New Roman" panose="02020603050405020304" pitchFamily="18" charset="0"/>
                <a:ea typeface="標楷體" panose="03000509000000000000" pitchFamily="65" charset="-120"/>
              </a:rPr>
              <a:t>提昇效率</a:t>
            </a:r>
            <a:r>
              <a:rPr lang="en-US" altLang="zh-TW" sz="4000" b="1">
                <a:latin typeface="Times New Roman" panose="02020603050405020304" pitchFamily="18" charset="0"/>
                <a:ea typeface="標楷體" panose="03000509000000000000" pitchFamily="65" charset="-120"/>
              </a:rPr>
              <a:t>1</a:t>
            </a:r>
            <a:r>
              <a:rPr lang="zh-TW" altLang="en-US" sz="4000" b="1">
                <a:latin typeface="Times New Roman" panose="02020603050405020304" pitchFamily="18" charset="0"/>
                <a:ea typeface="標楷體" panose="03000509000000000000" pitchFamily="65" charset="-120"/>
              </a:rPr>
              <a:t>～黃金時段＆石頭時段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lang="zh-TW" altLang="en-US" b="1">
                <a:ea typeface="標楷體" panose="03000509000000000000" pitchFamily="65" charset="-120"/>
              </a:rPr>
              <a:t>配合生理時鐘分配工作</a:t>
            </a:r>
          </a:p>
          <a:p>
            <a:pPr>
              <a:lnSpc>
                <a:spcPct val="140000"/>
              </a:lnSpc>
            </a:pPr>
            <a:r>
              <a:rPr lang="zh-TW" altLang="en-US" b="1">
                <a:ea typeface="標楷體" panose="03000509000000000000" pitchFamily="65" charset="-120"/>
              </a:rPr>
              <a:t>把黃金時段分配給重要又緊急的事</a:t>
            </a:r>
          </a:p>
          <a:p>
            <a:pPr>
              <a:lnSpc>
                <a:spcPct val="140000"/>
              </a:lnSpc>
            </a:pPr>
            <a:r>
              <a:rPr lang="zh-TW" altLang="en-US" b="1">
                <a:ea typeface="標楷體" panose="03000509000000000000" pitchFamily="65" charset="-120"/>
              </a:rPr>
              <a:t>把石頭時段分配給不緊急又不重要的事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提昇效率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2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～擬定讀書計畫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確定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書範圍</a:t>
            </a:r>
          </a:p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分配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書時間：不是排課表</a:t>
            </a:r>
          </a:p>
          <a:p>
            <a:pPr>
              <a:lnSpc>
                <a:spcPct val="105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先算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書總時間</a:t>
            </a:r>
          </a:p>
          <a:p>
            <a:pPr>
              <a:lnSpc>
                <a:spcPct val="105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評估所需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書總時間</a:t>
            </a:r>
          </a:p>
          <a:p>
            <a:pPr>
              <a:lnSpc>
                <a:spcPct val="105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調整實際的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書時間</a:t>
            </a:r>
          </a:p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適當安排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書項目</a:t>
            </a:r>
          </a:p>
          <a:p>
            <a:pPr>
              <a:lnSpc>
                <a:spcPct val="105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 文理科交錯、擅長科目先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K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、一天兩科以上</a:t>
            </a:r>
          </a:p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可以調整計畫，但是要確實執行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提昇效率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3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～拒絕三大時間殺手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b="1">
                <a:ea typeface="標楷體" panose="03000509000000000000" pitchFamily="65" charset="-120"/>
              </a:rPr>
              <a:t>電話</a:t>
            </a:r>
            <a:r>
              <a:rPr lang="en-US" altLang="zh-TW" b="1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b="1">
                <a:ea typeface="標楷體" panose="03000509000000000000" pitchFamily="65" charset="-120"/>
              </a:rPr>
              <a:t>遠離手機、少發簡訊</a:t>
            </a:r>
          </a:p>
          <a:p>
            <a:pPr>
              <a:lnSpc>
                <a:spcPct val="150000"/>
              </a:lnSpc>
            </a:pPr>
            <a:r>
              <a:rPr lang="zh-TW" altLang="en-US" b="1">
                <a:ea typeface="標楷體" panose="03000509000000000000" pitchFamily="65" charset="-120"/>
              </a:rPr>
              <a:t>電視</a:t>
            </a:r>
          </a:p>
          <a:p>
            <a:pPr>
              <a:lnSpc>
                <a:spcPct val="150000"/>
              </a:lnSpc>
            </a:pPr>
            <a:r>
              <a:rPr lang="zh-TW" altLang="en-US" b="1">
                <a:ea typeface="標楷體" panose="03000509000000000000" pitchFamily="65" charset="-120"/>
              </a:rPr>
              <a:t>電腦</a:t>
            </a:r>
            <a:r>
              <a:rPr lang="en-US" altLang="zh-TW" b="1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b="1">
                <a:ea typeface="標楷體" panose="03000509000000000000" pitchFamily="65" charset="-120"/>
              </a:rPr>
              <a:t>慎用即時通、臉書</a:t>
            </a:r>
          </a:p>
        </p:txBody>
      </p:sp>
      <p:pic>
        <p:nvPicPr>
          <p:cNvPr id="33796" name="Picture 4" descr="JPG00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048000"/>
            <a:ext cx="3124200" cy="2878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提昇效率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4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～其他小技巧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把要做的事記在筆記本，完成一項就劃掉一項！（英國首相柴契爾夫人）</a:t>
            </a:r>
          </a:p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保持桌面的整潔</a:t>
            </a:r>
          </a:p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物品、文具放在固定的位置</a:t>
            </a:r>
          </a:p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限時完成：避免出現「派金森原則」（指出時間太多反而使人懶散，缺乏原動力，效率降低。）</a:t>
            </a:r>
          </a:p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第一次就把事情做對。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85800" y="1676400"/>
            <a:ext cx="8153400" cy="10668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/>
              <a:t>優點：</a:t>
            </a:r>
            <a:r>
              <a:rPr lang="zh-TW" altLang="en-US" sz="3200">
                <a:sym typeface="Wingdings 2" panose="05020102010507070707" pitchFamily="18" charset="2"/>
              </a:rPr>
              <a:t></a:t>
            </a:r>
            <a:r>
              <a:rPr lang="zh-TW" altLang="en-US" sz="3200"/>
              <a:t>避免遺漏  </a:t>
            </a:r>
            <a:r>
              <a:rPr lang="zh-TW" altLang="en-US" sz="3200">
                <a:sym typeface="Wingdings 2" panose="05020102010507070707" pitchFamily="18" charset="2"/>
              </a:rPr>
              <a:t></a:t>
            </a:r>
            <a:r>
              <a:rPr lang="zh-TW" altLang="en-US" sz="3200"/>
              <a:t>可照事情輕重緩急決定做事順序  </a:t>
            </a:r>
            <a:r>
              <a:rPr lang="zh-TW" altLang="en-US" sz="3200">
                <a:sym typeface="Wingdings 2" panose="05020102010507070707" pitchFamily="18" charset="2"/>
              </a:rPr>
              <a:t></a:t>
            </a:r>
            <a:r>
              <a:rPr lang="zh-TW" altLang="en-US" sz="3200"/>
              <a:t>同類型集中處理，增加效率！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uiExpand="1" build="p"/>
      <p:bldP spid="3584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提昇效率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5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～懷抱熱情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4102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b="1">
                <a:ea typeface="標楷體" panose="03000509000000000000" pitchFamily="65" charset="-120"/>
              </a:rPr>
              <a:t>海軍飛行員的故事</a:t>
            </a:r>
          </a:p>
          <a:p>
            <a:pPr>
              <a:lnSpc>
                <a:spcPct val="110000"/>
              </a:lnSpc>
            </a:pPr>
            <a:r>
              <a:rPr lang="zh-TW" altLang="en-US" b="1">
                <a:ea typeface="標楷體" panose="03000509000000000000" pitchFamily="65" charset="-120"/>
              </a:rPr>
              <a:t>一位美國海軍飛行員參加長期飛行訓練，與他同期的訓練員陸陸續續被淘汰，成績普東的被派去駕駛運輸機；只有成績不錯的可以駕駛在陸地起飛的戰鬥機；只有通過最嚴格測驗的飛行員，才能駕駛航空母艦上起飛的戰鬥機。這是最高技術的飛行員，也是每個飛行員的至高榮譽。</a:t>
            </a:r>
          </a:p>
          <a:p>
            <a:pPr>
              <a:lnSpc>
                <a:spcPct val="110000"/>
              </a:lnSpc>
            </a:pPr>
            <a:r>
              <a:rPr lang="zh-TW" altLang="en-US" b="1">
                <a:solidFill>
                  <a:srgbClr val="FF0000"/>
                </a:solidFill>
                <a:ea typeface="標楷體" panose="03000509000000000000" pitchFamily="65" charset="-120"/>
              </a:rPr>
              <a:t>因為我比他們更想飛！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81200"/>
            <a:ext cx="8229600" cy="1676400"/>
          </a:xfrm>
        </p:spPr>
        <p:txBody>
          <a:bodyPr/>
          <a:lstStyle/>
          <a:p>
            <a:r>
              <a:rPr lang="zh-TW" altLang="en-US" sz="9600" b="1">
                <a:ea typeface="標楷體" panose="03000509000000000000" pitchFamily="65" charset="-120"/>
              </a:rPr>
              <a:t>謝謝聆聽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概念篇～你有多少時間？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假設一個人的壽命有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75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歲。</a:t>
            </a:r>
          </a:p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如果一天睡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8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小時，這被子一共睡掉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25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年。</a:t>
            </a:r>
          </a:p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如果一天花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3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小時在吃飯、洗澡等生活雜事，他總共用掉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9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年。</a:t>
            </a:r>
          </a:p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如果他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24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～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65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歲工作，每天上班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9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小時，週休二日。這一生工作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11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年。</a:t>
            </a:r>
          </a:p>
          <a:p>
            <a:endParaRPr lang="en-US" altLang="zh-TW" b="1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概念篇～你有多少時間？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求學與工作的通勤時間若以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1.5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小時計，一生共花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2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年。</a:t>
            </a:r>
          </a:p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從幼稚園到大學畢業，學習時間花掉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8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年。</a:t>
            </a:r>
          </a:p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請問，我們還有多少是自己可以完全支配的時間呢？</a:t>
            </a:r>
          </a:p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答案是：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20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年的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free time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！</a:t>
            </a:r>
          </a:p>
          <a:p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所以，別再說沒時間了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……</a:t>
            </a:r>
          </a:p>
        </p:txBody>
      </p:sp>
      <p:pic>
        <p:nvPicPr>
          <p:cNvPr id="23556" name="Picture 4" descr="456456464646"/>
          <p:cNvPicPr>
            <a:picLocks noChangeAspect="1" noChangeArrowheads="1"/>
          </p:cNvPicPr>
          <p:nvPr/>
        </p:nvPicPr>
        <p:blipFill>
          <a:blip r:embed="rId2" cstate="print">
            <a:lum bright="-24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20" t="15218" r="6029" b="14348"/>
          <a:stretch>
            <a:fillRect/>
          </a:stretch>
        </p:blipFill>
        <p:spPr bwMode="auto">
          <a:xfrm>
            <a:off x="304800" y="1371600"/>
            <a:ext cx="5257800" cy="514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562600" y="1414463"/>
            <a:ext cx="3352800" cy="5053012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600"/>
              <a:t>停止抱怨吧！</a:t>
            </a:r>
          </a:p>
          <a:p>
            <a:pPr>
              <a:spcBef>
                <a:spcPct val="50000"/>
              </a:spcBef>
            </a:pPr>
            <a:r>
              <a:rPr lang="zh-TW" altLang="en-US" sz="2600"/>
              <a:t>因為我們可以掌控的時間至少有</a:t>
            </a:r>
            <a:r>
              <a:rPr lang="en-US" altLang="zh-TW" sz="2600"/>
              <a:t>20</a:t>
            </a:r>
            <a:r>
              <a:rPr lang="zh-TW" altLang="en-US" sz="2600"/>
              <a:t>年～</a:t>
            </a:r>
          </a:p>
          <a:p>
            <a:pPr>
              <a:spcBef>
                <a:spcPct val="50000"/>
              </a:spcBef>
            </a:pPr>
            <a:r>
              <a:rPr lang="zh-TW" altLang="en-US" sz="2600"/>
              <a:t>足以讓我們從小學讀到大學，就算讀兩次，也還綽綽有餘！</a:t>
            </a:r>
          </a:p>
          <a:p>
            <a:pPr>
              <a:lnSpc>
                <a:spcPct val="140000"/>
              </a:lnSpc>
              <a:spcBef>
                <a:spcPct val="50000"/>
              </a:spcBef>
            </a:pPr>
            <a:endParaRPr lang="zh-TW" altLang="en-US" sz="2600"/>
          </a:p>
          <a:p>
            <a:pPr>
              <a:spcBef>
                <a:spcPct val="20000"/>
              </a:spcBef>
            </a:pPr>
            <a:r>
              <a:rPr lang="zh-TW" altLang="en-US" sz="2600"/>
              <a:t>圖文引自：</a:t>
            </a:r>
          </a:p>
          <a:p>
            <a:pPr>
              <a:spcBef>
                <a:spcPct val="20000"/>
              </a:spcBef>
            </a:pPr>
            <a:r>
              <a:rPr lang="zh-TW" altLang="en-US" sz="2600"/>
              <a:t>呂宗昕，</a:t>
            </a:r>
          </a:p>
          <a:p>
            <a:pPr>
              <a:spcBef>
                <a:spcPct val="20000"/>
              </a:spcBef>
            </a:pPr>
            <a:r>
              <a:rPr lang="zh-TW" altLang="en-US" sz="2600"/>
              <a:t> </a:t>
            </a:r>
            <a:r>
              <a:rPr lang="en-US" altLang="zh-TW" sz="2600">
                <a:latin typeface="標楷體" panose="03000509000000000000" pitchFamily="65" charset="-120"/>
              </a:rPr>
              <a:t>《</a:t>
            </a:r>
            <a:r>
              <a:rPr lang="zh-TW" altLang="en-US" sz="2600"/>
              <a:t>時間管理高手</a:t>
            </a:r>
            <a:r>
              <a:rPr lang="en-US" altLang="zh-TW" sz="2600">
                <a:latin typeface="標楷體" panose="03000509000000000000" pitchFamily="65" charset="-120"/>
              </a:rPr>
              <a:t>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概念篇～老天的</a:t>
            </a:r>
            <a:r>
              <a:rPr lang="en-US" altLang="zh-TW" b="1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24</a:t>
            </a:r>
            <a:r>
              <a:rPr lang="zh-TW" altLang="en-US" b="1">
                <a:solidFill>
                  <a:srgbClr val="0000CC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壺水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每一個人一天都只有</a:t>
            </a:r>
            <a:r>
              <a:rPr lang="en-US" altLang="zh-TW" b="1"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壺水可以灌澆盆栽，如同每一個人一天只有</a:t>
            </a:r>
            <a:r>
              <a:rPr lang="en-US" altLang="zh-TW" b="1"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小時一般。</a:t>
            </a:r>
          </a:p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你希望在哪些盆栽上有所收成，就必須將寶貴的水分配在這些盆栽之上。</a:t>
            </a:r>
          </a:p>
          <a:p>
            <a:r>
              <a:rPr lang="zh-TW" altLang="en-US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結論：管理時間就是「分配」的概念</a:t>
            </a:r>
          </a:p>
          <a:p>
            <a:r>
              <a:rPr lang="zh-TW" altLang="en-US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能將時間有效分配於容易產生實質效益之事項的人，就比別人有更大機會接近成功。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6600FF"/>
                </a:solidFill>
                <a:ea typeface="標楷體" panose="03000509000000000000" pitchFamily="65" charset="-120"/>
              </a:rPr>
              <a:t>時間管理的策略</a:t>
            </a:r>
            <a:r>
              <a:rPr lang="en-US" altLang="zh-TW" b="1">
                <a:solidFill>
                  <a:srgbClr val="66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b="1">
                <a:solidFill>
                  <a:srgbClr val="6600FF"/>
                </a:solidFill>
                <a:ea typeface="標楷體" panose="03000509000000000000" pitchFamily="65" charset="-120"/>
              </a:rPr>
              <a:t>～手錶理論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>
                <a:ea typeface="標楷體" panose="03000509000000000000" pitchFamily="65" charset="-120"/>
              </a:rPr>
              <a:t>專心</a:t>
            </a:r>
          </a:p>
          <a:p>
            <a:r>
              <a:rPr lang="zh-TW" altLang="en-US" b="1">
                <a:ea typeface="標楷體" panose="03000509000000000000" pitchFamily="65" charset="-120"/>
              </a:rPr>
              <a:t>從戴一隻錶開始～隨時在身上帶一隻錶。</a:t>
            </a:r>
          </a:p>
          <a:p>
            <a:r>
              <a:rPr lang="zh-TW" altLang="en-US" b="1">
                <a:ea typeface="標楷體" panose="03000509000000000000" pitchFamily="65" charset="-120"/>
              </a:rPr>
              <a:t>錶的積極任務：</a:t>
            </a:r>
            <a:r>
              <a:rPr lang="zh-TW" altLang="en-US" b="1" u="sng">
                <a:solidFill>
                  <a:srgbClr val="FF0000"/>
                </a:solidFill>
                <a:ea typeface="標楷體" panose="03000509000000000000" pitchFamily="65" charset="-120"/>
              </a:rPr>
              <a:t>錶是用來告訴我們還有多少時間可用</a:t>
            </a:r>
            <a:r>
              <a:rPr lang="zh-TW" altLang="en-US" b="1">
                <a:ea typeface="標楷體" panose="03000509000000000000" pitchFamily="65" charset="-120"/>
              </a:rPr>
              <a:t>，而不是消極的懺悔時間的流逝。</a:t>
            </a:r>
          </a:p>
          <a:p>
            <a:endParaRPr lang="en-US" altLang="zh-TW" b="1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b="1">
                <a:solidFill>
                  <a:srgbClr val="6600FF"/>
                </a:solidFill>
                <a:ea typeface="標楷體" panose="03000509000000000000" pitchFamily="65" charset="-120"/>
              </a:rPr>
              <a:t>時間管理的策略</a:t>
            </a:r>
            <a:r>
              <a:rPr lang="en-US" altLang="zh-TW" sz="4000" b="1">
                <a:solidFill>
                  <a:srgbClr val="66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sz="4000" b="1">
                <a:solidFill>
                  <a:srgbClr val="6600FF"/>
                </a:solidFill>
                <a:ea typeface="標楷體" panose="03000509000000000000" pitchFamily="65" charset="-120"/>
              </a:rPr>
              <a:t>～養成準時習慣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截止日期：</a:t>
            </a:r>
            <a:r>
              <a:rPr lang="en-US" altLang="zh-TW" b="1">
                <a:latin typeface="標楷體" panose="03000509000000000000" pitchFamily="65" charset="-120"/>
                <a:ea typeface="標楷體" panose="03000509000000000000" pitchFamily="65" charset="-120"/>
              </a:rPr>
              <a:t>deadline</a:t>
            </a:r>
          </a:p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截止日期是君子之間的協定，截止日前交了作業或是貨品，代表履行君子之約。若是逾期，就代表著對方的信用已經</a:t>
            </a:r>
            <a:r>
              <a:rPr lang="zh-TW" altLang="en-US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「死亡」</a:t>
            </a:r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，再也無法互相信任！即使事後盡力補救，說不定也無濟於事！</a:t>
            </a:r>
          </a:p>
          <a:p>
            <a:r>
              <a:rPr lang="zh-TW" altLang="en-US" b="1">
                <a:latin typeface="標楷體" panose="03000509000000000000" pitchFamily="65" charset="-120"/>
                <a:ea typeface="標楷體" panose="03000509000000000000" pitchFamily="65" charset="-120"/>
              </a:rPr>
              <a:t>準時上課、準時交作業、提醒自己記住約定、提前準備。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b="1">
                <a:solidFill>
                  <a:srgbClr val="6600FF"/>
                </a:solidFill>
                <a:ea typeface="標楷體" panose="03000509000000000000" pitchFamily="65" charset="-120"/>
              </a:rPr>
              <a:t>時間管理的策略</a:t>
            </a:r>
            <a:r>
              <a:rPr lang="en-US" altLang="zh-TW" sz="4000" b="1">
                <a:solidFill>
                  <a:srgbClr val="6600FF"/>
                </a:solidFill>
                <a:ea typeface="標楷體" panose="03000509000000000000" pitchFamily="65" charset="-120"/>
              </a:rPr>
              <a:t>3</a:t>
            </a:r>
            <a:r>
              <a:rPr lang="zh-TW" altLang="en-US" sz="4000" b="1">
                <a:solidFill>
                  <a:srgbClr val="6600FF"/>
                </a:solidFill>
                <a:ea typeface="標楷體" panose="03000509000000000000" pitchFamily="65" charset="-120"/>
              </a:rPr>
              <a:t>～培養早起的習慣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b="1">
                <a:ea typeface="標楷體" panose="03000509000000000000" pitchFamily="65" charset="-120"/>
              </a:rPr>
              <a:t>早起可使自己神清氣爽、朝氣蓬勃</a:t>
            </a:r>
          </a:p>
          <a:p>
            <a:pPr>
              <a:lnSpc>
                <a:spcPct val="130000"/>
              </a:lnSpc>
            </a:pPr>
            <a:r>
              <a:rPr lang="zh-TW" altLang="en-US" b="1">
                <a:ea typeface="標楷體" panose="03000509000000000000" pitchFamily="65" charset="-120"/>
              </a:rPr>
              <a:t>早起可以提升工作效率</a:t>
            </a:r>
          </a:p>
          <a:p>
            <a:pPr>
              <a:lnSpc>
                <a:spcPct val="130000"/>
              </a:lnSpc>
            </a:pPr>
            <a:r>
              <a:rPr lang="zh-TW" altLang="en-US" b="1">
                <a:ea typeface="標楷體" panose="03000509000000000000" pitchFamily="65" charset="-120"/>
              </a:rPr>
              <a:t>早起可讓自己準時</a:t>
            </a:r>
          </a:p>
          <a:p>
            <a:pPr>
              <a:lnSpc>
                <a:spcPct val="130000"/>
              </a:lnSpc>
            </a:pPr>
            <a:r>
              <a:rPr lang="zh-TW" altLang="en-US" b="1">
                <a:ea typeface="標楷體" panose="03000509000000000000" pitchFamily="65" charset="-120"/>
              </a:rPr>
              <a:t>早起可以增加時間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zh-TW" altLang="en-US" b="1">
                <a:solidFill>
                  <a:srgbClr val="FF00FF"/>
                </a:solidFill>
                <a:ea typeface="標楷體" panose="03000509000000000000" pitchFamily="65" charset="-120"/>
              </a:rPr>
              <a:t>增加時間的秘訣</a:t>
            </a:r>
            <a:r>
              <a:rPr lang="en-US" altLang="zh-TW" b="1">
                <a:solidFill>
                  <a:srgbClr val="FF00FF"/>
                </a:solidFill>
                <a:ea typeface="標楷體" panose="03000509000000000000" pitchFamily="65" charset="-120"/>
              </a:rPr>
              <a:t>1</a:t>
            </a:r>
            <a:r>
              <a:rPr lang="zh-TW" altLang="en-US" b="1">
                <a:solidFill>
                  <a:srgbClr val="FF00FF"/>
                </a:solidFill>
                <a:ea typeface="標楷體" panose="03000509000000000000" pitchFamily="65" charset="-120"/>
              </a:rPr>
              <a:t>～黑鮪魚時間術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>
              <a:lnSpc>
                <a:spcPct val="170000"/>
              </a:lnSpc>
              <a:spcBef>
                <a:spcPct val="40000"/>
              </a:spcBef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把握黃金時間之外，更要善用零碎時間。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   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sym typeface="Wingdings 2" panose="05020102010507070707" pitchFamily="18" charset="2"/>
              </a:rPr>
              <a:t>盥洗、廁所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sym typeface="Wingdings 2" panose="05020102010507070707" pitchFamily="18" charset="2"/>
              </a:rPr>
              <a:t>   坐公車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sym typeface="Wingdings 2" panose="05020102010507070707" pitchFamily="18" charset="2"/>
              </a:rPr>
              <a:t>   上課空檔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  <a:sym typeface="Wingdings 2" panose="05020102010507070707" pitchFamily="18" charset="2"/>
              </a:rPr>
              <a:t>   下課時間</a:t>
            </a:r>
            <a:endParaRPr lang="zh-TW" altLang="en-US" b="1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648200" y="2668588"/>
            <a:ext cx="3810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/>
              <a:t>聽英語廣播、背單字</a:t>
            </a: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3505200" y="27432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505200" y="34290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648200" y="3316288"/>
            <a:ext cx="3810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/>
              <a:t>背單字、數學公式</a:t>
            </a: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3492500" y="41275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648200" y="3962400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/>
              <a:t>一邊聽講，一邊</a:t>
            </a:r>
            <a:r>
              <a:rPr lang="en-US" altLang="zh-TW" sz="2800"/>
              <a:t>K</a:t>
            </a:r>
            <a:r>
              <a:rPr lang="zh-TW" altLang="en-US" sz="2800"/>
              <a:t>書</a:t>
            </a: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3492500" y="48133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4699000" y="4713288"/>
            <a:ext cx="3810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800"/>
              <a:t>複習或預習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000" y="1903413"/>
            <a:ext cx="8382000" cy="3506787"/>
          </a:xfrm>
          <a:prstGeom prst="rect">
            <a:avLst/>
          </a:prstGeom>
          <a:solidFill>
            <a:srgbClr val="CC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TW" sz="3200">
                <a:latin typeface="Times New Roman" panose="02020603050405020304" pitchFamily="18" charset="0"/>
                <a:sym typeface="Wingdings 2" panose="05020102010507070707" pitchFamily="18" charset="2"/>
              </a:rPr>
              <a:t>【</a:t>
            </a:r>
            <a:r>
              <a:rPr lang="zh-TW" altLang="en-US" sz="3200">
                <a:latin typeface="Times New Roman" panose="02020603050405020304" pitchFamily="18" charset="0"/>
                <a:sym typeface="Wingdings 2" panose="05020102010507070707" pitchFamily="18" charset="2"/>
              </a:rPr>
              <a:t>利用零碎時間的技巧與原則</a:t>
            </a:r>
            <a:r>
              <a:rPr lang="en-US" altLang="zh-TW" sz="3200">
                <a:latin typeface="Times New Roman" panose="02020603050405020304" pitchFamily="18" charset="0"/>
                <a:sym typeface="Wingdings 2" panose="05020102010507070707" pitchFamily="18" charset="2"/>
              </a:rPr>
              <a:t>】</a:t>
            </a:r>
          </a:p>
          <a:p>
            <a:pPr>
              <a:spcBef>
                <a:spcPct val="50000"/>
              </a:spcBef>
            </a:pPr>
            <a:r>
              <a:rPr lang="en-US" altLang="zh-TW" sz="3200">
                <a:latin typeface="Times New Roman" panose="02020603050405020304" pitchFamily="18" charset="0"/>
                <a:sym typeface="Wingdings 2" panose="05020102010507070707" pitchFamily="18" charset="2"/>
              </a:rPr>
              <a:t></a:t>
            </a:r>
            <a:r>
              <a:rPr lang="zh-TW" altLang="en-US" sz="3200">
                <a:latin typeface="Times New Roman" panose="02020603050405020304" pitchFamily="18" charset="0"/>
              </a:rPr>
              <a:t>做非連續性的事情：背英文單字、查字典</a:t>
            </a:r>
          </a:p>
          <a:p>
            <a:pPr>
              <a:spcBef>
                <a:spcPct val="50000"/>
              </a:spcBef>
            </a:pPr>
            <a:r>
              <a:rPr lang="zh-TW" altLang="en-US" sz="3200">
                <a:latin typeface="Times New Roman" panose="02020603050405020304" pitchFamily="18" charset="0"/>
                <a:sym typeface="Wingdings 2" panose="05020102010507070707" pitchFamily="18" charset="2"/>
              </a:rPr>
              <a:t>做機械性的工作：抄作業、抄聯絡簿</a:t>
            </a:r>
          </a:p>
          <a:p>
            <a:pPr>
              <a:spcBef>
                <a:spcPct val="50000"/>
              </a:spcBef>
            </a:pPr>
            <a:r>
              <a:rPr lang="zh-TW" altLang="en-US" sz="3200">
                <a:latin typeface="Times New Roman" panose="02020603050405020304" pitchFamily="18" charset="0"/>
                <a:sym typeface="Wingdings 2" panose="05020102010507070707" pitchFamily="18" charset="2"/>
              </a:rPr>
              <a:t>做不需動大腦的事：整理書包、裝訂考卷</a:t>
            </a:r>
          </a:p>
          <a:p>
            <a:pPr>
              <a:spcBef>
                <a:spcPct val="50000"/>
              </a:spcBef>
            </a:pPr>
            <a:r>
              <a:rPr lang="zh-TW" altLang="en-US" sz="3200">
                <a:latin typeface="Times New Roman" panose="02020603050405020304" pitchFamily="18" charset="0"/>
                <a:sym typeface="Wingdings 2" panose="05020102010507070707" pitchFamily="18" charset="2"/>
              </a:rPr>
              <a:t>做問答型的事：問問題、討論事情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  <p:bldP spid="26628" grpId="0"/>
      <p:bldP spid="26629" grpId="0" animBg="1"/>
      <p:bldP spid="26630" grpId="0" animBg="1"/>
      <p:bldP spid="26631" grpId="0"/>
      <p:bldP spid="26632" grpId="0" animBg="1"/>
      <p:bldP spid="26633" grpId="0"/>
      <p:bldP spid="26634" grpId="0" animBg="1"/>
      <p:bldP spid="26635" grpId="0"/>
      <p:bldP spid="26636" grpId="0" uiExpand="1" build="allAtOnce" animBg="1"/>
      <p:bldP spid="26636" grpId="1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>
                <a:solidFill>
                  <a:srgbClr val="FF00FF"/>
                </a:solidFill>
                <a:ea typeface="標楷體" panose="03000509000000000000" pitchFamily="65" charset="-120"/>
              </a:rPr>
              <a:t>增加時間的秘訣</a:t>
            </a:r>
            <a:r>
              <a:rPr lang="en-US" altLang="zh-TW" b="1">
                <a:solidFill>
                  <a:srgbClr val="FF00FF"/>
                </a:solidFill>
                <a:ea typeface="標楷體" panose="03000509000000000000" pitchFamily="65" charset="-120"/>
              </a:rPr>
              <a:t>2</a:t>
            </a:r>
            <a:r>
              <a:rPr lang="zh-TW" altLang="en-US" b="1">
                <a:solidFill>
                  <a:srgbClr val="FF00FF"/>
                </a:solidFill>
                <a:ea typeface="標楷體" panose="03000509000000000000" pitchFamily="65" charset="-120"/>
              </a:rPr>
              <a:t>～聰明上課術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上課專心聽講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—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增加印象、容易理解</a:t>
            </a:r>
          </a:p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上課同時看書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—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比較老師與課本之差異！</a:t>
            </a:r>
          </a:p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上課同時標注重點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—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依老師的講解</a:t>
            </a:r>
            <a:r>
              <a:rPr lang="zh-TW" altLang="en-US" b="1">
                <a:ea typeface="標楷體" panose="03000509000000000000" pitchFamily="65" charset="-120"/>
              </a:rPr>
              <a:t>，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在課本上畫線或標注記號。</a:t>
            </a:r>
          </a:p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上課要會發問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—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強化印象、立即釐清觀念</a:t>
            </a:r>
          </a:p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勤做筆記</a:t>
            </a:r>
          </a:p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上課要會回想</a:t>
            </a:r>
            <a:r>
              <a:rPr lang="en-US" altLang="zh-TW" b="1">
                <a:latin typeface="Times New Roman" panose="02020603050405020304" pitchFamily="18" charset="0"/>
                <a:ea typeface="標楷體" panose="03000509000000000000" pitchFamily="65" charset="-120"/>
              </a:rPr>
              <a:t>—</a:t>
            </a: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空檔時可回想本節重點</a:t>
            </a:r>
          </a:p>
          <a:p>
            <a:pPr>
              <a:lnSpc>
                <a:spcPct val="105000"/>
              </a:lnSpc>
            </a:pPr>
            <a:r>
              <a:rPr lang="zh-TW" altLang="en-US" b="1">
                <a:latin typeface="Times New Roman" panose="02020603050405020304" pitchFamily="18" charset="0"/>
                <a:ea typeface="標楷體" panose="03000509000000000000" pitchFamily="65" charset="-120"/>
              </a:rPr>
              <a:t>上課同步演練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668</TotalTime>
  <Words>1432</Words>
  <Application>Microsoft Office PowerPoint</Application>
  <PresentationFormat>如螢幕大小 (4:3)</PresentationFormat>
  <Paragraphs>121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5" baseType="lpstr">
      <vt:lpstr>Arial</vt:lpstr>
      <vt:lpstr>新細明體</vt:lpstr>
      <vt:lpstr>Times New Roman</vt:lpstr>
      <vt:lpstr>標楷體</vt:lpstr>
      <vt:lpstr>Wingdings 2</vt:lpstr>
      <vt:lpstr>Arial Unicode MS</vt:lpstr>
      <vt:lpstr>預設簡報設計</vt:lpstr>
      <vt:lpstr>做個時間管理達人</vt:lpstr>
      <vt:lpstr>概念篇～你有多少時間？</vt:lpstr>
      <vt:lpstr>概念篇～你有多少時間？</vt:lpstr>
      <vt:lpstr>概念篇～老天的24壺水</vt:lpstr>
      <vt:lpstr>時間管理的策略1～手錶理論</vt:lpstr>
      <vt:lpstr>時間管理的策略2～養成準時習慣</vt:lpstr>
      <vt:lpstr>時間管理的策略3～培養早起的習慣</vt:lpstr>
      <vt:lpstr>增加時間的秘訣1～黑鮪魚時間術</vt:lpstr>
      <vt:lpstr>增加時間的秘訣2～聰明上課術</vt:lpstr>
      <vt:lpstr>增加時間的秘訣3～下課學習術</vt:lpstr>
      <vt:lpstr>增加時間的秘訣4～同步進行</vt:lpstr>
      <vt:lpstr>增加時間的秘訣5～掌握做事技巧</vt:lpstr>
      <vt:lpstr>提昇效率1～黃金時段＆石頭時段</vt:lpstr>
      <vt:lpstr>提昇效率2～擬定讀書計畫</vt:lpstr>
      <vt:lpstr>提昇效率3～拒絕三大時間殺手</vt:lpstr>
      <vt:lpstr>提昇效率4～其他小技巧</vt:lpstr>
      <vt:lpstr>提昇效率5～懷抱熱情</vt:lpstr>
      <vt:lpstr>謝謝聆聽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panda</dc:creator>
  <cp:lastModifiedBy>panda</cp:lastModifiedBy>
  <cp:revision>37</cp:revision>
  <cp:lastPrinted>1601-01-01T00:00:00Z</cp:lastPrinted>
  <dcterms:created xsi:type="dcterms:W3CDTF">1601-01-01T00:00:00Z</dcterms:created>
  <dcterms:modified xsi:type="dcterms:W3CDTF">2016-09-12T13:42:21Z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