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2" autoAdjust="0"/>
    <p:restoredTop sz="94694"/>
  </p:normalViewPr>
  <p:slideViewPr>
    <p:cSldViewPr>
      <p:cViewPr varScale="1">
        <p:scale>
          <a:sx n="121" d="100"/>
          <a:sy n="121" d="100"/>
        </p:scale>
        <p:origin x="180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62422-662E-4E12-A68C-E6AF3C41C408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9061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5D617-7119-4570-AAFB-79BE21454FCA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7746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AA83E-AEB6-4B08-A9E8-898B19564E4D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11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38143-8FB8-420F-9CC0-C575A1CC60BE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341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8502B-AEEB-45C3-9DEB-5D0C13A18187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1169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BA1D7-10D3-4BA9-9CC5-961A1F250EAD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966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94BD-C7A3-4FBE-A6D0-EE640D000124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9307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2F0D2-2664-4002-B404-EDA43F53C814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4204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7D7FE-640F-4D9B-97C0-2E54AEC5095D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47181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C9282-83F0-4523-B765-0252D172F5BB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100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86EFB-D64B-44CD-AF17-9C9296FE5E62}" type="slidenum">
              <a:rPr lang="en-US" altLang="zh-TW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0269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5B5249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5B5249"/>
              </a:solidFill>
            </a:endParaRPr>
          </a:p>
        </p:txBody>
      </p:sp>
      <p:sp>
        <p:nvSpPr>
          <p:cNvPr id="205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5B5249"/>
              </a:solidFill>
            </a:endParaRPr>
          </a:p>
        </p:txBody>
      </p:sp>
      <p:sp>
        <p:nvSpPr>
          <p:cNvPr id="205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5B5249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2A3D7A"/>
              </a:solidFill>
            </a:endParaRPr>
          </a:p>
        </p:txBody>
      </p:sp>
      <p:pic>
        <p:nvPicPr>
          <p:cNvPr id="2057" name="Picture 9" descr="anabn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5B5249"/>
              </a:solidFill>
            </a:endParaRP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92CDA0-0678-4AB8-9CC0-0BA18A470682}" type="slidenum">
              <a:rPr lang="en-US" altLang="zh-TW" sz="2400">
                <a:solidFill>
                  <a:srgbClr val="2A3D7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sz="1400">
              <a:solidFill>
                <a:srgbClr val="2A3D7A"/>
              </a:solidFill>
            </a:endParaRP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1552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836712"/>
            <a:ext cx="7772400" cy="854075"/>
          </a:xfrm>
        </p:spPr>
        <p:txBody>
          <a:bodyPr/>
          <a:lstStyle/>
          <a:p>
            <a:pPr algn="ctr" eaLnBrk="1" hangingPunct="1"/>
            <a:r>
              <a:rPr lang="zh-TW" altLang="en-US" b="1" dirty="0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 小一新生學用品準備指南</a:t>
            </a:r>
            <a:endParaRPr lang="zh-TW" altLang="en-US" dirty="0">
              <a:latin typeface="文鼎古印體" pitchFamily="49" charset="-120"/>
              <a:ea typeface="文鼎古印體" pitchFamily="49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76400" y="2260600"/>
            <a:ext cx="6224588" cy="3095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FF"/>
              </a:buClr>
              <a:buFont typeface="Wingdings" pitchFamily="2" charset="2"/>
              <a:buChar char="u"/>
            </a:pPr>
            <a:r>
              <a:rPr lang="zh-TW" altLang="en-US" dirty="0">
                <a:solidFill>
                  <a:srgbClr val="0000FF"/>
                </a:solidFill>
              </a:rPr>
              <a:t>若您尚未準備孩子的開學用品，不知如何購買才適當，歡迎參考這份指南。    </a:t>
            </a:r>
          </a:p>
        </p:txBody>
      </p:sp>
      <p:pic>
        <p:nvPicPr>
          <p:cNvPr id="15364" name="Picture 5" descr="MCj02875090000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4652963"/>
            <a:ext cx="1728788" cy="1628775"/>
          </a:xfrm>
          <a:noFill/>
        </p:spPr>
      </p:pic>
    </p:spTree>
    <p:extLst>
      <p:ext uri="{BB962C8B-B14F-4D97-AF65-F5344CB8AC3E}">
        <p14:creationId xmlns:p14="http://schemas.microsoft.com/office/powerpoint/2010/main" val="388954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838200"/>
            <a:ext cx="7772400" cy="790575"/>
          </a:xfrm>
        </p:spPr>
        <p:txBody>
          <a:bodyPr/>
          <a:lstStyle/>
          <a:p>
            <a:pPr algn="ctr" eaLnBrk="1" hangingPunct="1"/>
            <a:r>
              <a:rPr lang="zh-TW" altLang="en-US" b="1">
                <a:solidFill>
                  <a:srgbClr val="FF0000"/>
                </a:solidFill>
                <a:ea typeface="文鼎古印體" pitchFamily="49" charset="-120"/>
              </a:rPr>
              <a:t>不適用橡皮擦</a:t>
            </a:r>
          </a:p>
        </p:txBody>
      </p:sp>
      <p:pic>
        <p:nvPicPr>
          <p:cNvPr id="23555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5760640" cy="35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7"/>
          <p:cNvSpPr>
            <a:spLocks noChangeArrowheads="1"/>
          </p:cNvSpPr>
          <p:nvPr/>
        </p:nvSpPr>
        <p:spPr bwMode="auto">
          <a:xfrm>
            <a:off x="2243351" y="5805264"/>
            <a:ext cx="48013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6699"/>
              </a:buClr>
              <a:buSzPct val="7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400" b="1" dirty="0">
                <a:solidFill>
                  <a:srgbClr val="020202"/>
                </a:solidFill>
              </a:rPr>
              <a:t>圖案可愛，但不好抓握、擦不乾淨</a:t>
            </a:r>
          </a:p>
        </p:txBody>
      </p:sp>
    </p:spTree>
    <p:extLst>
      <p:ext uri="{BB962C8B-B14F-4D97-AF65-F5344CB8AC3E}">
        <p14:creationId xmlns:p14="http://schemas.microsoft.com/office/powerpoint/2010/main" val="30002210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914400"/>
            <a:ext cx="7340600" cy="871538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solidFill>
                  <a:srgbClr val="FF0000"/>
                </a:solidFill>
                <a:ea typeface="文鼎古印體" pitchFamily="49" charset="-120"/>
              </a:rPr>
              <a:t>5.</a:t>
            </a:r>
            <a:r>
              <a:rPr lang="zh-TW" altLang="en-US" b="1" dirty="0">
                <a:solidFill>
                  <a:srgbClr val="FF0000"/>
                </a:solidFill>
                <a:ea typeface="文鼎古印體" pitchFamily="49" charset="-120"/>
              </a:rPr>
              <a:t>尺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625" y="2428875"/>
            <a:ext cx="3286125" cy="4114800"/>
          </a:xfrm>
        </p:spPr>
        <p:txBody>
          <a:bodyPr/>
          <a:lstStyle/>
          <a:p>
            <a:pPr eaLnBrk="1" hangingPunct="1"/>
            <a:r>
              <a:rPr lang="en-US" altLang="zh-TW" sz="2800" dirty="0"/>
              <a:t> </a:t>
            </a:r>
            <a:r>
              <a:rPr lang="en-US" altLang="zh-TW" dirty="0">
                <a:solidFill>
                  <a:srgbClr val="0000FF"/>
                </a:solidFill>
              </a:rPr>
              <a:t>15</a:t>
            </a:r>
            <a:r>
              <a:rPr lang="zh-TW" altLang="en-US" dirty="0">
                <a:solidFill>
                  <a:srgbClr val="0000FF"/>
                </a:solidFill>
              </a:rPr>
              <a:t>公分就可以，刻度清楚不要有公分又有英吋</a:t>
            </a:r>
            <a:r>
              <a:rPr lang="zh-TW" altLang="en-US" dirty="0"/>
              <a:t>。</a:t>
            </a:r>
          </a:p>
          <a:p>
            <a:pPr eaLnBrk="1" hangingPunct="1"/>
            <a:endParaRPr lang="en-US" altLang="zh-TW" sz="2800" dirty="0"/>
          </a:p>
        </p:txBody>
      </p:sp>
      <p:pic>
        <p:nvPicPr>
          <p:cNvPr id="24580" name="Picture 6" descr="8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7625" y="2143125"/>
            <a:ext cx="4938713" cy="4214813"/>
          </a:xfrm>
          <a:noFill/>
        </p:spPr>
      </p:pic>
      <p:pic>
        <p:nvPicPr>
          <p:cNvPr id="24581" name="Picture 9" descr="bear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5214938"/>
            <a:ext cx="2057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5068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1211263" y="914400"/>
            <a:ext cx="7340600" cy="871538"/>
          </a:xfrm>
        </p:spPr>
        <p:txBody>
          <a:bodyPr/>
          <a:lstStyle/>
          <a:p>
            <a:pPr algn="ctr" eaLnBrk="1" hangingPunct="1"/>
            <a:r>
              <a:rPr lang="zh-TW" altLang="en-US" b="1">
                <a:solidFill>
                  <a:srgbClr val="FF0000"/>
                </a:solidFill>
                <a:ea typeface="文鼎古印體" pitchFamily="49" charset="-120"/>
              </a:rPr>
              <a:t>不適用尺</a:t>
            </a:r>
          </a:p>
        </p:txBody>
      </p:sp>
      <p:pic>
        <p:nvPicPr>
          <p:cNvPr id="25603" name="Picture 1029" descr="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6324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782019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2700" y="838200"/>
            <a:ext cx="7340600" cy="1143000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solidFill>
                  <a:srgbClr val="FF0000"/>
                </a:solidFill>
                <a:ea typeface="文鼎古印體" pitchFamily="49" charset="-120"/>
              </a:rPr>
              <a:t>6.</a:t>
            </a:r>
            <a:r>
              <a:rPr lang="zh-TW" altLang="en-US" b="1" dirty="0">
                <a:solidFill>
                  <a:srgbClr val="FF0000"/>
                </a:solidFill>
                <a:ea typeface="文鼎古印體" pitchFamily="49" charset="-120"/>
              </a:rPr>
              <a:t>繪圖用具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6800" y="2209800"/>
            <a:ext cx="3427413" cy="2544763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rgbClr val="0000FF"/>
                </a:solidFill>
                <a:latin typeface="新細明體" pitchFamily="18" charset="-120"/>
              </a:rPr>
              <a:t>彩色筆、色鉛筆、蠟筆三選一，約</a:t>
            </a:r>
            <a:r>
              <a:rPr lang="en-US" altLang="zh-TW" dirty="0">
                <a:solidFill>
                  <a:srgbClr val="0000FF"/>
                </a:solidFill>
                <a:latin typeface="新細明體" pitchFamily="18" charset="-120"/>
              </a:rPr>
              <a:t>12~20</a:t>
            </a:r>
            <a:r>
              <a:rPr lang="zh-TW" altLang="en-US" dirty="0">
                <a:solidFill>
                  <a:srgbClr val="0000FF"/>
                </a:solidFill>
                <a:latin typeface="新細明體" pitchFamily="18" charset="-120"/>
              </a:rPr>
              <a:t>色即可。</a:t>
            </a:r>
            <a:r>
              <a:rPr lang="zh-TW" altLang="en-US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26628" name="Picture 6" descr="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133600"/>
            <a:ext cx="3733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7" descr="qooisl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343400"/>
            <a:ext cx="18288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82094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6025" y="838200"/>
            <a:ext cx="7623175" cy="914400"/>
          </a:xfrm>
        </p:spPr>
        <p:txBody>
          <a:bodyPr/>
          <a:lstStyle/>
          <a:p>
            <a:pPr algn="ctr" eaLnBrk="1" hangingPunct="1"/>
            <a:r>
              <a:rPr lang="zh-TW" altLang="en-US" b="1">
                <a:solidFill>
                  <a:srgbClr val="FF0000"/>
                </a:solidFill>
                <a:ea typeface="文鼎古印體" pitchFamily="49" charset="-120"/>
              </a:rPr>
              <a:t>不適用繪圖用具</a:t>
            </a:r>
          </a:p>
        </p:txBody>
      </p:sp>
      <p:pic>
        <p:nvPicPr>
          <p:cNvPr id="27651" name="Picture 4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28800"/>
            <a:ext cx="5564088" cy="368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7"/>
          <p:cNvSpPr>
            <a:spLocks noChangeArrowheads="1"/>
          </p:cNvSpPr>
          <p:nvPr/>
        </p:nvSpPr>
        <p:spPr bwMode="auto">
          <a:xfrm>
            <a:off x="1981314" y="5805264"/>
            <a:ext cx="5416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6699"/>
              </a:buClr>
              <a:buSzPct val="7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400" b="1" dirty="0">
                <a:solidFill>
                  <a:srgbClr val="020202"/>
                </a:solidFill>
              </a:rPr>
              <a:t>太大盒不好攜帶，教室置物櫃也放不下</a:t>
            </a:r>
          </a:p>
        </p:txBody>
      </p:sp>
    </p:spTree>
    <p:extLst>
      <p:ext uri="{BB962C8B-B14F-4D97-AF65-F5344CB8AC3E}">
        <p14:creationId xmlns:p14="http://schemas.microsoft.com/office/powerpoint/2010/main" val="199031808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2700" y="838200"/>
            <a:ext cx="7340600" cy="1143000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solidFill>
                  <a:srgbClr val="FF0000"/>
                </a:solidFill>
                <a:ea typeface="文鼎古印體" pitchFamily="49" charset="-120"/>
              </a:rPr>
              <a:t>7.</a:t>
            </a:r>
            <a:r>
              <a:rPr lang="zh-TW" altLang="en-US" b="1" dirty="0">
                <a:solidFill>
                  <a:srgbClr val="FF0000"/>
                </a:solidFill>
                <a:ea typeface="文鼎古印體" pitchFamily="49" charset="-120"/>
              </a:rPr>
              <a:t>餐具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6800" y="2209801"/>
            <a:ext cx="7609656" cy="1219200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rgbClr val="0000FF"/>
                </a:solidFill>
                <a:latin typeface="新細明體" pitchFamily="18" charset="-120"/>
              </a:rPr>
              <a:t>吃學校營養午餐需自備飯菜碗、湯碗、湯匙。</a:t>
            </a:r>
            <a:r>
              <a:rPr lang="zh-TW" altLang="en-US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3398687"/>
            <a:ext cx="4392488" cy="274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://www.silvitablanco.com.ar/sanvalentin/14-feb-valentin/nancy-kubo/NKubo_TotallySweet_Elepha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09120"/>
            <a:ext cx="2253065" cy="214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3071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solidFill>
                  <a:srgbClr val="FF0000"/>
                </a:solidFill>
                <a:ea typeface="文鼎古印體" pitchFamily="49" charset="-120"/>
              </a:rPr>
              <a:t>1.</a:t>
            </a:r>
            <a:r>
              <a:rPr lang="zh-TW" altLang="en-US" b="1" dirty="0">
                <a:solidFill>
                  <a:srgbClr val="FF0000"/>
                </a:solidFill>
                <a:ea typeface="文鼎古印體" pitchFamily="49" charset="-120"/>
              </a:rPr>
              <a:t>後背式書包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47800" y="1871499"/>
            <a:ext cx="3398838" cy="1952625"/>
          </a:xfrm>
        </p:spPr>
        <p:txBody>
          <a:bodyPr/>
          <a:lstStyle/>
          <a:p>
            <a:pPr eaLnBrk="1" hangingPunct="1"/>
            <a:r>
              <a:rPr lang="zh-TW" altLang="en-US" sz="2800" dirty="0">
                <a:solidFill>
                  <a:srgbClr val="0000FF"/>
                </a:solidFill>
              </a:rPr>
              <a:t>重量越輕越好，內分</a:t>
            </a: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lang="zh-TW" altLang="en-US" sz="2800" dirty="0">
                <a:solidFill>
                  <a:srgbClr val="0000FF"/>
                </a:solidFill>
              </a:rPr>
              <a:t>、</a:t>
            </a: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lang="zh-TW" altLang="en-US" sz="2800" dirty="0">
                <a:solidFill>
                  <a:srgbClr val="0000FF"/>
                </a:solidFill>
              </a:rPr>
              <a:t>層，可讓課本、作業本鉛筆盒各就各位。</a:t>
            </a:r>
            <a:r>
              <a:rPr lang="zh-TW" altLang="en-US" sz="2800" dirty="0"/>
              <a:t> </a:t>
            </a:r>
          </a:p>
        </p:txBody>
      </p:sp>
      <p:pic>
        <p:nvPicPr>
          <p:cNvPr id="16388" name="Picture 12" descr="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38600"/>
            <a:ext cx="2743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3" descr="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91000"/>
            <a:ext cx="3276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5" descr="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3251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7046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1263" y="1295400"/>
            <a:ext cx="7340600" cy="609600"/>
          </a:xfrm>
        </p:spPr>
        <p:txBody>
          <a:bodyPr/>
          <a:lstStyle/>
          <a:p>
            <a:pPr algn="ctr" eaLnBrk="1" hangingPunct="1"/>
            <a:r>
              <a:rPr lang="zh-TW" altLang="en-US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不適用書包</a:t>
            </a:r>
            <a:r>
              <a:rPr lang="en-US" altLang="zh-TW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(</a:t>
            </a:r>
            <a:r>
              <a:rPr lang="zh-TW" altLang="en-US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拖輪式</a:t>
            </a:r>
            <a:r>
              <a:rPr lang="en-US" altLang="zh-TW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)</a:t>
            </a:r>
            <a:endParaRPr lang="zh-TW" altLang="en-US" b="1">
              <a:solidFill>
                <a:srgbClr val="FF0000"/>
              </a:solidFill>
              <a:latin typeface="文鼎古印體" pitchFamily="49" charset="-120"/>
              <a:ea typeface="文鼎古印體" pitchFamily="49" charset="-120"/>
            </a:endParaRPr>
          </a:p>
        </p:txBody>
      </p:sp>
      <p:pic>
        <p:nvPicPr>
          <p:cNvPr id="17411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3505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" descr="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3657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6" descr="2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908050"/>
            <a:ext cx="10048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2"/>
          <p:cNvSpPr txBox="1">
            <a:spLocks noChangeArrowheads="1"/>
          </p:cNvSpPr>
          <p:nvPr/>
        </p:nvSpPr>
        <p:spPr bwMode="auto">
          <a:xfrm>
            <a:off x="928688" y="54292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6699"/>
              </a:buClr>
              <a:buSzPct val="7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  <a:ea typeface="文鼎古印體" pitchFamily="49" charset="-120"/>
              </a:rPr>
              <a:t>拖輪式書包容易造成脊椎側彎</a:t>
            </a:r>
          </a:p>
        </p:txBody>
      </p:sp>
    </p:spTree>
    <p:extLst>
      <p:ext uri="{BB962C8B-B14F-4D97-AF65-F5344CB8AC3E}">
        <p14:creationId xmlns:p14="http://schemas.microsoft.com/office/powerpoint/2010/main" val="148341765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990600"/>
            <a:ext cx="7340600" cy="685800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solidFill>
                  <a:srgbClr val="FF0000"/>
                </a:solidFill>
                <a:ea typeface="文鼎古印體" pitchFamily="49" charset="-120"/>
              </a:rPr>
              <a:t>2.</a:t>
            </a:r>
            <a:r>
              <a:rPr lang="zh-TW" altLang="en-US" b="1" dirty="0">
                <a:solidFill>
                  <a:srgbClr val="FF0000"/>
                </a:solidFill>
                <a:ea typeface="文鼎古印體" pitchFamily="49" charset="-120"/>
              </a:rPr>
              <a:t>鉛筆盒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524000"/>
            <a:ext cx="3581400" cy="4114800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rgbClr val="0000FF"/>
                </a:solidFill>
                <a:latin typeface="新細明體" pitchFamily="18" charset="-120"/>
              </a:rPr>
              <a:t>好開、好拿最重要，長度要能放入一把</a:t>
            </a:r>
            <a:r>
              <a:rPr lang="en-US" altLang="zh-TW" dirty="0">
                <a:solidFill>
                  <a:srgbClr val="0000FF"/>
                </a:solidFill>
              </a:rPr>
              <a:t>15</a:t>
            </a:r>
            <a:r>
              <a:rPr lang="zh-TW" altLang="en-US" dirty="0">
                <a:solidFill>
                  <a:srgbClr val="0000FF"/>
                </a:solidFill>
                <a:latin typeface="新細明體" pitchFamily="18" charset="-120"/>
              </a:rPr>
              <a:t>公分的尺，厚度要能放入橡皮擦。</a:t>
            </a:r>
            <a:r>
              <a:rPr lang="zh-TW" altLang="en-US" dirty="0">
                <a:solidFill>
                  <a:srgbClr val="00B050"/>
                </a:solidFill>
                <a:latin typeface="新細明體" pitchFamily="18" charset="-120"/>
              </a:rPr>
              <a:t>以布製鉛筆盒最佳</a:t>
            </a:r>
            <a:r>
              <a:rPr lang="zh-TW" altLang="en-US" dirty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r>
              <a:rPr lang="zh-TW" altLang="en-US" dirty="0">
                <a:solidFill>
                  <a:srgbClr val="FF0000"/>
                </a:solidFill>
                <a:latin typeface="新細明體" pitchFamily="18" charset="-120"/>
              </a:rPr>
              <a:t>鐵製、玩具式較易使孩子分心。</a:t>
            </a:r>
            <a:r>
              <a:rPr lang="zh-TW" altLang="en-US" sz="28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8436" name="Picture 6" descr="2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1263" y="2101850"/>
            <a:ext cx="3468687" cy="3065463"/>
          </a:xfrm>
          <a:noFill/>
        </p:spPr>
      </p:pic>
      <p:pic>
        <p:nvPicPr>
          <p:cNvPr id="18437" name="Picture 11" descr="動畫樹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5300663"/>
            <a:ext cx="1676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5874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524000"/>
            <a:ext cx="3581400" cy="4114800"/>
          </a:xfrm>
        </p:spPr>
        <p:txBody>
          <a:bodyPr/>
          <a:lstStyle/>
          <a:p>
            <a:pPr eaLnBrk="1" hangingPunct="1"/>
            <a:r>
              <a:rPr lang="zh-TW" altLang="zh-TW" dirty="0"/>
              <a:t>內含：</a:t>
            </a:r>
            <a:endParaRPr lang="en-US" altLang="zh-TW" dirty="0"/>
          </a:p>
          <a:p>
            <a:pPr marL="0" indent="0" eaLnBrk="1" hangingPunct="1">
              <a:buNone/>
            </a:pPr>
            <a:r>
              <a:rPr lang="zh-TW" altLang="zh-TW" dirty="0">
                <a:solidFill>
                  <a:srgbClr val="0000FF"/>
                </a:solidFill>
              </a:rPr>
              <a:t>削好的鉛筆</a:t>
            </a:r>
            <a:r>
              <a:rPr lang="en-US" altLang="zh-TW" dirty="0">
                <a:solidFill>
                  <a:srgbClr val="0000FF"/>
                </a:solidFill>
              </a:rPr>
              <a:t>3</a:t>
            </a:r>
            <a:r>
              <a:rPr lang="zh-TW" altLang="zh-TW" dirty="0">
                <a:solidFill>
                  <a:srgbClr val="0000FF"/>
                </a:solidFill>
              </a:rPr>
              <a:t>～</a:t>
            </a:r>
            <a:r>
              <a:rPr lang="en-US" altLang="zh-TW" dirty="0">
                <a:solidFill>
                  <a:srgbClr val="0000FF"/>
                </a:solidFill>
              </a:rPr>
              <a:t>5</a:t>
            </a:r>
            <a:r>
              <a:rPr lang="zh-TW" altLang="zh-TW" dirty="0">
                <a:solidFill>
                  <a:srgbClr val="0000FF"/>
                </a:solidFill>
              </a:rPr>
              <a:t>枝</a:t>
            </a:r>
            <a:r>
              <a:rPr lang="zh-TW" altLang="zh-TW" dirty="0">
                <a:solidFill>
                  <a:srgbClr val="00B050"/>
                </a:solidFill>
              </a:rPr>
              <a:t>橡皮擦</a:t>
            </a:r>
            <a:endParaRPr lang="en-US" altLang="zh-TW" dirty="0">
              <a:solidFill>
                <a:srgbClr val="00B050"/>
              </a:solidFill>
            </a:endParaRPr>
          </a:p>
          <a:p>
            <a:pPr marL="0" indent="0" eaLnBrk="1" hangingPunct="1">
              <a:buNone/>
            </a:pPr>
            <a:r>
              <a:rPr lang="zh-TW" altLang="zh-TW" dirty="0">
                <a:solidFill>
                  <a:srgbClr val="7030A0"/>
                </a:solidFill>
              </a:rPr>
              <a:t>尺</a:t>
            </a:r>
            <a:endParaRPr lang="en-US" altLang="zh-TW" dirty="0">
              <a:solidFill>
                <a:srgbClr val="7030A0"/>
              </a:solidFill>
              <a:latin typeface="新細明體" pitchFamily="18" charset="-120"/>
            </a:endParaRPr>
          </a:p>
          <a:p>
            <a:pPr marL="0" indent="0" eaLnBrk="1" hangingPunct="1">
              <a:buNone/>
            </a:pPr>
            <a:r>
              <a:rPr lang="zh-TW" altLang="en-US" sz="2800" dirty="0">
                <a:solidFill>
                  <a:srgbClr val="FF0000"/>
                </a:solidFill>
              </a:rPr>
              <a:t>彩虹筆</a:t>
            </a:r>
            <a:endParaRPr lang="en-US" altLang="zh-TW" sz="28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zh-TW" altLang="en-US" sz="2800" dirty="0">
              <a:solidFill>
                <a:srgbClr val="FF0000"/>
              </a:solidFill>
            </a:endParaRPr>
          </a:p>
        </p:txBody>
      </p:sp>
      <p:pic>
        <p:nvPicPr>
          <p:cNvPr id="18436" name="Picture 6" descr="2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1263" y="2101850"/>
            <a:ext cx="3468687" cy="3065463"/>
          </a:xfrm>
          <a:noFill/>
        </p:spPr>
      </p:pic>
      <p:pic>
        <p:nvPicPr>
          <p:cNvPr id="18437" name="Picture 11" descr="動畫樹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5300663"/>
            <a:ext cx="1676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56824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1413" y="914400"/>
            <a:ext cx="7623175" cy="790575"/>
          </a:xfrm>
        </p:spPr>
        <p:txBody>
          <a:bodyPr/>
          <a:lstStyle/>
          <a:p>
            <a:pPr algn="ctr" eaLnBrk="1" hangingPunct="1"/>
            <a:r>
              <a:rPr lang="zh-TW" altLang="en-US" b="1">
                <a:solidFill>
                  <a:srgbClr val="FF0000"/>
                </a:solidFill>
                <a:ea typeface="文鼎古印體" pitchFamily="49" charset="-120"/>
              </a:rPr>
              <a:t>不適用鉛筆盒</a:t>
            </a:r>
          </a:p>
        </p:txBody>
      </p:sp>
      <p:pic>
        <p:nvPicPr>
          <p:cNvPr id="19459" name="Picture 4" descr="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3581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5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22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矩形 6"/>
          <p:cNvSpPr>
            <a:spLocks noChangeArrowheads="1"/>
          </p:cNvSpPr>
          <p:nvPr/>
        </p:nvSpPr>
        <p:spPr bwMode="auto">
          <a:xfrm>
            <a:off x="2286000" y="5214938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6699"/>
              </a:buClr>
              <a:buSzPct val="7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400" b="1" dirty="0">
                <a:solidFill>
                  <a:srgbClr val="020202"/>
                </a:solidFill>
                <a:latin typeface="新細明體" pitchFamily="18" charset="-120"/>
              </a:rPr>
              <a:t>文具變玩具</a:t>
            </a:r>
            <a:endParaRPr lang="zh-TW" altLang="en-US" sz="2400" b="1" dirty="0">
              <a:solidFill>
                <a:srgbClr val="020202"/>
              </a:solidFill>
            </a:endParaRPr>
          </a:p>
        </p:txBody>
      </p:sp>
      <p:sp>
        <p:nvSpPr>
          <p:cNvPr id="19462" name="矩形 7"/>
          <p:cNvSpPr>
            <a:spLocks noChangeArrowheads="1"/>
          </p:cNvSpPr>
          <p:nvPr/>
        </p:nvSpPr>
        <p:spPr bwMode="auto">
          <a:xfrm>
            <a:off x="6286500" y="5214938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6699"/>
              </a:buClr>
              <a:buSzPct val="7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400" b="1" dirty="0">
                <a:solidFill>
                  <a:srgbClr val="020202"/>
                </a:solidFill>
              </a:rPr>
              <a:t>文具變樂器</a:t>
            </a:r>
          </a:p>
        </p:txBody>
      </p:sp>
    </p:spTree>
    <p:extLst>
      <p:ext uri="{BB962C8B-B14F-4D97-AF65-F5344CB8AC3E}">
        <p14:creationId xmlns:p14="http://schemas.microsoft.com/office/powerpoint/2010/main" val="353008963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71625" y="714375"/>
            <a:ext cx="7772400" cy="914400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solidFill>
                  <a:srgbClr val="FF0000"/>
                </a:solidFill>
                <a:ea typeface="文鼎古印體" pitchFamily="49" charset="-120"/>
              </a:rPr>
              <a:t>3.</a:t>
            </a:r>
            <a:r>
              <a:rPr lang="zh-TW" altLang="en-US" b="1" dirty="0">
                <a:solidFill>
                  <a:srgbClr val="FF0000"/>
                </a:solidFill>
                <a:ea typeface="文鼎古印體" pitchFamily="49" charset="-120"/>
              </a:rPr>
              <a:t>鉛筆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2938" y="1428750"/>
            <a:ext cx="3862387" cy="1398588"/>
          </a:xfrm>
        </p:spPr>
        <p:txBody>
          <a:bodyPr/>
          <a:lstStyle/>
          <a:p>
            <a:pPr eaLnBrk="1" hangingPunct="1"/>
            <a:r>
              <a:rPr lang="zh-TW" altLang="en-US">
                <a:solidFill>
                  <a:srgbClr val="0000FF"/>
                </a:solidFill>
                <a:latin typeface="新細明體" pitchFamily="18" charset="-120"/>
              </a:rPr>
              <a:t>三角鉛筆能協助小朋友正確握筆。</a:t>
            </a:r>
            <a:r>
              <a:rPr lang="zh-TW" altLang="en-US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20484" name="Picture 6" descr="5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2636838"/>
            <a:ext cx="6000750" cy="3857625"/>
          </a:xfrm>
          <a:noFill/>
        </p:spPr>
      </p:pic>
    </p:spTree>
    <p:extLst>
      <p:ext uri="{BB962C8B-B14F-4D97-AF65-F5344CB8AC3E}">
        <p14:creationId xmlns:p14="http://schemas.microsoft.com/office/powerpoint/2010/main" val="23335601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2700" y="838200"/>
            <a:ext cx="7340600" cy="947738"/>
          </a:xfrm>
        </p:spPr>
        <p:txBody>
          <a:bodyPr/>
          <a:lstStyle/>
          <a:p>
            <a:pPr algn="ctr" eaLnBrk="1" hangingPunct="1"/>
            <a:r>
              <a:rPr lang="zh-TW" altLang="en-US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不適用鉛筆</a:t>
            </a:r>
            <a:r>
              <a:rPr lang="en-US" altLang="zh-TW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(</a:t>
            </a:r>
            <a:r>
              <a:rPr lang="zh-TW" altLang="en-US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自動筆</a:t>
            </a:r>
            <a:r>
              <a:rPr lang="en-US" altLang="zh-TW" b="1">
                <a:solidFill>
                  <a:srgbClr val="FF0000"/>
                </a:solidFill>
                <a:latin typeface="文鼎古印體" pitchFamily="49" charset="-120"/>
                <a:ea typeface="文鼎古印體" pitchFamily="49" charset="-120"/>
              </a:rPr>
              <a:t>)</a:t>
            </a:r>
            <a:endParaRPr lang="zh-TW" altLang="en-US" b="1">
              <a:solidFill>
                <a:srgbClr val="FF0000"/>
              </a:solidFill>
              <a:latin typeface="文鼎古印體" pitchFamily="49" charset="-120"/>
              <a:ea typeface="文鼎古印體" pitchFamily="49" charset="-120"/>
            </a:endParaRPr>
          </a:p>
        </p:txBody>
      </p:sp>
      <p:pic>
        <p:nvPicPr>
          <p:cNvPr id="21507" name="Picture 4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73323"/>
            <a:ext cx="6080720" cy="391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7"/>
          <p:cNvSpPr>
            <a:spLocks noChangeArrowheads="1"/>
          </p:cNvSpPr>
          <p:nvPr/>
        </p:nvSpPr>
        <p:spPr bwMode="auto">
          <a:xfrm>
            <a:off x="2874928" y="5949278"/>
            <a:ext cx="35702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6699"/>
              </a:buClr>
              <a:buSzPct val="7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400" b="1" dirty="0">
                <a:solidFill>
                  <a:srgbClr val="020202"/>
                </a:solidFill>
              </a:rPr>
              <a:t>易斷，不利於小肌肉訓練</a:t>
            </a:r>
          </a:p>
        </p:txBody>
      </p:sp>
    </p:spTree>
    <p:extLst>
      <p:ext uri="{BB962C8B-B14F-4D97-AF65-F5344CB8AC3E}">
        <p14:creationId xmlns:p14="http://schemas.microsoft.com/office/powerpoint/2010/main" val="169894664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38238" y="1143000"/>
            <a:ext cx="7342187" cy="762000"/>
          </a:xfrm>
        </p:spPr>
        <p:txBody>
          <a:bodyPr/>
          <a:lstStyle/>
          <a:p>
            <a:pPr algn="ctr" eaLnBrk="1" hangingPunct="1"/>
            <a:r>
              <a:rPr lang="en-US" altLang="zh-TW" b="1" dirty="0">
                <a:solidFill>
                  <a:srgbClr val="FF0000"/>
                </a:solidFill>
                <a:ea typeface="文鼎古印體" pitchFamily="49" charset="-120"/>
              </a:rPr>
              <a:t>4.</a:t>
            </a:r>
            <a:r>
              <a:rPr lang="zh-TW" altLang="en-US" b="1" dirty="0">
                <a:solidFill>
                  <a:srgbClr val="FF0000"/>
                </a:solidFill>
                <a:ea typeface="文鼎古印體" pitchFamily="49" charset="-120"/>
              </a:rPr>
              <a:t>橡皮擦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eaLnBrk="1" hangingPunct="1"/>
            <a:r>
              <a:rPr lang="zh-TW" altLang="en-US" dirty="0">
                <a:solidFill>
                  <a:srgbClr val="0000FF"/>
                </a:solidFill>
              </a:rPr>
              <a:t>繪圖用的擦子最好擦。</a:t>
            </a:r>
          </a:p>
          <a:p>
            <a:pPr eaLnBrk="1" hangingPunct="1"/>
            <a:endParaRPr lang="en-US" altLang="zh-TW" sz="2800" dirty="0">
              <a:solidFill>
                <a:srgbClr val="0000FF"/>
              </a:solidFill>
            </a:endParaRPr>
          </a:p>
        </p:txBody>
      </p:sp>
      <p:pic>
        <p:nvPicPr>
          <p:cNvPr id="22532" name="Picture 6" descr="7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9075" y="2379663"/>
            <a:ext cx="3328988" cy="3416300"/>
          </a:xfrm>
          <a:noFill/>
        </p:spPr>
      </p:pic>
    </p:spTree>
    <p:extLst>
      <p:ext uri="{BB962C8B-B14F-4D97-AF65-F5344CB8AC3E}">
        <p14:creationId xmlns:p14="http://schemas.microsoft.com/office/powerpoint/2010/main" val="36961663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267</Words>
  <Application>Microsoft Macintosh PowerPoint</Application>
  <PresentationFormat>如螢幕大小 (4:3)</PresentationFormat>
  <Paragraphs>32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文鼎古印體</vt:lpstr>
      <vt:lpstr>新細明體</vt:lpstr>
      <vt:lpstr>Times New Roman</vt:lpstr>
      <vt:lpstr>Wingdings</vt:lpstr>
      <vt:lpstr>Nature</vt:lpstr>
      <vt:lpstr> 小一新生學用品準備指南</vt:lpstr>
      <vt:lpstr>1.後背式書包</vt:lpstr>
      <vt:lpstr>不適用書包(拖輪式)</vt:lpstr>
      <vt:lpstr>2.鉛筆盒</vt:lpstr>
      <vt:lpstr>PowerPoint 簡報</vt:lpstr>
      <vt:lpstr>不適用鉛筆盒</vt:lpstr>
      <vt:lpstr>3.鉛筆</vt:lpstr>
      <vt:lpstr>不適用鉛筆(自動筆)</vt:lpstr>
      <vt:lpstr>4.橡皮擦</vt:lpstr>
      <vt:lpstr>不適用橡皮擦</vt:lpstr>
      <vt:lpstr>5.尺</vt:lpstr>
      <vt:lpstr>不適用尺</vt:lpstr>
      <vt:lpstr>6.繪圖用具</vt:lpstr>
      <vt:lpstr>不適用繪圖用具</vt:lpstr>
      <vt:lpstr>7.餐具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四、購買文具前停看聽 </dc:title>
  <dc:creator>老師</dc:creator>
  <cp:lastModifiedBy>忠偉 湯</cp:lastModifiedBy>
  <cp:revision>8</cp:revision>
  <dcterms:created xsi:type="dcterms:W3CDTF">2016-08-09T03:08:17Z</dcterms:created>
  <dcterms:modified xsi:type="dcterms:W3CDTF">2024-08-17T04:45:21Z</dcterms:modified>
</cp:coreProperties>
</file>