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2"/>
    <p:sldMasterId id="2147483830" r:id="rId3"/>
  </p:sldMasterIdLst>
  <p:notesMasterIdLst>
    <p:notesMasterId r:id="rId21"/>
  </p:notesMasterIdLst>
  <p:handoutMasterIdLst>
    <p:handoutMasterId r:id="rId22"/>
  </p:handoutMasterIdLst>
  <p:sldIdLst>
    <p:sldId id="358" r:id="rId4"/>
    <p:sldId id="261" r:id="rId5"/>
    <p:sldId id="262" r:id="rId6"/>
    <p:sldId id="331" r:id="rId7"/>
    <p:sldId id="310" r:id="rId8"/>
    <p:sldId id="311" r:id="rId9"/>
    <p:sldId id="312" r:id="rId10"/>
    <p:sldId id="334" r:id="rId11"/>
    <p:sldId id="332" r:id="rId12"/>
    <p:sldId id="267" r:id="rId13"/>
    <p:sldId id="299" r:id="rId14"/>
    <p:sldId id="333" r:id="rId15"/>
    <p:sldId id="272" r:id="rId16"/>
    <p:sldId id="273" r:id="rId17"/>
    <p:sldId id="274" r:id="rId18"/>
    <p:sldId id="275" r:id="rId19"/>
    <p:sldId id="357" r:id="rId20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6C0C3-A643-4F79-81C4-9775CA9D6F67}" type="datetimeFigureOut">
              <a:rPr lang="zh-TW" altLang="en-US" smtClean="0"/>
              <a:pPr/>
              <a:t>2021/8/31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100B5-E570-492B-B5C4-2A3661F558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3442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714CD-99E5-4798-950B-239EC3798E50}" type="datetimeFigureOut">
              <a:rPr lang="zh-TW" altLang="en-US" smtClean="0"/>
              <a:pPr/>
              <a:t>2021/8/31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B2EA9-CD69-4B84-86BF-3FB87F7E2F3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64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2EA9-CD69-4B84-86BF-3FB87F7E2F3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060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期中考後</a:t>
            </a:r>
            <a:r>
              <a:rPr lang="en-US" altLang="zh-TW" dirty="0" smtClean="0"/>
              <a:t>,</a:t>
            </a:r>
            <a:r>
              <a:rPr lang="zh-TW" altLang="en-US" dirty="0" smtClean="0"/>
              <a:t>有空可讓孩子背九九乘法。數學作業的習寫</a:t>
            </a:r>
            <a:r>
              <a:rPr lang="en-US" altLang="zh-TW" dirty="0" smtClean="0"/>
              <a:t>,</a:t>
            </a:r>
            <a:r>
              <a:rPr lang="zh-TW" altLang="en-US" dirty="0" smtClean="0"/>
              <a:t>會要求他們寫上過程</a:t>
            </a:r>
            <a:r>
              <a:rPr lang="en-US" altLang="zh-TW" dirty="0" smtClean="0"/>
              <a:t>,</a:t>
            </a:r>
            <a:r>
              <a:rPr lang="zh-TW" altLang="en-US" dirty="0" smtClean="0"/>
              <a:t>再做確認。格式方面的要求是希望孩子養成良好的書寫習慣。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2EA9-CD69-4B84-86BF-3FB87F7E2F3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4677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2EA9-CD69-4B84-86BF-3FB87F7E2F3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945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8" name="Picture 8" descr="e_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 algn="ctr">
              <a:defRPr>
                <a:solidFill>
                  <a:srgbClr val="000066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ja-JP" altLang="en-US" noProof="0" smtClean="0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ja-JP" altLang="en-US" noProof="0" smtClean="0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5672200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60577" y="274639"/>
            <a:ext cx="1726223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781908" y="274639"/>
            <a:ext cx="5037992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4841037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913" y="260350"/>
            <a:ext cx="7632700" cy="9350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179388" y="1916113"/>
            <a:ext cx="8785225" cy="4752975"/>
          </a:xfrm>
        </p:spPr>
        <p:txBody>
          <a:bodyPr rtlCol="0">
            <a:normAutofit/>
          </a:bodyPr>
          <a:lstStyle/>
          <a:p>
            <a:pPr lvl="0"/>
            <a:endParaRPr lang="zh-TW" alt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66AFC-9FDE-4BDA-9DBF-239DC1CC5D6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9996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none" spc="100">
                <a:ln w="19050">
                  <a:solidFill>
                    <a:schemeClr val="bg1"/>
                  </a:solidFill>
                  <a:prstDash val="solid"/>
                </a:ln>
                <a:solidFill>
                  <a:srgbClr val="4B350D"/>
                </a:solidFill>
                <a:effectLst/>
              </a:defRPr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 baseline="0">
                <a:ln w="19050" cmpd="sng">
                  <a:solidFill>
                    <a:schemeClr val="bg1"/>
                  </a:solidFill>
                </a:ln>
                <a:solidFill>
                  <a:srgbClr val="4B350D"/>
                </a:solidFill>
                <a:effectLst/>
                <a:latin typeface="+mn-lt"/>
                <a:ea typeface="+mn-ea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 smtClean="0"/>
              <a:t>按一下以編輯母片副標題樣式</a:t>
            </a:r>
            <a:endParaRPr kumimoji="1"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B350D"/>
                </a:solidFill>
              </a:defRPr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B350D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B350D"/>
                </a:solidFill>
              </a:defRPr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1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buFontTx/>
              <a:buBlip>
                <a:blip r:embed="rId3"/>
              </a:buBlip>
              <a:defRPr/>
            </a:lvl6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66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FF6600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359002"/>
                </a:solidFill>
              </a:defRPr>
            </a:lvl1pPr>
            <a:lvl2pPr>
              <a:defRPr sz="2400">
                <a:solidFill>
                  <a:srgbClr val="4B350D"/>
                </a:solidFill>
              </a:defRPr>
            </a:lvl2pPr>
            <a:lvl3pPr>
              <a:defRPr sz="2000">
                <a:solidFill>
                  <a:srgbClr val="4B350D"/>
                </a:solidFill>
              </a:defRPr>
            </a:lvl3pPr>
            <a:lvl4pPr>
              <a:defRPr sz="1800">
                <a:solidFill>
                  <a:srgbClr val="4B350D"/>
                </a:solidFill>
              </a:defRPr>
            </a:lvl4pPr>
            <a:lvl5pPr>
              <a:defRPr sz="1800">
                <a:solidFill>
                  <a:srgbClr val="4B350D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 cap="none" spc="0">
                <a:ln>
                  <a:solidFill>
                    <a:srgbClr val="FF6600"/>
                  </a:solidFill>
                </a:ln>
                <a:solidFill>
                  <a:srgbClr val="FF6600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n>
                  <a:solidFill>
                    <a:srgbClr val="359002"/>
                  </a:solidFill>
                </a:ln>
                <a:solidFill>
                  <a:srgbClr val="92D05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4B350D"/>
                </a:solidFill>
              </a:defRPr>
            </a:lvl1pPr>
            <a:lvl2pPr>
              <a:defRPr sz="2000">
                <a:solidFill>
                  <a:srgbClr val="4B350D"/>
                </a:solidFill>
              </a:defRPr>
            </a:lvl2pPr>
            <a:lvl3pPr>
              <a:defRPr sz="1800">
                <a:solidFill>
                  <a:srgbClr val="4B350D"/>
                </a:solidFill>
              </a:defRPr>
            </a:lvl3pPr>
            <a:lvl4pPr>
              <a:defRPr sz="1600">
                <a:solidFill>
                  <a:srgbClr val="4B350D"/>
                </a:solidFill>
              </a:defRPr>
            </a:lvl4pPr>
            <a:lvl5pPr>
              <a:defRPr sz="1600">
                <a:solidFill>
                  <a:srgbClr val="4B350D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008346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zh-TW" altLang="en-US" smtClean="0"/>
              <a:t>按一下圖示以新增圖片</a:t>
            </a:r>
            <a:endParaRPr kumimoji="1"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4967813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781908" y="1600201"/>
            <a:ext cx="338210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304692" y="1600201"/>
            <a:ext cx="338210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8511963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001441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715655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9274153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0283963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4633634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6.jpeg"/><Relationship Id="rId18" Type="http://schemas.openxmlformats.org/officeDocument/2006/relationships/image" Target="../media/image1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7" Type="http://schemas.openxmlformats.org/officeDocument/2006/relationships/image" Target="../media/image10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3" name="Picture 7" descr="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81908" y="274638"/>
            <a:ext cx="690489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81908" y="1600201"/>
            <a:ext cx="690489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81908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4123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zh-TW" alt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4974" y="6245225"/>
            <a:ext cx="1721826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ransition spd="med">
    <p:cut thruBlk="1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◆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▪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B350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70BC2E7C-C403-4EDF-8D30-A8B426B281B2}" type="datetimeFigureOut">
              <a:rPr lang="en-US" altLang="zh-TW" smtClean="0"/>
              <a:pPr/>
              <a:t>8/31/2021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rgbClr val="4B350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4B350D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D095BBF-7A1A-446C-94FF-DEC3CB33F545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 cap="none" spc="0">
          <a:ln w="19050" cmpd="sng">
            <a:solidFill>
              <a:schemeClr val="bg1"/>
            </a:solidFill>
            <a:prstDash val="solid"/>
            <a:miter lim="800000"/>
          </a:ln>
          <a:solidFill>
            <a:srgbClr val="4B350D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kumimoji="1" sz="3200" kern="1200" baseline="0">
          <a:solidFill>
            <a:srgbClr val="4B350D"/>
          </a:solidFill>
          <a:latin typeface="+mn-lt"/>
          <a:ea typeface="+mn-ea"/>
          <a:cs typeface="Microsoft Sans Serif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kumimoji="1" sz="2800" kern="1200" baseline="0">
          <a:solidFill>
            <a:srgbClr val="4B350D"/>
          </a:solidFill>
          <a:latin typeface="+mn-lt"/>
          <a:ea typeface="+mn-ea"/>
          <a:cs typeface="Microsoft Sans Serif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kumimoji="1" sz="2400" kern="1200" baseline="0">
          <a:solidFill>
            <a:srgbClr val="4B350D"/>
          </a:solidFill>
          <a:latin typeface="+mn-lt"/>
          <a:ea typeface="+mn-ea"/>
          <a:cs typeface="Microsoft Sans Serif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kumimoji="1" sz="2000" kern="1200" baseline="0">
          <a:solidFill>
            <a:srgbClr val="4B350D"/>
          </a:solidFill>
          <a:latin typeface="+mn-lt"/>
          <a:ea typeface="+mn-ea"/>
          <a:cs typeface="Microsoft Sans Serif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kumimoji="1" sz="2000" kern="1200" baseline="0">
          <a:solidFill>
            <a:srgbClr val="4B350D"/>
          </a:solidFill>
          <a:latin typeface="+mn-lt"/>
          <a:ea typeface="+mn-ea"/>
          <a:cs typeface="Microsoft Sans Serif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kumimoji="1" sz="1800" kern="1200">
          <a:solidFill>
            <a:srgbClr val="4B350D"/>
          </a:solidFill>
          <a:latin typeface="+mn-lt"/>
          <a:ea typeface="+mn-ea"/>
          <a:cs typeface="Microsoft Sans Serif" pitchFamily="34" charset="0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kumimoji="1" sz="1800" kern="1200">
          <a:solidFill>
            <a:srgbClr val="4B350D"/>
          </a:solidFill>
          <a:latin typeface="+mn-lt"/>
          <a:ea typeface="+mn-ea"/>
          <a:cs typeface="Microsoft Sans Serif" pitchFamily="34" charset="0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kumimoji="1" sz="1600" kern="1200">
          <a:solidFill>
            <a:srgbClr val="4B350D"/>
          </a:solidFill>
          <a:latin typeface="+mn-lt"/>
          <a:ea typeface="+mn-ea"/>
          <a:cs typeface="Microsoft Sans Serif" pitchFamily="34" charset="0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kumimoji="1" sz="1600" kern="1200">
          <a:solidFill>
            <a:srgbClr val="4B350D"/>
          </a:solidFill>
          <a:latin typeface="+mn-lt"/>
          <a:ea typeface="+mn-ea"/>
          <a:cs typeface="Microsoft Sans Serif" pitchFamily="34" charset="0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gif"/><Relationship Id="rId5" Type="http://schemas.openxmlformats.org/officeDocument/2006/relationships/image" Target="../media/image16.png"/><Relationship Id="rId4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7030A0"/>
                </a:solidFill>
                <a:latin typeface="文鼎古印體" pitchFamily="65" charset="-120"/>
                <a:ea typeface="文鼎古印體" pitchFamily="65" charset="-120"/>
              </a:rPr>
              <a:t>民權國小</a:t>
            </a:r>
            <a:r>
              <a:rPr lang="en-US" altLang="zh-TW" b="1" dirty="0" smtClean="0">
                <a:solidFill>
                  <a:srgbClr val="7030A0"/>
                </a:solidFill>
                <a:latin typeface="文鼎古印體" pitchFamily="65" charset="-120"/>
                <a:ea typeface="文鼎古印體" pitchFamily="65" charset="-120"/>
              </a:rPr>
              <a:t>110</a:t>
            </a:r>
            <a:r>
              <a:rPr lang="zh-TW" altLang="en-US" b="1" dirty="0" smtClean="0">
                <a:solidFill>
                  <a:srgbClr val="7030A0"/>
                </a:solidFill>
                <a:latin typeface="文鼎古印體" pitchFamily="65" charset="-120"/>
                <a:ea typeface="文鼎古印體" pitchFamily="65" charset="-120"/>
              </a:rPr>
              <a:t>學年度</a:t>
            </a:r>
            <a:br>
              <a:rPr lang="zh-TW" altLang="en-US" b="1" dirty="0" smtClean="0">
                <a:solidFill>
                  <a:srgbClr val="7030A0"/>
                </a:solidFill>
                <a:latin typeface="文鼎古印體" pitchFamily="65" charset="-120"/>
                <a:ea typeface="文鼎古印體" pitchFamily="65" charset="-120"/>
              </a:rPr>
            </a:br>
            <a:r>
              <a:rPr lang="zh-TW" altLang="en-US" b="1" dirty="0" smtClean="0">
                <a:solidFill>
                  <a:srgbClr val="7030A0"/>
                </a:solidFill>
                <a:latin typeface="文鼎古印體" pitchFamily="65" charset="-120"/>
                <a:ea typeface="文鼎古印體" pitchFamily="65" charset="-120"/>
              </a:rPr>
              <a:t>第一學期</a:t>
            </a:r>
            <a:endParaRPr lang="zh-TW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1988840"/>
            <a:ext cx="6400800" cy="3024336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zh-TW" altLang="en-US" sz="4800" dirty="0" smtClean="0">
                <a:ea typeface="華康方圓體W7" pitchFamily="81" charset="-120"/>
              </a:rPr>
              <a:t>一年一班  學校日</a:t>
            </a:r>
            <a:endParaRPr lang="en-US" altLang="zh-TW" sz="4800" dirty="0" smtClean="0">
              <a:ea typeface="華康方圓體W7" pitchFamily="81" charset="-120"/>
            </a:endParaRPr>
          </a:p>
          <a:p>
            <a:endParaRPr lang="en-US" altLang="zh-TW" dirty="0">
              <a:ea typeface="華康方圓體W7" pitchFamily="81" charset="-120"/>
            </a:endParaRPr>
          </a:p>
          <a:p>
            <a:r>
              <a:rPr lang="zh-TW" altLang="en-US" sz="5400" dirty="0" smtClean="0">
                <a:solidFill>
                  <a:srgbClr val="FF0000"/>
                </a:solidFill>
                <a:ea typeface="華康方圓體W7" pitchFamily="81" charset="-120"/>
              </a:rPr>
              <a:t>歡迎各位家長的蒞臨</a:t>
            </a:r>
            <a:endParaRPr lang="en-US" altLang="zh-TW" sz="5400" dirty="0" smtClean="0">
              <a:solidFill>
                <a:srgbClr val="FF0000"/>
              </a:solidFill>
              <a:ea typeface="華康方圓體W7" pitchFamily="81" charset="-120"/>
            </a:endParaRPr>
          </a:p>
          <a:p>
            <a:endParaRPr lang="en-US" altLang="zh-TW" dirty="0">
              <a:solidFill>
                <a:srgbClr val="FF0000"/>
              </a:solidFill>
              <a:ea typeface="華康方圓體W7" pitchFamily="81" charset="-120"/>
            </a:endParaRPr>
          </a:p>
          <a:p>
            <a:r>
              <a:rPr lang="zh-TW" altLang="en-US" dirty="0" smtClean="0">
                <a:solidFill>
                  <a:srgbClr val="002060"/>
                </a:solidFill>
                <a:ea typeface="華康方圓體W7" pitchFamily="81" charset="-120"/>
              </a:rPr>
              <a:t>張純瑗 老師</a:t>
            </a:r>
          </a:p>
        </p:txBody>
      </p:sp>
    </p:spTree>
    <p:extLst>
      <p:ext uri="{BB962C8B-B14F-4D97-AF65-F5344CB8AC3E}">
        <p14:creationId xmlns:p14="http://schemas.microsoft.com/office/powerpoint/2010/main" val="390711008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班級經營理念</a:t>
            </a:r>
          </a:p>
        </p:txBody>
      </p:sp>
      <p:sp>
        <p:nvSpPr>
          <p:cNvPr id="8195" name="Rectangle 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71600" y="1916832"/>
            <a:ext cx="6588224" cy="3095625"/>
          </a:xfrm>
          <a:noFill/>
        </p:spPr>
        <p:txBody>
          <a:bodyPr/>
          <a:lstStyle/>
          <a:p>
            <a:r>
              <a:rPr lang="zh-TW" altLang="en-US" sz="2800" dirty="0">
                <a:latin typeface="+mn-ea"/>
              </a:rPr>
              <a:t>培養良好的品德</a:t>
            </a:r>
          </a:p>
          <a:p>
            <a:r>
              <a:rPr lang="zh-TW" altLang="en-US" sz="2800" dirty="0">
                <a:latin typeface="+mn-ea"/>
              </a:rPr>
              <a:t>養成閱讀習慣</a:t>
            </a:r>
          </a:p>
          <a:p>
            <a:r>
              <a:rPr lang="zh-TW" altLang="en-US" sz="2800" dirty="0">
                <a:latin typeface="+mn-ea"/>
              </a:rPr>
              <a:t>提升語文能力</a:t>
            </a:r>
          </a:p>
          <a:p>
            <a:r>
              <a:rPr lang="zh-TW" altLang="en-US" sz="2800" dirty="0">
                <a:latin typeface="+mn-ea"/>
              </a:rPr>
              <a:t>多元發展</a:t>
            </a:r>
          </a:p>
          <a:p>
            <a:endParaRPr lang="zh-TW" altLang="en-US" dirty="0" smtClean="0">
              <a:ea typeface="全真中細圓體" pitchFamily="49" charset="-120"/>
            </a:endParaRPr>
          </a:p>
          <a:p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23366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>
                <a:solidFill>
                  <a:srgbClr val="0070C0"/>
                </a:solidFill>
              </a:rPr>
              <a:t>孩子在校</a:t>
            </a:r>
            <a:r>
              <a:rPr lang="zh-TW" altLang="zh-TW" b="1" dirty="0">
                <a:solidFill>
                  <a:srgbClr val="FF0000"/>
                </a:solidFill>
              </a:rPr>
              <a:t>特殊狀況</a:t>
            </a:r>
            <a:r>
              <a:rPr lang="zh-TW" altLang="zh-TW" b="1" dirty="0">
                <a:solidFill>
                  <a:srgbClr val="0070C0"/>
                </a:solidFill>
              </a:rPr>
              <a:t>處理</a:t>
            </a:r>
            <a:r>
              <a:rPr lang="zh-TW" altLang="zh-TW" b="1" dirty="0" smtClean="0">
                <a:solidFill>
                  <a:srgbClr val="0070C0"/>
                </a:solidFill>
              </a:rPr>
              <a:t>原則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7500" lnSpcReduction="20000"/>
          </a:bodyPr>
          <a:lstStyle/>
          <a:p>
            <a:r>
              <a:rPr lang="zh-TW" altLang="zh-TW" dirty="0">
                <a:solidFill>
                  <a:srgbClr val="FF0000"/>
                </a:solidFill>
              </a:rPr>
              <a:t>受傷</a:t>
            </a:r>
            <a:r>
              <a:rPr lang="zh-TW" altLang="zh-TW" dirty="0"/>
              <a:t>：請健康中心處理，並於聯絡簿轉達。若傷勢嚴重，立刻聯絡家長（或由校方</a:t>
            </a:r>
            <a:r>
              <a:rPr lang="zh-TW" altLang="zh-TW" dirty="0" smtClean="0"/>
              <a:t>）</a:t>
            </a:r>
            <a:r>
              <a:rPr lang="zh-TW" altLang="en-US" dirty="0" smtClean="0"/>
              <a:t>送</a:t>
            </a:r>
            <a:r>
              <a:rPr lang="zh-TW" altLang="zh-TW" dirty="0" smtClean="0"/>
              <a:t>醫</a:t>
            </a:r>
            <a:r>
              <a:rPr lang="zh-TW" altLang="zh-TW" dirty="0"/>
              <a:t>。</a:t>
            </a:r>
          </a:p>
          <a:p>
            <a:r>
              <a:rPr lang="zh-TW" altLang="zh-TW" dirty="0" smtClean="0">
                <a:solidFill>
                  <a:srgbClr val="FF0000"/>
                </a:solidFill>
              </a:rPr>
              <a:t>大小便</a:t>
            </a:r>
            <a:r>
              <a:rPr lang="zh-TW" altLang="zh-TW" dirty="0">
                <a:solidFill>
                  <a:srgbClr val="FF0000"/>
                </a:solidFill>
              </a:rPr>
              <a:t>弄髒衣褲</a:t>
            </a:r>
            <a:r>
              <a:rPr lang="zh-TW" altLang="zh-TW" dirty="0"/>
              <a:t>：在尊重孩子的尊嚴下，協助清理並讓孩子換乾淨的衣褲</a:t>
            </a:r>
            <a:r>
              <a:rPr lang="zh-TW" altLang="zh-TW" dirty="0" smtClean="0"/>
              <a:t>。請家長</a:t>
            </a:r>
            <a:r>
              <a:rPr lang="zh-TW" altLang="en-US" dirty="0" smtClean="0"/>
              <a:t>讓孩子帶乾淨的衣服放在學校櫃子</a:t>
            </a:r>
            <a:r>
              <a:rPr lang="zh-TW" altLang="zh-TW" dirty="0" smtClean="0"/>
              <a:t>。</a:t>
            </a:r>
            <a:endParaRPr lang="zh-TW" altLang="zh-TW" dirty="0"/>
          </a:p>
          <a:p>
            <a:r>
              <a:rPr lang="zh-TW" altLang="zh-TW" dirty="0" smtClean="0">
                <a:solidFill>
                  <a:srgbClr val="FF0000"/>
                </a:solidFill>
              </a:rPr>
              <a:t>危險</a:t>
            </a:r>
            <a:r>
              <a:rPr lang="zh-TW" altLang="zh-TW" dirty="0">
                <a:solidFill>
                  <a:srgbClr val="FF0000"/>
                </a:solidFill>
              </a:rPr>
              <a:t>行為</a:t>
            </a:r>
            <a:r>
              <a:rPr lang="zh-TW" altLang="zh-TW" dirty="0"/>
              <a:t>：會於聯絡簿或電話告知，請家長共同協助教導。</a:t>
            </a:r>
          </a:p>
          <a:p>
            <a:r>
              <a:rPr lang="zh-TW" altLang="zh-TW" dirty="0" smtClean="0">
                <a:solidFill>
                  <a:srgbClr val="FF0000"/>
                </a:solidFill>
              </a:rPr>
              <a:t>傳染性</a:t>
            </a:r>
            <a:r>
              <a:rPr lang="zh-TW" altLang="zh-TW" dirty="0">
                <a:solidFill>
                  <a:srgbClr val="FF0000"/>
                </a:solidFill>
              </a:rPr>
              <a:t>疾病</a:t>
            </a:r>
            <a:r>
              <a:rPr lang="zh-TW" altLang="zh-TW" dirty="0"/>
              <a:t>：請生病的孩子在家休息</a:t>
            </a:r>
            <a:r>
              <a:rPr lang="zh-TW" altLang="zh-TW" dirty="0" smtClean="0"/>
              <a:t>。教室</a:t>
            </a:r>
            <a:r>
              <a:rPr lang="zh-TW" altLang="en-US" dirty="0" smtClean="0"/>
              <a:t>也會消毒</a:t>
            </a:r>
            <a:r>
              <a:rPr lang="zh-TW" altLang="zh-TW" dirty="0" smtClean="0"/>
              <a:t>，</a:t>
            </a:r>
            <a:r>
              <a:rPr lang="zh-TW" altLang="en-US" dirty="0" smtClean="0"/>
              <a:t>請</a:t>
            </a:r>
            <a:r>
              <a:rPr lang="zh-TW" altLang="zh-TW" dirty="0" smtClean="0"/>
              <a:t>孩子</a:t>
            </a:r>
            <a:r>
              <a:rPr lang="zh-TW" altLang="zh-TW" dirty="0"/>
              <a:t>多洗手。</a:t>
            </a:r>
          </a:p>
          <a:p>
            <a:r>
              <a:rPr lang="zh-TW" altLang="zh-TW" dirty="0" smtClean="0">
                <a:solidFill>
                  <a:srgbClr val="FF0000"/>
                </a:solidFill>
              </a:rPr>
              <a:t>功課</a:t>
            </a:r>
            <a:r>
              <a:rPr lang="zh-TW" altLang="zh-TW" dirty="0">
                <a:solidFill>
                  <a:srgbClr val="FF0000"/>
                </a:solidFill>
              </a:rPr>
              <a:t>未完成</a:t>
            </a:r>
            <a:r>
              <a:rPr lang="zh-TW" altLang="zh-TW" dirty="0"/>
              <a:t>：請孩子下課補寫，仍未完成者帶回家補寫，並於聯絡簿告知家長。</a:t>
            </a:r>
          </a:p>
          <a:p>
            <a:r>
              <a:rPr lang="zh-TW" altLang="zh-TW" dirty="0" smtClean="0">
                <a:solidFill>
                  <a:srgbClr val="FF0000"/>
                </a:solidFill>
              </a:rPr>
              <a:t>未</a:t>
            </a:r>
            <a:r>
              <a:rPr lang="zh-TW" altLang="zh-TW" dirty="0">
                <a:solidFill>
                  <a:srgbClr val="FF0000"/>
                </a:solidFill>
              </a:rPr>
              <a:t>帶餐盒</a:t>
            </a:r>
            <a:r>
              <a:rPr lang="zh-TW" altLang="zh-TW" dirty="0"/>
              <a:t>：使用教室的備用餐</a:t>
            </a:r>
            <a:r>
              <a:rPr lang="zh-TW" altLang="zh-TW" dirty="0" smtClean="0"/>
              <a:t>盒。</a:t>
            </a:r>
            <a:endParaRPr lang="zh-TW" altLang="zh-TW" dirty="0"/>
          </a:p>
          <a:p>
            <a:r>
              <a:rPr lang="zh-TW" altLang="zh-TW" dirty="0" smtClean="0">
                <a:solidFill>
                  <a:srgbClr val="FF0000"/>
                </a:solidFill>
              </a:rPr>
              <a:t>未</a:t>
            </a:r>
            <a:r>
              <a:rPr lang="zh-TW" altLang="en-US" dirty="0" smtClean="0">
                <a:solidFill>
                  <a:srgbClr val="FF0000"/>
                </a:solidFill>
              </a:rPr>
              <a:t>戴口罩</a:t>
            </a:r>
            <a:r>
              <a:rPr lang="zh-TW" altLang="zh-TW" dirty="0" smtClean="0"/>
              <a:t>：使用</a:t>
            </a:r>
            <a:r>
              <a:rPr lang="zh-TW" altLang="en-US" dirty="0" smtClean="0"/>
              <a:t>備用口罩</a:t>
            </a:r>
            <a:r>
              <a:rPr lang="zh-TW" altLang="zh-TW" dirty="0" smtClean="0"/>
              <a:t>，</a:t>
            </a:r>
            <a:r>
              <a:rPr lang="zh-TW" altLang="zh-TW" dirty="0"/>
              <a:t>隔天歸還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</a:t>
            </a:r>
            <a:r>
              <a:rPr lang="zh-TW" altLang="zh-TW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977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師生共同合作事項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7942117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1650" y="1268413"/>
            <a:ext cx="8642350" cy="452596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zh-TW" sz="2800" dirty="0" smtClean="0"/>
              <a:t>1.</a:t>
            </a:r>
            <a:r>
              <a:rPr lang="zh-TW" altLang="zh-TW" sz="2800" dirty="0" smtClean="0">
                <a:solidFill>
                  <a:srgbClr val="FF0000"/>
                </a:solidFill>
              </a:rPr>
              <a:t> </a:t>
            </a:r>
            <a:r>
              <a:rPr lang="zh-TW" altLang="zh-TW" sz="2800" dirty="0" smtClean="0"/>
              <a:t>早上</a:t>
            </a:r>
            <a:r>
              <a:rPr lang="en-US" altLang="zh-TW" sz="2800" dirty="0" smtClean="0"/>
              <a:t>7</a:t>
            </a:r>
            <a:r>
              <a:rPr lang="zh-TW" altLang="zh-TW" sz="2800" dirty="0" smtClean="0"/>
              <a:t>點</a:t>
            </a:r>
            <a:r>
              <a:rPr lang="en-US" altLang="zh-TW" sz="2800" dirty="0"/>
              <a:t>5</a:t>
            </a:r>
            <a:r>
              <a:rPr lang="en-US" altLang="zh-TW" sz="2800" dirty="0" smtClean="0"/>
              <a:t>0</a:t>
            </a:r>
            <a:r>
              <a:rPr lang="zh-TW" altLang="zh-TW" sz="2800" dirty="0" smtClean="0"/>
              <a:t>分</a:t>
            </a:r>
            <a:r>
              <a:rPr lang="zh-TW" altLang="en-US" sz="2800" dirty="0" smtClean="0"/>
              <a:t>以前</a:t>
            </a:r>
            <a:r>
              <a:rPr lang="zh-TW" altLang="zh-TW" sz="2800" dirty="0" smtClean="0"/>
              <a:t>到</a:t>
            </a:r>
            <a:r>
              <a:rPr lang="zh-TW" altLang="zh-TW" sz="2800" dirty="0"/>
              <a:t>校，請勿早到或</a:t>
            </a:r>
            <a:r>
              <a:rPr lang="zh-TW" altLang="zh-TW" sz="2800" dirty="0" smtClean="0"/>
              <a:t>遲到。</a:t>
            </a:r>
            <a:endParaRPr lang="en-US" altLang="zh-TW" sz="2800" dirty="0" smtClean="0"/>
          </a:p>
          <a:p>
            <a:pPr marL="0" indent="0">
              <a:buNone/>
              <a:defRPr/>
            </a:pPr>
            <a:endParaRPr lang="en-US" altLang="zh-TW" sz="2800" dirty="0" smtClean="0"/>
          </a:p>
          <a:p>
            <a:pPr marL="0" indent="0">
              <a:buNone/>
              <a:defRPr/>
            </a:pPr>
            <a:r>
              <a:rPr lang="en-US" altLang="zh-TW" sz="2800" dirty="0" smtClean="0"/>
              <a:t>2.</a:t>
            </a:r>
            <a:r>
              <a:rPr lang="zh-TW" altLang="en-US" sz="2800" dirty="0" smtClean="0"/>
              <a:t>請讓學生養成</a:t>
            </a:r>
            <a:r>
              <a:rPr lang="zh-TW" altLang="en-US" sz="2800" dirty="0" smtClean="0">
                <a:solidFill>
                  <a:srgbClr val="FF0000"/>
                </a:solidFill>
              </a:rPr>
              <a:t>吃完早餐再上學</a:t>
            </a:r>
            <a:r>
              <a:rPr lang="zh-TW" altLang="en-US" sz="2800" dirty="0" smtClean="0"/>
              <a:t>的習慣。</a:t>
            </a:r>
            <a:endParaRPr lang="en-US" altLang="zh-TW" sz="2800" dirty="0" smtClean="0"/>
          </a:p>
          <a:p>
            <a:pPr marL="0" indent="0">
              <a:buNone/>
              <a:defRPr/>
            </a:pPr>
            <a:endParaRPr lang="zh-TW" altLang="zh-TW" sz="2800" dirty="0"/>
          </a:p>
          <a:p>
            <a:pPr marL="0" indent="0">
              <a:buNone/>
              <a:defRPr/>
            </a:pPr>
            <a:r>
              <a:rPr lang="en-US" altLang="zh-TW" sz="2800" dirty="0" smtClean="0"/>
              <a:t>3.</a:t>
            </a:r>
            <a:r>
              <a:rPr lang="zh-TW" altLang="zh-TW" sz="2800" dirty="0" smtClean="0"/>
              <a:t>送</a:t>
            </a:r>
            <a:r>
              <a:rPr lang="zh-TW" altLang="zh-TW" sz="2800" dirty="0"/>
              <a:t>小朋友到</a:t>
            </a:r>
            <a:r>
              <a:rPr lang="zh-TW" altLang="zh-TW" sz="2800" dirty="0">
                <a:solidFill>
                  <a:srgbClr val="FF0000"/>
                </a:solidFill>
              </a:rPr>
              <a:t>校門口</a:t>
            </a:r>
            <a:r>
              <a:rPr lang="zh-TW" altLang="zh-TW" sz="2800" dirty="0"/>
              <a:t>即可。請讓小朋友自己走進教室，學習獨立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Arial" pitchFamily="34" charset="0"/>
              <a:buChar char="•"/>
              <a:defRPr/>
            </a:pPr>
            <a:endParaRPr lang="zh-TW" altLang="zh-TW" sz="2800" dirty="0"/>
          </a:p>
          <a:p>
            <a:pPr marL="609600" indent="-609600">
              <a:buFont typeface="Arial" pitchFamily="34" charset="0"/>
              <a:buChar char="•"/>
              <a:defRPr/>
            </a:pPr>
            <a:endParaRPr lang="zh-TW" altLang="en-US" sz="2800" dirty="0" smtClean="0">
              <a:latin typeface="全真中細圓體" pitchFamily="49" charset="-120"/>
              <a:ea typeface="全真中細圓體" pitchFamily="49" charset="-120"/>
            </a:endParaRPr>
          </a:p>
          <a:p>
            <a:pPr marL="609600" indent="-609600">
              <a:buFont typeface="Arial" pitchFamily="34" charset="0"/>
              <a:buChar char="•"/>
              <a:defRPr/>
            </a:pPr>
            <a:endParaRPr lang="en-US" altLang="zh-TW" sz="28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8787" y="28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親師合作事項</a:t>
            </a:r>
          </a:p>
        </p:txBody>
      </p:sp>
    </p:spTree>
    <p:extLst>
      <p:ext uri="{BB962C8B-B14F-4D97-AF65-F5344CB8AC3E}">
        <p14:creationId xmlns:p14="http://schemas.microsoft.com/office/powerpoint/2010/main" val="244172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268413"/>
            <a:ext cx="8229600" cy="4525962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altLang="zh-TW" sz="2800" dirty="0" smtClean="0">
                <a:latin typeface="+mn-ea"/>
              </a:rPr>
              <a:t>4.</a:t>
            </a:r>
            <a:r>
              <a:rPr lang="zh-TW" altLang="zh-TW" sz="2800" dirty="0" smtClean="0">
                <a:latin typeface="+mn-ea"/>
              </a:rPr>
              <a:t>每天協助孩子</a:t>
            </a:r>
            <a:r>
              <a:rPr lang="zh-TW" altLang="zh-TW" sz="2800" dirty="0" smtClean="0">
                <a:solidFill>
                  <a:srgbClr val="FF0000"/>
                </a:solidFill>
                <a:latin typeface="+mn-ea"/>
              </a:rPr>
              <a:t>檢查功課及聯絡簿</a:t>
            </a:r>
            <a:r>
              <a:rPr lang="zh-TW" altLang="en-US" sz="2800" dirty="0" smtClean="0">
                <a:solidFill>
                  <a:srgbClr val="FF0000"/>
                </a:solidFill>
                <a:latin typeface="+mn-ea"/>
              </a:rPr>
              <a:t>，並準備上課所需之學用品</a:t>
            </a:r>
            <a:r>
              <a:rPr lang="zh-TW" altLang="en-US" sz="2800" dirty="0" smtClean="0">
                <a:latin typeface="+mn-ea"/>
              </a:rPr>
              <a:t>。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請讓孩子逐項檢查並準備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en-US" sz="2800" dirty="0" smtClean="0">
                <a:latin typeface="+mn-ea"/>
              </a:rPr>
              <a:t>。</a:t>
            </a:r>
            <a:endParaRPr lang="en-US" altLang="zh-TW" sz="2800" dirty="0" smtClean="0">
              <a:latin typeface="+mn-ea"/>
            </a:endParaRPr>
          </a:p>
          <a:p>
            <a:pPr marL="0" indent="0">
              <a:buFontTx/>
              <a:buNone/>
              <a:defRPr/>
            </a:pPr>
            <a:endParaRPr lang="en-US" altLang="zh-TW" sz="2800" dirty="0" smtClean="0">
              <a:latin typeface="+mn-ea"/>
            </a:endParaRPr>
          </a:p>
          <a:p>
            <a:pPr marL="0" indent="0">
              <a:buNone/>
              <a:defRPr/>
            </a:pPr>
            <a:r>
              <a:rPr lang="en-US" altLang="zh-TW" sz="2800" dirty="0" smtClean="0">
                <a:latin typeface="+mn-ea"/>
              </a:rPr>
              <a:t>5.</a:t>
            </a:r>
            <a:r>
              <a:rPr lang="zh-TW" altLang="en-US" sz="2800" dirty="0">
                <a:solidFill>
                  <a:srgbClr val="FF0000"/>
                </a:solidFill>
              </a:rPr>
              <a:t>各式回條可沿線撕下再讓孩子交回</a:t>
            </a:r>
            <a:r>
              <a:rPr lang="zh-TW" altLang="en-US" sz="2800" dirty="0"/>
              <a:t>，上方的訊息可留在家中參考。有關</a:t>
            </a:r>
            <a:r>
              <a:rPr lang="zh-TW" altLang="en-US" sz="2800" dirty="0">
                <a:solidFill>
                  <a:srgbClr val="FF0000"/>
                </a:solidFill>
              </a:rPr>
              <a:t>健康檢查</a:t>
            </a:r>
            <a:r>
              <a:rPr lang="zh-TW" altLang="en-US" sz="2800" dirty="0"/>
              <a:t>的回條（視力、牙齒）約半年會發一次，再請家長抽空帶孩子檢查。健康是無價的！</a:t>
            </a:r>
            <a:endParaRPr lang="en-US" altLang="zh-TW" sz="2800" dirty="0"/>
          </a:p>
          <a:p>
            <a:pPr marL="0" indent="0">
              <a:buFontTx/>
              <a:buNone/>
              <a:defRPr/>
            </a:pPr>
            <a:endParaRPr lang="en-US" altLang="zh-TW" sz="2800" dirty="0" smtClean="0">
              <a:latin typeface="+mn-ea"/>
            </a:endParaRPr>
          </a:p>
          <a:p>
            <a:pPr marL="0" indent="0">
              <a:buFontTx/>
              <a:buNone/>
              <a:defRPr/>
            </a:pPr>
            <a:r>
              <a:rPr lang="zh-TW" altLang="en-US" sz="2800" dirty="0" smtClean="0">
                <a:latin typeface="+mn-ea"/>
              </a:rPr>
              <a:t> </a:t>
            </a:r>
            <a:endParaRPr lang="zh-TW" altLang="zh-TW" sz="2800" dirty="0" smtClean="0">
              <a:latin typeface="+mn-ea"/>
            </a:endParaRPr>
          </a:p>
          <a:p>
            <a:pPr marL="0" indent="0">
              <a:buFontTx/>
              <a:buNone/>
              <a:defRPr/>
            </a:pPr>
            <a:endParaRPr lang="zh-TW" altLang="zh-TW" sz="2800" dirty="0" smtClean="0">
              <a:latin typeface="+mn-ea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8787" y="28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親師合作事項</a:t>
            </a:r>
          </a:p>
        </p:txBody>
      </p:sp>
    </p:spTree>
    <p:extLst>
      <p:ext uri="{BB962C8B-B14F-4D97-AF65-F5344CB8AC3E}">
        <p14:creationId xmlns:p14="http://schemas.microsoft.com/office/powerpoint/2010/main" val="248817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14935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zh-TW" altLang="en-US" sz="2800" dirty="0" smtClean="0"/>
              <a:t>６</a:t>
            </a:r>
            <a:r>
              <a:rPr lang="en-US" altLang="zh-TW" sz="2800" dirty="0" smtClean="0"/>
              <a:t>.</a:t>
            </a:r>
            <a:r>
              <a:rPr lang="zh-TW" altLang="zh-TW" sz="2800" dirty="0" smtClean="0"/>
              <a:t>在學校表現良好時，老師會在聯絡簿上蓋</a:t>
            </a:r>
            <a:r>
              <a:rPr lang="zh-TW" altLang="en-US" sz="2800" dirty="0" smtClean="0"/>
              <a:t>上笑臉</a:t>
            </a:r>
            <a:r>
              <a:rPr lang="zh-TW" altLang="zh-TW" sz="2800" dirty="0" smtClean="0"/>
              <a:t>章，家長看到時，別忘了</a:t>
            </a:r>
            <a:r>
              <a:rPr lang="zh-TW" altLang="zh-TW" sz="2800" dirty="0" smtClean="0">
                <a:solidFill>
                  <a:srgbClr val="FF0000"/>
                </a:solidFill>
              </a:rPr>
              <a:t>口頭稱讚</a:t>
            </a:r>
            <a:r>
              <a:rPr lang="zh-TW" altLang="zh-TW" sz="2800" dirty="0" smtClean="0"/>
              <a:t>一下孩子們的優良表現喔！</a:t>
            </a:r>
            <a:endParaRPr lang="en-US" altLang="zh-TW" sz="2800" dirty="0" smtClean="0"/>
          </a:p>
          <a:p>
            <a:pPr marL="0" indent="0">
              <a:buFontTx/>
              <a:buNone/>
              <a:defRPr/>
            </a:pPr>
            <a:endParaRPr lang="en-US" altLang="zh-TW" sz="2800" dirty="0" smtClean="0"/>
          </a:p>
          <a:p>
            <a:pPr marL="0" indent="0">
              <a:buNone/>
              <a:defRPr/>
            </a:pPr>
            <a:r>
              <a:rPr lang="zh-TW" altLang="en-US" sz="2800" dirty="0" smtClean="0"/>
              <a:t>７</a:t>
            </a:r>
            <a:r>
              <a:rPr lang="en-US" altLang="zh-TW" sz="2800" dirty="0" smtClean="0"/>
              <a:t>.</a:t>
            </a:r>
            <a:r>
              <a:rPr lang="zh-TW" altLang="zh-TW" sz="2800" dirty="0" smtClean="0"/>
              <a:t>請</a:t>
            </a:r>
            <a:r>
              <a:rPr lang="zh-TW" altLang="en-US" sz="2800" dirty="0" smtClean="0"/>
              <a:t>盡量</a:t>
            </a:r>
            <a:r>
              <a:rPr lang="zh-TW" altLang="zh-TW" sz="2800" dirty="0" smtClean="0">
                <a:solidFill>
                  <a:srgbClr val="FF0000"/>
                </a:solidFill>
              </a:rPr>
              <a:t>不要</a:t>
            </a:r>
            <a:r>
              <a:rPr lang="zh-TW" altLang="zh-TW" sz="2800" dirty="0"/>
              <a:t>讓孩子</a:t>
            </a:r>
            <a:r>
              <a:rPr lang="zh-TW" altLang="zh-TW" sz="2800" dirty="0">
                <a:solidFill>
                  <a:srgbClr val="FF0000"/>
                </a:solidFill>
              </a:rPr>
              <a:t>穿著</a:t>
            </a:r>
            <a:r>
              <a:rPr lang="zh-TW" altLang="zh-TW" sz="2800" dirty="0" smtClean="0">
                <a:solidFill>
                  <a:srgbClr val="FF0000"/>
                </a:solidFill>
              </a:rPr>
              <a:t>涼鞋</a:t>
            </a:r>
            <a:r>
              <a:rPr lang="zh-TW" altLang="zh-TW" sz="2800" dirty="0" smtClean="0"/>
              <a:t>到</a:t>
            </a:r>
            <a:r>
              <a:rPr lang="zh-TW" altLang="zh-TW" sz="2800" dirty="0"/>
              <a:t>學校，以免造成孩子的腳趾受傷</a:t>
            </a:r>
            <a:r>
              <a:rPr lang="zh-TW" altLang="zh-TW" sz="2800" dirty="0" smtClean="0"/>
              <a:t>。</a:t>
            </a:r>
            <a:r>
              <a:rPr lang="zh-TW" altLang="en-US" sz="2800" dirty="0" smtClean="0"/>
              <a:t>體育課時請讓孩子穿著運動鞋。</a:t>
            </a:r>
            <a:endParaRPr lang="en-US" altLang="zh-TW" sz="2800" dirty="0" smtClean="0"/>
          </a:p>
          <a:p>
            <a:pPr marL="0" indent="0">
              <a:buNone/>
              <a:defRPr/>
            </a:pPr>
            <a:endParaRPr lang="en-US" altLang="zh-TW" sz="2800" dirty="0" smtClean="0"/>
          </a:p>
          <a:p>
            <a:pPr marL="0" indent="0">
              <a:buNone/>
              <a:defRPr/>
            </a:pPr>
            <a:r>
              <a:rPr lang="en-US" altLang="zh-TW" sz="2800" dirty="0" smtClean="0"/>
              <a:t>8.</a:t>
            </a:r>
            <a:r>
              <a:rPr lang="zh-TW" altLang="zh-TW" sz="2800" dirty="0"/>
              <a:t>請避免讓孩子們帶零食、飲料和玩具到校，以免上課分心。</a:t>
            </a:r>
            <a:endParaRPr lang="en-US" altLang="zh-TW" sz="2800" dirty="0"/>
          </a:p>
          <a:p>
            <a:pPr marL="0" indent="0">
              <a:buNone/>
              <a:defRPr/>
            </a:pPr>
            <a:endParaRPr lang="en-US" altLang="zh-TW" sz="2800" dirty="0" smtClean="0"/>
          </a:p>
          <a:p>
            <a:pPr marL="0" indent="0">
              <a:buFontTx/>
              <a:buNone/>
              <a:defRPr/>
            </a:pPr>
            <a:endParaRPr lang="en-US" altLang="zh-TW" sz="2800" dirty="0" smtClean="0"/>
          </a:p>
          <a:p>
            <a:pPr>
              <a:buFont typeface="Arial" pitchFamily="34" charset="0"/>
              <a:buChar char="•"/>
              <a:defRPr/>
            </a:pPr>
            <a:endParaRPr lang="zh-TW" altLang="zh-TW" sz="28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8787" y="28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親師合作事項</a:t>
            </a:r>
          </a:p>
        </p:txBody>
      </p:sp>
    </p:spTree>
    <p:extLst>
      <p:ext uri="{BB962C8B-B14F-4D97-AF65-F5344CB8AC3E}">
        <p14:creationId xmlns:p14="http://schemas.microsoft.com/office/powerpoint/2010/main" val="94309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8787" y="148478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en-US" altLang="zh-TW" sz="2800" dirty="0"/>
              <a:t>9</a:t>
            </a:r>
            <a:r>
              <a:rPr lang="en-US" altLang="zh-TW" sz="2800" dirty="0" smtClean="0"/>
              <a:t>.</a:t>
            </a:r>
            <a:r>
              <a:rPr lang="zh-TW" altLang="en-US" sz="2800" dirty="0">
                <a:solidFill>
                  <a:srgbClr val="FF0000"/>
                </a:solidFill>
                <a:latin typeface="全真中細圓體" pitchFamily="49" charset="-120"/>
                <a:ea typeface="全真中細圓體" pitchFamily="49" charset="-120"/>
              </a:rPr>
              <a:t>重要事項以電話溝通</a:t>
            </a:r>
            <a:r>
              <a:rPr lang="zh-TW" altLang="en-US" sz="2800" dirty="0">
                <a:latin typeface="全真中細圓體" pitchFamily="49" charset="-120"/>
                <a:ea typeface="全真中細圓體" pitchFamily="49" charset="-120"/>
              </a:rPr>
              <a:t>或見面晤談，更能夠有效的溝通。</a:t>
            </a:r>
            <a:r>
              <a:rPr lang="zh-TW" altLang="zh-TW" sz="2800" dirty="0"/>
              <a:t>良好的親師溝通，將可增進家長和老師對孩子們的了解，對孩子們的學習也會有很大的幫助。</a:t>
            </a:r>
            <a:endParaRPr lang="en-US" altLang="zh-TW" sz="2800" dirty="0"/>
          </a:p>
          <a:p>
            <a:pPr marL="0" indent="0">
              <a:lnSpc>
                <a:spcPct val="120000"/>
              </a:lnSpc>
              <a:buFontTx/>
              <a:buNone/>
              <a:defRPr/>
            </a:pPr>
            <a:endParaRPr lang="en-US" altLang="zh-TW" sz="2800" dirty="0" smtClean="0"/>
          </a:p>
          <a:p>
            <a:pPr marL="0" indent="0">
              <a:lnSpc>
                <a:spcPct val="120000"/>
              </a:lnSpc>
              <a:buFontTx/>
              <a:buNone/>
              <a:defRPr/>
            </a:pPr>
            <a:r>
              <a:rPr lang="en-US" altLang="zh-TW" sz="2800" dirty="0" smtClean="0">
                <a:solidFill>
                  <a:srgbClr val="FF0000"/>
                </a:solidFill>
              </a:rPr>
              <a:t>10.</a:t>
            </a:r>
            <a:r>
              <a:rPr lang="zh-TW" altLang="zh-TW" sz="2800" dirty="0">
                <a:solidFill>
                  <a:srgbClr val="FF0000"/>
                </a:solidFill>
              </a:rPr>
              <a:t>聯絡簿</a:t>
            </a:r>
            <a:r>
              <a:rPr lang="zh-TW" altLang="zh-TW" sz="2800" dirty="0"/>
              <a:t>是親師間最佳的溝通管道，請各位家長多加利用。事假請事先透過聯絡簿告知老師。若請病假，請於當天</a:t>
            </a:r>
            <a:r>
              <a:rPr lang="zh-TW" altLang="zh-TW" sz="2800" dirty="0" smtClean="0"/>
              <a:t>早上撥</a:t>
            </a:r>
            <a:r>
              <a:rPr lang="zh-TW" altLang="zh-TW" sz="2800" dirty="0"/>
              <a:t>打學校的請假專線</a:t>
            </a:r>
            <a:r>
              <a:rPr lang="en-US" altLang="zh-TW" sz="2800" dirty="0" smtClean="0"/>
              <a:t>(27652327</a:t>
            </a:r>
            <a:r>
              <a:rPr lang="zh-TW" altLang="en-US" sz="2800" dirty="0" smtClean="0"/>
              <a:t>分機</a:t>
            </a:r>
            <a:r>
              <a:rPr lang="en-US" altLang="zh-TW" sz="2800" dirty="0" smtClean="0"/>
              <a:t>562)</a:t>
            </a:r>
            <a:r>
              <a:rPr lang="zh-TW" altLang="zh-TW" sz="2800" dirty="0"/>
              <a:t>，留言時請</a:t>
            </a:r>
            <a:r>
              <a:rPr lang="zh-TW" altLang="zh-TW" sz="2800" dirty="0" smtClean="0"/>
              <a:t>告知班級</a:t>
            </a:r>
            <a:r>
              <a:rPr lang="zh-TW" altLang="zh-TW" sz="2800" dirty="0"/>
              <a:t>、座號、姓名及原因</a:t>
            </a:r>
            <a:r>
              <a:rPr lang="zh-TW" altLang="zh-TW" sz="2800" dirty="0" smtClean="0"/>
              <a:t>。</a:t>
            </a:r>
          </a:p>
          <a:p>
            <a:pPr>
              <a:buFont typeface="Arial" pitchFamily="34" charset="0"/>
              <a:buChar char="•"/>
              <a:defRPr/>
            </a:pPr>
            <a:endParaRPr lang="zh-TW" altLang="zh-TW" sz="28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8787" y="28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親師合作事項</a:t>
            </a:r>
          </a:p>
        </p:txBody>
      </p:sp>
    </p:spTree>
    <p:extLst>
      <p:ext uri="{BB962C8B-B14F-4D97-AF65-F5344CB8AC3E}">
        <p14:creationId xmlns:p14="http://schemas.microsoft.com/office/powerpoint/2010/main" val="270668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矩形 1"/>
          <p:cNvSpPr>
            <a:spLocks noChangeArrowheads="1"/>
          </p:cNvSpPr>
          <p:nvPr/>
        </p:nvSpPr>
        <p:spPr bwMode="auto">
          <a:xfrm>
            <a:off x="2286000" y="2520950"/>
            <a:ext cx="4572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zh-TW" altLang="en-US" sz="2800" b="1">
                <a:solidFill>
                  <a:srgbClr val="FF0000"/>
                </a:solidFill>
                <a:latin typeface="超研澤顏楷"/>
                <a:ea typeface="超研澤顏楷"/>
                <a:cs typeface="超研澤顏楷"/>
              </a:rPr>
              <a:t>簡報完畢</a:t>
            </a:r>
            <a:endParaRPr kumimoji="1" lang="en-US" altLang="zh-TW" sz="2800" b="1">
              <a:solidFill>
                <a:srgbClr val="0039E5"/>
              </a:solidFill>
              <a:latin typeface="超研澤顏楷"/>
              <a:ea typeface="超研澤顏楷"/>
              <a:cs typeface="超研澤顏楷"/>
            </a:endParaRPr>
          </a:p>
          <a:p>
            <a:pPr algn="ctr"/>
            <a:r>
              <a:rPr kumimoji="1" lang="zh-TW" altLang="en-US" sz="2800" b="1">
                <a:solidFill>
                  <a:srgbClr val="0039E5"/>
                </a:solidFill>
                <a:latin typeface="超研澤顏楷"/>
                <a:ea typeface="超研澤顏楷"/>
                <a:cs typeface="超研澤顏楷"/>
              </a:rPr>
              <a:t>謝謝指教</a:t>
            </a:r>
            <a:endParaRPr kumimoji="1" lang="en-US" altLang="zh-TW" sz="2800" b="1">
              <a:solidFill>
                <a:srgbClr val="0039E5"/>
              </a:solidFill>
              <a:latin typeface="超研澤顏楷"/>
              <a:ea typeface="超研澤顏楷"/>
              <a:cs typeface="超研澤顏楷"/>
            </a:endParaRPr>
          </a:p>
          <a:p>
            <a:pPr algn="ctr"/>
            <a:r>
              <a:rPr kumimoji="1" lang="zh-TW" altLang="en-US" sz="2800" b="1">
                <a:solidFill>
                  <a:srgbClr val="0039E5"/>
                </a:solidFill>
                <a:latin typeface="超研澤顏楷"/>
                <a:ea typeface="超研澤顏楷"/>
                <a:cs typeface="超研澤顏楷"/>
              </a:rPr>
              <a:t>赦若感恩一鞠躬</a:t>
            </a:r>
            <a:endParaRPr kumimoji="1" lang="en-US" altLang="zh-TW" sz="2800" b="1">
              <a:solidFill>
                <a:srgbClr val="0039E5"/>
              </a:solidFill>
              <a:latin typeface="超研澤顏楷"/>
              <a:ea typeface="超研澤顏楷"/>
              <a:cs typeface="超研澤顏楷"/>
            </a:endParaRPr>
          </a:p>
          <a:p>
            <a:pPr algn="ctr"/>
            <a:r>
              <a:rPr kumimoji="1" lang="zh-TW" altLang="en-US" sz="2800" b="1">
                <a:solidFill>
                  <a:srgbClr val="FF6600"/>
                </a:solidFill>
                <a:latin typeface="超研澤顏楷"/>
                <a:ea typeface="超研澤顏楷"/>
                <a:cs typeface="超研澤顏楷"/>
              </a:rPr>
              <a:t>感恩的心，感謝有您</a:t>
            </a:r>
          </a:p>
        </p:txBody>
      </p:sp>
      <p:grpSp>
        <p:nvGrpSpPr>
          <p:cNvPr id="35843" name="群組 20"/>
          <p:cNvGrpSpPr>
            <a:grpSpLocks/>
          </p:cNvGrpSpPr>
          <p:nvPr/>
        </p:nvGrpSpPr>
        <p:grpSpPr bwMode="auto">
          <a:xfrm>
            <a:off x="1241425" y="576263"/>
            <a:ext cx="6796088" cy="5837237"/>
            <a:chOff x="1359468" y="613646"/>
            <a:chExt cx="6697163" cy="5412854"/>
          </a:xfrm>
        </p:grpSpPr>
        <p:grpSp>
          <p:nvGrpSpPr>
            <p:cNvPr id="35844" name="群組 9"/>
            <p:cNvGrpSpPr>
              <a:grpSpLocks/>
            </p:cNvGrpSpPr>
            <p:nvPr/>
          </p:nvGrpSpPr>
          <p:grpSpPr bwMode="auto">
            <a:xfrm>
              <a:off x="1487527" y="613646"/>
              <a:ext cx="5688631" cy="3607443"/>
              <a:chOff x="1763687" y="1074102"/>
              <a:chExt cx="4537075" cy="2903825"/>
            </a:xfrm>
          </p:grpSpPr>
          <p:pic>
            <p:nvPicPr>
              <p:cNvPr id="35849" name="Picture 5" descr="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 flipV="1">
                <a:off x="1763687" y="1074102"/>
                <a:ext cx="4537075" cy="29038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 rot="10800000" flipV="1">
                <a:off x="2087020" y="2064728"/>
                <a:ext cx="3890361" cy="1855647"/>
              </a:xfrm>
              <a:prstGeom prst="rect">
                <a:avLst/>
              </a:prstGeom>
              <a:solidFill>
                <a:srgbClr val="DEF6F1"/>
              </a:solidFill>
              <a:ln w="9525">
                <a:solidFill>
                  <a:srgbClr val="DEF6F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TW" altLang="en-US" sz="2800" b="1" kern="0" dirty="0">
                    <a:solidFill>
                      <a:srgbClr val="FF0000"/>
                    </a:solidFill>
                    <a:latin typeface="超研澤顏楷"/>
                    <a:ea typeface="超研澤顏楷"/>
                    <a:cs typeface="超研澤顏楷"/>
                  </a:rPr>
                  <a:t>簡報完畢</a:t>
                </a:r>
                <a:endParaRPr lang="en-US" altLang="zh-TW" sz="2800" b="1" kern="0" dirty="0">
                  <a:solidFill>
                    <a:srgbClr val="3366FF">
                      <a:lumMod val="75000"/>
                    </a:srgbClr>
                  </a:solidFill>
                  <a:latin typeface="超研澤顏楷"/>
                  <a:ea typeface="超研澤顏楷"/>
                  <a:cs typeface="超研澤顏楷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TW" altLang="en-US" sz="2800" b="1" kern="0" dirty="0">
                    <a:solidFill>
                      <a:srgbClr val="3366FF">
                        <a:lumMod val="75000"/>
                      </a:srgbClr>
                    </a:solidFill>
                    <a:latin typeface="超研澤顏楷"/>
                    <a:ea typeface="超研澤顏楷"/>
                    <a:cs typeface="超研澤顏楷"/>
                  </a:rPr>
                  <a:t>謝謝指教</a:t>
                </a:r>
                <a:endParaRPr lang="en-US" altLang="zh-TW" sz="2800" b="1" kern="0" dirty="0">
                  <a:solidFill>
                    <a:srgbClr val="3366FF">
                      <a:lumMod val="75000"/>
                    </a:srgbClr>
                  </a:solidFill>
                  <a:latin typeface="超研澤顏楷"/>
                  <a:ea typeface="超研澤顏楷"/>
                  <a:cs typeface="超研澤顏楷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TW" altLang="en-US" sz="2800" b="1" kern="0" dirty="0">
                    <a:solidFill>
                      <a:srgbClr val="3366FF">
                        <a:lumMod val="75000"/>
                      </a:srgbClr>
                    </a:solidFill>
                    <a:latin typeface="超研澤顏楷"/>
                    <a:ea typeface="超研澤顏楷"/>
                    <a:cs typeface="超研澤顏楷"/>
                  </a:rPr>
                  <a:t>感恩一鞠躬</a:t>
                </a:r>
                <a:endParaRPr lang="en-US" altLang="zh-TW" sz="2800" b="1" kern="0" dirty="0">
                  <a:solidFill>
                    <a:srgbClr val="3366FF">
                      <a:lumMod val="75000"/>
                    </a:srgbClr>
                  </a:solidFill>
                  <a:latin typeface="超研澤顏楷"/>
                  <a:ea typeface="超研澤顏楷"/>
                  <a:cs typeface="超研澤顏楷"/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TW" altLang="en-US" sz="2800" b="1" kern="0" dirty="0">
                    <a:solidFill>
                      <a:srgbClr val="FF6600"/>
                    </a:solidFill>
                    <a:latin typeface="超研澤顏楷"/>
                    <a:ea typeface="超研澤顏楷"/>
                    <a:cs typeface="超研澤顏楷"/>
                  </a:rPr>
                  <a:t>感恩的心，感謝有您</a:t>
                </a:r>
              </a:p>
            </p:txBody>
          </p:sp>
        </p:grpSp>
        <p:pic>
          <p:nvPicPr>
            <p:cNvPr id="35845" name="Picture 7" descr="456tuyu_k00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9468" y="4300882"/>
              <a:ext cx="685800" cy="1341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6" name="Picture 8" descr="welcome_0019"/>
            <p:cNvPicPr>
              <a:picLocks noChangeAspect="1" noChangeArrowheads="1" noCrop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9800" y="4598772"/>
              <a:ext cx="1295400" cy="109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7" name="Picture 9" descr="image0041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8648" y="4940650"/>
              <a:ext cx="809625" cy="108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8" name="Picture 10" descr="圖片1"/>
            <p:cNvPicPr>
              <a:picLocks noChangeAspect="1" noChangeArrowheads="1" noCrop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7881" y="4437112"/>
              <a:ext cx="1428750" cy="1428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59330329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班級概況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sz="2800" dirty="0" smtClean="0">
                <a:solidFill>
                  <a:srgbClr val="006600"/>
                </a:solidFill>
                <a:latin typeface="新細明體" charset="-120"/>
              </a:rPr>
              <a:t>學生人數</a:t>
            </a:r>
            <a:r>
              <a:rPr lang="en-US" altLang="zh-TW" sz="2800" dirty="0" smtClean="0">
                <a:latin typeface="新細明體" charset="-120"/>
              </a:rPr>
              <a:t>-</a:t>
            </a:r>
            <a:r>
              <a:rPr lang="zh-TW" altLang="en-US" sz="2800" dirty="0" smtClean="0">
                <a:latin typeface="新細明體" charset="-120"/>
              </a:rPr>
              <a:t>男生</a:t>
            </a:r>
            <a:r>
              <a:rPr lang="en-US" altLang="zh-TW" sz="2800" dirty="0" smtClean="0">
                <a:solidFill>
                  <a:srgbClr val="0070C0"/>
                </a:solidFill>
                <a:latin typeface="新細明體" charset="-120"/>
              </a:rPr>
              <a:t>13</a:t>
            </a:r>
            <a:r>
              <a:rPr lang="zh-TW" altLang="en-US" sz="2800" dirty="0" smtClean="0">
                <a:latin typeface="新細明體" charset="-120"/>
              </a:rPr>
              <a:t>人</a:t>
            </a:r>
            <a:r>
              <a:rPr lang="zh-TW" altLang="en-US" sz="2800" dirty="0" smtClean="0">
                <a:latin typeface="新細明體" charset="-120"/>
              </a:rPr>
              <a:t>，女生</a:t>
            </a:r>
            <a:r>
              <a:rPr lang="en-US" altLang="zh-TW" sz="2800" dirty="0" smtClean="0">
                <a:solidFill>
                  <a:srgbClr val="0070C0"/>
                </a:solidFill>
                <a:latin typeface="新細明體" charset="-120"/>
              </a:rPr>
              <a:t>13</a:t>
            </a:r>
            <a:r>
              <a:rPr lang="en-US" altLang="zh-TW" sz="2800" dirty="0" smtClean="0">
                <a:latin typeface="新細明體" charset="-120"/>
              </a:rPr>
              <a:t>  </a:t>
            </a:r>
            <a:r>
              <a:rPr lang="zh-TW" altLang="en-US" sz="2800" dirty="0" smtClean="0">
                <a:latin typeface="新細明體" charset="-120"/>
              </a:rPr>
              <a:t>人。</a:t>
            </a:r>
          </a:p>
          <a:p>
            <a:pPr>
              <a:lnSpc>
                <a:spcPct val="90000"/>
              </a:lnSpc>
            </a:pPr>
            <a:r>
              <a:rPr lang="zh-TW" altLang="en-US" sz="2800" dirty="0" smtClean="0">
                <a:solidFill>
                  <a:srgbClr val="006600"/>
                </a:solidFill>
                <a:latin typeface="新細明體" charset="-120"/>
              </a:rPr>
              <a:t>科任老師：</a:t>
            </a:r>
          </a:p>
          <a:p>
            <a:pPr>
              <a:lnSpc>
                <a:spcPct val="90000"/>
              </a:lnSpc>
              <a:buNone/>
            </a:pPr>
            <a:r>
              <a:rPr lang="zh-TW" altLang="en-US" sz="2800" dirty="0" smtClean="0">
                <a:solidFill>
                  <a:srgbClr val="FF0000"/>
                </a:solidFill>
                <a:latin typeface="新細明體" charset="-120"/>
              </a:rPr>
              <a:t>            </a:t>
            </a:r>
            <a:r>
              <a:rPr lang="zh-TW" altLang="en-US" dirty="0"/>
              <a:t>體育：</a:t>
            </a:r>
            <a:r>
              <a:rPr lang="zh-TW" altLang="zh-TW" dirty="0"/>
              <a:t>黃健暉</a:t>
            </a:r>
            <a:r>
              <a:rPr lang="zh-TW" altLang="en-US" dirty="0"/>
              <a:t>老師 </a:t>
            </a:r>
            <a:endParaRPr lang="en-US" altLang="zh-TW" dirty="0"/>
          </a:p>
          <a:p>
            <a:pPr>
              <a:lnSpc>
                <a:spcPct val="90000"/>
              </a:lnSpc>
              <a:buNone/>
            </a:pPr>
            <a:r>
              <a:rPr lang="zh-TW" altLang="en-US" dirty="0"/>
              <a:t>　　</a:t>
            </a:r>
            <a:r>
              <a:rPr lang="zh-TW" altLang="en-US" dirty="0" smtClean="0"/>
              <a:t>  音樂</a:t>
            </a:r>
            <a:r>
              <a:rPr lang="zh-TW" altLang="en-US" dirty="0"/>
              <a:t>：</a:t>
            </a:r>
            <a:r>
              <a:rPr lang="zh-TW" altLang="zh-TW" dirty="0"/>
              <a:t>張倪甄</a:t>
            </a:r>
            <a:r>
              <a:rPr lang="zh-TW" altLang="en-US" dirty="0"/>
              <a:t>老師</a:t>
            </a:r>
            <a:endParaRPr lang="zh-TW" altLang="en-US" dirty="0"/>
          </a:p>
          <a:p>
            <a:pPr>
              <a:lnSpc>
                <a:spcPct val="90000"/>
              </a:lnSpc>
              <a:buNone/>
            </a:pPr>
            <a:r>
              <a:rPr lang="zh-TW" altLang="en-US" dirty="0"/>
              <a:t>        </a:t>
            </a:r>
            <a:r>
              <a:rPr lang="zh-TW" altLang="en-US" dirty="0" smtClean="0"/>
              <a:t>閩南語</a:t>
            </a:r>
            <a:r>
              <a:rPr lang="zh-TW" altLang="en-US" dirty="0"/>
              <a:t>：</a:t>
            </a:r>
            <a:r>
              <a:rPr lang="zh-TW" altLang="zh-TW" dirty="0"/>
              <a:t>張瓊方</a:t>
            </a:r>
            <a:r>
              <a:rPr lang="zh-TW" altLang="en-US" dirty="0"/>
              <a:t>老師</a:t>
            </a:r>
            <a:endParaRPr lang="zh-TW" altLang="en-US" dirty="0"/>
          </a:p>
          <a:p>
            <a:pPr>
              <a:lnSpc>
                <a:spcPct val="90000"/>
              </a:lnSpc>
              <a:buNone/>
            </a:pPr>
            <a:r>
              <a:rPr lang="zh-TW" altLang="en-US" dirty="0"/>
              <a:t>        </a:t>
            </a:r>
            <a:r>
              <a:rPr lang="zh-TW" altLang="en-US" dirty="0" smtClean="0"/>
              <a:t>生活</a:t>
            </a:r>
            <a:r>
              <a:rPr lang="zh-TW" altLang="en-US" dirty="0"/>
              <a:t>： </a:t>
            </a:r>
            <a:r>
              <a:rPr lang="zh-TW" altLang="zh-TW" dirty="0"/>
              <a:t>黃瓊慧</a:t>
            </a:r>
            <a:r>
              <a:rPr lang="zh-TW" altLang="en-US" dirty="0"/>
              <a:t>、</a:t>
            </a:r>
            <a:r>
              <a:rPr lang="zh-TW" altLang="zh-TW" dirty="0"/>
              <a:t>林</a:t>
            </a:r>
            <a:r>
              <a:rPr lang="zh-TW" altLang="zh-TW" dirty="0"/>
              <a:t>安</a:t>
            </a:r>
            <a:r>
              <a:rPr lang="zh-TW" altLang="zh-TW" dirty="0"/>
              <a:t>婕</a:t>
            </a:r>
            <a:r>
              <a:rPr lang="zh-TW" altLang="en-US" dirty="0"/>
              <a:t>老師         </a:t>
            </a:r>
          </a:p>
          <a:p>
            <a:pPr>
              <a:lnSpc>
                <a:spcPct val="90000"/>
              </a:lnSpc>
              <a:buNone/>
            </a:pPr>
            <a:r>
              <a:rPr lang="zh-TW" altLang="en-US" dirty="0"/>
              <a:t>        </a:t>
            </a:r>
            <a:r>
              <a:rPr lang="zh-TW" altLang="en-US" dirty="0" smtClean="0"/>
              <a:t>英文</a:t>
            </a:r>
            <a:r>
              <a:rPr lang="zh-TW" altLang="en-US" dirty="0"/>
              <a:t>：陳玉朋 老師</a:t>
            </a:r>
          </a:p>
        </p:txBody>
      </p:sp>
    </p:spTree>
    <p:extLst>
      <p:ext uri="{BB962C8B-B14F-4D97-AF65-F5344CB8AC3E}">
        <p14:creationId xmlns:p14="http://schemas.microsoft.com/office/powerpoint/2010/main" val="304909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家長日流程</a:t>
            </a:r>
            <a:endParaRPr lang="zh-TW" altLang="en-US" dirty="0">
              <a:solidFill>
                <a:srgbClr val="0070C0"/>
              </a:solidFill>
              <a:latin typeface="文鼎新藝體" pitchFamily="81" charset="-120"/>
              <a:ea typeface="文鼎新藝體" pitchFamily="81" charset="-120"/>
            </a:endParaRPr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課程教學計畫</a:t>
            </a:r>
            <a:endParaRPr lang="en-US" altLang="zh-TW" dirty="0" smtClean="0"/>
          </a:p>
          <a:p>
            <a:r>
              <a:rPr lang="zh-TW" altLang="en-US" dirty="0" smtClean="0"/>
              <a:t>班級</a:t>
            </a:r>
            <a:r>
              <a:rPr lang="zh-TW" altLang="en-US" dirty="0"/>
              <a:t>經營計畫</a:t>
            </a:r>
            <a:endParaRPr lang="en-US" altLang="zh-TW" dirty="0" smtClean="0"/>
          </a:p>
          <a:p>
            <a:r>
              <a:rPr lang="zh-TW" altLang="en-US" dirty="0" smtClean="0"/>
              <a:t>親師共同合作事項</a:t>
            </a:r>
            <a:endParaRPr lang="en-US" altLang="zh-TW" dirty="0" smtClean="0"/>
          </a:p>
          <a:p>
            <a:r>
              <a:rPr lang="zh-TW" altLang="en-US" dirty="0" smtClean="0"/>
              <a:t>選班親會推幹部及家長代表</a:t>
            </a:r>
            <a:endParaRPr lang="en-US" altLang="zh-TW" dirty="0" smtClean="0"/>
          </a:p>
          <a:p>
            <a:r>
              <a:rPr lang="zh-TW" altLang="en-US" dirty="0" smtClean="0"/>
              <a:t>個別談話</a:t>
            </a:r>
          </a:p>
        </p:txBody>
      </p:sp>
    </p:spTree>
    <p:extLst>
      <p:ext uri="{BB962C8B-B14F-4D97-AF65-F5344CB8AC3E}">
        <p14:creationId xmlns:p14="http://schemas.microsoft.com/office/powerpoint/2010/main" val="320924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課程教學計畫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4378390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課程教學計畫</a:t>
            </a:r>
            <a:r>
              <a:rPr lang="en-US" altLang="zh-TW" dirty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-</a:t>
            </a:r>
            <a:r>
              <a:rPr lang="zh-TW" altLang="en-US" dirty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語文科</a:t>
            </a:r>
          </a:p>
        </p:txBody>
      </p:sp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924476"/>
              </p:ext>
            </p:extLst>
          </p:nvPr>
        </p:nvGraphicFramePr>
        <p:xfrm>
          <a:off x="467544" y="1412774"/>
          <a:ext cx="8229601" cy="712879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{C083E6E3-FA7D-4D7B-A595-EF9225AFEA82}</a:tableStyleId>
              </a:tblPr>
              <a:tblGrid>
                <a:gridCol w="287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5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8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7993">
                <a:tc rowSpan="5"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語文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科目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教學重點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作業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6826">
                <a:tc vMerge="1"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本國語文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本學期教學重點：</a:t>
                      </a:r>
                      <a:endParaRPr lang="zh-TW" sz="19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24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zh-TW" altLang="en-US" sz="2000" kern="100" dirty="0" smtClean="0">
                          <a:effectLst/>
                        </a:rPr>
                        <a:t>注音符號、</a:t>
                      </a:r>
                      <a:r>
                        <a:rPr lang="zh-TW" sz="2000" kern="100" dirty="0" smtClean="0">
                          <a:effectLst/>
                        </a:rPr>
                        <a:t>基本</a:t>
                      </a:r>
                      <a:r>
                        <a:rPr lang="zh-TW" sz="2000" kern="100" dirty="0">
                          <a:effectLst/>
                        </a:rPr>
                        <a:t>國字的</a:t>
                      </a:r>
                      <a:r>
                        <a:rPr lang="zh-TW" sz="2000" kern="100" dirty="0" smtClean="0">
                          <a:effectLst/>
                        </a:rPr>
                        <a:t>書寫</a:t>
                      </a:r>
                      <a:r>
                        <a:rPr lang="en-US" altLang="zh-TW" sz="2000" kern="100" dirty="0" smtClean="0">
                          <a:effectLst/>
                        </a:rPr>
                        <a:t>(</a:t>
                      </a:r>
                      <a:r>
                        <a:rPr lang="zh-TW" altLang="en-US" sz="2000" kern="100" dirty="0" smtClean="0">
                          <a:effectLst/>
                        </a:rPr>
                        <a:t>硬筆書法</a:t>
                      </a:r>
                      <a:r>
                        <a:rPr lang="en-US" altLang="zh-TW" sz="2000" kern="100" dirty="0" smtClean="0">
                          <a:effectLst/>
                        </a:rPr>
                        <a:t>)</a:t>
                      </a:r>
                      <a:r>
                        <a:rPr lang="zh-TW" sz="2000" kern="100" dirty="0" smtClean="0">
                          <a:effectLst/>
                        </a:rPr>
                        <a:t>、</a:t>
                      </a:r>
                      <a:r>
                        <a:rPr lang="zh-TW" sz="2000" kern="100" dirty="0">
                          <a:effectLst/>
                        </a:rPr>
                        <a:t>造詞及造句等。</a:t>
                      </a:r>
                      <a:endParaRPr lang="zh-TW" sz="19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24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zh-TW" sz="2000" kern="100" dirty="0">
                          <a:effectLst/>
                        </a:rPr>
                        <a:t>聆聽與說話能力的培養。</a:t>
                      </a:r>
                      <a:endParaRPr lang="zh-TW" sz="1900" kern="100" dirty="0">
                        <a:effectLst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</a:rPr>
                        <a:t>3</a:t>
                      </a:r>
                      <a:r>
                        <a:rPr lang="en-US" sz="2000" kern="100" dirty="0" smtClean="0">
                          <a:effectLst/>
                        </a:rPr>
                        <a:t>.</a:t>
                      </a:r>
                      <a:r>
                        <a:rPr lang="zh-TW" sz="2000" kern="100" dirty="0">
                          <a:effectLst/>
                        </a:rPr>
                        <a:t>培養閱讀興趣並養成閱讀</a:t>
                      </a:r>
                      <a:r>
                        <a:rPr lang="zh-TW" sz="2000" kern="100" dirty="0" smtClean="0">
                          <a:effectLst/>
                        </a:rPr>
                        <a:t>習慣</a:t>
                      </a:r>
                      <a:r>
                        <a:rPr lang="zh-TW" altLang="en-US" sz="2000" kern="100" dirty="0" smtClean="0">
                          <a:effectLst/>
                        </a:rPr>
                        <a:t>。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生字甲、乙本</a:t>
                      </a:r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國（聽寫）</a:t>
                      </a:r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國（生字造詞）</a:t>
                      </a:r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140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精進語文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閱讀理解策略、寫作教學、繪本共讀、讀報教育。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綠閱</a:t>
                      </a:r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閱讀測驗</a:t>
                      </a:r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小日記</a:t>
                      </a:r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讀報剪貼</a:t>
                      </a:r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837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鄉土語言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低年級上閩南語，著重在說和聽</a:t>
                      </a:r>
                      <a:r>
                        <a:rPr lang="zh-TW" sz="2000" kern="100" dirty="0" smtClean="0">
                          <a:effectLst/>
                        </a:rPr>
                        <a:t>，</a:t>
                      </a:r>
                      <a:r>
                        <a:rPr lang="zh-TW" altLang="en-US" sz="2000" kern="100" dirty="0" smtClean="0">
                          <a:effectLst/>
                        </a:rPr>
                        <a:t>也</a:t>
                      </a:r>
                      <a:r>
                        <a:rPr lang="zh-TW" sz="2000" kern="100" dirty="0" smtClean="0">
                          <a:effectLst/>
                        </a:rPr>
                        <a:t>可</a:t>
                      </a:r>
                      <a:r>
                        <a:rPr lang="zh-TW" sz="2000" kern="100" dirty="0">
                          <a:effectLst/>
                        </a:rPr>
                        <a:t>依自己的母語選擇客語、閩南語及原住民語。</a:t>
                      </a:r>
                      <a:r>
                        <a:rPr lang="zh-TW" sz="1900" kern="100" dirty="0">
                          <a:effectLst/>
                        </a:rPr>
                        <a:t> 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19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英語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科任課，老師</a:t>
                      </a:r>
                      <a:r>
                        <a:rPr lang="zh-TW" sz="2000" kern="100" dirty="0" smtClean="0">
                          <a:effectLst/>
                        </a:rPr>
                        <a:t>為</a:t>
                      </a:r>
                      <a:r>
                        <a:rPr lang="zh-TW" altLang="en-US" sz="2000" kern="100" dirty="0" smtClean="0">
                          <a:solidFill>
                            <a:srgbClr val="0070C0"/>
                          </a:solidFill>
                          <a:effectLst/>
                        </a:rPr>
                        <a:t>林姿均</a:t>
                      </a:r>
                      <a:r>
                        <a:rPr lang="zh-TW" sz="2000" kern="100" dirty="0" smtClean="0">
                          <a:effectLst/>
                        </a:rPr>
                        <a:t>老師</a:t>
                      </a:r>
                      <a:r>
                        <a:rPr lang="zh-TW" sz="2000" kern="100" dirty="0">
                          <a:effectLst/>
                        </a:rPr>
                        <a:t>。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45398" marR="4539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1601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課程教學計畫</a:t>
            </a:r>
            <a:r>
              <a:rPr lang="en-US" altLang="zh-TW" dirty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-</a:t>
            </a:r>
            <a:r>
              <a:rPr lang="zh-TW" altLang="en-US" dirty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數學科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958654"/>
              </p:ext>
            </p:extLst>
          </p:nvPr>
        </p:nvGraphicFramePr>
        <p:xfrm>
          <a:off x="611560" y="1268760"/>
          <a:ext cx="8229600" cy="35352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{C083E6E3-FA7D-4D7B-A595-EF9225AFEA82}</a:tableStyleId>
              </a:tblPr>
              <a:tblGrid>
                <a:gridCol w="667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1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1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88">
                <a:tc row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數學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54554" marR="54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kern="100" dirty="0" smtClean="0">
                          <a:effectLst/>
                        </a:rPr>
                        <a:t>教學重點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54554" marR="54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作業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54554" marR="54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126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</a:rPr>
                        <a:t>1.</a:t>
                      </a:r>
                      <a:r>
                        <a:rPr lang="zh-TW" altLang="en-US" sz="2000" kern="100" dirty="0" smtClean="0">
                          <a:effectLst/>
                        </a:rPr>
                        <a:t>數到</a:t>
                      </a:r>
                      <a:r>
                        <a:rPr lang="en-US" altLang="zh-TW" sz="2000" kern="100" dirty="0" smtClean="0">
                          <a:effectLst/>
                        </a:rPr>
                        <a:t>10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比</a:t>
                      </a: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大小。</a:t>
                      </a: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分與合</a:t>
                      </a:r>
                      <a:r>
                        <a:rPr lang="zh-TW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順序和多少。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數到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zh-TW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加一加</a:t>
                      </a:r>
                      <a:r>
                        <a:rPr lang="zh-TW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。</a:t>
                      </a:r>
                      <a:endParaRPr lang="en-US" altLang="zh-TW" sz="20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</a:t>
                      </a:r>
                      <a:r>
                        <a:rPr kumimoji="1" lang="zh-TW" altLang="zh-TW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減一減與加減應用</a:t>
                      </a:r>
                      <a:r>
                        <a:rPr lang="zh-TW" alt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TW" sz="20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</a:t>
                      </a:r>
                      <a:r>
                        <a:rPr kumimoji="1" lang="zh-TW" altLang="zh-TW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讀鐘錶</a:t>
                      </a:r>
                      <a:endParaRPr lang="en-US" altLang="zh-TW" sz="20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54554" marR="54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.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數學作業簿</a:t>
                      </a:r>
                      <a:endParaRPr lang="en-US" altLang="zh-TW" sz="20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2.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數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8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題</a:t>
                      </a:r>
                      <a:endParaRPr lang="en-US" altLang="zh-TW" sz="20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3.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考卷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54554" marR="54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8770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課程教學計畫</a:t>
            </a:r>
            <a:r>
              <a:rPr lang="en-US" altLang="zh-TW" dirty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-</a:t>
            </a:r>
            <a:r>
              <a:rPr lang="zh-TW" altLang="en-US" dirty="0">
                <a:solidFill>
                  <a:srgbClr val="0070C0"/>
                </a:solidFill>
                <a:latin typeface="文鼎新藝體" pitchFamily="81" charset="-120"/>
                <a:ea typeface="文鼎新藝體" pitchFamily="81" charset="-120"/>
              </a:rPr>
              <a:t>生活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707423"/>
              </p:ext>
            </p:extLst>
          </p:nvPr>
        </p:nvGraphicFramePr>
        <p:xfrm>
          <a:off x="539552" y="1268760"/>
          <a:ext cx="8229600" cy="46805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{C083E6E3-FA7D-4D7B-A595-EF9225AFEA82}</a:tableStyleId>
              </a:tblPr>
              <a:tblGrid>
                <a:gridCol w="802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7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3473">
                <a:tc rowSpan="2"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生活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54554" marR="54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55600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與小朋友的日常生活經驗相結合，統整了自然、社會、美勞及音樂等四科</a:t>
                      </a:r>
                      <a:r>
                        <a:rPr lang="zh-TW" sz="2400" kern="100" dirty="0" smtClean="0">
                          <a:effectLst/>
                        </a:rPr>
                        <a:t>。</a:t>
                      </a:r>
                      <a:endParaRPr lang="zh-TW" sz="19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54554" marR="54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0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本學期教學重點有：</a:t>
                      </a:r>
                      <a:endParaRPr lang="zh-TW" sz="19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ts val="2400"/>
                        </a:lnSpc>
                        <a:spcAft>
                          <a:spcPts val="0"/>
                        </a:spcAft>
                        <a:buFont typeface="+mj-cs"/>
                        <a:buAutoNum type="arabicDbPlain"/>
                        <a:tabLst>
                          <a:tab pos="266700" algn="l"/>
                        </a:tabLst>
                      </a:pPr>
                      <a:r>
                        <a:rPr lang="en-US" altLang="zh-TW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.</a:t>
                      </a:r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我上一年級</a:t>
                      </a:r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 marL="342900" lvl="0" indent="-342900">
                        <a:lnSpc>
                          <a:spcPts val="2400"/>
                        </a:lnSpc>
                        <a:spcAft>
                          <a:spcPts val="0"/>
                        </a:spcAft>
                        <a:buFont typeface="+mj-cs"/>
                        <a:buAutoNum type="arabicDbPlain"/>
                        <a:tabLst>
                          <a:tab pos="266700" algn="l"/>
                        </a:tabLst>
                      </a:pPr>
                      <a:r>
                        <a:rPr lang="en-US" altLang="zh-TW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.</a:t>
                      </a:r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我的新學校</a:t>
                      </a:r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 marL="342900" lvl="0" indent="-342900">
                        <a:lnSpc>
                          <a:spcPts val="2400"/>
                        </a:lnSpc>
                        <a:spcAft>
                          <a:spcPts val="0"/>
                        </a:spcAft>
                        <a:buFont typeface="+mj-cs"/>
                        <a:buAutoNum type="arabicDbPlain"/>
                        <a:tabLst>
                          <a:tab pos="266700" algn="l"/>
                        </a:tabLst>
                      </a:pPr>
                      <a:r>
                        <a:rPr lang="en-US" altLang="zh-TW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.</a:t>
                      </a:r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大樹高小花香</a:t>
                      </a:r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 marL="342900" lvl="0" indent="-342900">
                        <a:lnSpc>
                          <a:spcPts val="2400"/>
                        </a:lnSpc>
                        <a:spcAft>
                          <a:spcPts val="0"/>
                        </a:spcAft>
                        <a:buFont typeface="+mj-cs"/>
                        <a:buAutoNum type="arabicDbPlain"/>
                        <a:tabLst>
                          <a:tab pos="266700" algn="l"/>
                        </a:tabLst>
                      </a:pPr>
                      <a:r>
                        <a:rPr lang="en-US" altLang="zh-TW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.</a:t>
                      </a:r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聲音的世界</a:t>
                      </a:r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 marL="342900" lvl="0" indent="-342900">
                        <a:lnSpc>
                          <a:spcPts val="2400"/>
                        </a:lnSpc>
                        <a:spcAft>
                          <a:spcPts val="0"/>
                        </a:spcAft>
                        <a:buFont typeface="+mj-cs"/>
                        <a:buAutoNum type="arabicDbPlain"/>
                        <a:tabLst>
                          <a:tab pos="266700" algn="l"/>
                        </a:tabLst>
                      </a:pPr>
                      <a:r>
                        <a:rPr lang="en-US" altLang="zh-TW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.</a:t>
                      </a:r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玩具總動員</a:t>
                      </a:r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 marL="342900" lvl="0" indent="-342900">
                        <a:lnSpc>
                          <a:spcPts val="2400"/>
                        </a:lnSpc>
                        <a:spcAft>
                          <a:spcPts val="0"/>
                        </a:spcAft>
                        <a:buFont typeface="+mj-cs"/>
                        <a:buAutoNum type="arabicDbPlain"/>
                        <a:tabLst>
                          <a:tab pos="266700" algn="l"/>
                        </a:tabLst>
                      </a:pPr>
                      <a:r>
                        <a:rPr lang="en-US" altLang="zh-TW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.</a:t>
                      </a:r>
                      <a:r>
                        <a:rPr lang="zh-TW" altLang="en-US" sz="19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新年快樂</a:t>
                      </a:r>
                      <a:endParaRPr lang="en-US" altLang="zh-TW" sz="19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54554" marR="54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7728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70C0"/>
                </a:solidFill>
                <a:ea typeface="華康方圓體W7" pitchFamily="81" charset="-120"/>
              </a:rPr>
              <a:t>語文補充教學</a:t>
            </a:r>
          </a:p>
        </p:txBody>
      </p:sp>
      <p:graphicFrame>
        <p:nvGraphicFramePr>
          <p:cNvPr id="12324" name="Group 3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46985380"/>
              </p:ext>
            </p:extLst>
          </p:nvPr>
        </p:nvGraphicFramePr>
        <p:xfrm>
          <a:off x="539552" y="1268760"/>
          <a:ext cx="8229600" cy="4511008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8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5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一上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一下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二上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二下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閱讀單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繪本共讀</a:t>
                      </a:r>
                      <a:endParaRPr kumimoji="0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閱讀童詩</a:t>
                      </a:r>
                      <a:endParaRPr kumimoji="0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說故事</a:t>
                      </a:r>
                      <a:endParaRPr kumimoji="0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閱讀理解教學</a:t>
                      </a:r>
                      <a:endParaRPr kumimoji="0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(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形音連結、部件辨識</a:t>
                      </a: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小日記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閱讀單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閱讀短文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小日記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(</a:t>
                      </a: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配合課本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說故事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閱讀理解教學</a:t>
                      </a:r>
                      <a:endParaRPr kumimoji="0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(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組字規則、重述故事重點、預測</a:t>
                      </a: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)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閱讀單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讀報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小日記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看圖寫作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說故事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閱讀理解教學</a:t>
                      </a:r>
                      <a:endParaRPr kumimoji="0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(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重述故事摘大意、上下文推詞意</a:t>
                      </a: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)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閱讀單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讀報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小日記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文章仿作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說故事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閱讀理解教學</a:t>
                      </a: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(</a:t>
                      </a:r>
                      <a:r>
                        <a:rPr kumimoji="0" lang="zh-TW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述故事摘大意、上下文推詞意</a:t>
                      </a:r>
                      <a:r>
                        <a:rPr kumimoji="0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全真中細圓體" pitchFamily="49" charset="-120"/>
                        </a:rPr>
                        <a:t>)</a:t>
                      </a:r>
                      <a:endParaRPr kumimoji="0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全真中細圓體" pitchFamily="49" charset="-12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65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班級經營計畫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2299881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和風織布設計範本">
  <a:themeElements>
    <a:clrScheme name="和風織布設計範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和風織布設計範本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和風織布設計範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和風織布設計範本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和風織布設計範本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S102171490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B8CBBAF-39A8-4F9E-93EA-7B7D645353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和風織布</Template>
  <TotalTime>1132</TotalTime>
  <Words>1030</Words>
  <Application>Microsoft Office PowerPoint</Application>
  <PresentationFormat>如螢幕大小 (4:3)</PresentationFormat>
  <Paragraphs>153</Paragraphs>
  <Slides>17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17</vt:i4>
      </vt:variant>
    </vt:vector>
  </HeadingPairs>
  <TitlesOfParts>
    <vt:vector size="32" baseType="lpstr">
      <vt:lpstr>ＭＳ Ｐゴシック</vt:lpstr>
      <vt:lpstr>文鼎古印體</vt:lpstr>
      <vt:lpstr>文鼎新藝體</vt:lpstr>
      <vt:lpstr>全真中細圓體</vt:lpstr>
      <vt:lpstr>華康方圓體W7</vt:lpstr>
      <vt:lpstr>超研澤顏楷</vt:lpstr>
      <vt:lpstr>微軟正黑體</vt:lpstr>
      <vt:lpstr>新細明體</vt:lpstr>
      <vt:lpstr>Arial</vt:lpstr>
      <vt:lpstr>Calibri</vt:lpstr>
      <vt:lpstr>Microsoft Sans Serif</vt:lpstr>
      <vt:lpstr>Times New Roman</vt:lpstr>
      <vt:lpstr>Verdana</vt:lpstr>
      <vt:lpstr>和風織布設計範本</vt:lpstr>
      <vt:lpstr>TS102171490</vt:lpstr>
      <vt:lpstr>民權國小110學年度 第一學期</vt:lpstr>
      <vt:lpstr>班級概況</vt:lpstr>
      <vt:lpstr>家長日流程</vt:lpstr>
      <vt:lpstr>課程教學計畫</vt:lpstr>
      <vt:lpstr>課程教學計畫-語文科</vt:lpstr>
      <vt:lpstr>課程教學計畫-數學科</vt:lpstr>
      <vt:lpstr>課程教學計畫-生活</vt:lpstr>
      <vt:lpstr>語文補充教學</vt:lpstr>
      <vt:lpstr>班級經營計畫</vt:lpstr>
      <vt:lpstr>班級經營理念</vt:lpstr>
      <vt:lpstr>孩子在校特殊狀況處理原則</vt:lpstr>
      <vt:lpstr>師生共同合作事項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HPES-C124</dc:creator>
  <cp:lastModifiedBy>張純瑗</cp:lastModifiedBy>
  <cp:revision>70</cp:revision>
  <cp:lastPrinted>2013-09-14T06:09:23Z</cp:lastPrinted>
  <dcterms:created xsi:type="dcterms:W3CDTF">2013-09-12T09:57:47Z</dcterms:created>
  <dcterms:modified xsi:type="dcterms:W3CDTF">2021-08-31T07:17:45Z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TC019848989991</vt:lpwstr>
  </property>
</Properties>
</file>