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72" r:id="rId4"/>
    <p:sldId id="273" r:id="rId5"/>
    <p:sldId id="274" r:id="rId6"/>
    <p:sldId id="275" r:id="rId7"/>
    <p:sldId id="276" r:id="rId8"/>
    <p:sldId id="278" r:id="rId9"/>
    <p:sldId id="279" r:id="rId10"/>
    <p:sldId id="267" r:id="rId11"/>
    <p:sldId id="277" r:id="rId12"/>
    <p:sldId id="282" r:id="rId13"/>
    <p:sldId id="280" r:id="rId14"/>
    <p:sldId id="283" r:id="rId15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00FF"/>
    <a:srgbClr val="FFFF99"/>
    <a:srgbClr val="9933FF"/>
    <a:srgbClr val="9966FF"/>
    <a:srgbClr val="CCFF33"/>
    <a:srgbClr val="5107BD"/>
    <a:srgbClr val="FE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33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FEBD6-81B4-44F8-BA80-C13CE3C86D5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3429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E0741-B2C5-4AAE-9B26-B736EF6D6A0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4808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495C3-192B-47C2-81B4-4A833247971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0964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24909-59C0-4327-A671-DFA448B784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259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1B8F8-C457-4A11-B73A-EC913C64BA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1390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E16B2-A503-4DF4-8D20-7E0778ACE89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7250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D952C-82C5-4396-A090-C3531D13623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8564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64375-E486-4763-8018-3032C3C240C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919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EC98D-EAC2-4433-A1EA-D7395CBE67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101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950B6-F8F3-4D98-8708-BC40178A69C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958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80CA2E-0257-48AB-82AF-44639D4984D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096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226A294F-1E34-4FAC-97D5-00102D17CEB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youtube.com/watch?v=tvOiwNAhsqE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ts.org.tw/" TargetMode="External"/><Relationship Id="rId2" Type="http://schemas.openxmlformats.org/officeDocument/2006/relationships/hyperlink" Target="http://stv.moe.edu.tw/?cat=87395&amp;channel=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pload.wikimedia.org/" TargetMode="External"/><Relationship Id="rId4" Type="http://schemas.openxmlformats.org/officeDocument/2006/relationships/hyperlink" Target="https://csrc.edu.tw/bully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vnJKD0gqNA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ev_txb9w_cU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kfbeC1RLGY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cdGa9WLAyBs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04800" y="1524000"/>
            <a:ext cx="51054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8800" b="1" dirty="0">
                <a:solidFill>
                  <a:srgbClr val="0000FF"/>
                </a:solidFill>
                <a:ea typeface="標楷體" panose="03000509000000000000" pitchFamily="65" charset="-120"/>
              </a:rPr>
              <a:t>友善</a:t>
            </a:r>
            <a:r>
              <a:rPr lang="zh-TW" altLang="en-US" sz="8800" b="1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校園</a:t>
            </a:r>
            <a:endParaRPr lang="zh-TW" altLang="en-US" sz="8800" b="1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algn="ctr"/>
            <a:r>
              <a:rPr lang="zh-TW" altLang="en-US" sz="8800" b="1" dirty="0">
                <a:solidFill>
                  <a:srgbClr val="0000FF"/>
                </a:solidFill>
                <a:ea typeface="標楷體" panose="03000509000000000000" pitchFamily="65" charset="-120"/>
              </a:rPr>
              <a:t>宣導</a:t>
            </a:r>
            <a:r>
              <a:rPr lang="zh-TW" altLang="en-US" sz="8800" b="1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活動</a:t>
            </a:r>
            <a:endParaRPr lang="zh-TW" altLang="en-US" sz="8800" b="1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333500" y="5867400"/>
            <a:ext cx="6477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58875" indent="-1158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338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5176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9703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87642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333625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790825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248025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705225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b="1" dirty="0">
                <a:ea typeface="標楷體" panose="03000509000000000000" pitchFamily="65" charset="-120"/>
              </a:rPr>
              <a:t>引用資料：本宣導影片皆由教育部補助財團法人公共電視文教基金會製播之「青春法學園」節目。特此說明！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88" name="Text Box 156"/>
          <p:cNvSpPr txBox="1">
            <a:spLocks noChangeArrowheads="1"/>
          </p:cNvSpPr>
          <p:nvPr/>
        </p:nvSpPr>
        <p:spPr bwMode="auto">
          <a:xfrm>
            <a:off x="838200" y="1524000"/>
            <a:ext cx="4191000" cy="1600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zh-TW" altLang="en-US" sz="5400" b="1">
                <a:ea typeface="標楷體" panose="03000509000000000000" pitchFamily="65" charset="-120"/>
              </a:rPr>
              <a:t>是非大選擇</a:t>
            </a:r>
          </a:p>
          <a:p>
            <a:pPr algn="ctr"/>
            <a:r>
              <a:rPr lang="en-US" altLang="zh-TW" sz="4400" b="1">
                <a:ea typeface="標楷體" panose="03000509000000000000" pitchFamily="65" charset="-120"/>
              </a:rPr>
              <a:t>Quistion 5</a:t>
            </a:r>
          </a:p>
        </p:txBody>
      </p:sp>
      <p:pic>
        <p:nvPicPr>
          <p:cNvPr id="2" name="圖片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3962400"/>
            <a:ext cx="2072820" cy="920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431800" y="419100"/>
            <a:ext cx="5029200" cy="838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zh-TW" sz="4400" b="1">
                <a:ea typeface="標楷體" panose="03000509000000000000" pitchFamily="65" charset="-120"/>
              </a:rPr>
              <a:t>Q5</a:t>
            </a:r>
            <a:r>
              <a:rPr lang="zh-TW" altLang="en-US" sz="4400" b="1">
                <a:ea typeface="標楷體" panose="03000509000000000000" pitchFamily="65" charset="-120"/>
              </a:rPr>
              <a:t>正確解答與說明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990600" y="1981200"/>
            <a:ext cx="29718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60000"/>
              </a:lnSpc>
            </a:pPr>
            <a:r>
              <a:rPr lang="en-US" altLang="zh-TW" sz="30000">
                <a:solidFill>
                  <a:srgbClr val="FF00FF"/>
                </a:solidFill>
                <a:latin typeface="Century Gothic" panose="020B0502020202020204" pitchFamily="34" charset="0"/>
                <a:ea typeface="Arial Unicode MS" panose="020B0604020202020204" pitchFamily="34" charset="-120"/>
                <a:cs typeface="Aparajita" panose="020B0604020202020204" pitchFamily="34" charset="0"/>
              </a:rPr>
              <a:t>x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57200" y="1600200"/>
            <a:ext cx="8305800" cy="4986338"/>
          </a:xfrm>
          <a:prstGeom prst="rect">
            <a:avLst/>
          </a:prstGeom>
          <a:solidFill>
            <a:srgbClr val="FFFFCC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TW" altLang="en-US" sz="3300" b="1">
                <a:latin typeface="標楷體" panose="03000509000000000000" pitchFamily="65" charset="-120"/>
                <a:ea typeface="標楷體" panose="03000509000000000000" pitchFamily="65" charset="-120"/>
              </a:rPr>
              <a:t>依刑法第</a:t>
            </a:r>
            <a:r>
              <a:rPr lang="en-US" altLang="zh-TW" sz="3300" b="1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3300" b="1">
                <a:latin typeface="標楷體" panose="03000509000000000000" pitchFamily="65" charset="-120"/>
                <a:ea typeface="標楷體" panose="03000509000000000000" pitchFamily="65" charset="-120"/>
              </a:rPr>
              <a:t>條、第</a:t>
            </a:r>
            <a:r>
              <a:rPr lang="en-US" altLang="zh-TW" sz="3300" b="1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3300" b="1">
                <a:latin typeface="標楷體" panose="03000509000000000000" pitchFamily="65" charset="-120"/>
                <a:ea typeface="標楷體" panose="03000509000000000000" pitchFamily="65" charset="-120"/>
              </a:rPr>
              <a:t>條規定，須行為出於故意，才加以處罰。而過失行為之處罰以法律有特別規定者為限。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TW" altLang="en-US" sz="3300" b="1">
                <a:latin typeface="標楷體" panose="03000509000000000000" pitchFamily="65" charset="-120"/>
                <a:ea typeface="標楷體" panose="03000509000000000000" pitchFamily="65" charset="-120"/>
              </a:rPr>
              <a:t>小明在不知情的情況下購買內含安非他命的糖果，並無犯罪故意，且毒品危害防制條例相關條文，並無處罰過失行為之特別規定，故不會違反毒品危害防制條例。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57200" y="304800"/>
            <a:ext cx="8305800" cy="6248400"/>
          </a:xfrm>
          <a:prstGeom prst="rect">
            <a:avLst/>
          </a:prstGeom>
          <a:solidFill>
            <a:srgbClr val="CCFFFF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  <a:buFontTx/>
              <a:buNone/>
            </a:pPr>
            <a:r>
              <a:rPr lang="en-US" altLang="zh-TW" b="1">
                <a:ea typeface="標楷體" panose="03000509000000000000" pitchFamily="65" charset="-120"/>
              </a:rPr>
              <a:t>【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反毒小叮嚀</a:t>
            </a:r>
            <a:r>
              <a:rPr lang="en-US" altLang="zh-TW" b="1">
                <a:ea typeface="標楷體" panose="03000509000000000000" pitchFamily="65" charset="-120"/>
              </a:rPr>
              <a:t>】</a:t>
            </a:r>
            <a:endParaRPr lang="en-US" altLang="zh-TW" sz="3600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他命是繼「搖頭丸」之後的新興麻醉藥品，不論是以「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菸」或「拉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」，                     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吸食</a:t>
            </a:r>
            <a:r>
              <a:rPr lang="en-US" altLang="zh-TW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他命就是吸毒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，最後導致成癮。</a:t>
            </a:r>
            <a:b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　　醫界已證實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他命會造成膀胱纖維化，導致尿容量變小，輕微的僅是頻尿，但長期</a:t>
            </a:r>
            <a:r>
              <a:rPr lang="zh-TW" altLang="en-US" b="1">
                <a:ea typeface="標楷體" panose="03000509000000000000" pitchFamily="65" charset="-120"/>
              </a:rPr>
              <a:t>吸食後，膀胱儲尿功能喪失，將造成尿失禁的後遺症且無法改善，只能終身包尿布或「尿袋跟著走」。</a:t>
            </a:r>
          </a:p>
          <a:p>
            <a:pPr algn="r">
              <a:lnSpc>
                <a:spcPct val="120000"/>
              </a:lnSpc>
              <a:buFontTx/>
              <a:buNone/>
            </a:pPr>
            <a:r>
              <a:rPr lang="zh-TW" altLang="en-US" b="1">
                <a:solidFill>
                  <a:srgbClr val="FF0000"/>
                </a:solidFill>
                <a:ea typeface="標楷體" panose="03000509000000000000" pitchFamily="65" charset="-120"/>
              </a:rPr>
              <a:t>別讓毒品控制你！別讓毒品毀了自己！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57200" y="228600"/>
            <a:ext cx="8305800" cy="6477000"/>
          </a:xfrm>
          <a:prstGeom prst="rect">
            <a:avLst/>
          </a:prstGeom>
          <a:solidFill>
            <a:srgbClr val="FFFF99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Tx/>
              <a:buNone/>
            </a:pPr>
            <a:r>
              <a:rPr lang="en-US" altLang="zh-TW" b="1"/>
              <a:t>【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反霸凌小叮嚀</a:t>
            </a:r>
            <a:r>
              <a:rPr lang="en-US" altLang="zh-TW" b="1"/>
              <a:t>】</a:t>
            </a:r>
            <a:endParaRPr lang="en-US" altLang="zh-TW" sz="3600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buFontTx/>
              <a:buNone/>
            </a:pP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受害者發生被霸凌事件，支援管道有：</a:t>
            </a:r>
          </a:p>
          <a:p>
            <a:pPr>
              <a:buFontTx/>
              <a:buNone/>
            </a:pP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1.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向導師、家長反應</a:t>
            </a:r>
          </a:p>
          <a:p>
            <a:pPr>
              <a:buFontTx/>
              <a:buNone/>
            </a:pP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2.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向學校學務處反應，專線</a:t>
            </a: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04-23157600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轉</a:t>
            </a: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721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，或向學校蝴蝶信箱</a:t>
            </a: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置於輔導室門前</a:t>
            </a: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投訴</a:t>
            </a:r>
          </a:p>
          <a:p>
            <a:pPr>
              <a:buFontTx/>
              <a:buNone/>
            </a:pP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3.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臺中市反霸凌投訴專線</a:t>
            </a: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04-25200870</a:t>
            </a:r>
          </a:p>
          <a:p>
            <a:pPr>
              <a:buFontTx/>
              <a:buNone/>
            </a:pP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4.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教育部</a:t>
            </a: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24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小時專線：</a:t>
            </a: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0800-200-885</a:t>
            </a:r>
          </a:p>
          <a:p>
            <a:pPr>
              <a:buFontTx/>
              <a:buNone/>
            </a:pP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5.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於校園生活問卷中提出</a:t>
            </a:r>
          </a:p>
          <a:p>
            <a:pPr>
              <a:buFontTx/>
              <a:buNone/>
            </a:pP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6.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其他</a:t>
            </a: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警察、好同學、好朋友</a:t>
            </a:r>
            <a:r>
              <a:rPr lang="en-US" altLang="zh-TW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r>
              <a:rPr lang="zh-TW" altLang="en-US" sz="3600" b="1">
                <a:latin typeface="Times New Roman" panose="02020603050405020304" pitchFamily="18" charset="0"/>
                <a:ea typeface="標楷體" panose="03000509000000000000" pitchFamily="65" charset="-120"/>
              </a:rPr>
              <a:t>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4419600" cy="1066800"/>
          </a:xfrm>
          <a:solidFill>
            <a:srgbClr val="CCFFCC">
              <a:alpha val="66000"/>
            </a:srgbClr>
          </a:solidFill>
          <a:ln w="76200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b="1">
                <a:solidFill>
                  <a:schemeClr val="tx1"/>
                </a:solidFill>
                <a:ea typeface="標楷體" panose="03000509000000000000" pitchFamily="65" charset="-120"/>
              </a:rPr>
              <a:t>引用資料來源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zh-TW" altLang="en-US" sz="2400" b="1">
                <a:ea typeface="標楷體" panose="03000509000000000000" pitchFamily="65" charset="-120"/>
              </a:rPr>
              <a:t>愛學網，網址：</a:t>
            </a:r>
            <a:r>
              <a:rPr lang="en-US" altLang="zh-TW" sz="2400" b="1">
                <a:ea typeface="標楷體" panose="03000509000000000000" pitchFamily="65" charset="-120"/>
                <a:hlinkClick r:id="rId2"/>
              </a:rPr>
              <a:t>http://stv.moe.edu.tw/?cat=87395&amp;channel=1</a:t>
            </a:r>
            <a:r>
              <a:rPr lang="en-US" altLang="zh-TW" sz="2400" b="1">
                <a:ea typeface="標楷體" panose="03000509000000000000" pitchFamily="65" charset="-120"/>
              </a:rPr>
              <a:t> </a:t>
            </a:r>
          </a:p>
          <a:p>
            <a:r>
              <a:rPr lang="zh-TW" altLang="en-US" sz="2400" b="1">
                <a:ea typeface="標楷體" panose="03000509000000000000" pitchFamily="65" charset="-120"/>
              </a:rPr>
              <a:t>公共電視，網址：</a:t>
            </a:r>
            <a:r>
              <a:rPr lang="en-US" altLang="zh-TW" sz="2400" b="1">
                <a:ea typeface="標楷體" panose="03000509000000000000" pitchFamily="65" charset="-120"/>
                <a:hlinkClick r:id="rId3"/>
              </a:rPr>
              <a:t>http://www.pts.org.tw/</a:t>
            </a:r>
            <a:r>
              <a:rPr lang="en-US" altLang="zh-TW" sz="2400" b="1">
                <a:ea typeface="標楷體" panose="03000509000000000000" pitchFamily="65" charset="-120"/>
              </a:rPr>
              <a:t> </a:t>
            </a:r>
          </a:p>
          <a:p>
            <a:r>
              <a:rPr lang="zh-TW" altLang="en-US" sz="2400" b="1">
                <a:ea typeface="標楷體" panose="03000509000000000000" pitchFamily="65" charset="-120"/>
              </a:rPr>
              <a:t>教育部防制校園霸凌專區，     網址：</a:t>
            </a:r>
            <a:r>
              <a:rPr lang="en-US" altLang="zh-TW" sz="2400" b="1">
                <a:ea typeface="標楷體" panose="03000509000000000000" pitchFamily="65" charset="-120"/>
                <a:hlinkClick r:id="rId4"/>
              </a:rPr>
              <a:t>https://csrc.edu.tw/bully/</a:t>
            </a:r>
            <a:r>
              <a:rPr lang="en-US" altLang="zh-TW" sz="2400" b="1">
                <a:ea typeface="標楷體" panose="03000509000000000000" pitchFamily="65" charset="-120"/>
              </a:rPr>
              <a:t> </a:t>
            </a:r>
          </a:p>
          <a:p>
            <a:r>
              <a:rPr lang="zh-TW" altLang="en-US" sz="2400" b="1">
                <a:ea typeface="標楷體" panose="03000509000000000000" pitchFamily="65" charset="-120"/>
              </a:rPr>
              <a:t>維基百科，網址：</a:t>
            </a:r>
            <a:r>
              <a:rPr lang="en-US" altLang="zh-TW" sz="2400" b="1">
                <a:hlinkClick r:id="rId5"/>
              </a:rPr>
              <a:t>http://upload.wikimedia.org/</a:t>
            </a:r>
            <a:endParaRPr lang="en-US" altLang="zh-TW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685800" y="1600200"/>
            <a:ext cx="4191000" cy="1600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zh-TW" altLang="en-US" sz="5400" b="1" dirty="0">
                <a:ea typeface="標楷體" panose="03000509000000000000" pitchFamily="65" charset="-120"/>
              </a:rPr>
              <a:t>是非大選擇</a:t>
            </a:r>
          </a:p>
          <a:p>
            <a:pPr algn="ctr"/>
            <a:r>
              <a:rPr lang="en-US" altLang="zh-TW" sz="4400" b="1" dirty="0" err="1">
                <a:ea typeface="標楷體" panose="03000509000000000000" pitchFamily="65" charset="-120"/>
              </a:rPr>
              <a:t>Quistion</a:t>
            </a:r>
            <a:r>
              <a:rPr lang="en-US" altLang="zh-TW" sz="4400" b="1" dirty="0">
                <a:ea typeface="標楷體" panose="03000509000000000000" pitchFamily="65" charset="-120"/>
              </a:rPr>
              <a:t> 1</a:t>
            </a:r>
          </a:p>
        </p:txBody>
      </p:sp>
      <p:sp>
        <p:nvSpPr>
          <p:cNvPr id="4" name="矩形 3">
            <a:hlinkClick r:id="rId2"/>
          </p:cNvPr>
          <p:cNvSpPr/>
          <p:nvPr/>
        </p:nvSpPr>
        <p:spPr>
          <a:xfrm>
            <a:off x="1866900" y="4000500"/>
            <a:ext cx="1828800" cy="6096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影片連結</a:t>
            </a:r>
            <a:endParaRPr lang="zh-TW" altLang="en-US" sz="24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2133600" y="3124200"/>
            <a:ext cx="1143000" cy="1143000"/>
          </a:xfrm>
          <a:prstGeom prst="ellipse">
            <a:avLst/>
          </a:prstGeom>
          <a:noFill/>
          <a:ln w="889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aphicFrame>
        <p:nvGraphicFramePr>
          <p:cNvPr id="25605" name="Group 5"/>
          <p:cNvGraphicFramePr>
            <a:graphicFrameLocks noGrp="1"/>
          </p:cNvGraphicFramePr>
          <p:nvPr/>
        </p:nvGraphicFramePr>
        <p:xfrm>
          <a:off x="360363" y="2017713"/>
          <a:ext cx="8458200" cy="4485325"/>
        </p:xfrm>
        <a:graphic>
          <a:graphicData uri="http://schemas.openxmlformats.org/drawingml/2006/table">
            <a:tbl>
              <a:tblPr/>
              <a:tblGrid>
                <a:gridCol w="533400"/>
                <a:gridCol w="2895600"/>
                <a:gridCol w="1905000"/>
                <a:gridCol w="3124200"/>
              </a:tblGrid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定        義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    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具    體    型    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671513">
                <a:tc row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園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具欺侮行為。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具有故意傷害的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意圖。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造成生理或心理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侵犯的結果。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雙方勢力</a:t>
                      </a: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地位）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不對等。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5.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其他經小組認定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為霸凌個案者。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3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肢體霸凌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毆打身體、搶奪財物</a:t>
                      </a: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6715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3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關係霸凌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排擠孤立、操弄人際</a:t>
                      </a: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6715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3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語言霸凌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出言恐嚇、嘲笑污辱</a:t>
                      </a: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6715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3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網路霸凌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散佈謠言或不雅照片</a:t>
                      </a: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6715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3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反擊霸凌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受霸凌反擊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大魚吃小魚</a:t>
                      </a:r>
                      <a:r>
                        <a:rPr kumimoji="1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，小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魚吃蝦米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6715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3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性 霸 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校園性侵害或性騷擾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431800" y="419100"/>
            <a:ext cx="5029200" cy="838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zh-TW" sz="4400" b="1">
                <a:ea typeface="標楷體" panose="03000509000000000000" pitchFamily="65" charset="-120"/>
              </a:rPr>
              <a:t>Q1</a:t>
            </a:r>
            <a:r>
              <a:rPr lang="zh-TW" altLang="en-US" sz="4400" b="1">
                <a:ea typeface="標楷體" panose="03000509000000000000" pitchFamily="65" charset="-120"/>
              </a:rPr>
              <a:t>正確解答與說明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762000" y="1497743"/>
            <a:ext cx="4191000" cy="1600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zh-TW" altLang="en-US" sz="5400" b="1">
                <a:ea typeface="標楷體" panose="03000509000000000000" pitchFamily="65" charset="-120"/>
              </a:rPr>
              <a:t>是非大選擇</a:t>
            </a:r>
          </a:p>
          <a:p>
            <a:pPr algn="ctr"/>
            <a:r>
              <a:rPr lang="en-US" altLang="zh-TW" sz="4400" b="1">
                <a:ea typeface="標楷體" panose="03000509000000000000" pitchFamily="65" charset="-120"/>
              </a:rPr>
              <a:t>Quistion 2</a:t>
            </a:r>
          </a:p>
        </p:txBody>
      </p:sp>
      <p:pic>
        <p:nvPicPr>
          <p:cNvPr id="2" name="圖片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4135398"/>
            <a:ext cx="2072820" cy="920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3" name="Picture 5" descr="becdc68f-7c27-4907-a94b-02591eb5477d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102225"/>
            <a:ext cx="1828800" cy="175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1524000" y="2438400"/>
            <a:ext cx="2133600" cy="1981200"/>
          </a:xfrm>
          <a:prstGeom prst="ellips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39700" y="1612900"/>
            <a:ext cx="8877300" cy="5019675"/>
          </a:xfrm>
          <a:prstGeom prst="rect">
            <a:avLst/>
          </a:prstGeom>
          <a:solidFill>
            <a:srgbClr val="FFFF99"/>
          </a:solidFill>
          <a:ln w="508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2072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zh-TW" sz="3200" b="1">
                <a:ea typeface="標楷體" panose="03000509000000000000" pitchFamily="65" charset="-120"/>
              </a:rPr>
              <a:t>※【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教唆犯</a:t>
            </a:r>
            <a:r>
              <a:rPr lang="en-US" altLang="zh-TW" sz="3200" b="1">
                <a:ea typeface="標楷體" panose="03000509000000000000" pitchFamily="65" charset="-120"/>
              </a:rPr>
              <a:t>】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29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條：「教唆他人犯罪  者，為教唆犯。教唆犯之處罰，依其所教唆之罪處罰之。」 </a:t>
            </a:r>
          </a:p>
          <a:p>
            <a:pPr>
              <a:lnSpc>
                <a:spcPct val="125000"/>
              </a:lnSpc>
            </a:pPr>
            <a:r>
              <a:rPr lang="en-US" altLang="zh-TW" sz="3200" b="1">
                <a:ea typeface="標楷體" panose="03000509000000000000" pitchFamily="65" charset="-120"/>
              </a:rPr>
              <a:t>※【</a:t>
            </a:r>
            <a:r>
              <a:rPr lang="zh-TW" altLang="en-US" sz="3200" b="1">
                <a:ea typeface="標楷體" panose="03000509000000000000" pitchFamily="65" charset="-120"/>
              </a:rPr>
              <a:t>幫助犯</a:t>
            </a:r>
            <a:r>
              <a:rPr lang="en-US" altLang="zh-TW" sz="3200" b="1">
                <a:ea typeface="標楷體" panose="03000509000000000000" pitchFamily="65" charset="-120"/>
              </a:rPr>
              <a:t>】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條：「幫助他人實行犯罪行為者，為幫助犯</a:t>
            </a: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得按正犯之刑減輕之」</a:t>
            </a:r>
          </a:p>
          <a:p>
            <a:pPr>
              <a:lnSpc>
                <a:spcPct val="125000"/>
              </a:lnSpc>
            </a:pP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  幫助犯之幫助行為包括物理上（如提供工具）與精神上（如在旁助勢、吆喝、表示贊同、言詞或動作之激勵、方法之教導）之幫助。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431800" y="419100"/>
            <a:ext cx="5029200" cy="838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zh-TW" sz="4400" b="1">
                <a:ea typeface="標楷體" panose="03000509000000000000" pitchFamily="65" charset="-120"/>
              </a:rPr>
              <a:t>Q2</a:t>
            </a:r>
            <a:r>
              <a:rPr lang="zh-TW" altLang="en-US" sz="4400" b="1">
                <a:ea typeface="標楷體" panose="03000509000000000000" pitchFamily="65" charset="-120"/>
              </a:rPr>
              <a:t>正確解答與說明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animBg="1"/>
      <p:bldP spid="276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0015-157623790_5052_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838200" y="1676400"/>
            <a:ext cx="4191000" cy="1600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zh-TW" altLang="en-US" sz="5400" b="1" dirty="0">
                <a:ea typeface="標楷體" panose="03000509000000000000" pitchFamily="65" charset="-120"/>
              </a:rPr>
              <a:t>是非大選擇</a:t>
            </a:r>
          </a:p>
          <a:p>
            <a:pPr algn="ctr"/>
            <a:r>
              <a:rPr lang="en-US" altLang="zh-TW" sz="4400" b="1" dirty="0" err="1">
                <a:ea typeface="標楷體" panose="03000509000000000000" pitchFamily="65" charset="-120"/>
              </a:rPr>
              <a:t>Quistion</a:t>
            </a:r>
            <a:r>
              <a:rPr lang="en-US" altLang="zh-TW" sz="4400" b="1" dirty="0">
                <a:ea typeface="標楷體" panose="03000509000000000000" pitchFamily="65" charset="-120"/>
              </a:rPr>
              <a:t> 3</a:t>
            </a:r>
          </a:p>
        </p:txBody>
      </p:sp>
      <p:sp>
        <p:nvSpPr>
          <p:cNvPr id="7" name="矩形 6">
            <a:hlinkClick r:id="rId3"/>
          </p:cNvPr>
          <p:cNvSpPr/>
          <p:nvPr/>
        </p:nvSpPr>
        <p:spPr>
          <a:xfrm>
            <a:off x="1866900" y="4000500"/>
            <a:ext cx="1828800" cy="6096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影片連結</a:t>
            </a:r>
            <a:endParaRPr lang="zh-TW" altLang="en-US" sz="24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990600" y="1981200"/>
            <a:ext cx="29718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60000"/>
              </a:lnSpc>
            </a:pPr>
            <a:r>
              <a:rPr lang="en-US" altLang="zh-TW" sz="30000">
                <a:solidFill>
                  <a:srgbClr val="FF00FF"/>
                </a:solidFill>
                <a:latin typeface="Century Gothic" panose="020B0502020202020204" pitchFamily="34" charset="0"/>
                <a:ea typeface="Arial Unicode MS" panose="020B0604020202020204" pitchFamily="34" charset="-120"/>
                <a:cs typeface="Aparajita" panose="020B0604020202020204" pitchFamily="34" charset="0"/>
              </a:rPr>
              <a:t>x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81000" y="1600200"/>
            <a:ext cx="8458200" cy="5032375"/>
          </a:xfrm>
          <a:prstGeom prst="rect">
            <a:avLst/>
          </a:prstGeom>
          <a:solidFill>
            <a:srgbClr val="CCFFFF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TW" sz="3200" b="1">
                <a:ea typeface="標楷體" panose="03000509000000000000" pitchFamily="65" charset="-120"/>
              </a:rPr>
              <a:t>【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301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條之誹謗罪</a:t>
            </a:r>
            <a:r>
              <a:rPr lang="en-US" altLang="zh-TW" sz="3200" b="1">
                <a:ea typeface="標楷體" panose="03000509000000000000" pitchFamily="65" charset="-120"/>
              </a:rPr>
              <a:t>】</a:t>
            </a:r>
            <a:endParaRPr lang="en-US" altLang="zh-TW" sz="3200" b="1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5000"/>
              </a:lnSpc>
            </a:pP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意圖散布於眾，而指摘或傳述足以毀損他人名譽之事者，為誹謗罪，處一年以下有期徒刑、拘役或五百元以下罰金。</a:t>
            </a:r>
          </a:p>
          <a:p>
            <a:pPr>
              <a:lnSpc>
                <a:spcPct val="125000"/>
              </a:lnSpc>
            </a:pPr>
            <a:r>
              <a:rPr lang="en-US" altLang="zh-TW" sz="3200" b="1"/>
              <a:t>【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309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條之公然侮辱罪</a:t>
            </a:r>
            <a:r>
              <a:rPr lang="en-US" altLang="zh-TW" sz="3200" b="1"/>
              <a:t>】</a:t>
            </a:r>
            <a:r>
              <a:rPr lang="en-US" altLang="zh-TW"/>
              <a:t> </a:t>
            </a: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公然侮辱人者，處拘役或三百元以下罰金。</a:t>
            </a:r>
            <a:b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以強暴犯前項之罪者，加重其刑，處一年以下有期徒刑、拘役或五百元以下罰金。 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533400" y="1676400"/>
            <a:ext cx="8191500" cy="4841875"/>
          </a:xfrm>
          <a:prstGeom prst="rect">
            <a:avLst/>
          </a:prstGeom>
          <a:solidFill>
            <a:srgbClr val="FFFF99"/>
          </a:solidFill>
          <a:ln w="762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公然侮辱罪</a:t>
            </a: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>
              <a:lnSpc>
                <a:spcPct val="120000"/>
              </a:lnSpc>
            </a:pP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罪責較輕</a:t>
            </a:r>
          </a:p>
          <a:p>
            <a:pPr>
              <a:lnSpc>
                <a:spcPct val="120000"/>
              </a:lnSpc>
            </a:pP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用謾罵的字詞或動作使對方感受到侮辱</a:t>
            </a:r>
          </a:p>
          <a:p>
            <a:pPr>
              <a:lnSpc>
                <a:spcPct val="120000"/>
              </a:lnSpc>
            </a:pP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需不特定或多數人共見共聞</a:t>
            </a:r>
          </a:p>
          <a:p>
            <a:pPr>
              <a:lnSpc>
                <a:spcPct val="120000"/>
              </a:lnSpc>
            </a:pP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誹謗罪</a:t>
            </a: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>
              <a:lnSpc>
                <a:spcPct val="120000"/>
              </a:lnSpc>
            </a:pP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罪責較重</a:t>
            </a:r>
          </a:p>
          <a:p>
            <a:pPr>
              <a:lnSpc>
                <a:spcPct val="120000"/>
              </a:lnSpc>
            </a:pP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構陷傳述當事人一個不存在的情節</a:t>
            </a:r>
          </a:p>
          <a:p>
            <a:pPr>
              <a:lnSpc>
                <a:spcPct val="120000"/>
              </a:lnSpc>
            </a:pPr>
            <a:r>
              <a:rPr lang="en-US" altLang="zh-TW" sz="3200" b="1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3200" b="1">
                <a:latin typeface="標楷體" panose="03000509000000000000" pitchFamily="65" charset="-120"/>
                <a:ea typeface="標楷體" panose="03000509000000000000" pitchFamily="65" charset="-120"/>
              </a:rPr>
              <a:t>私下構陷同屬之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31800" y="419100"/>
            <a:ext cx="5029200" cy="838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zh-TW" sz="4400" b="1">
                <a:ea typeface="標楷體" panose="03000509000000000000" pitchFamily="65" charset="-120"/>
              </a:rPr>
              <a:t>Q3</a:t>
            </a:r>
            <a:r>
              <a:rPr lang="zh-TW" altLang="en-US" sz="4400" b="1">
                <a:ea typeface="標楷體" panose="03000509000000000000" pitchFamily="65" charset="-120"/>
              </a:rPr>
              <a:t>正確解答與說明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29703" grpId="0" animBg="1"/>
      <p:bldP spid="2970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990600" y="1907060"/>
            <a:ext cx="4191000" cy="1600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zh-TW" altLang="en-US" sz="5400" b="1">
                <a:ea typeface="標楷體" panose="03000509000000000000" pitchFamily="65" charset="-120"/>
              </a:rPr>
              <a:t>是非大選擇</a:t>
            </a:r>
          </a:p>
          <a:p>
            <a:pPr algn="ctr"/>
            <a:r>
              <a:rPr lang="en-US" altLang="zh-TW" sz="4400" b="1">
                <a:ea typeface="標楷體" panose="03000509000000000000" pitchFamily="65" charset="-120"/>
              </a:rPr>
              <a:t>Quistion 4</a:t>
            </a:r>
          </a:p>
        </p:txBody>
      </p:sp>
      <p:pic>
        <p:nvPicPr>
          <p:cNvPr id="2" name="圖片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4114800"/>
            <a:ext cx="2072820" cy="920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2133600" y="2895600"/>
            <a:ext cx="2133600" cy="1981200"/>
          </a:xfrm>
          <a:prstGeom prst="ellips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431800" y="419100"/>
            <a:ext cx="5029200" cy="838200"/>
          </a:xfrm>
          <a:prstGeom prst="rect">
            <a:avLst/>
          </a:prstGeom>
          <a:solidFill>
            <a:srgbClr val="FFFF99"/>
          </a:solidFill>
          <a:ln w="63500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altLang="zh-TW" sz="4400" b="1">
                <a:ea typeface="標楷體" panose="03000509000000000000" pitchFamily="65" charset="-120"/>
              </a:rPr>
              <a:t>Q4</a:t>
            </a:r>
            <a:r>
              <a:rPr lang="zh-TW" altLang="en-US" sz="4400" b="1">
                <a:ea typeface="標楷體" panose="03000509000000000000" pitchFamily="65" charset="-120"/>
              </a:rPr>
              <a:t>正確解答與說明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55588" y="1511300"/>
            <a:ext cx="8723312" cy="5235575"/>
          </a:xfrm>
          <a:prstGeom prst="rect">
            <a:avLst/>
          </a:prstGeom>
          <a:solidFill>
            <a:srgbClr val="FFCCFF"/>
          </a:solidFill>
          <a:ln w="63500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  <a:t>搖頭丸是屬於「第二級毒品」，保管搖頭丸即係持有搖頭丸，違反「毒品危害防制條例」第</a:t>
            </a:r>
            <a:r>
              <a:rPr lang="en-US" altLang="zh-TW" sz="2900" b="1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  <a:t>條之規定：</a:t>
            </a:r>
            <a:b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  <a:t>持有第一級毒品者，處三年以下有期徒刑、拘役或新臺幣五萬元以下罰金。</a:t>
            </a:r>
            <a:b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  <a:t>持有第二級毒品者，處二年以下有期徒刑、拘役或新臺幣三萬元以下罰金。</a:t>
            </a:r>
            <a:b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  <a:t>持有第一級毒品純質淨重十公克以上者，處一年以上七年以下有期徒刑，得併科新臺幣</a:t>
            </a:r>
            <a:r>
              <a:rPr lang="en-US" altLang="zh-TW" sz="2900" b="1"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  <a:t>萬元以下罰金</a:t>
            </a:r>
          </a:p>
          <a:p>
            <a:pPr>
              <a:lnSpc>
                <a:spcPct val="115000"/>
              </a:lnSpc>
            </a:pPr>
            <a: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  <a:t>持有第二級毒品純質淨重二十公克以上者，處六月以上五年以下有期徒刑，得併科新臺幣</a:t>
            </a:r>
            <a:r>
              <a:rPr lang="en-US" altLang="zh-TW" sz="2900" b="1">
                <a:latin typeface="標楷體" panose="03000509000000000000" pitchFamily="65" charset="-120"/>
                <a:ea typeface="標楷體" panose="03000509000000000000" pitchFamily="65" charset="-120"/>
              </a:rPr>
              <a:t>70</a:t>
            </a:r>
            <a:r>
              <a:rPr lang="zh-TW" altLang="en-US" sz="2900" b="1">
                <a:latin typeface="標楷體" panose="03000509000000000000" pitchFamily="65" charset="-120"/>
                <a:ea typeface="標楷體" panose="03000509000000000000" pitchFamily="65" charset="-120"/>
              </a:rPr>
              <a:t>萬元以下罰金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nimBg="1"/>
      <p:bldP spid="33798" grpId="0" animBg="1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1228</TotalTime>
  <Words>679</Words>
  <Application>Microsoft Office PowerPoint</Application>
  <PresentationFormat>如螢幕大小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4" baseType="lpstr">
      <vt:lpstr>Arial Unicode MS</vt:lpstr>
      <vt:lpstr>Franklin Gothic Book</vt:lpstr>
      <vt:lpstr>新細明體</vt:lpstr>
      <vt:lpstr>標楷體</vt:lpstr>
      <vt:lpstr>Aparajita</vt:lpstr>
      <vt:lpstr>Arial</vt:lpstr>
      <vt:lpstr>Century Gothic</vt:lpstr>
      <vt:lpstr>Times New Roman</vt:lpstr>
      <vt:lpstr>Wingdings</vt:lpstr>
      <vt:lpstr>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引用資料來源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panda</dc:creator>
  <cp:lastModifiedBy>panda</cp:lastModifiedBy>
  <cp:revision>53</cp:revision>
  <cp:lastPrinted>1601-01-01T00:00:00Z</cp:lastPrinted>
  <dcterms:created xsi:type="dcterms:W3CDTF">1601-01-01T00:00:00Z</dcterms:created>
  <dcterms:modified xsi:type="dcterms:W3CDTF">2015-10-22T14:17:28Z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