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  <p:sldId id="263" r:id="rId9"/>
    <p:sldId id="280" r:id="rId10"/>
    <p:sldId id="264" r:id="rId11"/>
    <p:sldId id="265" r:id="rId12"/>
    <p:sldId id="266" r:id="rId13"/>
    <p:sldId id="281" r:id="rId14"/>
    <p:sldId id="282" r:id="rId15"/>
    <p:sldId id="268" r:id="rId16"/>
    <p:sldId id="267" r:id="rId17"/>
    <p:sldId id="279" r:id="rId18"/>
    <p:sldId id="283" r:id="rId19"/>
    <p:sldId id="284" r:id="rId20"/>
    <p:sldId id="285" r:id="rId21"/>
    <p:sldId id="270" r:id="rId22"/>
    <p:sldId id="286" r:id="rId23"/>
    <p:sldId id="269" r:id="rId24"/>
    <p:sldId id="271" r:id="rId25"/>
    <p:sldId id="273" r:id="rId26"/>
    <p:sldId id="274" r:id="rId27"/>
    <p:sldId id="275" r:id="rId28"/>
    <p:sldId id="276" r:id="rId29"/>
    <p:sldId id="287" r:id="rId30"/>
    <p:sldId id="288" r:id="rId31"/>
    <p:sldId id="289" r:id="rId32"/>
    <p:sldId id="277" r:id="rId33"/>
    <p:sldId id="278" r:id="rId34"/>
    <p:sldId id="290" r:id="rId35"/>
    <p:sldId id="291" r:id="rId36"/>
    <p:sldId id="292" r:id="rId37"/>
    <p:sldId id="294" r:id="rId38"/>
    <p:sldId id="295" r:id="rId39"/>
    <p:sldId id="296" r:id="rId40"/>
  </p:sldIdLst>
  <p:sldSz cx="9144000" cy="6858000" type="screen4x3"/>
  <p:notesSz cx="6858000" cy="9144000"/>
  <p:defaultTextStyle>
    <a:defPPr>
      <a:defRPr lang="fr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55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418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5881F2-0562-40C8-997A-4A2F2886D944}" type="datetimeFigureOut">
              <a:rPr lang="zh-TW" altLang="en-US" smtClean="0"/>
              <a:t>2017/5/15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B04C7-3A70-411B-A281-B2743C55F6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9203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B04C7-3A70-411B-A281-B2743C55F6F9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61898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B04C7-3A70-411B-A281-B2743C55F6F9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31439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B04C7-3A70-411B-A281-B2743C55F6F9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64590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B04C7-3A70-411B-A281-B2743C55F6F9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78903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B8E09-D623-4F4D-93AC-921B13896443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46455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B8E09-D623-4F4D-93AC-921B13896443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36082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B04C7-3A70-411B-A281-B2743C55F6F9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94767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B04C7-3A70-411B-A281-B2743C55F6F9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22900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B04C7-3A70-411B-A281-B2743C55F6F9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70773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B8E09-D623-4F4D-93AC-921B13896443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36924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B8E09-D623-4F4D-93AC-921B13896443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1201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B04C7-3A70-411B-A281-B2743C55F6F9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1641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B8E09-D623-4F4D-93AC-921B13896443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32305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B04C7-3A70-411B-A281-B2743C55F6F9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06378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B8E09-D623-4F4D-93AC-921B13896443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32242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B04C7-3A70-411B-A281-B2743C55F6F9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51430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B04C7-3A70-411B-A281-B2743C55F6F9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62902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B04C7-3A70-411B-A281-B2743C55F6F9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77875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B04C7-3A70-411B-A281-B2743C55F6F9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6773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B04C7-3A70-411B-A281-B2743C55F6F9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55077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B04C7-3A70-411B-A281-B2743C55F6F9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47710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B8E09-D623-4F4D-93AC-921B13896443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189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B04C7-3A70-411B-A281-B2743C55F6F9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3006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B04C7-3A70-411B-A281-B2743C55F6F9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14038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B04C7-3A70-411B-A281-B2743C55F6F9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185735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B04C7-3A70-411B-A281-B2743C55F6F9}" type="slidenum">
              <a:rPr lang="zh-TW" altLang="en-US" smtClean="0"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626430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B04C7-3A70-411B-A281-B2743C55F6F9}" type="slidenum">
              <a:rPr lang="zh-TW" altLang="en-US" smtClean="0"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08122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B8E09-D623-4F4D-93AC-921B13896443}" type="slidenum">
              <a:rPr lang="zh-TW" altLang="en-US" smtClean="0"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529397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B8E09-D623-4F4D-93AC-921B13896443}" type="slidenum">
              <a:rPr lang="zh-TW" altLang="en-US" smtClean="0"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703970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B8E09-D623-4F4D-93AC-921B13896443}" type="slidenum">
              <a:rPr lang="zh-TW" altLang="en-US" smtClean="0"/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031160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B8E09-D623-4F4D-93AC-921B13896443}" type="slidenum">
              <a:rPr lang="zh-TW" altLang="en-US" smtClean="0"/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930414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B8E09-D623-4F4D-93AC-921B13896443}" type="slidenum">
              <a:rPr lang="zh-TW" altLang="en-US" smtClean="0"/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784960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B8E09-D623-4F4D-93AC-921B13896443}" type="slidenum">
              <a:rPr lang="zh-TW" altLang="en-US" smtClean="0"/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3524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B04C7-3A70-411B-A281-B2743C55F6F9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200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B04C7-3A70-411B-A281-B2743C55F6F9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82890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B04C7-3A70-411B-A281-B2743C55F6F9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46841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B04C7-3A70-411B-A281-B2743C55F6F9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53063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B04C7-3A70-411B-A281-B2743C55F6F9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00137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B8E09-D623-4F4D-93AC-921B13896443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0626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6BCDEB-2EC7-43E8-8A3D-DAD97756BDCC}" type="datetimeFigureOut">
              <a:rPr lang="fr-FR"/>
              <a:pPr/>
              <a:t>15/05/2017</a:t>
            </a:fld>
            <a:endParaRPr lang="fr-CA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923078-4E05-4C4D-B4BE-C81C8DB13A90}" type="slidenum">
              <a:rPr lang="fr-CA" altLang="zh-TW"/>
              <a:pPr/>
              <a:t>‹#›</a:t>
            </a:fld>
            <a:endParaRPr lang="fr-CA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345B54-71F2-43EB-983C-1653553B2A3F}" type="datetimeFigureOut">
              <a:rPr lang="fr-FR"/>
              <a:pPr/>
              <a:t>15/05/2017</a:t>
            </a:fld>
            <a:endParaRPr lang="fr-CA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FAA789-69BD-455B-95BE-3DCB939DCC81}" type="slidenum">
              <a:rPr lang="fr-CA" altLang="zh-TW"/>
              <a:pPr/>
              <a:t>‹#›</a:t>
            </a:fld>
            <a:endParaRPr lang="fr-CA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EC5A13-1E5F-424E-BF5C-C37DC7D6F949}" type="datetimeFigureOut">
              <a:rPr lang="fr-FR"/>
              <a:pPr/>
              <a:t>15/05/2017</a:t>
            </a:fld>
            <a:endParaRPr lang="fr-CA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E85FEC-7419-4532-8556-EA5723EAA8C3}" type="slidenum">
              <a:rPr lang="fr-CA" altLang="zh-TW"/>
              <a:pPr/>
              <a:t>‹#›</a:t>
            </a:fld>
            <a:endParaRPr lang="fr-CA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1AB6B6-521E-4CDF-BBE2-62D0DC4173A5}" type="datetimeFigureOut">
              <a:rPr lang="fr-FR"/>
              <a:pPr/>
              <a:t>15/05/2017</a:t>
            </a:fld>
            <a:endParaRPr lang="fr-CA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A37F9F-2F0A-4C40-9B12-3F6020BCEEC3}" type="slidenum">
              <a:rPr lang="fr-CA" altLang="zh-TW"/>
              <a:pPr/>
              <a:t>‹#›</a:t>
            </a:fld>
            <a:endParaRPr lang="fr-CA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B0A09A-F459-4AB6-A141-960DA58DFF0E}" type="datetimeFigureOut">
              <a:rPr lang="fr-FR"/>
              <a:pPr/>
              <a:t>15/05/2017</a:t>
            </a:fld>
            <a:endParaRPr lang="fr-CA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16148C-E6F1-49E7-AD98-169A02B2AEB0}" type="slidenum">
              <a:rPr lang="fr-CA" altLang="zh-TW"/>
              <a:pPr/>
              <a:t>‹#›</a:t>
            </a:fld>
            <a:endParaRPr lang="fr-CA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FEE521-C41A-4F73-8092-D6111436815C}" type="datetimeFigureOut">
              <a:rPr lang="fr-FR"/>
              <a:pPr/>
              <a:t>15/05/2017</a:t>
            </a:fld>
            <a:endParaRPr lang="fr-CA" altLang="zh-TW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969902-836A-4CD4-8E58-77324505AB83}" type="slidenum">
              <a:rPr lang="fr-CA" altLang="zh-TW"/>
              <a:pPr/>
              <a:t>‹#›</a:t>
            </a:fld>
            <a:endParaRPr lang="fr-CA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CF21B4-555E-4CC0-BD1C-00CC181DB682}" type="datetimeFigureOut">
              <a:rPr lang="fr-FR"/>
              <a:pPr/>
              <a:t>15/05/2017</a:t>
            </a:fld>
            <a:endParaRPr lang="fr-CA" altLang="zh-TW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124C72-7CBD-4A25-A892-1EE9F109ED74}" type="slidenum">
              <a:rPr lang="fr-CA" altLang="zh-TW"/>
              <a:pPr/>
              <a:t>‹#›</a:t>
            </a:fld>
            <a:endParaRPr lang="fr-CA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0DEB89-AF72-44BE-84B9-7A13E582AA9C}" type="datetimeFigureOut">
              <a:rPr lang="fr-FR"/>
              <a:pPr/>
              <a:t>15/05/2017</a:t>
            </a:fld>
            <a:endParaRPr lang="fr-CA" altLang="zh-TW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C007B2-B45A-4575-85A9-6D8C4A40ED85}" type="slidenum">
              <a:rPr lang="fr-CA" altLang="zh-TW"/>
              <a:pPr/>
              <a:t>‹#›</a:t>
            </a:fld>
            <a:endParaRPr lang="fr-CA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68CDE8-1883-4E0A-A192-8E27A663F0B4}" type="datetimeFigureOut">
              <a:rPr lang="fr-FR"/>
              <a:pPr/>
              <a:t>15/05/2017</a:t>
            </a:fld>
            <a:endParaRPr lang="fr-CA" altLang="zh-TW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3F79AD-C4D4-4C39-B73F-75AFE6AC29AF}" type="slidenum">
              <a:rPr lang="fr-CA" altLang="zh-TW"/>
              <a:pPr/>
              <a:t>‹#›</a:t>
            </a:fld>
            <a:endParaRPr lang="fr-CA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B20E51-90A7-457B-94EA-544EB78D67E1}" type="datetimeFigureOut">
              <a:rPr lang="fr-FR"/>
              <a:pPr/>
              <a:t>15/05/2017</a:t>
            </a:fld>
            <a:endParaRPr lang="fr-CA" altLang="zh-TW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34F464-EC31-40B5-8D4D-F97509085C55}" type="slidenum">
              <a:rPr lang="fr-CA" altLang="zh-TW"/>
              <a:pPr/>
              <a:t>‹#›</a:t>
            </a:fld>
            <a:endParaRPr lang="fr-CA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637113-0C32-4FBD-9F40-3E705220E162}" type="datetimeFigureOut">
              <a:rPr lang="fr-FR"/>
              <a:pPr/>
              <a:t>15/05/2017</a:t>
            </a:fld>
            <a:endParaRPr lang="fr-CA" altLang="zh-TW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49CE12-E0ED-4B39-B922-A61DB7B175DE}" type="slidenum">
              <a:rPr lang="fr-CA" altLang="zh-TW"/>
              <a:pPr/>
              <a:t>‹#›</a:t>
            </a:fld>
            <a:endParaRPr lang="fr-CA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altLang="zh-TW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altLang="zh-TW" smtClean="0"/>
              <a:t>Cliquez pour modifier les styles du texte du masque</a:t>
            </a:r>
          </a:p>
          <a:p>
            <a:pPr lvl="1"/>
            <a:r>
              <a:rPr lang="fr-CA" altLang="zh-TW" smtClean="0"/>
              <a:t>Deuxième niveau</a:t>
            </a:r>
          </a:p>
          <a:p>
            <a:pPr lvl="2"/>
            <a:r>
              <a:rPr lang="fr-CA" altLang="zh-TW" smtClean="0"/>
              <a:t>Troisième niveau</a:t>
            </a:r>
          </a:p>
          <a:p>
            <a:pPr lvl="3"/>
            <a:r>
              <a:rPr lang="fr-CA" altLang="zh-TW" smtClean="0"/>
              <a:t>Quatrième niveau</a:t>
            </a:r>
          </a:p>
          <a:p>
            <a:pPr lvl="4"/>
            <a:r>
              <a:rPr lang="fr-CA" altLang="zh-TW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65A49A94-0D31-4212-8403-6A674A0D4C50}" type="datetimeFigureOut">
              <a:rPr lang="fr-FR"/>
              <a:pPr/>
              <a:t>15/05/2017</a:t>
            </a:fld>
            <a:endParaRPr lang="fr-CA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B917D988-91CA-462C-910B-F3BC6594E8D5}" type="slidenum">
              <a:rPr lang="fr-CA" altLang="zh-TW"/>
              <a:pPr/>
              <a:t>‹#›</a:t>
            </a:fld>
            <a:endParaRPr lang="fr-CA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&#12304;&#26234;&#40670;&#20840;&#26041;&#20301;&#40670;&#35712;&#31995;&#21015;&#12305;&#25104;&#35486;_&#26481;&#26045;&#25928;&#39024;.mp4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hyperlink" Target="https://www.youtube.com/watch?v=d0GdtsT38To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&#20013;&#22283;&#27743;&#35199;&#24300;&#23665;%20Lushan.mp4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6zoCDyQSH0o" TargetMode="Externa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1.xml"/><Relationship Id="rId4" Type="http://schemas.openxmlformats.org/officeDocument/2006/relationships/hyperlink" Target="&#23004;&#22025;&#37848;&#28436;&#21809;%20-%20&#24565;&#22900;&#23308;%20&#36196;&#22721;&#25079;&#21476;.mp4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2.jpeg"/><Relationship Id="rId4" Type="http://schemas.openxmlformats.org/officeDocument/2006/relationships/hyperlink" Target="&#20294;&#39000;&#20154;&#38263;&#20037;%20%20%20&#29579;&#33778;%20%20(&#35422;--&#34311;&#26481;&#22369;%20%20&#27700;&#35519;&#27468;&#38957;).mp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hyperlink" Target="https://read01.com/x0PGjK.html" TargetMode="External"/><Relationship Id="rId4" Type="http://schemas.openxmlformats.org/officeDocument/2006/relationships/hyperlink" Target="http://millionbook.net/js/c/cheshui/zgld4/024.ht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hyperlink" Target="https://kknews.cc/zh-tw/travel/59bx3j2.html" TargetMode="External"/><Relationship Id="rId4" Type="http://schemas.openxmlformats.org/officeDocument/2006/relationships/hyperlink" Target="https://zh.wikipedia.org/wiki/%E4%B8%AD%E5%9B%BD%E5%8D%81%E5%A4%A7%E9%A3%8E%E6%99%AF%E5%90%8D%E8%83%9C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2010.09.10-&#20154;&#38291;&#32654;&#26223;&#65292;&#22320;&#19978;&#20185;&#22659;&#65292;&#26477;&#24030;&#35199;&#28246;&#65292;&#20013;&#22283;&#22823;&#38520;&#27993;&#27743;&#30465;&#30465;&#26371;(&#26085;&#26223;).mp4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714375" y="5538788"/>
            <a:ext cx="7772400" cy="512762"/>
          </a:xfrm>
        </p:spPr>
        <p:txBody>
          <a:bodyPr/>
          <a:lstStyle/>
          <a:p>
            <a:r>
              <a:rPr lang="zh-TW" altLang="en-US" sz="3600" b="1" dirty="0" smtClean="0">
                <a:solidFill>
                  <a:srgbClr val="325576"/>
                </a:solidFill>
                <a:latin typeface="標楷體" pitchFamily="65" charset="-120"/>
                <a:ea typeface="標楷體" pitchFamily="65" charset="-120"/>
              </a:rPr>
              <a:t>湖光山色</a:t>
            </a:r>
            <a:endParaRPr lang="fr-CA" altLang="zh-TW" sz="3600" b="1" dirty="0" smtClean="0">
              <a:solidFill>
                <a:srgbClr val="325576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2571750" y="5967413"/>
            <a:ext cx="4071938" cy="533400"/>
          </a:xfrm>
        </p:spPr>
        <p:txBody>
          <a:bodyPr/>
          <a:lstStyle/>
          <a:p>
            <a:r>
              <a:rPr lang="zh-TW" altLang="en-US" sz="2400" b="1" dirty="0" smtClean="0">
                <a:solidFill>
                  <a:srgbClr val="325576"/>
                </a:solidFill>
                <a:latin typeface="標楷體" pitchFamily="65" charset="-120"/>
                <a:ea typeface="標楷體" pitchFamily="65" charset="-120"/>
              </a:rPr>
              <a:t>附小五年級</a:t>
            </a:r>
            <a:endParaRPr lang="fr-CA" altLang="zh-TW" sz="2400" b="1" dirty="0" smtClean="0">
              <a:solidFill>
                <a:srgbClr val="325576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/>
          <a:lstStyle/>
          <a:p>
            <a:r>
              <a:rPr lang="zh-TW" altLang="en-US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課文深究</a:t>
            </a:r>
            <a:endParaRPr lang="fr-CA" altLang="zh-TW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785786" y="1357298"/>
            <a:ext cx="7901014" cy="4525963"/>
          </a:xfrm>
        </p:spPr>
        <p:txBody>
          <a:bodyPr/>
          <a:lstStyle/>
          <a:p>
            <a:r>
              <a:rPr kumimoji="0" lang="zh-TW" altLang="en-US" sz="4400" dirty="0" smtClean="0">
                <a:latin typeface="Times New Roman" pitchFamily="18" charset="0"/>
                <a:ea typeface="標楷體" pitchFamily="65" charset="-120"/>
              </a:rPr>
              <a:t>題目中的「飲湖上」</a:t>
            </a:r>
            <a:r>
              <a:rPr kumimoji="0" lang="zh-TW" altLang="en-US" sz="4400" dirty="0" smtClean="0">
                <a:latin typeface="Times New Roman" pitchFamily="18" charset="0"/>
                <a:ea typeface="標楷體" pitchFamily="65" charset="-120"/>
              </a:rPr>
              <a:t>是</a:t>
            </a:r>
            <a:r>
              <a:rPr lang="zh-TW" altLang="en-US" sz="4400" dirty="0" smtClean="0">
                <a:latin typeface="Times New Roman" pitchFamily="18" charset="0"/>
                <a:ea typeface="標楷體" pitchFamily="65" charset="-120"/>
              </a:rPr>
              <a:t>什</a:t>
            </a:r>
            <a:r>
              <a:rPr kumimoji="0" lang="zh-TW" altLang="en-US" sz="4400" dirty="0" smtClean="0">
                <a:latin typeface="Times New Roman" pitchFamily="18" charset="0"/>
                <a:ea typeface="標楷體" pitchFamily="65" charset="-120"/>
              </a:rPr>
              <a:t>麼</a:t>
            </a:r>
            <a:r>
              <a:rPr kumimoji="0" lang="zh-TW" altLang="en-US" sz="4400" dirty="0" smtClean="0">
                <a:latin typeface="Times New Roman" pitchFamily="18" charset="0"/>
                <a:ea typeface="標楷體" pitchFamily="65" charset="-120"/>
              </a:rPr>
              <a:t>意思？</a:t>
            </a:r>
            <a:r>
              <a:rPr kumimoji="0" lang="en-US" altLang="zh-TW" sz="4400" dirty="0" smtClean="0">
                <a:latin typeface="Times New Roman" pitchFamily="18" charset="0"/>
                <a:ea typeface="標楷體" pitchFamily="65" charset="-120"/>
              </a:rPr>
              <a:t/>
            </a:r>
            <a:br>
              <a:rPr kumimoji="0" lang="en-US" altLang="zh-TW" sz="4400" dirty="0" smtClean="0">
                <a:latin typeface="Times New Roman" pitchFamily="18" charset="0"/>
                <a:ea typeface="標楷體" pitchFamily="65" charset="-120"/>
              </a:rPr>
            </a:br>
            <a:r>
              <a:rPr lang="en-US" altLang="zh-TW" sz="44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 </a:t>
            </a:r>
            <a:r>
              <a:rPr lang="zh-TW" altLang="en-US" sz="44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喝點湖水比較</a:t>
            </a:r>
            <a:r>
              <a:rPr lang="en-US" altLang="zh-TW" sz="44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high</a:t>
            </a:r>
            <a:r>
              <a:rPr lang="zh-TW" altLang="en-US" sz="44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。</a:t>
            </a:r>
            <a:r>
              <a:rPr lang="en-US" altLang="zh-TW" sz="44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/>
            </a:r>
            <a:br>
              <a:rPr lang="en-US" altLang="zh-TW" sz="44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</a:br>
            <a:r>
              <a:rPr lang="en-US" altLang="zh-TW" sz="44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</a:t>
            </a:r>
            <a:r>
              <a:rPr lang="zh-TW" altLang="en-US" sz="44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到湖面上去喝酒。 </a:t>
            </a:r>
            <a:r>
              <a:rPr lang="en-US" altLang="zh-TW" sz="44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/>
            </a:r>
            <a:br>
              <a:rPr lang="en-US" altLang="zh-TW" sz="44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</a:br>
            <a:r>
              <a:rPr lang="en-US" altLang="zh-TW" sz="44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</a:t>
            </a:r>
            <a:r>
              <a:rPr lang="zh-TW" altLang="en-US" sz="44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在湖裡喝酒要到高處去。</a:t>
            </a:r>
            <a:r>
              <a:rPr lang="en-US" altLang="zh-TW" sz="44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/>
            </a:r>
            <a:br>
              <a:rPr lang="en-US" altLang="zh-TW" sz="44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</a:br>
            <a:r>
              <a:rPr lang="en-US" altLang="zh-TW" sz="44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</a:t>
            </a:r>
            <a:r>
              <a:rPr lang="zh-TW" altLang="en-US" sz="44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在</a:t>
            </a:r>
            <a:r>
              <a:rPr lang="zh-TW" altLang="en-US" sz="4400" u="sng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西湖</a:t>
            </a:r>
            <a:r>
              <a:rPr lang="zh-TW" altLang="en-US" sz="44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喝酒會看到</a:t>
            </a:r>
            <a:r>
              <a:rPr lang="zh-TW" altLang="en-US" sz="4400" u="sng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西施</a:t>
            </a:r>
            <a:r>
              <a:rPr lang="zh-TW" altLang="en-US" sz="44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。</a:t>
            </a:r>
            <a:endParaRPr lang="en-US" sz="4800" dirty="0" smtClean="0">
              <a:solidFill>
                <a:srgbClr val="7030A0"/>
              </a:solidFill>
            </a:endParaRPr>
          </a:p>
          <a:p>
            <a:endParaRPr lang="zh-TW" altLang="en-US" sz="4400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6866" name="Picture 2" descr="「飲」的圖片搜尋結果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19699780">
            <a:off x="7142075" y="2321449"/>
            <a:ext cx="1635202" cy="1451241"/>
          </a:xfrm>
          <a:prstGeom prst="rect">
            <a:avLst/>
          </a:prstGeom>
          <a:noFill/>
        </p:spPr>
      </p:pic>
      <p:pic>
        <p:nvPicPr>
          <p:cNvPr id="5" name="Picture 9" descr="「check」的圖片搜尋結果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429000"/>
            <a:ext cx="579438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/>
          <a:lstStyle/>
          <a:p>
            <a:r>
              <a:rPr lang="zh-TW" altLang="en-US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課文深究</a:t>
            </a:r>
            <a:endParaRPr lang="fr-CA" altLang="zh-TW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785786" y="1357298"/>
            <a:ext cx="7901014" cy="4525963"/>
          </a:xfrm>
        </p:spPr>
        <p:txBody>
          <a:bodyPr/>
          <a:lstStyle/>
          <a:p>
            <a:r>
              <a:rPr kumimoji="0" lang="zh-TW" altLang="en-US" sz="4400" dirty="0" smtClean="0">
                <a:latin typeface="Times New Roman" pitchFamily="18" charset="0"/>
                <a:ea typeface="標楷體" pitchFamily="65" charset="-120"/>
              </a:rPr>
              <a:t>初晴後雨的天氣變化，正好可以同時欣賞到</a:t>
            </a:r>
            <a:r>
              <a:rPr kumimoji="0" lang="zh-TW" altLang="en-US" sz="4400" u="sng" dirty="0" smtClean="0">
                <a:latin typeface="Times New Roman" pitchFamily="18" charset="0"/>
                <a:ea typeface="標楷體" pitchFamily="65" charset="-120"/>
              </a:rPr>
              <a:t>西湖</a:t>
            </a:r>
            <a:r>
              <a:rPr kumimoji="0" lang="zh-TW" altLang="en-US" sz="4400" dirty="0" smtClean="0">
                <a:latin typeface="Times New Roman" pitchFamily="18" charset="0"/>
                <a:ea typeface="標楷體" pitchFamily="65" charset="-120"/>
              </a:rPr>
              <a:t>的美景，說說看</a:t>
            </a:r>
            <a:r>
              <a:rPr kumimoji="0" lang="zh-TW" altLang="en-US" sz="4400" u="sng" dirty="0" smtClean="0">
                <a:latin typeface="Times New Roman" pitchFamily="18" charset="0"/>
                <a:ea typeface="標楷體" pitchFamily="65" charset="-120"/>
              </a:rPr>
              <a:t>西湖</a:t>
            </a:r>
            <a:r>
              <a:rPr kumimoji="0" lang="zh-TW" altLang="en-US" sz="4400" dirty="0" smtClean="0">
                <a:latin typeface="Times New Roman" pitchFamily="18" charset="0"/>
                <a:ea typeface="標楷體" pitchFamily="65" charset="-120"/>
              </a:rPr>
              <a:t>晴天、雨天的景色各有哪種美</a:t>
            </a:r>
            <a:r>
              <a:rPr kumimoji="0" lang="zh-TW" altLang="en-US" sz="4400" dirty="0" smtClean="0">
                <a:latin typeface="Times New Roman" pitchFamily="18" charset="0"/>
                <a:ea typeface="標楷體" pitchFamily="65" charset="-120"/>
              </a:rPr>
              <a:t>？</a:t>
            </a:r>
            <a:endParaRPr lang="zh-TW" altLang="en-US" sz="4400" dirty="0" smtClean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/>
          <a:lstStyle/>
          <a:p>
            <a:r>
              <a:rPr lang="zh-TW" altLang="en-US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課文深究</a:t>
            </a:r>
            <a:endParaRPr lang="fr-CA" altLang="zh-TW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785786" y="1357298"/>
            <a:ext cx="7901014" cy="4525963"/>
          </a:xfrm>
        </p:spPr>
        <p:txBody>
          <a:bodyPr/>
          <a:lstStyle/>
          <a:p>
            <a:r>
              <a:rPr kumimoji="0" lang="zh-TW" altLang="en-US" sz="4400" u="sng" dirty="0" smtClean="0">
                <a:latin typeface="Times New Roman" pitchFamily="18" charset="0"/>
                <a:ea typeface="標楷體" pitchFamily="65" charset="-120"/>
              </a:rPr>
              <a:t>蘇軾</a:t>
            </a:r>
            <a:r>
              <a:rPr kumimoji="0" lang="zh-TW" altLang="en-US" sz="4400" dirty="0" smtClean="0">
                <a:latin typeface="Times New Roman" pitchFamily="18" charset="0"/>
                <a:ea typeface="標楷體" pitchFamily="65" charset="-120"/>
              </a:rPr>
              <a:t>把</a:t>
            </a:r>
            <a:r>
              <a:rPr kumimoji="0" lang="zh-TW" altLang="en-US" sz="4400" u="sng" dirty="0" smtClean="0">
                <a:latin typeface="Times New Roman" pitchFamily="18" charset="0"/>
                <a:ea typeface="標楷體" pitchFamily="65" charset="-120"/>
              </a:rPr>
              <a:t>西湖</a:t>
            </a:r>
            <a:r>
              <a:rPr kumimoji="0" lang="zh-TW" altLang="en-US" sz="4400" dirty="0" smtClean="0">
                <a:latin typeface="Times New Roman" pitchFamily="18" charset="0"/>
                <a:ea typeface="標楷體" pitchFamily="65" charset="-120"/>
              </a:rPr>
              <a:t>比喻成</a:t>
            </a:r>
            <a:r>
              <a:rPr kumimoji="0" lang="zh-TW" altLang="en-US" sz="4400" u="sng" dirty="0" smtClean="0">
                <a:latin typeface="Times New Roman" pitchFamily="18" charset="0"/>
                <a:ea typeface="標楷體" pitchFamily="65" charset="-120"/>
              </a:rPr>
              <a:t>西施</a:t>
            </a:r>
            <a:r>
              <a:rPr kumimoji="0" lang="zh-TW" altLang="en-US" sz="4400" dirty="0" smtClean="0">
                <a:latin typeface="Times New Roman" pitchFamily="18" charset="0"/>
                <a:ea typeface="標楷體" pitchFamily="65" charset="-120"/>
              </a:rPr>
              <a:t>，他們兩者有何共通點？</a:t>
            </a:r>
            <a:r>
              <a:rPr kumimoji="0" lang="en-US" altLang="zh-TW" sz="4400" dirty="0" smtClean="0">
                <a:latin typeface="Times New Roman" pitchFamily="18" charset="0"/>
                <a:ea typeface="標楷體" pitchFamily="65" charset="-120"/>
              </a:rPr>
              <a:t/>
            </a:r>
            <a:br>
              <a:rPr kumimoji="0" lang="en-US" altLang="zh-TW" sz="4400" dirty="0" smtClean="0">
                <a:latin typeface="Times New Roman" pitchFamily="18" charset="0"/>
                <a:ea typeface="標楷體" pitchFamily="65" charset="-120"/>
              </a:rPr>
            </a:br>
            <a:r>
              <a:rPr lang="en-US" altLang="zh-TW" sz="44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 </a:t>
            </a:r>
            <a:r>
              <a:rPr lang="zh-TW" altLang="en-US" sz="44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都姓</a:t>
            </a:r>
            <a:r>
              <a:rPr lang="zh-TW" altLang="en-US" sz="4400" u="sng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西</a:t>
            </a:r>
            <a:r>
              <a:rPr lang="zh-TW" altLang="en-US" sz="44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。</a:t>
            </a:r>
            <a:r>
              <a:rPr lang="en-US" altLang="zh-TW" sz="44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/>
            </a:r>
            <a:br>
              <a:rPr lang="en-US" altLang="zh-TW" sz="44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</a:br>
            <a:r>
              <a:rPr lang="en-US" altLang="zh-TW" sz="44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</a:t>
            </a:r>
            <a:r>
              <a:rPr lang="zh-TW" altLang="en-US" sz="44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都住在西邊。 </a:t>
            </a:r>
            <a:r>
              <a:rPr lang="en-US" altLang="zh-TW" sz="44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/>
            </a:r>
            <a:br>
              <a:rPr lang="en-US" altLang="zh-TW" sz="44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</a:br>
            <a:r>
              <a:rPr lang="en-US" altLang="zh-TW" sz="44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</a:t>
            </a:r>
            <a:r>
              <a:rPr lang="zh-TW" altLang="en-US" sz="44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都很美。</a:t>
            </a:r>
            <a:r>
              <a:rPr lang="en-US" altLang="zh-TW" sz="44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/>
            </a:r>
            <a:br>
              <a:rPr lang="en-US" altLang="zh-TW" sz="44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</a:br>
            <a:r>
              <a:rPr lang="en-US" altLang="zh-TW" sz="44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</a:t>
            </a:r>
            <a:r>
              <a:rPr lang="zh-TW" altLang="en-US" sz="44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都很適合上妝。</a:t>
            </a:r>
            <a:endParaRPr lang="en-US" sz="4800" dirty="0" smtClean="0">
              <a:solidFill>
                <a:srgbClr val="7030A0"/>
              </a:solidFill>
            </a:endParaRPr>
          </a:p>
          <a:p>
            <a:endParaRPr lang="zh-TW" altLang="en-US" sz="4400" dirty="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4818" name="Picture 2" descr="「西邊」的圖片搜尋結果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00760" y="3429000"/>
            <a:ext cx="2738414" cy="15403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 orient="vert"/>
          </p:nvPr>
        </p:nvSpPr>
        <p:spPr>
          <a:xfrm>
            <a:off x="8136117" y="894834"/>
            <a:ext cx="936625" cy="3672408"/>
          </a:xfrm>
        </p:spPr>
        <p:txBody>
          <a:bodyPr/>
          <a:lstStyle/>
          <a:p>
            <a:pPr eaLnBrk="1" hangingPunct="1"/>
            <a:r>
              <a:rPr lang="zh-TW" altLang="en-US" sz="4800" dirty="0" smtClean="0">
                <a:solidFill>
                  <a:srgbClr val="FF0000"/>
                </a:solidFill>
                <a:effectLst/>
              </a:rPr>
              <a:t>西施</a:t>
            </a:r>
          </a:p>
        </p:txBody>
      </p:sp>
      <p:sp>
        <p:nvSpPr>
          <p:cNvPr id="2" name="AutoShape 2" descr="「蘇軾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" name="AutoShape 4" descr="「蘇軾」的圖片搜尋結果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2050" name="Picture 2" descr="http://big5.hwjyw.com/zhwh/ctwh/zgwx/779/wangwei/200803/W0200803144425513115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908720"/>
            <a:ext cx="3371850" cy="509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pconline.com.cn/pcedu/photo/10306/pic/13chinesegirl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96" y="465138"/>
            <a:ext cx="3713041" cy="618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79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「蘇軾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" name="AutoShape 4" descr="「蘇軾」的圖片搜尋結果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5122" name="Picture 2" descr="https://www.moedict.tw/%E6%9D%B1%E6%96%BD%E6%95%88%E9%A1%B0.pn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-150254"/>
            <a:ext cx="7028501" cy="702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55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/>
          <a:lstStyle/>
          <a:p>
            <a:r>
              <a:rPr lang="zh-TW" altLang="en-US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課文深究</a:t>
            </a:r>
            <a:endParaRPr lang="fr-CA" altLang="zh-TW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785786" y="1357298"/>
            <a:ext cx="7901014" cy="4525963"/>
          </a:xfrm>
        </p:spPr>
        <p:txBody>
          <a:bodyPr/>
          <a:lstStyle/>
          <a:p>
            <a:r>
              <a:rPr kumimoji="0" lang="zh-TW" altLang="en-US" sz="4400" u="sng" dirty="0" smtClean="0">
                <a:latin typeface="Times New Roman" pitchFamily="18" charset="0"/>
                <a:ea typeface="標楷體" pitchFamily="65" charset="-120"/>
              </a:rPr>
              <a:t>蘇軾</a:t>
            </a:r>
            <a:r>
              <a:rPr kumimoji="0" lang="zh-TW" altLang="en-US" sz="4400" dirty="0" smtClean="0">
                <a:latin typeface="Times New Roman" pitchFamily="18" charset="0"/>
                <a:ea typeface="標楷體" pitchFamily="65" charset="-120"/>
              </a:rPr>
              <a:t>把</a:t>
            </a:r>
            <a:r>
              <a:rPr kumimoji="0" lang="zh-TW" altLang="en-US" sz="4400" u="sng" dirty="0" smtClean="0">
                <a:latin typeface="Times New Roman" pitchFamily="18" charset="0"/>
                <a:ea typeface="標楷體" pitchFamily="65" charset="-120"/>
              </a:rPr>
              <a:t>西湖</a:t>
            </a:r>
            <a:r>
              <a:rPr kumimoji="0" lang="zh-TW" altLang="en-US" sz="4400" dirty="0" smtClean="0">
                <a:latin typeface="Times New Roman" pitchFamily="18" charset="0"/>
                <a:ea typeface="標楷體" pitchFamily="65" charset="-120"/>
              </a:rPr>
              <a:t>比作</a:t>
            </a:r>
            <a:r>
              <a:rPr kumimoji="0" lang="zh-TW" altLang="en-US" sz="4400" u="sng" dirty="0" smtClean="0">
                <a:latin typeface="Times New Roman" pitchFamily="18" charset="0"/>
                <a:ea typeface="標楷體" pitchFamily="65" charset="-120"/>
              </a:rPr>
              <a:t>西施</a:t>
            </a:r>
            <a:r>
              <a:rPr kumimoji="0" lang="zh-TW" altLang="en-US" sz="44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r>
              <a:rPr kumimoji="0" lang="zh-TW" altLang="en-US" sz="4400" dirty="0" smtClean="0">
                <a:latin typeface="Times New Roman" pitchFamily="18" charset="0"/>
                <a:ea typeface="標楷體" pitchFamily="65" charset="-120"/>
              </a:rPr>
              <a:t>「</a:t>
            </a:r>
            <a:r>
              <a:rPr kumimoji="0" lang="zh-TW" altLang="en-US" sz="4400" dirty="0" smtClean="0">
                <a:latin typeface="Times New Roman" pitchFamily="18" charset="0"/>
                <a:ea typeface="標楷體" pitchFamily="65" charset="-120"/>
              </a:rPr>
              <a:t>淡妝、濃妝</a:t>
            </a:r>
            <a:r>
              <a:rPr kumimoji="0" lang="zh-TW" altLang="en-US" sz="4400" dirty="0" smtClean="0">
                <a:latin typeface="Times New Roman" pitchFamily="18" charset="0"/>
                <a:ea typeface="標楷體" pitchFamily="65" charset="-120"/>
              </a:rPr>
              <a:t>」都美</a:t>
            </a:r>
            <a:r>
              <a:rPr kumimoji="0" lang="zh-TW" altLang="en-US" sz="44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r>
              <a:rPr kumimoji="0" lang="zh-TW" altLang="en-US" sz="4400" dirty="0" smtClean="0">
                <a:latin typeface="Times New Roman" pitchFamily="18" charset="0"/>
                <a:ea typeface="標楷體" pitchFamily="65" charset="-120"/>
              </a:rPr>
              <a:t>你覺得和</a:t>
            </a:r>
            <a:r>
              <a:rPr kumimoji="0" lang="zh-TW" altLang="en-US" sz="4400" u="sng" dirty="0" smtClean="0">
                <a:latin typeface="Times New Roman" pitchFamily="18" charset="0"/>
                <a:ea typeface="標楷體" pitchFamily="65" charset="-120"/>
              </a:rPr>
              <a:t>西湖</a:t>
            </a:r>
            <a:r>
              <a:rPr kumimoji="0" lang="zh-TW" altLang="en-US" sz="4400" dirty="0" smtClean="0">
                <a:latin typeface="Times New Roman" pitchFamily="18" charset="0"/>
                <a:ea typeface="標楷體" pitchFamily="65" charset="-120"/>
              </a:rPr>
              <a:t>景色的變化有什麼關係？</a:t>
            </a:r>
            <a:r>
              <a:rPr kumimoji="0" lang="en-US" altLang="zh-TW" sz="4400" dirty="0" smtClean="0">
                <a:latin typeface="Times New Roman" pitchFamily="18" charset="0"/>
                <a:ea typeface="標楷體" pitchFamily="65" charset="-120"/>
              </a:rPr>
              <a:t/>
            </a:r>
            <a:br>
              <a:rPr kumimoji="0" lang="en-US" altLang="zh-TW" sz="4400" dirty="0" smtClean="0">
                <a:latin typeface="Times New Roman" pitchFamily="18" charset="0"/>
                <a:ea typeface="標楷體" pitchFamily="65" charset="-120"/>
              </a:rPr>
            </a:br>
            <a:r>
              <a:rPr lang="en-US" altLang="zh-TW" sz="40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 </a:t>
            </a:r>
            <a:r>
              <a:rPr lang="zh-TW" altLang="en-US" sz="40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淡妝→雨景、濃妝→晴天景色。</a:t>
            </a:r>
            <a:r>
              <a:rPr lang="en-US" altLang="zh-TW" sz="40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/>
            </a:r>
            <a:br>
              <a:rPr lang="en-US" altLang="zh-TW" sz="40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</a:br>
            <a:r>
              <a:rPr lang="en-US" altLang="zh-TW" sz="40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</a:t>
            </a:r>
            <a:r>
              <a:rPr lang="zh-TW" altLang="en-US" sz="40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濃妝→雨景、淡妝→晴天景色。 </a:t>
            </a:r>
            <a:r>
              <a:rPr lang="en-US" altLang="zh-TW" sz="40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/>
            </a:r>
            <a:br>
              <a:rPr lang="en-US" altLang="zh-TW" sz="40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</a:br>
            <a:r>
              <a:rPr lang="en-US" altLang="zh-TW" sz="40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</a:t>
            </a:r>
            <a:r>
              <a:rPr lang="zh-TW" altLang="en-US" sz="40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兩種都說得通。</a:t>
            </a:r>
            <a:r>
              <a:rPr lang="en-US" altLang="zh-TW" sz="40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/>
            </a:r>
            <a:br>
              <a:rPr lang="en-US" altLang="zh-TW" sz="40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</a:br>
            <a:r>
              <a:rPr lang="en-US" altLang="zh-TW" sz="40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</a:t>
            </a:r>
            <a:r>
              <a:rPr lang="zh-TW" altLang="en-US" sz="40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資訊不足，無法判斷。</a:t>
            </a:r>
            <a:endParaRPr lang="en-US" sz="4000" dirty="0" smtClean="0">
              <a:solidFill>
                <a:srgbClr val="7030A0"/>
              </a:solidFill>
            </a:endParaRPr>
          </a:p>
          <a:p>
            <a:endParaRPr lang="zh-TW" altLang="en-US" sz="4400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/>
          <a:lstStyle/>
          <a:p>
            <a:r>
              <a:rPr lang="zh-TW" altLang="en-US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課文深究</a:t>
            </a:r>
            <a:endParaRPr lang="fr-CA" altLang="zh-TW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785786" y="1357298"/>
            <a:ext cx="7901014" cy="4525963"/>
          </a:xfrm>
        </p:spPr>
        <p:txBody>
          <a:bodyPr/>
          <a:lstStyle/>
          <a:p>
            <a:r>
              <a:rPr lang="zh-TW" altLang="en-US" sz="4400" dirty="0" smtClean="0">
                <a:latin typeface="Times New Roman" pitchFamily="18" charset="0"/>
                <a:ea typeface="標楷體" pitchFamily="65" charset="-120"/>
              </a:rPr>
              <a:t>你心中的「美人」應該怎麼樣的人？你心中的「美景」應該又是怎麼樣的？</a:t>
            </a:r>
            <a:endParaRPr lang="zh-TW" altLang="en-US" sz="44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3794" name="AutoShape 2" descr="「點我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33796" name="Picture 4" descr="「點我」的圖片搜尋結果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429520" y="5214950"/>
            <a:ext cx="1428740" cy="14287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補充資料</a:t>
            </a:r>
            <a:endParaRPr lang="fr-CA" altLang="zh-TW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785786" y="1357298"/>
            <a:ext cx="7901014" cy="4525963"/>
          </a:xfrm>
        </p:spPr>
        <p:txBody>
          <a:bodyPr/>
          <a:lstStyle/>
          <a:p>
            <a:pPr>
              <a:defRPr/>
            </a:pP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飲湖上初晴後雨其一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6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3600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朝曦迎客豔重岡，晚雨留人入醉鄉。</a:t>
            </a:r>
            <a:r>
              <a:rPr lang="en-US" altLang="zh-TW" sz="3600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600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3600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此意自佳君不會，一杯當屬水仙王。</a:t>
            </a:r>
            <a:endParaRPr lang="en-US" altLang="zh-TW" sz="3600" dirty="0" smtClean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飲湖上初晴後雨其二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6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3600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水光瀲灩晴方好，山色空濛雨亦奇。</a:t>
            </a:r>
            <a:r>
              <a:rPr lang="en-US" altLang="zh-TW" sz="3600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600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3600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欲把西湖比西子，淡妝濃抹總相宜。</a:t>
            </a:r>
            <a:endParaRPr lang="en-US" altLang="zh-TW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33794" name="AutoShape 2" descr="「點我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4355976" y="764704"/>
            <a:ext cx="1799704" cy="5255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/>
          <a:lstStyle/>
          <a:p>
            <a:pPr marL="342900" indent="-342900">
              <a:spcBef>
                <a:spcPct val="20000"/>
              </a:spcBef>
              <a:buClr>
                <a:srgbClr val="996633"/>
              </a:buClr>
              <a:buSzPct val="70000"/>
            </a:pPr>
            <a:r>
              <a:rPr lang="zh-TW" altLang="en-US" sz="4400" b="1" dirty="0">
                <a:solidFill>
                  <a:srgbClr val="0000FF"/>
                </a:solidFill>
              </a:rPr>
              <a:t>     </a:t>
            </a:r>
            <a:r>
              <a:rPr lang="zh-TW" altLang="en-US" sz="4400" b="1" dirty="0" smtClean="0">
                <a:solidFill>
                  <a:srgbClr val="0000FF"/>
                </a:solidFill>
              </a:rPr>
              <a:t>詩歌</a:t>
            </a:r>
            <a:r>
              <a:rPr lang="en-US" altLang="zh-TW" sz="4400" b="1" dirty="0" smtClean="0">
                <a:solidFill>
                  <a:srgbClr val="0000FF"/>
                </a:solidFill>
              </a:rPr>
              <a:t>—</a:t>
            </a:r>
          </a:p>
          <a:p>
            <a:pPr marL="342900" indent="-342900">
              <a:spcBef>
                <a:spcPct val="20000"/>
              </a:spcBef>
              <a:buClr>
                <a:srgbClr val="996633"/>
              </a:buClr>
              <a:buSzPct val="70000"/>
            </a:pPr>
            <a:r>
              <a:rPr lang="zh-TW" altLang="en-US" sz="4400" b="1" dirty="0">
                <a:solidFill>
                  <a:srgbClr val="0000FF"/>
                </a:solidFill>
              </a:rPr>
              <a:t> </a:t>
            </a:r>
            <a:r>
              <a:rPr lang="zh-TW" altLang="en-US" sz="4400" b="1" dirty="0" smtClean="0">
                <a:solidFill>
                  <a:srgbClr val="0000FF"/>
                </a:solidFill>
              </a:rPr>
              <a:t>             七言絕句</a:t>
            </a:r>
            <a:endParaRPr lang="zh-TW" altLang="en-US" sz="4400" b="1" dirty="0">
              <a:solidFill>
                <a:srgbClr val="FF0000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7524328" y="772328"/>
            <a:ext cx="1008112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/>
          <a:lstStyle/>
          <a:p>
            <a:pPr marL="342900" indent="-342900">
              <a:spcBef>
                <a:spcPct val="20000"/>
              </a:spcBef>
              <a:buClr>
                <a:srgbClr val="996633"/>
              </a:buClr>
              <a:buSzPct val="70000"/>
              <a:buFont typeface="Wingdings" pitchFamily="2" charset="2"/>
              <a:buNone/>
            </a:pPr>
            <a:r>
              <a:rPr lang="zh-TW" altLang="en-US" sz="4400" b="1" dirty="0">
                <a:solidFill>
                  <a:srgbClr val="0000FF"/>
                </a:solidFill>
                <a:latin typeface="新細明體"/>
                <a:ea typeface="新細明體"/>
              </a:rPr>
              <a:t>「</a:t>
            </a:r>
            <a:r>
              <a:rPr lang="zh-TW" altLang="en-US" sz="4400" b="1" dirty="0">
                <a:solidFill>
                  <a:srgbClr val="0000FF"/>
                </a:solidFill>
              </a:rPr>
              <a:t>飲湖上初晴後雨</a:t>
            </a:r>
            <a:r>
              <a:rPr lang="zh-TW" altLang="en-US" sz="4400" b="1" dirty="0" smtClean="0">
                <a:solidFill>
                  <a:srgbClr val="0000FF"/>
                </a:solidFill>
                <a:latin typeface="新細明體"/>
                <a:ea typeface="新細明體"/>
              </a:rPr>
              <a:t>」</a:t>
            </a:r>
            <a:endParaRPr lang="zh-TW" alt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46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444208" y="692696"/>
            <a:ext cx="1800200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/>
          <a:lstStyle/>
          <a:p>
            <a:pPr marL="342900" indent="-342900">
              <a:spcBef>
                <a:spcPct val="20000"/>
              </a:spcBef>
              <a:buClr>
                <a:srgbClr val="996633"/>
              </a:buClr>
              <a:buSzPct val="70000"/>
              <a:buFont typeface="Wingdings" pitchFamily="2" charset="2"/>
              <a:buNone/>
            </a:pPr>
            <a:r>
              <a:rPr lang="zh-TW" altLang="en-US" sz="4400" b="1" dirty="0">
                <a:solidFill>
                  <a:srgbClr val="0000FF"/>
                </a:solidFill>
              </a:rPr>
              <a:t> </a:t>
            </a:r>
            <a:r>
              <a:rPr lang="zh-TW" altLang="en-US" sz="4400" b="1" dirty="0" smtClean="0">
                <a:solidFill>
                  <a:srgbClr val="FF0000"/>
                </a:solidFill>
              </a:rPr>
              <a:t>水光瀲灩晴方好</a:t>
            </a:r>
            <a:r>
              <a:rPr lang="zh-TW" altLang="en-US" sz="4400" b="1" dirty="0" smtClean="0">
                <a:solidFill>
                  <a:srgbClr val="FF0000"/>
                </a:solidFill>
                <a:latin typeface="新細明體"/>
                <a:ea typeface="新細明體"/>
              </a:rPr>
              <a:t>，</a:t>
            </a:r>
            <a:endParaRPr lang="en-US" altLang="zh-TW" sz="4400" b="1" dirty="0" smtClean="0">
              <a:solidFill>
                <a:srgbClr val="FF0000"/>
              </a:solidFill>
              <a:latin typeface="新細明體"/>
              <a:ea typeface="新細明體"/>
            </a:endParaRPr>
          </a:p>
          <a:p>
            <a:pPr marL="342900" indent="-342900">
              <a:spcBef>
                <a:spcPct val="20000"/>
              </a:spcBef>
              <a:buClr>
                <a:srgbClr val="996633"/>
              </a:buClr>
              <a:buSzPct val="70000"/>
              <a:buFont typeface="Wingdings" pitchFamily="2" charset="2"/>
              <a:buNone/>
            </a:pPr>
            <a:r>
              <a:rPr lang="zh-TW" altLang="en-US" sz="4400" b="1" dirty="0">
                <a:solidFill>
                  <a:srgbClr val="FF0000"/>
                </a:solidFill>
                <a:latin typeface="新細明體"/>
                <a:ea typeface="新細明體"/>
              </a:rPr>
              <a:t>山色空</a:t>
            </a:r>
            <a:r>
              <a:rPr lang="zh-TW" altLang="en-US" sz="4400" b="1" dirty="0" smtClean="0">
                <a:solidFill>
                  <a:srgbClr val="FF0000"/>
                </a:solidFill>
                <a:latin typeface="新細明體"/>
                <a:ea typeface="新細明體"/>
              </a:rPr>
              <a:t>濛雨亦奇。</a:t>
            </a:r>
            <a:endParaRPr lang="zh-TW" altLang="en-US" sz="4400" b="1" dirty="0">
              <a:solidFill>
                <a:srgbClr val="FF0000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049942" y="908720"/>
            <a:ext cx="900100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/>
          <a:lstStyle/>
          <a:p>
            <a:pPr marL="342900" indent="-342900">
              <a:spcBef>
                <a:spcPct val="20000"/>
              </a:spcBef>
              <a:buClr>
                <a:srgbClr val="996633"/>
              </a:buClr>
              <a:buSzPct val="70000"/>
              <a:buFont typeface="Wingdings" pitchFamily="2" charset="2"/>
              <a:buNone/>
            </a:pPr>
            <a:r>
              <a:rPr lang="zh-TW" altLang="en-US" sz="4400" b="1" dirty="0">
                <a:solidFill>
                  <a:srgbClr val="0000FF"/>
                </a:solidFill>
              </a:rPr>
              <a:t> </a:t>
            </a:r>
            <a:r>
              <a:rPr lang="zh-TW" altLang="en-US" sz="4400" b="1" dirty="0" smtClean="0">
                <a:solidFill>
                  <a:srgbClr val="FF0000"/>
                </a:solidFill>
              </a:rPr>
              <a:t>寫景</a:t>
            </a:r>
            <a:r>
              <a:rPr lang="en-US" altLang="zh-TW" sz="4400" b="1" dirty="0" smtClean="0">
                <a:solidFill>
                  <a:srgbClr val="FF0000"/>
                </a:solidFill>
              </a:rPr>
              <a:t>(</a:t>
            </a:r>
            <a:r>
              <a:rPr lang="zh-TW" altLang="en-US" sz="4400" b="1" dirty="0" smtClean="0">
                <a:solidFill>
                  <a:srgbClr val="FF0000"/>
                </a:solidFill>
              </a:rPr>
              <a:t>觀察</a:t>
            </a:r>
            <a:r>
              <a:rPr lang="en-US" altLang="zh-TW" sz="4400" b="1" dirty="0" smtClean="0">
                <a:solidFill>
                  <a:srgbClr val="FF0000"/>
                </a:solidFill>
              </a:rPr>
              <a:t>)</a:t>
            </a:r>
            <a:endParaRPr lang="zh-TW" altLang="en-US" sz="4400" b="1" dirty="0">
              <a:solidFill>
                <a:srgbClr val="FF0000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763688" y="908720"/>
            <a:ext cx="1584176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/>
          <a:lstStyle/>
          <a:p>
            <a:pPr marL="342900" indent="-342900">
              <a:spcBef>
                <a:spcPct val="20000"/>
              </a:spcBef>
              <a:buClr>
                <a:srgbClr val="996633"/>
              </a:buClr>
              <a:buSzPct val="70000"/>
              <a:buFont typeface="Wingdings" pitchFamily="2" charset="2"/>
              <a:buNone/>
            </a:pPr>
            <a:r>
              <a:rPr lang="zh-TW" altLang="en-US" sz="4400" b="1" dirty="0">
                <a:solidFill>
                  <a:srgbClr val="0000FF"/>
                </a:solidFill>
              </a:rPr>
              <a:t> </a:t>
            </a:r>
            <a:r>
              <a:rPr lang="zh-TW" altLang="en-US" sz="4400" b="1" dirty="0" smtClean="0">
                <a:solidFill>
                  <a:srgbClr val="0000FF"/>
                </a:solidFill>
              </a:rPr>
              <a:t>觀察</a:t>
            </a:r>
            <a:r>
              <a:rPr lang="zh-TW" altLang="en-US" sz="4400" b="1" u="sng" dirty="0" smtClean="0">
                <a:solidFill>
                  <a:srgbClr val="0000FF"/>
                </a:solidFill>
              </a:rPr>
              <a:t>西湖</a:t>
            </a:r>
            <a:r>
              <a:rPr lang="zh-TW" altLang="en-US" sz="4400" b="1" dirty="0" smtClean="0">
                <a:solidFill>
                  <a:srgbClr val="0000FF"/>
                </a:solidFill>
              </a:rPr>
              <a:t>在不同天氣下的湖景與山色</a:t>
            </a:r>
            <a:r>
              <a:rPr lang="zh-TW" altLang="en-US" sz="4400" b="1" dirty="0" smtClean="0">
                <a:solidFill>
                  <a:srgbClr val="0000FF"/>
                </a:solidFill>
                <a:latin typeface="新細明體"/>
                <a:ea typeface="新細明體"/>
              </a:rPr>
              <a:t>。</a:t>
            </a:r>
            <a:endParaRPr lang="zh-TW" alt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0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7" grpId="0" build="p"/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357438" y="274638"/>
            <a:ext cx="6329362" cy="1143000"/>
          </a:xfrm>
        </p:spPr>
        <p:txBody>
          <a:bodyPr/>
          <a:lstStyle/>
          <a:p>
            <a:pPr algn="l"/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作者─蘇大鬍子</a:t>
            </a:r>
            <a:endParaRPr lang="fr-CA" altLang="zh-TW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357438" y="1357298"/>
            <a:ext cx="6329362" cy="4525963"/>
          </a:xfrm>
        </p:spPr>
        <p:txBody>
          <a:bodyPr/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蘇軾（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1036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年～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1101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年）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字</a:t>
            </a:r>
            <a:r>
              <a:rPr lang="zh-TW" altLang="en-US" b="1" u="sng" dirty="0" smtClean="0">
                <a:latin typeface="標楷體" pitchFamily="65" charset="-120"/>
                <a:ea typeface="標楷體" pitchFamily="65" charset="-120"/>
              </a:rPr>
              <a:t>子瞻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，號</a:t>
            </a:r>
            <a:r>
              <a:rPr lang="zh-TW" altLang="en-US" b="1" u="sng" dirty="0" smtClean="0">
                <a:latin typeface="標楷體" pitchFamily="65" charset="-120"/>
                <a:ea typeface="標楷體" pitchFamily="65" charset="-120"/>
              </a:rPr>
              <a:t>東坡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居士，北宋文豪。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擅長多種文體：詩、詞和散文。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書法繪畫亦有一定水準。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著作有：東坡集、東坡詞。</a:t>
            </a:r>
            <a:endParaRPr lang="fr-CA" altLang="zh-TW" dirty="0" smtClean="0">
              <a:solidFill>
                <a:srgbClr val="325576"/>
              </a:solidFill>
            </a:endParaRPr>
          </a:p>
        </p:txBody>
      </p:sp>
      <p:pic>
        <p:nvPicPr>
          <p:cNvPr id="3077" name="Picture 5" descr="「蘇東坡 蘇大鬍子」的圖片搜尋結果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703196">
            <a:off x="5429256" y="4214818"/>
            <a:ext cx="3333750" cy="2219326"/>
          </a:xfrm>
          <a:prstGeom prst="rect">
            <a:avLst/>
          </a:prstGeom>
          <a:noFill/>
        </p:spPr>
      </p:pic>
      <p:pic>
        <p:nvPicPr>
          <p:cNvPr id="5" name="Picture 6" descr="http://photo.hanyu.iciba.com/upload/chinesewiki/c/U/cUlU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9" y="4437112"/>
            <a:ext cx="1891692" cy="2322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3">
            <a:alphaModFix amt="5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516216" y="790194"/>
            <a:ext cx="1800200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/>
          <a:lstStyle/>
          <a:p>
            <a:pPr marL="342900" indent="-342900">
              <a:spcBef>
                <a:spcPct val="20000"/>
              </a:spcBef>
              <a:buClr>
                <a:srgbClr val="996633"/>
              </a:buClr>
              <a:buSzPct val="70000"/>
              <a:buFont typeface="Wingdings" pitchFamily="2" charset="2"/>
              <a:buNone/>
            </a:pPr>
            <a:r>
              <a:rPr lang="zh-TW" altLang="en-US" sz="4400" b="1" dirty="0">
                <a:solidFill>
                  <a:srgbClr val="0000FF"/>
                </a:solidFill>
              </a:rPr>
              <a:t> </a:t>
            </a:r>
            <a:r>
              <a:rPr lang="zh-TW" altLang="en-US" sz="4400" b="1" dirty="0" smtClean="0">
                <a:solidFill>
                  <a:srgbClr val="FF0000"/>
                </a:solidFill>
              </a:rPr>
              <a:t>欲把</a:t>
            </a:r>
            <a:r>
              <a:rPr lang="zh-TW" altLang="en-US" sz="4400" b="1" u="sng" dirty="0" smtClean="0">
                <a:solidFill>
                  <a:srgbClr val="FF0000"/>
                </a:solidFill>
              </a:rPr>
              <a:t>西湖</a:t>
            </a:r>
            <a:r>
              <a:rPr lang="zh-TW" altLang="en-US" sz="4400" b="1" dirty="0" smtClean="0">
                <a:solidFill>
                  <a:srgbClr val="FF0000"/>
                </a:solidFill>
              </a:rPr>
              <a:t>比</a:t>
            </a:r>
            <a:r>
              <a:rPr lang="zh-TW" altLang="en-US" sz="4400" b="1" u="sng" dirty="0" smtClean="0">
                <a:solidFill>
                  <a:srgbClr val="FF0000"/>
                </a:solidFill>
              </a:rPr>
              <a:t>西子</a:t>
            </a:r>
            <a:r>
              <a:rPr lang="zh-TW" altLang="en-US" sz="4400" b="1" dirty="0" smtClean="0">
                <a:solidFill>
                  <a:srgbClr val="FF0000"/>
                </a:solidFill>
                <a:latin typeface="新細明體"/>
                <a:ea typeface="新細明體"/>
              </a:rPr>
              <a:t>，</a:t>
            </a:r>
            <a:endParaRPr lang="en-US" altLang="zh-TW" sz="4400" b="1" dirty="0" smtClean="0">
              <a:solidFill>
                <a:srgbClr val="FF0000"/>
              </a:solidFill>
              <a:latin typeface="新細明體"/>
              <a:ea typeface="新細明體"/>
            </a:endParaRPr>
          </a:p>
          <a:p>
            <a:pPr marL="342900" indent="-342900">
              <a:spcBef>
                <a:spcPct val="20000"/>
              </a:spcBef>
              <a:buClr>
                <a:srgbClr val="996633"/>
              </a:buClr>
              <a:buSzPct val="70000"/>
              <a:buFont typeface="Wingdings" pitchFamily="2" charset="2"/>
              <a:buNone/>
            </a:pPr>
            <a:r>
              <a:rPr lang="zh-TW" altLang="en-US" sz="4400" b="1" dirty="0" smtClean="0">
                <a:solidFill>
                  <a:srgbClr val="FF0000"/>
                </a:solidFill>
                <a:latin typeface="新細明體"/>
                <a:ea typeface="新細明體"/>
              </a:rPr>
              <a:t>淡妝濃抹總相宜。</a:t>
            </a:r>
            <a:endParaRPr lang="zh-TW" altLang="en-US" sz="4400" b="1" dirty="0">
              <a:solidFill>
                <a:srgbClr val="FF0000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157954" y="908719"/>
            <a:ext cx="900100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/>
          <a:lstStyle/>
          <a:p>
            <a:pPr marL="342900" indent="-342900">
              <a:spcBef>
                <a:spcPct val="20000"/>
              </a:spcBef>
              <a:buClr>
                <a:srgbClr val="996633"/>
              </a:buClr>
              <a:buSzPct val="70000"/>
              <a:buFont typeface="Wingdings" pitchFamily="2" charset="2"/>
              <a:buNone/>
            </a:pPr>
            <a:r>
              <a:rPr lang="zh-TW" altLang="en-US" sz="4400" b="1" dirty="0">
                <a:solidFill>
                  <a:srgbClr val="0000FF"/>
                </a:solidFill>
              </a:rPr>
              <a:t> </a:t>
            </a:r>
            <a:r>
              <a:rPr lang="zh-TW" altLang="en-US" sz="4400" b="1" dirty="0" smtClean="0">
                <a:solidFill>
                  <a:srgbClr val="FF0000"/>
                </a:solidFill>
              </a:rPr>
              <a:t>心得</a:t>
            </a:r>
            <a:r>
              <a:rPr lang="en-US" altLang="zh-TW" sz="4400" b="1" dirty="0" smtClean="0">
                <a:solidFill>
                  <a:srgbClr val="FF0000"/>
                </a:solidFill>
              </a:rPr>
              <a:t>(</a:t>
            </a:r>
            <a:r>
              <a:rPr lang="zh-TW" altLang="en-US" sz="4400" b="1" dirty="0" smtClean="0">
                <a:solidFill>
                  <a:srgbClr val="FF0000"/>
                </a:solidFill>
              </a:rPr>
              <a:t>聯想</a:t>
            </a:r>
            <a:r>
              <a:rPr lang="en-US" altLang="zh-TW" sz="4400" b="1" dirty="0" smtClean="0">
                <a:solidFill>
                  <a:srgbClr val="FF0000"/>
                </a:solidFill>
              </a:rPr>
              <a:t>)</a:t>
            </a:r>
            <a:endParaRPr lang="zh-TW" altLang="en-US" sz="4400" b="1" dirty="0">
              <a:solidFill>
                <a:srgbClr val="FF0000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047323" y="764702"/>
            <a:ext cx="2304256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/>
          <a:lstStyle/>
          <a:p>
            <a:pPr marL="342900" indent="-342900">
              <a:spcBef>
                <a:spcPct val="20000"/>
              </a:spcBef>
              <a:buClr>
                <a:srgbClr val="996633"/>
              </a:buClr>
              <a:buSzPct val="70000"/>
              <a:buFont typeface="Wingdings" pitchFamily="2" charset="2"/>
              <a:buNone/>
            </a:pPr>
            <a:r>
              <a:rPr lang="zh-TW" altLang="en-US" sz="4400" b="1" dirty="0">
                <a:solidFill>
                  <a:srgbClr val="0000FF"/>
                </a:solidFill>
              </a:rPr>
              <a:t> </a:t>
            </a:r>
            <a:r>
              <a:rPr lang="zh-TW" altLang="en-US" sz="4400" b="1" dirty="0" smtClean="0">
                <a:solidFill>
                  <a:srgbClr val="0000FF"/>
                </a:solidFill>
              </a:rPr>
              <a:t>看見</a:t>
            </a:r>
            <a:r>
              <a:rPr lang="zh-TW" altLang="en-US" sz="4400" b="1" u="sng" dirty="0" smtClean="0">
                <a:solidFill>
                  <a:srgbClr val="0000FF"/>
                </a:solidFill>
              </a:rPr>
              <a:t>西湖</a:t>
            </a:r>
            <a:r>
              <a:rPr lang="zh-TW" altLang="en-US" sz="4400" b="1" dirty="0" smtClean="0">
                <a:solidFill>
                  <a:srgbClr val="0000FF"/>
                </a:solidFill>
              </a:rPr>
              <a:t>的美景</a:t>
            </a:r>
            <a:r>
              <a:rPr lang="zh-TW" altLang="en-US" sz="4400" b="1" dirty="0" smtClean="0">
                <a:solidFill>
                  <a:srgbClr val="0000FF"/>
                </a:solidFill>
                <a:latin typeface="新細明體"/>
                <a:ea typeface="新細明體"/>
              </a:rPr>
              <a:t>，聯想到</a:t>
            </a:r>
            <a:r>
              <a:rPr lang="zh-TW" altLang="en-US" sz="4400" b="1" u="sng" dirty="0" smtClean="0">
                <a:solidFill>
                  <a:srgbClr val="0000FF"/>
                </a:solidFill>
                <a:latin typeface="新細明體"/>
                <a:ea typeface="新細明體"/>
              </a:rPr>
              <a:t>西施</a:t>
            </a:r>
            <a:r>
              <a:rPr lang="zh-TW" altLang="en-US" sz="4400" b="1" dirty="0" smtClean="0">
                <a:solidFill>
                  <a:srgbClr val="0000FF"/>
                </a:solidFill>
                <a:latin typeface="新細明體"/>
                <a:ea typeface="新細明體"/>
              </a:rPr>
              <a:t>與</a:t>
            </a:r>
            <a:r>
              <a:rPr lang="zh-TW" altLang="en-US" sz="4400" b="1" u="sng" dirty="0" smtClean="0">
                <a:solidFill>
                  <a:srgbClr val="0000FF"/>
                </a:solidFill>
                <a:latin typeface="新細明體"/>
                <a:ea typeface="新細明體"/>
              </a:rPr>
              <a:t>西湖</a:t>
            </a:r>
            <a:r>
              <a:rPr lang="zh-TW" altLang="en-US" sz="4400" b="1" dirty="0" smtClean="0">
                <a:solidFill>
                  <a:srgbClr val="0000FF"/>
                </a:solidFill>
                <a:latin typeface="新細明體"/>
                <a:ea typeface="新細明體"/>
              </a:rPr>
              <a:t>都是一樣的美麗迷人。</a:t>
            </a:r>
            <a:endParaRPr lang="zh-TW" alt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29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7" grpId="0" build="p"/>
      <p:bldP spid="8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/>
          <a:lstStyle/>
          <a:p>
            <a:r>
              <a:rPr lang="zh-TW" altLang="en-US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課文深究</a:t>
            </a:r>
            <a:endParaRPr lang="fr-CA" altLang="zh-TW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785786" y="1357298"/>
            <a:ext cx="7901014" cy="4525963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kumimoji="0" lang="en-US" altLang="zh-TW" sz="4400" dirty="0" smtClean="0">
                <a:latin typeface="Times New Roman" pitchFamily="18" charset="0"/>
                <a:ea typeface="標楷體" pitchFamily="65" charset="-120"/>
              </a:rPr>
              <a:t>《</a:t>
            </a:r>
            <a:r>
              <a:rPr kumimoji="0" lang="zh-TW" altLang="en-US" sz="4400" u="sng" dirty="0" smtClean="0">
                <a:latin typeface="Times New Roman" pitchFamily="18" charset="0"/>
                <a:ea typeface="標楷體" pitchFamily="65" charset="-120"/>
              </a:rPr>
              <a:t>題西林壁</a:t>
            </a:r>
            <a:r>
              <a:rPr kumimoji="0" lang="en-US" altLang="zh-TW" sz="4400" dirty="0" smtClean="0">
                <a:latin typeface="Times New Roman" pitchFamily="18" charset="0"/>
                <a:ea typeface="標楷體" pitchFamily="65" charset="-120"/>
              </a:rPr>
              <a:t>》</a:t>
            </a:r>
            <a:r>
              <a:rPr kumimoji="0" lang="zh-TW" altLang="en-US" sz="4400" dirty="0" smtClean="0">
                <a:latin typeface="Times New Roman" pitchFamily="18" charset="0"/>
                <a:ea typeface="標楷體" pitchFamily="65" charset="-120"/>
              </a:rPr>
              <a:t>中，</a:t>
            </a:r>
            <a:r>
              <a:rPr kumimoji="0" lang="zh-TW" altLang="en-US" sz="4400" u="sng" dirty="0" smtClean="0">
                <a:latin typeface="Times New Roman" pitchFamily="18" charset="0"/>
                <a:ea typeface="標楷體" pitchFamily="65" charset="-120"/>
              </a:rPr>
              <a:t>蘇軾</a:t>
            </a:r>
            <a:r>
              <a:rPr kumimoji="0" lang="zh-TW" altLang="en-US" sz="4400" dirty="0" smtClean="0">
                <a:latin typeface="Times New Roman" pitchFamily="18" charset="0"/>
                <a:ea typeface="標楷體" pitchFamily="65" charset="-120"/>
              </a:rPr>
              <a:t>用了幾個角度描寫</a:t>
            </a:r>
            <a:r>
              <a:rPr kumimoji="0" lang="zh-TW" altLang="en-US" sz="4400" u="sng" dirty="0" smtClean="0">
                <a:latin typeface="Times New Roman" pitchFamily="18" charset="0"/>
                <a:ea typeface="標楷體" pitchFamily="65" charset="-120"/>
              </a:rPr>
              <a:t>廬山</a:t>
            </a:r>
            <a:r>
              <a:rPr kumimoji="0" lang="zh-TW" altLang="en-US" sz="4400" dirty="0" smtClean="0">
                <a:latin typeface="Times New Roman" pitchFamily="18" charset="0"/>
                <a:ea typeface="標楷體" pitchFamily="65" charset="-120"/>
              </a:rPr>
              <a:t> ？</a:t>
            </a:r>
            <a:r>
              <a:rPr kumimoji="0" lang="en-US" altLang="zh-TW" sz="2800" dirty="0" smtClean="0">
                <a:latin typeface="Times New Roman" pitchFamily="18" charset="0"/>
                <a:ea typeface="標楷體" pitchFamily="65" charset="-120"/>
              </a:rPr>
              <a:t/>
            </a:r>
            <a:br>
              <a:rPr kumimoji="0" lang="en-US" altLang="zh-TW" sz="2800" dirty="0" smtClean="0">
                <a:latin typeface="Times New Roman" pitchFamily="18" charset="0"/>
                <a:ea typeface="標楷體" pitchFamily="65" charset="-120"/>
              </a:rPr>
            </a:br>
            <a:r>
              <a:rPr lang="en-US" altLang="zh-TW" sz="40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 </a:t>
            </a:r>
            <a:r>
              <a:rPr lang="zh-TW" altLang="en-US" sz="40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４。</a:t>
            </a:r>
            <a:r>
              <a:rPr lang="en-US" altLang="zh-TW" sz="40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/>
            </a:r>
            <a:br>
              <a:rPr lang="en-US" altLang="zh-TW" sz="40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</a:br>
            <a:r>
              <a:rPr lang="en-US" altLang="zh-TW" sz="40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</a:t>
            </a:r>
            <a:r>
              <a:rPr lang="zh-TW" altLang="en-US" sz="40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５。 </a:t>
            </a:r>
            <a:r>
              <a:rPr lang="en-US" altLang="zh-TW" sz="40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/>
            </a:r>
            <a:br>
              <a:rPr lang="en-US" altLang="zh-TW" sz="40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</a:br>
            <a:r>
              <a:rPr lang="en-US" altLang="zh-TW" sz="40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</a:t>
            </a:r>
            <a:r>
              <a:rPr lang="zh-TW" altLang="en-US" sz="40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６。</a:t>
            </a:r>
            <a:r>
              <a:rPr lang="en-US" altLang="zh-TW" sz="40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/>
            </a:r>
            <a:br>
              <a:rPr lang="en-US" altLang="zh-TW" sz="40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</a:br>
            <a:r>
              <a:rPr lang="en-US" altLang="zh-TW" sz="40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</a:t>
            </a:r>
            <a:r>
              <a:rPr lang="zh-TW" altLang="en-US" sz="40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８。</a:t>
            </a:r>
            <a:endParaRPr lang="en-US" altLang="zh-TW" sz="4000" dirty="0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33794" name="AutoShape 2" descr="「點我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5" name="Picture 9" descr="「check」的圖片搜尋結果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933056"/>
            <a:ext cx="579438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 orient="vert"/>
          </p:nvPr>
        </p:nvSpPr>
        <p:spPr>
          <a:xfrm>
            <a:off x="8171879" y="692696"/>
            <a:ext cx="936625" cy="3672408"/>
          </a:xfrm>
        </p:spPr>
        <p:txBody>
          <a:bodyPr/>
          <a:lstStyle/>
          <a:p>
            <a:pPr eaLnBrk="1" hangingPunct="1"/>
            <a:r>
              <a:rPr lang="zh-TW" altLang="en-US" sz="4800" dirty="0" smtClean="0">
                <a:solidFill>
                  <a:srgbClr val="FF0000"/>
                </a:solidFill>
                <a:effectLst/>
              </a:rPr>
              <a:t>廬山</a:t>
            </a:r>
          </a:p>
        </p:txBody>
      </p:sp>
      <p:sp>
        <p:nvSpPr>
          <p:cNvPr id="2" name="AutoShape 2" descr="「蘇軾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" name="AutoShape 4" descr="「蘇軾」的圖片搜尋結果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3074" name="Picture 2" descr="http://image2.wangchao.net.cn/fengjing/1328348696595.jp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138"/>
            <a:ext cx="8258889" cy="5988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006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/>
          <a:lstStyle/>
          <a:p>
            <a:r>
              <a:rPr lang="zh-TW" altLang="en-US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課文深究</a:t>
            </a:r>
            <a:endParaRPr lang="fr-CA" altLang="zh-TW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785786" y="1357299"/>
            <a:ext cx="7901014" cy="2575758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kumimoji="0" lang="zh-TW" altLang="en-US" sz="4400" dirty="0" smtClean="0">
                <a:latin typeface="Times New Roman" pitchFamily="18" charset="0"/>
                <a:ea typeface="標楷體" pitchFamily="65" charset="-120"/>
              </a:rPr>
              <a:t>既然</a:t>
            </a:r>
            <a:r>
              <a:rPr kumimoji="0" lang="zh-TW" altLang="en-US" sz="4400" u="sng" dirty="0" smtClean="0">
                <a:latin typeface="Times New Roman" pitchFamily="18" charset="0"/>
                <a:ea typeface="標楷體" pitchFamily="65" charset="-120"/>
              </a:rPr>
              <a:t>蘇軾</a:t>
            </a:r>
            <a:r>
              <a:rPr kumimoji="0" lang="zh-TW" altLang="en-US" sz="4400" dirty="0" smtClean="0">
                <a:latin typeface="Times New Roman" pitchFamily="18" charset="0"/>
                <a:ea typeface="標楷體" pitchFamily="65" charset="-120"/>
              </a:rPr>
              <a:t>已經從各個角度看遍了</a:t>
            </a:r>
            <a:r>
              <a:rPr kumimoji="0" lang="zh-TW" altLang="en-US" sz="4400" u="sng" dirty="0" smtClean="0">
                <a:latin typeface="Times New Roman" pitchFamily="18" charset="0"/>
                <a:ea typeface="標楷體" pitchFamily="65" charset="-120"/>
              </a:rPr>
              <a:t>廬山</a:t>
            </a:r>
            <a:r>
              <a:rPr kumimoji="0" lang="zh-TW" altLang="en-US" sz="4400" dirty="0" smtClean="0">
                <a:latin typeface="Times New Roman" pitchFamily="18" charset="0"/>
                <a:ea typeface="標楷體" pitchFamily="65" charset="-120"/>
              </a:rPr>
              <a:t>，為何仍說「不識廬山真面目」呢</a:t>
            </a:r>
            <a:r>
              <a:rPr kumimoji="0" lang="zh-TW" altLang="en-US" sz="4400" dirty="0" smtClean="0">
                <a:latin typeface="Times New Roman" pitchFamily="18" charset="0"/>
                <a:ea typeface="標楷體" pitchFamily="65" charset="-120"/>
              </a:rPr>
              <a:t>？</a:t>
            </a:r>
            <a:endParaRPr lang="en-US" altLang="zh-TW" sz="2800" dirty="0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33794" name="AutoShape 2" descr="「點我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38916" name="Picture 4" descr="「不識廬山真面目」的圖片搜尋結果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96136" y="2936927"/>
            <a:ext cx="3085714" cy="39210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/>
          <a:lstStyle/>
          <a:p>
            <a:r>
              <a:rPr lang="zh-TW" altLang="en-US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課文深究</a:t>
            </a:r>
            <a:endParaRPr lang="fr-CA" altLang="zh-TW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785786" y="1357298"/>
            <a:ext cx="7901014" cy="4525963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kumimoji="0" lang="zh-TW" altLang="en-US" sz="4400" dirty="0" smtClean="0">
                <a:latin typeface="Times New Roman" pitchFamily="18" charset="0"/>
                <a:ea typeface="標楷體" pitchFamily="65" charset="-120"/>
              </a:rPr>
              <a:t>說說「大象的真面目」吧！</a:t>
            </a:r>
            <a:endParaRPr lang="en-US" altLang="zh-TW" sz="2800" dirty="0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33794" name="AutoShape 2" descr="「點我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38918" name="Picture 6" descr="「瞎子摸象」的圖片搜尋結果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2285992"/>
            <a:ext cx="6238884" cy="4161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/>
          <a:lstStyle/>
          <a:p>
            <a:r>
              <a:rPr lang="zh-TW" altLang="en-US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課文深究</a:t>
            </a:r>
            <a:endParaRPr lang="fr-CA" altLang="zh-TW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785786" y="1357298"/>
            <a:ext cx="7901014" cy="4525963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zh-TW" altLang="en-US" sz="4400" dirty="0" smtClean="0">
                <a:latin typeface="Times New Roman" pitchFamily="18" charset="0"/>
                <a:ea typeface="標楷體" pitchFamily="65" charset="-120"/>
              </a:rPr>
              <a:t>你覺得該怎樣做，才能看到</a:t>
            </a:r>
            <a:r>
              <a:rPr lang="zh-TW" altLang="en-US" sz="4400" u="sng" dirty="0" smtClean="0">
                <a:latin typeface="Times New Roman" pitchFamily="18" charset="0"/>
                <a:ea typeface="標楷體" pitchFamily="65" charset="-120"/>
              </a:rPr>
              <a:t>盧山</a:t>
            </a:r>
            <a:r>
              <a:rPr lang="zh-TW" altLang="en-US" sz="4400" dirty="0" smtClean="0">
                <a:latin typeface="Times New Roman" pitchFamily="18" charset="0"/>
                <a:ea typeface="標楷體" pitchFamily="65" charset="-120"/>
              </a:rPr>
              <a:t>的全貌，識得</a:t>
            </a:r>
            <a:r>
              <a:rPr lang="zh-TW" altLang="en-US" sz="4400" u="sng" dirty="0" smtClean="0">
                <a:latin typeface="Times New Roman" pitchFamily="18" charset="0"/>
                <a:ea typeface="標楷體" pitchFamily="65" charset="-120"/>
              </a:rPr>
              <a:t>廬山</a:t>
            </a:r>
            <a:r>
              <a:rPr lang="zh-TW" altLang="en-US" sz="4400" dirty="0" smtClean="0">
                <a:latin typeface="Times New Roman" pitchFamily="18" charset="0"/>
                <a:ea typeface="標楷體" pitchFamily="65" charset="-120"/>
              </a:rPr>
              <a:t>真面目？</a:t>
            </a:r>
            <a:r>
              <a:rPr kumimoji="0" lang="en-US" altLang="zh-TW" sz="2800" dirty="0" smtClean="0">
                <a:latin typeface="Times New Roman" pitchFamily="18" charset="0"/>
                <a:ea typeface="標楷體" pitchFamily="65" charset="-120"/>
              </a:rPr>
              <a:t/>
            </a:r>
            <a:br>
              <a:rPr kumimoji="0" lang="en-US" altLang="zh-TW" sz="2800" dirty="0" smtClean="0">
                <a:latin typeface="Times New Roman" pitchFamily="18" charset="0"/>
                <a:ea typeface="標楷體" pitchFamily="65" charset="-120"/>
              </a:rPr>
            </a:br>
            <a:r>
              <a:rPr lang="en-US" altLang="zh-TW" sz="40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 </a:t>
            </a:r>
            <a:r>
              <a:rPr lang="zh-TW" altLang="en-US" sz="40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每個角度都去認識。</a:t>
            </a:r>
            <a:r>
              <a:rPr lang="en-US" altLang="zh-TW" sz="40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/>
            </a:r>
            <a:br>
              <a:rPr lang="en-US" altLang="zh-TW" sz="40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</a:br>
            <a:r>
              <a:rPr lang="en-US" altLang="zh-TW" sz="40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</a:t>
            </a:r>
            <a:r>
              <a:rPr lang="zh-TW" altLang="en-US" sz="40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走出山外來觀察。 </a:t>
            </a:r>
            <a:r>
              <a:rPr lang="en-US" altLang="zh-TW" sz="40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/>
            </a:r>
            <a:br>
              <a:rPr lang="en-US" altLang="zh-TW" sz="40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</a:br>
            <a:r>
              <a:rPr lang="en-US" altLang="zh-TW" sz="40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</a:t>
            </a:r>
            <a:r>
              <a:rPr lang="zh-TW" altLang="en-US" sz="40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和不同的觀察者交流意見。</a:t>
            </a:r>
            <a:r>
              <a:rPr lang="en-US" altLang="zh-TW" sz="40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/>
            </a:r>
            <a:br>
              <a:rPr lang="en-US" altLang="zh-TW" sz="40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</a:br>
            <a:r>
              <a:rPr lang="en-US" altLang="zh-TW" sz="40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</a:t>
            </a:r>
            <a:r>
              <a:rPr lang="zh-TW" altLang="en-US" sz="40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不管怎麼做都無法看到全貌。</a:t>
            </a:r>
            <a:endParaRPr lang="en-US" altLang="zh-TW" sz="4000" dirty="0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33794" name="AutoShape 2" descr="「點我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39938" name="Picture 2" descr="相關圖片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5214950"/>
            <a:ext cx="2943225" cy="1552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/>
          <a:lstStyle/>
          <a:p>
            <a:r>
              <a:rPr lang="zh-TW" altLang="en-US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課文深究</a:t>
            </a:r>
            <a:endParaRPr lang="fr-CA" altLang="zh-TW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785786" y="1357298"/>
            <a:ext cx="7901014" cy="4525963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zh-TW" altLang="en-US" sz="4400" u="sng" dirty="0" smtClean="0">
                <a:latin typeface="Times New Roman" pitchFamily="18" charset="0"/>
                <a:ea typeface="標楷體" pitchFamily="65" charset="-120"/>
              </a:rPr>
              <a:t>蘇軾</a:t>
            </a:r>
            <a:r>
              <a:rPr lang="zh-TW" altLang="en-US" sz="4400" dirty="0" smtClean="0">
                <a:latin typeface="Times New Roman" pitchFamily="18" charset="0"/>
                <a:ea typeface="標楷體" pitchFamily="65" charset="-120"/>
              </a:rPr>
              <a:t>想藉由</a:t>
            </a:r>
            <a:r>
              <a:rPr lang="en-US" altLang="zh-TW" sz="4400" dirty="0" smtClean="0">
                <a:latin typeface="Times New Roman" pitchFamily="18" charset="0"/>
                <a:ea typeface="標楷體" pitchFamily="65" charset="-120"/>
              </a:rPr>
              <a:t>《</a:t>
            </a:r>
            <a:r>
              <a:rPr lang="zh-TW" altLang="en-US" sz="4400" dirty="0" smtClean="0">
                <a:latin typeface="Times New Roman" pitchFamily="18" charset="0"/>
                <a:ea typeface="標楷體" pitchFamily="65" charset="-120"/>
              </a:rPr>
              <a:t>題西林壁</a:t>
            </a:r>
            <a:r>
              <a:rPr lang="en-US" altLang="zh-TW" sz="4400" dirty="0" smtClean="0">
                <a:latin typeface="Times New Roman" pitchFamily="18" charset="0"/>
                <a:ea typeface="標楷體" pitchFamily="65" charset="-120"/>
              </a:rPr>
              <a:t>》</a:t>
            </a:r>
            <a:r>
              <a:rPr lang="zh-TW" altLang="en-US" sz="4400" dirty="0" smtClean="0">
                <a:latin typeface="Times New Roman" pitchFamily="18" charset="0"/>
                <a:ea typeface="標楷體" pitchFamily="65" charset="-120"/>
              </a:rPr>
              <a:t>，表達哪個人生哲理？</a:t>
            </a:r>
            <a:r>
              <a:rPr kumimoji="0" lang="en-US" altLang="zh-TW" sz="2800" dirty="0" smtClean="0">
                <a:latin typeface="Times New Roman" pitchFamily="18" charset="0"/>
                <a:ea typeface="標楷體" pitchFamily="65" charset="-120"/>
              </a:rPr>
              <a:t/>
            </a:r>
            <a:br>
              <a:rPr kumimoji="0" lang="en-US" altLang="zh-TW" sz="2800" dirty="0" smtClean="0">
                <a:latin typeface="Times New Roman" pitchFamily="18" charset="0"/>
                <a:ea typeface="標楷體" pitchFamily="65" charset="-120"/>
              </a:rPr>
            </a:br>
            <a:r>
              <a:rPr lang="en-US" altLang="zh-TW" sz="40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 </a:t>
            </a:r>
            <a:r>
              <a:rPr lang="zh-TW" altLang="en-US" sz="40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接觸大自然有益身心健康。</a:t>
            </a:r>
            <a:r>
              <a:rPr lang="en-US" altLang="zh-TW" sz="40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/>
            </a:r>
            <a:br>
              <a:rPr lang="en-US" altLang="zh-TW" sz="40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</a:br>
            <a:r>
              <a:rPr lang="en-US" altLang="zh-TW" sz="40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</a:t>
            </a:r>
            <a:r>
              <a:rPr lang="zh-TW" altLang="en-US" sz="40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以山水為友，人生不必太計較。 </a:t>
            </a:r>
            <a:r>
              <a:rPr lang="en-US" altLang="zh-TW" sz="40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/>
            </a:r>
            <a:br>
              <a:rPr lang="en-US" altLang="zh-TW" sz="40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</a:br>
            <a:r>
              <a:rPr lang="en-US" altLang="zh-TW" sz="40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</a:t>
            </a:r>
            <a:r>
              <a:rPr lang="zh-TW" altLang="en-US" sz="40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真相只有一個。</a:t>
            </a:r>
            <a:r>
              <a:rPr lang="en-US" altLang="zh-TW" sz="40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/>
            </a:r>
            <a:br>
              <a:rPr lang="en-US" altLang="zh-TW" sz="40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</a:br>
            <a:r>
              <a:rPr lang="en-US" altLang="zh-TW" sz="40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</a:t>
            </a:r>
            <a:r>
              <a:rPr lang="zh-TW" altLang="en-US" sz="40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任何事都要多角度去了解。</a:t>
            </a:r>
            <a:endParaRPr lang="en-US" altLang="zh-TW" sz="4000" dirty="0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33794" name="AutoShape 2" descr="「點我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43010" name="Picture 2" descr="「真相只有一個」的圖片搜尋結果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85720" y="5286135"/>
            <a:ext cx="2357454" cy="13908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/>
          <a:lstStyle/>
          <a:p>
            <a:r>
              <a:rPr lang="zh-TW" altLang="en-US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課文深究</a:t>
            </a:r>
            <a:endParaRPr lang="fr-CA" altLang="zh-TW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785786" y="1357298"/>
            <a:ext cx="7901014" cy="4525963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zh-TW" altLang="en-US" sz="4400" u="sng" dirty="0" smtClean="0">
                <a:latin typeface="Times New Roman" pitchFamily="18" charset="0"/>
                <a:ea typeface="標楷體" pitchFamily="65" charset="-120"/>
              </a:rPr>
              <a:t>廬山</a:t>
            </a:r>
            <a:r>
              <a:rPr lang="zh-TW" altLang="en-US" sz="4400" dirty="0" smtClean="0">
                <a:latin typeface="Times New Roman" pitchFamily="18" charset="0"/>
                <a:ea typeface="標楷體" pitchFamily="65" charset="-120"/>
              </a:rPr>
              <a:t>有那麼多不同的樣貌，可能是在暗示人生中的哪些事？</a:t>
            </a:r>
            <a:endParaRPr lang="en-US" altLang="zh-TW" sz="4000" dirty="0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33794" name="AutoShape 2" descr="「點我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45060" name="Picture 4" descr="「大眾全景系統廣告」的圖片搜尋結果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2928934"/>
            <a:ext cx="4402655" cy="2971793"/>
          </a:xfrm>
          <a:prstGeom prst="rect">
            <a:avLst/>
          </a:prstGeom>
          <a:noFill/>
        </p:spPr>
      </p:pic>
      <p:pic>
        <p:nvPicPr>
          <p:cNvPr id="45058" name="Picture 2" descr="https://i1.kknews.cc/large/1b7d000395a2fc1938c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4500570"/>
            <a:ext cx="4530232" cy="2066919"/>
          </a:xfrm>
          <a:prstGeom prst="rect">
            <a:avLst/>
          </a:prstGeom>
          <a:noFill/>
        </p:spPr>
      </p:pic>
      <p:pic>
        <p:nvPicPr>
          <p:cNvPr id="8" name="Picture 4" descr="「點我」的圖片搜尋結果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429520" y="5214950"/>
            <a:ext cx="1428740" cy="14287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/>
          <a:lstStyle/>
          <a:p>
            <a:r>
              <a:rPr lang="zh-TW" altLang="en-US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課文</a:t>
            </a:r>
            <a:r>
              <a:rPr lang="zh-TW" altLang="en-US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深究</a:t>
            </a:r>
            <a:endParaRPr lang="fr-CA" altLang="zh-TW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785786" y="1357298"/>
            <a:ext cx="7901014" cy="4525963"/>
          </a:xfrm>
        </p:spPr>
        <p:txBody>
          <a:bodyPr/>
          <a:lstStyle/>
          <a:p>
            <a:pPr>
              <a:defRPr/>
            </a:pPr>
            <a:r>
              <a:rPr lang="zh-TW" altLang="zh-TW" sz="3600" dirty="0" smtClean="0">
                <a:latin typeface="標楷體" pitchFamily="65" charset="-120"/>
                <a:ea typeface="標楷體" pitchFamily="65" charset="-120"/>
              </a:rPr>
              <a:t>收看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影</a:t>
            </a:r>
            <a:r>
              <a:rPr lang="zh-TW" altLang="zh-TW" sz="3600" dirty="0" smtClean="0">
                <a:latin typeface="標楷體" pitchFamily="65" charset="-120"/>
                <a:ea typeface="標楷體" pitchFamily="65" charset="-120"/>
              </a:rPr>
              <a:t>視劇集時，我們是從客觀的角度去看劇情發展的，常會感到劇中人物的選擇或處事太愚蠢或不合理，正所謂「</a:t>
            </a:r>
            <a:r>
              <a:rPr lang="zh-TW" altLang="zh-TW" sz="3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旁觀者清，當局者迷</a:t>
            </a:r>
            <a:r>
              <a:rPr lang="zh-TW" altLang="zh-TW" sz="3600" dirty="0" smtClean="0">
                <a:latin typeface="標楷體" pitchFamily="65" charset="-120"/>
                <a:ea typeface="標楷體" pitchFamily="65" charset="-120"/>
              </a:rPr>
              <a:t>」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。</a:t>
            </a:r>
            <a:r>
              <a:rPr lang="zh-TW" altLang="zh-TW" sz="3600" dirty="0" smtClean="0">
                <a:latin typeface="標楷體" pitchFamily="65" charset="-120"/>
                <a:ea typeface="標楷體" pitchFamily="65" charset="-120"/>
              </a:rPr>
              <a:t>你能舉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例哪一齣</a:t>
            </a:r>
            <a:r>
              <a:rPr lang="zh-TW" altLang="zh-TW" sz="3600" dirty="0" smtClean="0">
                <a:latin typeface="標楷體" pitchFamily="65" charset="-120"/>
                <a:ea typeface="標楷體" pitchFamily="65" charset="-120"/>
              </a:rPr>
              <a:t>影視劇情來說明嗎？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zh-TW" altLang="zh-TW" sz="3600" dirty="0" smtClean="0">
                <a:latin typeface="標楷體" pitchFamily="65" charset="-120"/>
                <a:ea typeface="標楷體" pitchFamily="65" charset="-120"/>
              </a:rPr>
              <a:t>試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著</a:t>
            </a:r>
            <a:r>
              <a:rPr lang="zh-TW" altLang="zh-TW" sz="3600" dirty="0" smtClean="0">
                <a:latin typeface="標楷體" pitchFamily="65" charset="-120"/>
                <a:ea typeface="標楷體" pitchFamily="65" charset="-120"/>
              </a:rPr>
              <a:t>想想自己的生活經驗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有沒</a:t>
            </a:r>
            <a:r>
              <a:rPr lang="zh-TW" altLang="zh-TW" sz="3600" dirty="0" smtClean="0">
                <a:latin typeface="標楷體" pitchFamily="65" charset="-120"/>
                <a:ea typeface="標楷體" pitchFamily="65" charset="-120"/>
              </a:rPr>
              <a:t>有類似的情形？</a:t>
            </a:r>
            <a:endParaRPr lang="en-US" altLang="zh-TW" dirty="0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33794" name="AutoShape 2" descr="「點我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4211960" y="764704"/>
            <a:ext cx="1799704" cy="5255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/>
          <a:lstStyle/>
          <a:p>
            <a:pPr marL="342900" indent="-342900">
              <a:spcBef>
                <a:spcPct val="20000"/>
              </a:spcBef>
              <a:buClr>
                <a:srgbClr val="996633"/>
              </a:buClr>
              <a:buSzPct val="70000"/>
            </a:pPr>
            <a:r>
              <a:rPr lang="zh-TW" altLang="en-US" sz="4400" b="1" dirty="0">
                <a:solidFill>
                  <a:srgbClr val="0000FF"/>
                </a:solidFill>
              </a:rPr>
              <a:t>     </a:t>
            </a:r>
            <a:r>
              <a:rPr lang="zh-TW" altLang="en-US" sz="4400" b="1" dirty="0" smtClean="0">
                <a:solidFill>
                  <a:srgbClr val="0000FF"/>
                </a:solidFill>
              </a:rPr>
              <a:t>詩歌</a:t>
            </a:r>
            <a:r>
              <a:rPr lang="en-US" altLang="zh-TW" sz="4400" b="1" dirty="0" smtClean="0">
                <a:solidFill>
                  <a:srgbClr val="0000FF"/>
                </a:solidFill>
              </a:rPr>
              <a:t>—</a:t>
            </a:r>
          </a:p>
          <a:p>
            <a:pPr marL="342900" indent="-342900">
              <a:spcBef>
                <a:spcPct val="20000"/>
              </a:spcBef>
              <a:buClr>
                <a:srgbClr val="996633"/>
              </a:buClr>
              <a:buSzPct val="70000"/>
            </a:pPr>
            <a:r>
              <a:rPr lang="zh-TW" altLang="en-US" sz="4400" b="1" dirty="0">
                <a:solidFill>
                  <a:srgbClr val="0000FF"/>
                </a:solidFill>
              </a:rPr>
              <a:t> </a:t>
            </a:r>
            <a:r>
              <a:rPr lang="zh-TW" altLang="en-US" sz="4400" b="1" dirty="0" smtClean="0">
                <a:solidFill>
                  <a:srgbClr val="0000FF"/>
                </a:solidFill>
              </a:rPr>
              <a:t>             七言絕句</a:t>
            </a:r>
            <a:endParaRPr lang="zh-TW" altLang="en-US" sz="4400" b="1" dirty="0">
              <a:solidFill>
                <a:srgbClr val="FF0000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772292" y="908720"/>
            <a:ext cx="1008112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/>
          <a:lstStyle/>
          <a:p>
            <a:pPr marL="342900" indent="-342900">
              <a:spcBef>
                <a:spcPct val="20000"/>
              </a:spcBef>
              <a:buClr>
                <a:srgbClr val="996633"/>
              </a:buClr>
              <a:buSzPct val="70000"/>
              <a:buFont typeface="Wingdings" pitchFamily="2" charset="2"/>
              <a:buNone/>
            </a:pPr>
            <a:r>
              <a:rPr lang="zh-TW" altLang="en-US" sz="4400" b="1" dirty="0" smtClean="0">
                <a:solidFill>
                  <a:srgbClr val="0000FF"/>
                </a:solidFill>
                <a:latin typeface="新細明體"/>
                <a:ea typeface="新細明體"/>
              </a:rPr>
              <a:t>「題西林壁」</a:t>
            </a:r>
            <a:endParaRPr lang="zh-TW" alt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77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357438" y="274638"/>
            <a:ext cx="6329362" cy="1143000"/>
          </a:xfrm>
        </p:spPr>
        <p:txBody>
          <a:bodyPr/>
          <a:lstStyle/>
          <a:p>
            <a:pPr algn="l"/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作者─蘇大鬍子</a:t>
            </a:r>
            <a:endParaRPr lang="fr-CA" altLang="zh-TW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357438" y="1357298"/>
            <a:ext cx="6329362" cy="4525963"/>
          </a:xfrm>
        </p:spPr>
        <p:txBody>
          <a:bodyPr/>
          <a:lstStyle/>
          <a:p>
            <a:r>
              <a:rPr lang="zh-TW" altLang="en-US" u="sng" dirty="0" smtClean="0">
                <a:latin typeface="標楷體" pitchFamily="65" charset="-120"/>
                <a:ea typeface="標楷體" pitchFamily="65" charset="-120"/>
              </a:rPr>
              <a:t>蘇軾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詩、詞、賦、散文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，均成就極高，且善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書法和繪畫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，是中國文學藝術史上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罕見的全才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↓書法代表作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黃州寒食詩帖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》</a:t>
            </a:r>
            <a:endParaRPr lang="zh-TW" altLang="en-US" dirty="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7650" name="Picture 2" descr="「黃州寒食詩帖」的圖片搜尋結果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4286256"/>
            <a:ext cx="6572250" cy="2057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3">
            <a:alphaModFix amt="5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804248" y="836712"/>
            <a:ext cx="1800200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/>
          <a:lstStyle/>
          <a:p>
            <a:pPr marL="342900" indent="-342900">
              <a:spcBef>
                <a:spcPct val="20000"/>
              </a:spcBef>
              <a:buClr>
                <a:srgbClr val="996633"/>
              </a:buClr>
              <a:buSzPct val="70000"/>
              <a:buFont typeface="Wingdings" pitchFamily="2" charset="2"/>
              <a:buNone/>
            </a:pPr>
            <a:r>
              <a:rPr lang="zh-TW" altLang="en-US" sz="4400" b="1" dirty="0">
                <a:solidFill>
                  <a:srgbClr val="0000FF"/>
                </a:solidFill>
              </a:rPr>
              <a:t> </a:t>
            </a:r>
            <a:r>
              <a:rPr lang="zh-TW" altLang="en-US" sz="4400" b="1" dirty="0" smtClean="0">
                <a:solidFill>
                  <a:srgbClr val="FF0000"/>
                </a:solidFill>
              </a:rPr>
              <a:t>橫看成嶺側成峰</a:t>
            </a:r>
            <a:r>
              <a:rPr lang="zh-TW" altLang="en-US" sz="4400" b="1" dirty="0" smtClean="0">
                <a:solidFill>
                  <a:srgbClr val="FF0000"/>
                </a:solidFill>
                <a:latin typeface="新細明體"/>
                <a:ea typeface="新細明體"/>
              </a:rPr>
              <a:t>，</a:t>
            </a:r>
            <a:endParaRPr lang="en-US" altLang="zh-TW" sz="4400" b="1" dirty="0" smtClean="0">
              <a:solidFill>
                <a:srgbClr val="FF0000"/>
              </a:solidFill>
              <a:latin typeface="新細明體"/>
              <a:ea typeface="新細明體"/>
            </a:endParaRPr>
          </a:p>
          <a:p>
            <a:pPr marL="342900" indent="-342900">
              <a:spcBef>
                <a:spcPct val="20000"/>
              </a:spcBef>
              <a:buClr>
                <a:srgbClr val="996633"/>
              </a:buClr>
              <a:buSzPct val="70000"/>
              <a:buFont typeface="Wingdings" pitchFamily="2" charset="2"/>
              <a:buNone/>
            </a:pPr>
            <a:r>
              <a:rPr lang="zh-TW" altLang="en-US" sz="4400" b="1" dirty="0" smtClean="0">
                <a:solidFill>
                  <a:srgbClr val="FF0000"/>
                </a:solidFill>
                <a:latin typeface="新細明體"/>
                <a:ea typeface="新細明體"/>
              </a:rPr>
              <a:t>遠近高低各不同。</a:t>
            </a:r>
            <a:endParaRPr lang="zh-TW" altLang="en-US" sz="4400" b="1" dirty="0">
              <a:solidFill>
                <a:srgbClr val="FF0000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140947" y="980728"/>
            <a:ext cx="900100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/>
          <a:lstStyle/>
          <a:p>
            <a:pPr marL="342900" indent="-342900">
              <a:spcBef>
                <a:spcPct val="20000"/>
              </a:spcBef>
              <a:buClr>
                <a:srgbClr val="996633"/>
              </a:buClr>
              <a:buSzPct val="70000"/>
              <a:buFont typeface="Wingdings" pitchFamily="2" charset="2"/>
              <a:buNone/>
            </a:pPr>
            <a:r>
              <a:rPr lang="zh-TW" altLang="en-US" sz="4400" b="1" dirty="0">
                <a:solidFill>
                  <a:srgbClr val="0000FF"/>
                </a:solidFill>
              </a:rPr>
              <a:t> </a:t>
            </a:r>
            <a:r>
              <a:rPr lang="zh-TW" altLang="en-US" sz="4400" b="1" dirty="0" smtClean="0">
                <a:solidFill>
                  <a:srgbClr val="FF0000"/>
                </a:solidFill>
              </a:rPr>
              <a:t>寫景</a:t>
            </a:r>
            <a:r>
              <a:rPr lang="en-US" altLang="zh-TW" sz="4400" b="1" dirty="0" smtClean="0">
                <a:solidFill>
                  <a:srgbClr val="FF0000"/>
                </a:solidFill>
              </a:rPr>
              <a:t>(</a:t>
            </a:r>
            <a:r>
              <a:rPr lang="zh-TW" altLang="en-US" sz="4400" b="1" dirty="0" smtClean="0">
                <a:solidFill>
                  <a:srgbClr val="FF0000"/>
                </a:solidFill>
              </a:rPr>
              <a:t>觀察</a:t>
            </a:r>
            <a:r>
              <a:rPr lang="en-US" altLang="zh-TW" sz="4400" b="1" dirty="0" smtClean="0">
                <a:solidFill>
                  <a:srgbClr val="FF0000"/>
                </a:solidFill>
              </a:rPr>
              <a:t>)</a:t>
            </a:r>
            <a:endParaRPr lang="zh-TW" altLang="en-US" sz="4400" b="1" dirty="0">
              <a:solidFill>
                <a:srgbClr val="FF0000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195736" y="836712"/>
            <a:ext cx="2232248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/>
          <a:lstStyle/>
          <a:p>
            <a:pPr marL="342900" indent="-342900">
              <a:spcBef>
                <a:spcPct val="20000"/>
              </a:spcBef>
              <a:buClr>
                <a:srgbClr val="996633"/>
              </a:buClr>
              <a:buSzPct val="70000"/>
              <a:buFont typeface="Wingdings" pitchFamily="2" charset="2"/>
              <a:buNone/>
            </a:pPr>
            <a:r>
              <a:rPr lang="zh-TW" altLang="en-US" sz="4400" b="1" dirty="0">
                <a:solidFill>
                  <a:srgbClr val="0000FF"/>
                </a:solidFill>
              </a:rPr>
              <a:t> </a:t>
            </a:r>
            <a:r>
              <a:rPr lang="zh-TW" altLang="en-US" sz="4400" b="1" dirty="0" smtClean="0">
                <a:solidFill>
                  <a:srgbClr val="0000FF"/>
                </a:solidFill>
              </a:rPr>
              <a:t>從不同的角度觀察</a:t>
            </a:r>
            <a:r>
              <a:rPr lang="zh-TW" altLang="en-US" sz="4400" b="1" u="sng" dirty="0" smtClean="0">
                <a:solidFill>
                  <a:srgbClr val="0000FF"/>
                </a:solidFill>
              </a:rPr>
              <a:t>廬山</a:t>
            </a:r>
            <a:r>
              <a:rPr lang="zh-TW" altLang="en-US" sz="4400" b="1" dirty="0" smtClean="0">
                <a:solidFill>
                  <a:srgbClr val="0000FF"/>
                </a:solidFill>
                <a:latin typeface="新細明體"/>
                <a:ea typeface="新細明體"/>
              </a:rPr>
              <a:t>，欣賞廬山的不同樣貌。</a:t>
            </a:r>
            <a:endParaRPr lang="zh-TW" alt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8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7" grpId="0" build="p"/>
      <p:bldP spid="8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3">
            <a:alphaModFix amt="5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588224" y="903018"/>
            <a:ext cx="1800200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/>
          <a:lstStyle/>
          <a:p>
            <a:pPr marL="342900" indent="-342900">
              <a:spcBef>
                <a:spcPct val="20000"/>
              </a:spcBef>
              <a:buClr>
                <a:srgbClr val="996633"/>
              </a:buClr>
              <a:buSzPct val="70000"/>
              <a:buFont typeface="Wingdings" pitchFamily="2" charset="2"/>
              <a:buNone/>
            </a:pPr>
            <a:r>
              <a:rPr lang="zh-TW" altLang="en-US" sz="4400" b="1" dirty="0">
                <a:solidFill>
                  <a:srgbClr val="0000FF"/>
                </a:solidFill>
              </a:rPr>
              <a:t> </a:t>
            </a:r>
            <a:r>
              <a:rPr lang="zh-TW" altLang="en-US" sz="4400" b="1" dirty="0" smtClean="0">
                <a:solidFill>
                  <a:srgbClr val="FF0000"/>
                </a:solidFill>
              </a:rPr>
              <a:t>不識</a:t>
            </a:r>
            <a:r>
              <a:rPr lang="zh-TW" altLang="en-US" sz="4400" b="1" u="sng" dirty="0" smtClean="0">
                <a:solidFill>
                  <a:srgbClr val="FF0000"/>
                </a:solidFill>
              </a:rPr>
              <a:t>廬山</a:t>
            </a:r>
            <a:r>
              <a:rPr lang="zh-TW" altLang="en-US" sz="4400" b="1" dirty="0" smtClean="0">
                <a:solidFill>
                  <a:srgbClr val="FF0000"/>
                </a:solidFill>
              </a:rPr>
              <a:t>真面目</a:t>
            </a:r>
            <a:r>
              <a:rPr lang="zh-TW" altLang="en-US" sz="4400" b="1" dirty="0" smtClean="0">
                <a:solidFill>
                  <a:srgbClr val="FF0000"/>
                </a:solidFill>
                <a:latin typeface="新細明體"/>
                <a:ea typeface="新細明體"/>
              </a:rPr>
              <a:t>，</a:t>
            </a:r>
            <a:endParaRPr lang="en-US" altLang="zh-TW" sz="4400" b="1" dirty="0" smtClean="0">
              <a:solidFill>
                <a:srgbClr val="FF0000"/>
              </a:solidFill>
              <a:latin typeface="新細明體"/>
              <a:ea typeface="新細明體"/>
            </a:endParaRPr>
          </a:p>
          <a:p>
            <a:pPr marL="342900" indent="-342900">
              <a:spcBef>
                <a:spcPct val="20000"/>
              </a:spcBef>
              <a:buClr>
                <a:srgbClr val="996633"/>
              </a:buClr>
              <a:buSzPct val="70000"/>
              <a:buFont typeface="Wingdings" pitchFamily="2" charset="2"/>
              <a:buNone/>
            </a:pPr>
            <a:r>
              <a:rPr lang="zh-TW" altLang="en-US" sz="4400" b="1" dirty="0" smtClean="0">
                <a:solidFill>
                  <a:srgbClr val="FF0000"/>
                </a:solidFill>
                <a:latin typeface="新細明體"/>
                <a:ea typeface="新細明體"/>
              </a:rPr>
              <a:t>只緣身在此山中。</a:t>
            </a:r>
            <a:endParaRPr lang="zh-TW" altLang="en-US" sz="4400" b="1" dirty="0">
              <a:solidFill>
                <a:srgbClr val="FF0000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067365" y="1052736"/>
            <a:ext cx="900100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/>
          <a:lstStyle/>
          <a:p>
            <a:pPr marL="342900" indent="-342900">
              <a:spcBef>
                <a:spcPct val="20000"/>
              </a:spcBef>
              <a:buClr>
                <a:srgbClr val="996633"/>
              </a:buClr>
              <a:buSzPct val="70000"/>
              <a:buFont typeface="Wingdings" pitchFamily="2" charset="2"/>
              <a:buNone/>
            </a:pPr>
            <a:r>
              <a:rPr lang="zh-TW" altLang="en-US" sz="4400" b="1" dirty="0">
                <a:solidFill>
                  <a:srgbClr val="0000FF"/>
                </a:solidFill>
              </a:rPr>
              <a:t> </a:t>
            </a:r>
            <a:r>
              <a:rPr lang="zh-TW" altLang="en-US" sz="4400" b="1" dirty="0" smtClean="0">
                <a:solidFill>
                  <a:srgbClr val="FF0000"/>
                </a:solidFill>
              </a:rPr>
              <a:t>心得</a:t>
            </a:r>
            <a:r>
              <a:rPr lang="en-US" altLang="zh-TW" sz="4400" b="1" dirty="0" smtClean="0">
                <a:solidFill>
                  <a:srgbClr val="FF0000"/>
                </a:solidFill>
              </a:rPr>
              <a:t>(</a:t>
            </a:r>
            <a:r>
              <a:rPr lang="zh-TW" altLang="en-US" sz="4400" b="1" dirty="0" smtClean="0">
                <a:solidFill>
                  <a:srgbClr val="FF0000"/>
                </a:solidFill>
              </a:rPr>
              <a:t>啟發</a:t>
            </a:r>
            <a:r>
              <a:rPr lang="en-US" altLang="zh-TW" sz="4400" b="1" dirty="0" smtClean="0">
                <a:solidFill>
                  <a:srgbClr val="FF0000"/>
                </a:solidFill>
              </a:rPr>
              <a:t>)</a:t>
            </a:r>
            <a:endParaRPr lang="zh-TW" altLang="en-US" sz="4400" b="1" dirty="0">
              <a:solidFill>
                <a:srgbClr val="FF0000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123728" y="914972"/>
            <a:ext cx="2304256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/>
          <a:lstStyle/>
          <a:p>
            <a:pPr marL="342900" indent="-342900">
              <a:spcBef>
                <a:spcPct val="20000"/>
              </a:spcBef>
              <a:buClr>
                <a:srgbClr val="996633"/>
              </a:buClr>
              <a:buSzPct val="70000"/>
              <a:buFont typeface="Wingdings" pitchFamily="2" charset="2"/>
              <a:buNone/>
            </a:pPr>
            <a:r>
              <a:rPr lang="zh-TW" altLang="en-US" sz="4400" b="1" dirty="0">
                <a:solidFill>
                  <a:srgbClr val="0000FF"/>
                </a:solidFill>
              </a:rPr>
              <a:t> </a:t>
            </a:r>
            <a:r>
              <a:rPr lang="zh-TW" altLang="en-US" sz="4400" b="1" dirty="0" smtClean="0">
                <a:solidFill>
                  <a:srgbClr val="0000FF"/>
                </a:solidFill>
              </a:rPr>
              <a:t>因為身處在山中</a:t>
            </a:r>
            <a:r>
              <a:rPr lang="zh-TW" altLang="en-US" sz="4400" b="1" dirty="0" smtClean="0">
                <a:solidFill>
                  <a:srgbClr val="0000FF"/>
                </a:solidFill>
                <a:latin typeface="新細明體"/>
                <a:ea typeface="新細明體"/>
              </a:rPr>
              <a:t>，所以沒辦法看清楚山原本的樣貌。</a:t>
            </a:r>
            <a:endParaRPr lang="zh-TW" alt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36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7" grpId="0" build="p"/>
      <p:bldP spid="8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357438" y="274638"/>
            <a:ext cx="6329362" cy="1143000"/>
          </a:xfrm>
        </p:spPr>
        <p:txBody>
          <a:bodyPr/>
          <a:lstStyle/>
          <a:p>
            <a:pPr algn="l"/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形式深究</a:t>
            </a:r>
            <a:endParaRPr lang="fr-CA" altLang="zh-TW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357438" y="1357298"/>
            <a:ext cx="6329362" cy="4525963"/>
          </a:xfrm>
        </p:spPr>
        <p:txBody>
          <a:bodyPr/>
          <a:lstStyle/>
          <a:p>
            <a:pPr>
              <a:defRPr/>
            </a:pPr>
            <a:r>
              <a:rPr lang="zh-TW" altLang="zh-TW" sz="3600" b="1" dirty="0" smtClean="0">
                <a:latin typeface="標楷體" pitchFamily="65" charset="-120"/>
                <a:ea typeface="標楷體" pitchFamily="65" charset="-120"/>
              </a:rPr>
              <a:t>文體：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古詩→</a:t>
            </a:r>
            <a:r>
              <a:rPr lang="zh-TW" altLang="zh-TW" sz="3600" dirty="0" smtClean="0">
                <a:latin typeface="標楷體" pitchFamily="65" charset="-120"/>
                <a:ea typeface="標楷體" pitchFamily="65" charset="-120"/>
              </a:rPr>
              <a:t>七言絕句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endParaRPr lang="en-US" altLang="zh-TW" sz="36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絕句規範</a:t>
            </a:r>
            <a:r>
              <a:rPr lang="zh-TW" altLang="zh-TW" sz="3600" b="1" dirty="0" smtClean="0"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▼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一首四句，每句字數五或七。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800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▼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第一句可押韻或不押韻，第二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、四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句要押韻，第三句不可押韻。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800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▼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講究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對偶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平仄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：</a:t>
            </a:r>
            <a:endParaRPr lang="zh-TW" altLang="en-US" sz="20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Tx/>
              <a:buNone/>
              <a:defRPr/>
            </a:pPr>
            <a:endParaRPr lang="zh-TW" altLang="zh-TW" sz="3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9700" name="AutoShape 4" descr="「山色空蒙雨亦奇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9702" name="AutoShape 6" descr="「山色空蒙雨亦奇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9706" name="AutoShape 10" descr="「欲把西湖比西子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9708" name="AutoShape 12" descr="「欲把西湖比西子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357438" y="274638"/>
            <a:ext cx="6329362" cy="1143000"/>
          </a:xfrm>
        </p:spPr>
        <p:txBody>
          <a:bodyPr/>
          <a:lstStyle/>
          <a:p>
            <a:pPr algn="l"/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形式深究</a:t>
            </a:r>
            <a:endParaRPr lang="fr-CA" altLang="zh-TW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357438" y="1357298"/>
            <a:ext cx="6329362" cy="4525963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兩首詩的共通點有哪些？</a:t>
            </a:r>
            <a:r>
              <a:rPr kumimoji="0" lang="en-US" altLang="zh-TW" sz="2800" dirty="0" smtClean="0">
                <a:latin typeface="Times New Roman" pitchFamily="18" charset="0"/>
                <a:ea typeface="標楷體" pitchFamily="65" charset="-120"/>
              </a:rPr>
              <a:t/>
            </a:r>
            <a:br>
              <a:rPr kumimoji="0" lang="en-US" altLang="zh-TW" sz="2800" dirty="0" smtClean="0">
                <a:latin typeface="Times New Roman" pitchFamily="18" charset="0"/>
                <a:ea typeface="標楷體" pitchFamily="65" charset="-120"/>
              </a:rPr>
            </a:br>
            <a:r>
              <a:rPr lang="en-US" altLang="zh-TW" sz="40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 </a:t>
            </a:r>
            <a:r>
              <a:rPr lang="zh-TW" altLang="en-US" sz="40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都先寫景再寫情。</a:t>
            </a:r>
            <a:r>
              <a:rPr lang="en-US" altLang="zh-TW" sz="40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/>
            </a:r>
            <a:br>
              <a:rPr lang="en-US" altLang="zh-TW" sz="40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</a:br>
            <a:r>
              <a:rPr lang="en-US" altLang="zh-TW" sz="40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</a:t>
            </a:r>
            <a:r>
              <a:rPr lang="zh-TW" altLang="en-US" sz="40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都有隱含人生哲理。 </a:t>
            </a:r>
            <a:r>
              <a:rPr lang="en-US" altLang="zh-TW" sz="40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/>
            </a:r>
            <a:br>
              <a:rPr lang="en-US" altLang="zh-TW" sz="40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</a:br>
            <a:r>
              <a:rPr lang="en-US" altLang="zh-TW" sz="40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</a:t>
            </a:r>
            <a:r>
              <a:rPr lang="zh-TW" altLang="en-US" sz="40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都押ㄥ韻。</a:t>
            </a:r>
            <a:r>
              <a:rPr lang="en-US" altLang="zh-TW" sz="40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/>
            </a:r>
            <a:br>
              <a:rPr lang="en-US" altLang="zh-TW" sz="40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</a:br>
            <a:r>
              <a:rPr lang="en-US" altLang="zh-TW" sz="40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</a:t>
            </a:r>
            <a:r>
              <a:rPr lang="zh-TW" altLang="en-US" sz="40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都有</a:t>
            </a:r>
            <a:r>
              <a:rPr lang="zh-TW" altLang="en-US" sz="40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對偶。</a:t>
            </a:r>
            <a:endParaRPr lang="en-US" altLang="zh-TW" sz="4000" dirty="0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9700" name="AutoShape 4" descr="「山色空蒙雨亦奇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9702" name="AutoShape 6" descr="「山色空蒙雨亦奇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9706" name="AutoShape 10" descr="「欲把西湖比西子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9708" name="AutoShape 12" descr="「欲把西湖比西子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3">
            <a:alphaModFix amt="5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572000" y="548680"/>
            <a:ext cx="3528392" cy="5615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/>
          <a:lstStyle/>
          <a:p>
            <a:pPr marL="342900" indent="-342900">
              <a:spcBef>
                <a:spcPct val="20000"/>
              </a:spcBef>
              <a:buClr>
                <a:srgbClr val="996633"/>
              </a:buClr>
              <a:buSzPct val="70000"/>
              <a:buFont typeface="Wingdings" pitchFamily="2" charset="2"/>
              <a:buNone/>
            </a:pPr>
            <a:r>
              <a:rPr lang="zh-TW" altLang="en-US" sz="4400" b="1" dirty="0">
                <a:solidFill>
                  <a:srgbClr val="0000FF"/>
                </a:solidFill>
                <a:latin typeface="新細明體" pitchFamily="18" charset="-120"/>
              </a:rPr>
              <a:t>（</a:t>
            </a:r>
            <a:r>
              <a:rPr lang="zh-TW" altLang="en-US" sz="4400" b="1" dirty="0">
                <a:solidFill>
                  <a:srgbClr val="0000FF"/>
                </a:solidFill>
              </a:rPr>
              <a:t>一</a:t>
            </a:r>
            <a:r>
              <a:rPr lang="zh-TW" altLang="en-US" sz="4400" b="1" dirty="0" smtClean="0">
                <a:solidFill>
                  <a:srgbClr val="0000FF"/>
                </a:solidFill>
                <a:latin typeface="新細明體" pitchFamily="18" charset="-120"/>
              </a:rPr>
              <a:t>）</a:t>
            </a:r>
            <a:r>
              <a:rPr lang="zh-TW" altLang="en-US" sz="4400" b="1" dirty="0" smtClean="0">
                <a:solidFill>
                  <a:srgbClr val="FF0000"/>
                </a:solidFill>
                <a:latin typeface="新細明體"/>
                <a:ea typeface="新細明體"/>
              </a:rPr>
              <a:t>「讀萬卷書，行萬里路」</a:t>
            </a:r>
            <a:r>
              <a:rPr lang="zh-TW" altLang="en-US" sz="4400" b="1" dirty="0" smtClean="0">
                <a:solidFill>
                  <a:srgbClr val="0000FF"/>
                </a:solidFill>
                <a:latin typeface="新細明體"/>
                <a:ea typeface="新細明體"/>
              </a:rPr>
              <a:t>，古代文人透過旅遊來擴展自己的視野，並寫下優美的詩詞。</a:t>
            </a:r>
            <a:endParaRPr lang="zh-TW" altLang="en-US" sz="4400" b="1" dirty="0">
              <a:solidFill>
                <a:srgbClr val="0000FF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8244408" y="669925"/>
            <a:ext cx="792163" cy="551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anchor="ctr"/>
          <a:lstStyle/>
          <a:p>
            <a:pPr algn="ctr"/>
            <a:r>
              <a:rPr lang="zh-TW" altLang="en-US" sz="3600" b="1" dirty="0">
                <a:solidFill>
                  <a:srgbClr val="FF0000"/>
                </a:solidFill>
              </a:rPr>
              <a:t>課文賞析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83568" y="701080"/>
            <a:ext cx="3168352" cy="5615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/>
          <a:lstStyle/>
          <a:p>
            <a:pPr marL="342900" indent="-342900">
              <a:spcBef>
                <a:spcPct val="20000"/>
              </a:spcBef>
              <a:buClr>
                <a:srgbClr val="996633"/>
              </a:buClr>
              <a:buSzPct val="70000"/>
              <a:buFont typeface="Wingdings" pitchFamily="2" charset="2"/>
              <a:buNone/>
            </a:pPr>
            <a:r>
              <a:rPr lang="zh-TW" altLang="en-US" sz="4400" b="1" dirty="0" smtClean="0">
                <a:solidFill>
                  <a:srgbClr val="0000FF"/>
                </a:solidFill>
                <a:latin typeface="新細明體" pitchFamily="18" charset="-120"/>
              </a:rPr>
              <a:t>（二）</a:t>
            </a:r>
            <a:r>
              <a:rPr lang="zh-TW" altLang="en-US" sz="4400" b="1" u="sng" dirty="0" smtClean="0">
                <a:solidFill>
                  <a:srgbClr val="0000FF"/>
                </a:solidFill>
                <a:latin typeface="新細明體" pitchFamily="18" charset="-120"/>
              </a:rPr>
              <a:t>蘇軾</a:t>
            </a:r>
            <a:r>
              <a:rPr lang="zh-TW" altLang="en-US" sz="4400" b="1" dirty="0" smtClean="0">
                <a:solidFill>
                  <a:srgbClr val="0000FF"/>
                </a:solidFill>
                <a:latin typeface="新細明體" pitchFamily="18" charset="-120"/>
              </a:rPr>
              <a:t>懂得親近與欣賞自然</a:t>
            </a:r>
            <a:r>
              <a:rPr lang="zh-TW" altLang="en-US" sz="4400" b="1" dirty="0" smtClean="0">
                <a:solidFill>
                  <a:srgbClr val="0000FF"/>
                </a:solidFill>
                <a:latin typeface="新細明體"/>
                <a:ea typeface="新細明體"/>
              </a:rPr>
              <a:t>，並從千變萬化的美景中體悟許多的人生哲理。</a:t>
            </a:r>
            <a:endParaRPr lang="zh-TW" altLang="en-US" sz="4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88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autoUpdateAnimBg="0"/>
      <p:bldP spid="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3">
            <a:alphaModFix amt="5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644008" y="548680"/>
            <a:ext cx="3672408" cy="5615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/>
          <a:lstStyle/>
          <a:p>
            <a:pPr marL="342900" indent="-342900">
              <a:spcBef>
                <a:spcPct val="20000"/>
              </a:spcBef>
              <a:buClr>
                <a:srgbClr val="996633"/>
              </a:buClr>
              <a:buSzPct val="70000"/>
              <a:buFont typeface="Wingdings" pitchFamily="2" charset="2"/>
              <a:buNone/>
            </a:pPr>
            <a:r>
              <a:rPr lang="zh-TW" altLang="en-US" sz="4400" b="1" dirty="0" smtClean="0">
                <a:solidFill>
                  <a:srgbClr val="0000FF"/>
                </a:solidFill>
                <a:latin typeface="新細明體" pitchFamily="18" charset="-120"/>
              </a:rPr>
              <a:t>（三）這兩首詩的前兩句都先描寫</a:t>
            </a:r>
            <a:r>
              <a:rPr lang="zh-TW" altLang="en-US" sz="4400" b="1" dirty="0" smtClean="0">
                <a:solidFill>
                  <a:srgbClr val="FF0000"/>
                </a:solidFill>
                <a:latin typeface="新細明體" pitchFamily="18" charset="-120"/>
              </a:rPr>
              <a:t>景物</a:t>
            </a:r>
            <a:r>
              <a:rPr lang="zh-TW" altLang="en-US" sz="4400" b="1" dirty="0" smtClean="0">
                <a:solidFill>
                  <a:srgbClr val="0000FF"/>
                </a:solidFill>
                <a:latin typeface="新細明體"/>
                <a:ea typeface="新細明體"/>
              </a:rPr>
              <a:t>，後兩句再寫出欣賞美景後的</a:t>
            </a:r>
            <a:r>
              <a:rPr lang="zh-TW" altLang="en-US" sz="4400" b="1" dirty="0" smtClean="0">
                <a:solidFill>
                  <a:srgbClr val="FF0000"/>
                </a:solidFill>
                <a:latin typeface="新細明體"/>
                <a:ea typeface="新細明體"/>
              </a:rPr>
              <a:t>感想與心得</a:t>
            </a:r>
            <a:r>
              <a:rPr lang="zh-TW" altLang="en-US" sz="4400" b="1" dirty="0" smtClean="0">
                <a:solidFill>
                  <a:srgbClr val="0000FF"/>
                </a:solidFill>
                <a:latin typeface="新細明體"/>
                <a:ea typeface="新細明體"/>
              </a:rPr>
              <a:t>，是</a:t>
            </a:r>
            <a:r>
              <a:rPr lang="zh-TW" altLang="en-US" sz="4400" b="1" dirty="0" smtClean="0">
                <a:solidFill>
                  <a:srgbClr val="FF0000"/>
                </a:solidFill>
                <a:latin typeface="新細明體"/>
                <a:ea typeface="新細明體"/>
              </a:rPr>
              <a:t>由景入情</a:t>
            </a:r>
            <a:r>
              <a:rPr lang="zh-TW" altLang="en-US" sz="4400" b="1" dirty="0" smtClean="0">
                <a:solidFill>
                  <a:srgbClr val="0000FF"/>
                </a:solidFill>
                <a:latin typeface="新細明體"/>
                <a:ea typeface="新細明體"/>
              </a:rPr>
              <a:t>的寫作安排。</a:t>
            </a:r>
            <a:endParaRPr lang="zh-TW" altLang="en-US" sz="4400" b="1" dirty="0">
              <a:solidFill>
                <a:srgbClr val="0000FF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67544" y="669925"/>
            <a:ext cx="3744416" cy="556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/>
          <a:lstStyle/>
          <a:p>
            <a:pPr marL="342900" indent="-342900">
              <a:spcBef>
                <a:spcPct val="20000"/>
              </a:spcBef>
              <a:buClr>
                <a:srgbClr val="996633"/>
              </a:buClr>
              <a:buSzPct val="70000"/>
              <a:buFont typeface="Wingdings" pitchFamily="2" charset="2"/>
              <a:buNone/>
            </a:pPr>
            <a:r>
              <a:rPr lang="zh-TW" altLang="en-US" sz="4400" b="1" dirty="0" smtClean="0">
                <a:solidFill>
                  <a:srgbClr val="0000FF"/>
                </a:solidFill>
                <a:latin typeface="新細明體" pitchFamily="18" charset="-120"/>
              </a:rPr>
              <a:t>（四）寫作的人有自己的觀點</a:t>
            </a:r>
            <a:r>
              <a:rPr lang="zh-TW" altLang="en-US" sz="4400" b="1" dirty="0" smtClean="0">
                <a:solidFill>
                  <a:srgbClr val="0000FF"/>
                </a:solidFill>
                <a:latin typeface="新細明體"/>
                <a:ea typeface="新細明體"/>
              </a:rPr>
              <a:t>，讀者也有不同的看法，多學習賞析文章，可擴展視野</a:t>
            </a:r>
            <a:endParaRPr lang="zh-TW" altLang="en-US" sz="4400" b="1" u="sng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99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3">
            <a:alphaModFix amt="5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724128" y="548680"/>
            <a:ext cx="3168352" cy="5615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/>
          <a:lstStyle/>
          <a:p>
            <a:pPr marL="342900" indent="-342900">
              <a:spcBef>
                <a:spcPct val="20000"/>
              </a:spcBef>
              <a:buClr>
                <a:srgbClr val="996633"/>
              </a:buClr>
              <a:buSzPct val="70000"/>
            </a:pPr>
            <a:r>
              <a:rPr lang="zh-TW" altLang="en-US" sz="4400" b="1" dirty="0" smtClean="0">
                <a:solidFill>
                  <a:srgbClr val="0000FF"/>
                </a:solidFill>
                <a:latin typeface="新細明體" pitchFamily="18" charset="-120"/>
              </a:rPr>
              <a:t>（五）</a:t>
            </a:r>
            <a:r>
              <a:rPr lang="zh-TW" altLang="en-US" sz="4400" b="1" dirty="0">
                <a:solidFill>
                  <a:srgbClr val="0000FF"/>
                </a:solidFill>
                <a:latin typeface="新細明體"/>
                <a:ea typeface="新細明體"/>
              </a:rPr>
              <a:t>「題西林壁</a:t>
            </a:r>
            <a:r>
              <a:rPr lang="zh-TW" altLang="en-US" sz="4400" b="1" dirty="0" smtClean="0">
                <a:solidFill>
                  <a:srgbClr val="0000FF"/>
                </a:solidFill>
                <a:latin typeface="新細明體"/>
                <a:ea typeface="新細明體"/>
              </a:rPr>
              <a:t>」是一</a:t>
            </a:r>
            <a:r>
              <a:rPr lang="zh-TW" altLang="en-US" sz="4400" b="1" dirty="0" smtClean="0">
                <a:solidFill>
                  <a:srgbClr val="0000FF"/>
                </a:solidFill>
                <a:latin typeface="新細明體" pitchFamily="18" charset="-120"/>
              </a:rPr>
              <a:t>首詩很有哲理的詩</a:t>
            </a:r>
            <a:r>
              <a:rPr lang="zh-TW" altLang="en-US" sz="4400" b="1" dirty="0" smtClean="0">
                <a:solidFill>
                  <a:srgbClr val="0000FF"/>
                </a:solidFill>
                <a:latin typeface="新細明體"/>
                <a:ea typeface="新細明體"/>
              </a:rPr>
              <a:t>，象徵著</a:t>
            </a:r>
            <a:r>
              <a:rPr lang="zh-TW" altLang="en-US" sz="4400" b="1" dirty="0" smtClean="0">
                <a:solidFill>
                  <a:srgbClr val="FF0000"/>
                </a:solidFill>
                <a:latin typeface="新細明體"/>
                <a:ea typeface="新細明體"/>
              </a:rPr>
              <a:t>「當局者迷，旁觀者清」</a:t>
            </a:r>
            <a:r>
              <a:rPr lang="zh-TW" altLang="en-US" sz="4400" b="1" dirty="0" smtClean="0">
                <a:solidFill>
                  <a:srgbClr val="0000FF"/>
                </a:solidFill>
                <a:latin typeface="新細明體"/>
                <a:ea typeface="新細明體"/>
              </a:rPr>
              <a:t>。</a:t>
            </a:r>
            <a:endParaRPr lang="zh-TW" altLang="en-US" sz="4400" b="1" dirty="0">
              <a:solidFill>
                <a:srgbClr val="0000FF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5496" y="669925"/>
            <a:ext cx="5544616" cy="556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/>
          <a:lstStyle/>
          <a:p>
            <a:pPr marL="342900" indent="-342900">
              <a:spcBef>
                <a:spcPct val="20000"/>
              </a:spcBef>
              <a:buClr>
                <a:srgbClr val="996633"/>
              </a:buClr>
              <a:buSzPct val="70000"/>
              <a:buFont typeface="Wingdings" pitchFamily="2" charset="2"/>
              <a:buNone/>
            </a:pPr>
            <a:r>
              <a:rPr lang="zh-TW" altLang="en-US" sz="4400" b="1" dirty="0" smtClean="0">
                <a:solidFill>
                  <a:srgbClr val="0000FF"/>
                </a:solidFill>
                <a:latin typeface="新細明體" pitchFamily="18" charset="-120"/>
              </a:rPr>
              <a:t>（六）因為此詩</a:t>
            </a:r>
            <a:r>
              <a:rPr lang="zh-TW" altLang="en-US" sz="4400" b="1" dirty="0" smtClean="0">
                <a:solidFill>
                  <a:srgbClr val="0000FF"/>
                </a:solidFill>
                <a:latin typeface="新細明體"/>
                <a:ea typeface="新細明體"/>
              </a:rPr>
              <a:t>，</a:t>
            </a:r>
            <a:r>
              <a:rPr lang="zh-TW" altLang="en-US" sz="4400" b="1" dirty="0" smtClean="0">
                <a:solidFill>
                  <a:srgbClr val="FF0000"/>
                </a:solidFill>
                <a:latin typeface="新細明體"/>
                <a:ea typeface="新細明體"/>
              </a:rPr>
              <a:t>「廬山真面目」</a:t>
            </a:r>
            <a:r>
              <a:rPr lang="zh-TW" altLang="en-US" sz="4400" b="1" dirty="0" smtClean="0">
                <a:solidFill>
                  <a:srgbClr val="0000FF"/>
                </a:solidFill>
                <a:latin typeface="新細明體"/>
                <a:ea typeface="新細明體"/>
              </a:rPr>
              <a:t>就被用來比喻事物的真相或原本面貌；也常用</a:t>
            </a:r>
            <a:r>
              <a:rPr lang="zh-TW" altLang="en-US" sz="4400" b="1" dirty="0" smtClean="0">
                <a:solidFill>
                  <a:srgbClr val="FF0000"/>
                </a:solidFill>
                <a:latin typeface="新細明體"/>
                <a:ea typeface="新細明體"/>
              </a:rPr>
              <a:t>「不識廬山真面目」</a:t>
            </a:r>
            <a:r>
              <a:rPr lang="zh-TW" altLang="en-US" sz="4400" b="1" dirty="0" smtClean="0">
                <a:solidFill>
                  <a:srgbClr val="0000FF"/>
                </a:solidFill>
                <a:latin typeface="新細明體"/>
                <a:ea typeface="新細明體"/>
              </a:rPr>
              <a:t>比喻人因為陷於事物或環境中而不知道全貌。</a:t>
            </a:r>
            <a:endParaRPr lang="zh-TW" altLang="en-US" sz="4400" b="1" u="sng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470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3">
            <a:alphaModFix amt="5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1187624" y="908719"/>
            <a:ext cx="5544616" cy="5328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996633"/>
              </a:buClr>
              <a:buSzPct val="70000"/>
              <a:buFont typeface="Wingdings" pitchFamily="2" charset="2"/>
              <a:buNone/>
            </a:pPr>
            <a:r>
              <a:rPr lang="zh-TW" altLang="en-US" sz="4000" b="1" dirty="0" smtClean="0">
                <a:solidFill>
                  <a:srgbClr val="0000FF"/>
                </a:solidFill>
              </a:rPr>
              <a:t>大江東去</a:t>
            </a:r>
            <a:r>
              <a:rPr lang="zh-TW" altLang="en-US" sz="4000" b="1" dirty="0" smtClean="0">
                <a:solidFill>
                  <a:srgbClr val="0000FF"/>
                </a:solidFill>
                <a:latin typeface="新細明體"/>
                <a:ea typeface="新細明體"/>
              </a:rPr>
              <a:t>，浪淘盡，千古風流人物。</a:t>
            </a:r>
            <a:endParaRPr lang="en-US" altLang="zh-TW" sz="4000" b="1" dirty="0" smtClean="0">
              <a:solidFill>
                <a:srgbClr val="0000FF"/>
              </a:solidFill>
              <a:latin typeface="新細明體"/>
              <a:ea typeface="新細明體"/>
            </a:endParaRPr>
          </a:p>
          <a:p>
            <a:pPr eaLnBrk="1" hangingPunct="1">
              <a:spcBef>
                <a:spcPct val="20000"/>
              </a:spcBef>
              <a:buClr>
                <a:srgbClr val="996633"/>
              </a:buClr>
              <a:buSzPct val="70000"/>
              <a:buFont typeface="Wingdings" pitchFamily="2" charset="2"/>
              <a:buNone/>
            </a:pPr>
            <a:r>
              <a:rPr lang="zh-TW" altLang="en-US" sz="4000" b="1" dirty="0" smtClean="0">
                <a:solidFill>
                  <a:srgbClr val="0000FF"/>
                </a:solidFill>
              </a:rPr>
              <a:t>故壘西邊</a:t>
            </a:r>
            <a:r>
              <a:rPr lang="zh-TW" altLang="en-US" sz="4000" b="1" dirty="0" smtClean="0">
                <a:solidFill>
                  <a:srgbClr val="0000FF"/>
                </a:solidFill>
                <a:latin typeface="新細明體" charset="-120"/>
              </a:rPr>
              <a:t>，人道是</a:t>
            </a:r>
            <a:r>
              <a:rPr lang="zh-TW" altLang="en-US" sz="4000" b="1" dirty="0" smtClean="0">
                <a:solidFill>
                  <a:srgbClr val="0000FF"/>
                </a:solidFill>
                <a:latin typeface="新細明體"/>
                <a:ea typeface="新細明體"/>
              </a:rPr>
              <a:t>，</a:t>
            </a:r>
            <a:r>
              <a:rPr lang="zh-TW" altLang="en-US" sz="4000" b="1" u="sng" dirty="0" smtClean="0">
                <a:solidFill>
                  <a:srgbClr val="0000FF"/>
                </a:solidFill>
                <a:latin typeface="新細明體"/>
                <a:ea typeface="新細明體"/>
              </a:rPr>
              <a:t>三國</a:t>
            </a:r>
            <a:r>
              <a:rPr lang="zh-TW" altLang="en-US" sz="4000" b="1" dirty="0" smtClean="0">
                <a:solidFill>
                  <a:srgbClr val="0000FF"/>
                </a:solidFill>
                <a:latin typeface="新細明體"/>
                <a:ea typeface="新細明體"/>
              </a:rPr>
              <a:t> </a:t>
            </a:r>
            <a:r>
              <a:rPr lang="zh-TW" altLang="en-US" sz="4000" b="1" u="sng" dirty="0" smtClean="0">
                <a:solidFill>
                  <a:srgbClr val="0000FF"/>
                </a:solidFill>
                <a:latin typeface="新細明體"/>
                <a:ea typeface="新細明體"/>
              </a:rPr>
              <a:t>周郎</a:t>
            </a:r>
            <a:r>
              <a:rPr lang="zh-TW" altLang="en-US" sz="4000" b="1" dirty="0" smtClean="0">
                <a:solidFill>
                  <a:srgbClr val="0000FF"/>
                </a:solidFill>
                <a:latin typeface="新細明體"/>
                <a:ea typeface="新細明體"/>
              </a:rPr>
              <a:t> </a:t>
            </a:r>
            <a:r>
              <a:rPr lang="zh-TW" altLang="en-US" sz="4000" b="1" u="sng" dirty="0" smtClean="0">
                <a:solidFill>
                  <a:srgbClr val="0000FF"/>
                </a:solidFill>
                <a:latin typeface="新細明體"/>
                <a:ea typeface="新細明體"/>
              </a:rPr>
              <a:t>赤壁</a:t>
            </a:r>
            <a:r>
              <a:rPr lang="zh-TW" altLang="en-US" sz="4000" b="1" dirty="0" smtClean="0">
                <a:solidFill>
                  <a:srgbClr val="0000FF"/>
                </a:solidFill>
                <a:latin typeface="新細明體" charset="-120"/>
              </a:rPr>
              <a:t>。</a:t>
            </a:r>
            <a:endParaRPr lang="en-US" altLang="zh-TW" sz="4000" b="1" dirty="0">
              <a:solidFill>
                <a:srgbClr val="0000FF"/>
              </a:solidFill>
              <a:latin typeface="新細明體" charset="-120"/>
            </a:endParaRPr>
          </a:p>
          <a:p>
            <a:pPr eaLnBrk="1" hangingPunct="1">
              <a:spcBef>
                <a:spcPct val="20000"/>
              </a:spcBef>
              <a:buClr>
                <a:srgbClr val="996633"/>
              </a:buClr>
              <a:buSzPct val="70000"/>
              <a:buFont typeface="Wingdings" pitchFamily="2" charset="2"/>
              <a:buNone/>
            </a:pPr>
            <a:r>
              <a:rPr lang="zh-TW" altLang="en-US" sz="4000" b="1" dirty="0" smtClean="0">
                <a:solidFill>
                  <a:srgbClr val="0000FF"/>
                </a:solidFill>
                <a:latin typeface="新細明體" charset="-120"/>
              </a:rPr>
              <a:t>亂石崩雲，驚濤裂岸</a:t>
            </a:r>
            <a:r>
              <a:rPr lang="zh-TW" altLang="en-US" sz="4000" b="1" dirty="0" smtClean="0">
                <a:solidFill>
                  <a:srgbClr val="0000FF"/>
                </a:solidFill>
                <a:latin typeface="新細明體"/>
                <a:ea typeface="新細明體"/>
              </a:rPr>
              <a:t>，捲起千堆雪。</a:t>
            </a:r>
            <a:endParaRPr lang="en-US" altLang="zh-TW" sz="4000" b="1" dirty="0" smtClean="0">
              <a:solidFill>
                <a:srgbClr val="0000FF"/>
              </a:solidFill>
              <a:latin typeface="新細明體" charset="-120"/>
            </a:endParaRPr>
          </a:p>
          <a:p>
            <a:pPr eaLnBrk="1" hangingPunct="1">
              <a:spcBef>
                <a:spcPct val="20000"/>
              </a:spcBef>
              <a:buClr>
                <a:srgbClr val="996633"/>
              </a:buClr>
              <a:buSzPct val="70000"/>
              <a:buFont typeface="Wingdings" pitchFamily="2" charset="2"/>
              <a:buNone/>
            </a:pPr>
            <a:r>
              <a:rPr lang="zh-TW" altLang="en-US" sz="4000" b="1" dirty="0" smtClean="0">
                <a:solidFill>
                  <a:srgbClr val="0000FF"/>
                </a:solidFill>
                <a:latin typeface="新細明體" charset="-120"/>
              </a:rPr>
              <a:t>江山如畫</a:t>
            </a:r>
            <a:r>
              <a:rPr lang="zh-TW" altLang="en-US" sz="4000" b="1" dirty="0" smtClean="0">
                <a:solidFill>
                  <a:srgbClr val="0000FF"/>
                </a:solidFill>
                <a:latin typeface="新細明體"/>
                <a:ea typeface="新細明體"/>
              </a:rPr>
              <a:t>，一時多少豪傑！</a:t>
            </a:r>
            <a:endParaRPr lang="zh-TW" altLang="en-US" sz="4000" b="1" dirty="0">
              <a:solidFill>
                <a:srgbClr val="0000FF"/>
              </a:solidFill>
            </a:endParaRPr>
          </a:p>
        </p:txBody>
      </p:sp>
      <p:sp>
        <p:nvSpPr>
          <p:cNvPr id="3" name="Rectangle 5">
            <a:hlinkClick r:id="rId4" action="ppaction://hlinkfile"/>
          </p:cNvPr>
          <p:cNvSpPr txBox="1">
            <a:spLocks noChangeArrowheads="1"/>
          </p:cNvSpPr>
          <p:nvPr/>
        </p:nvSpPr>
        <p:spPr bwMode="auto">
          <a:xfrm>
            <a:off x="6948265" y="590550"/>
            <a:ext cx="1800448" cy="575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996633"/>
              </a:buClr>
              <a:buSzPct val="70000"/>
            </a:pPr>
            <a:r>
              <a:rPr lang="zh-TW" altLang="en-US" sz="4400" b="1" dirty="0">
                <a:solidFill>
                  <a:srgbClr val="0000FF"/>
                </a:solidFill>
              </a:rPr>
              <a:t> </a:t>
            </a:r>
            <a:r>
              <a:rPr lang="zh-TW" altLang="en-US" sz="4400" b="1" dirty="0" smtClean="0">
                <a:solidFill>
                  <a:srgbClr val="FF0000"/>
                </a:solidFill>
              </a:rPr>
              <a:t>念奴嬌    赤壁懷古</a:t>
            </a:r>
            <a:endParaRPr lang="en-US" altLang="zh-TW" sz="4400" b="1" dirty="0" smtClean="0">
              <a:solidFill>
                <a:srgbClr val="FF0000"/>
              </a:solidFill>
            </a:endParaRPr>
          </a:p>
          <a:p>
            <a:pPr eaLnBrk="1" hangingPunct="1">
              <a:spcBef>
                <a:spcPct val="20000"/>
              </a:spcBef>
              <a:buClr>
                <a:srgbClr val="996633"/>
              </a:buClr>
              <a:buSzPct val="70000"/>
            </a:pPr>
            <a:r>
              <a:rPr lang="zh-TW" altLang="en-US" sz="4400" b="1" dirty="0" smtClean="0">
                <a:solidFill>
                  <a:srgbClr val="0000FF"/>
                </a:solidFill>
              </a:rPr>
              <a:t>   </a:t>
            </a:r>
            <a:r>
              <a:rPr lang="zh-TW" altLang="en-US" sz="4400" b="1" u="sng" dirty="0" smtClean="0">
                <a:solidFill>
                  <a:srgbClr val="0000FF"/>
                </a:solidFill>
              </a:rPr>
              <a:t>宋</a:t>
            </a:r>
            <a:r>
              <a:rPr lang="zh-TW" altLang="en-US" sz="4400" b="1" dirty="0" smtClean="0">
                <a:solidFill>
                  <a:srgbClr val="0000FF"/>
                </a:solidFill>
              </a:rPr>
              <a:t>    </a:t>
            </a:r>
            <a:r>
              <a:rPr lang="zh-TW" altLang="en-US" sz="4400" b="1" u="sng" dirty="0" smtClean="0">
                <a:solidFill>
                  <a:srgbClr val="0000FF"/>
                </a:solidFill>
              </a:rPr>
              <a:t>蘇軾</a:t>
            </a:r>
            <a:endParaRPr lang="zh-TW" altLang="en-US" sz="4400" b="1" u="sng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64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3">
            <a:alphaModFix amt="5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2123728" y="908718"/>
            <a:ext cx="5544616" cy="5328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996633"/>
              </a:buClr>
              <a:buSzPct val="70000"/>
              <a:buFont typeface="Wingdings" pitchFamily="2" charset="2"/>
              <a:buNone/>
            </a:pPr>
            <a:r>
              <a:rPr lang="zh-TW" altLang="en-US" sz="4000" b="1" dirty="0" smtClean="0">
                <a:solidFill>
                  <a:srgbClr val="0000FF"/>
                </a:solidFill>
              </a:rPr>
              <a:t>遙想</a:t>
            </a:r>
            <a:r>
              <a:rPr lang="zh-TW" altLang="en-US" sz="4000" b="1" u="sng" dirty="0" smtClean="0">
                <a:solidFill>
                  <a:srgbClr val="0000FF"/>
                </a:solidFill>
              </a:rPr>
              <a:t>公瑾</a:t>
            </a:r>
            <a:r>
              <a:rPr lang="zh-TW" altLang="en-US" sz="4000" b="1" dirty="0" smtClean="0">
                <a:solidFill>
                  <a:srgbClr val="0000FF"/>
                </a:solidFill>
              </a:rPr>
              <a:t>當年</a:t>
            </a:r>
            <a:r>
              <a:rPr lang="zh-TW" altLang="en-US" sz="4000" b="1" dirty="0" smtClean="0">
                <a:solidFill>
                  <a:srgbClr val="0000FF"/>
                </a:solidFill>
                <a:latin typeface="新細明體"/>
                <a:ea typeface="新細明體"/>
              </a:rPr>
              <a:t>，</a:t>
            </a:r>
            <a:r>
              <a:rPr lang="zh-TW" altLang="en-US" sz="4000" b="1" u="sng" dirty="0" smtClean="0">
                <a:solidFill>
                  <a:srgbClr val="0000FF"/>
                </a:solidFill>
                <a:latin typeface="新細明體"/>
                <a:ea typeface="新細明體"/>
              </a:rPr>
              <a:t>小喬</a:t>
            </a:r>
            <a:r>
              <a:rPr lang="zh-TW" altLang="en-US" sz="4000" b="1" dirty="0" smtClean="0">
                <a:solidFill>
                  <a:srgbClr val="0000FF"/>
                </a:solidFill>
                <a:latin typeface="新細明體"/>
                <a:ea typeface="新細明體"/>
              </a:rPr>
              <a:t>初嫁了，雄姿英發。</a:t>
            </a:r>
            <a:endParaRPr lang="en-US" altLang="zh-TW" sz="4000" b="1" dirty="0" smtClean="0">
              <a:solidFill>
                <a:srgbClr val="0000FF"/>
              </a:solidFill>
              <a:latin typeface="新細明體"/>
              <a:ea typeface="新細明體"/>
            </a:endParaRPr>
          </a:p>
          <a:p>
            <a:pPr eaLnBrk="1" hangingPunct="1">
              <a:spcBef>
                <a:spcPct val="20000"/>
              </a:spcBef>
              <a:buClr>
                <a:srgbClr val="996633"/>
              </a:buClr>
              <a:buSzPct val="70000"/>
              <a:buFont typeface="Wingdings" pitchFamily="2" charset="2"/>
              <a:buNone/>
            </a:pPr>
            <a:r>
              <a:rPr lang="zh-TW" altLang="en-US" sz="4000" b="1" dirty="0" smtClean="0">
                <a:solidFill>
                  <a:srgbClr val="0000FF"/>
                </a:solidFill>
              </a:rPr>
              <a:t>羽扇綸巾</a:t>
            </a:r>
            <a:r>
              <a:rPr lang="zh-TW" altLang="en-US" sz="4000" b="1" dirty="0" smtClean="0">
                <a:solidFill>
                  <a:srgbClr val="0000FF"/>
                </a:solidFill>
                <a:latin typeface="新細明體" charset="-120"/>
              </a:rPr>
              <a:t>，談笑間</a:t>
            </a:r>
            <a:r>
              <a:rPr lang="zh-TW" altLang="en-US" sz="4000" b="1" dirty="0" smtClean="0">
                <a:solidFill>
                  <a:srgbClr val="0000FF"/>
                </a:solidFill>
                <a:latin typeface="新細明體"/>
                <a:ea typeface="新細明體"/>
              </a:rPr>
              <a:t>，樯櫓灰飛煙滅</a:t>
            </a:r>
            <a:r>
              <a:rPr lang="zh-TW" altLang="en-US" sz="4000" b="1" dirty="0" smtClean="0">
                <a:solidFill>
                  <a:srgbClr val="0000FF"/>
                </a:solidFill>
                <a:latin typeface="新細明體" charset="-120"/>
              </a:rPr>
              <a:t>。</a:t>
            </a:r>
            <a:endParaRPr lang="en-US" altLang="zh-TW" sz="4000" b="1" dirty="0">
              <a:solidFill>
                <a:srgbClr val="0000FF"/>
              </a:solidFill>
              <a:latin typeface="新細明體" charset="-120"/>
            </a:endParaRPr>
          </a:p>
          <a:p>
            <a:pPr eaLnBrk="1" hangingPunct="1">
              <a:spcBef>
                <a:spcPct val="20000"/>
              </a:spcBef>
              <a:buClr>
                <a:srgbClr val="996633"/>
              </a:buClr>
              <a:buSzPct val="70000"/>
              <a:buFont typeface="Wingdings" pitchFamily="2" charset="2"/>
              <a:buNone/>
            </a:pPr>
            <a:r>
              <a:rPr lang="zh-TW" altLang="en-US" sz="4000" b="1" dirty="0" smtClean="0">
                <a:solidFill>
                  <a:srgbClr val="0000FF"/>
                </a:solidFill>
                <a:latin typeface="新細明體" charset="-120"/>
              </a:rPr>
              <a:t>故國神遊，多情應笑</a:t>
            </a:r>
            <a:r>
              <a:rPr lang="zh-TW" altLang="en-US" sz="4000" b="1" dirty="0" smtClean="0">
                <a:solidFill>
                  <a:srgbClr val="0000FF"/>
                </a:solidFill>
                <a:latin typeface="新細明體"/>
                <a:ea typeface="新細明體"/>
              </a:rPr>
              <a:t>，我早生華髮。</a:t>
            </a:r>
            <a:endParaRPr lang="en-US" altLang="zh-TW" sz="4000" b="1" dirty="0" smtClean="0">
              <a:solidFill>
                <a:srgbClr val="0000FF"/>
              </a:solidFill>
              <a:latin typeface="新細明體" charset="-120"/>
            </a:endParaRPr>
          </a:p>
          <a:p>
            <a:pPr eaLnBrk="1" hangingPunct="1">
              <a:spcBef>
                <a:spcPct val="20000"/>
              </a:spcBef>
              <a:buClr>
                <a:srgbClr val="996633"/>
              </a:buClr>
              <a:buSzPct val="70000"/>
              <a:buFont typeface="Wingdings" pitchFamily="2" charset="2"/>
              <a:buNone/>
            </a:pPr>
            <a:r>
              <a:rPr lang="zh-TW" altLang="en-US" sz="4000" b="1" dirty="0" smtClean="0">
                <a:solidFill>
                  <a:srgbClr val="0000FF"/>
                </a:solidFill>
                <a:latin typeface="新細明體" charset="-120"/>
              </a:rPr>
              <a:t>人生如夢</a:t>
            </a:r>
            <a:r>
              <a:rPr lang="zh-TW" altLang="en-US" sz="4000" b="1" dirty="0" smtClean="0">
                <a:solidFill>
                  <a:srgbClr val="0000FF"/>
                </a:solidFill>
                <a:latin typeface="新細明體"/>
                <a:ea typeface="新細明體"/>
              </a:rPr>
              <a:t>，一尊還酹江月</a:t>
            </a:r>
            <a:r>
              <a:rPr lang="zh-TW" altLang="en-US" sz="4000" b="1" dirty="0" smtClean="0">
                <a:solidFill>
                  <a:srgbClr val="0000FF"/>
                </a:solidFill>
                <a:latin typeface="新細明體" charset="-120"/>
              </a:rPr>
              <a:t>。</a:t>
            </a:r>
            <a:endParaRPr lang="zh-TW" altLang="en-US" sz="4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78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3">
            <a:alphaModFix amt="5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 txBox="1">
            <a:spLocks noChangeArrowheads="1"/>
          </p:cNvSpPr>
          <p:nvPr/>
        </p:nvSpPr>
        <p:spPr bwMode="auto">
          <a:xfrm>
            <a:off x="7740351" y="590550"/>
            <a:ext cx="1008361" cy="575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996633"/>
              </a:buClr>
              <a:buSzPct val="70000"/>
            </a:pPr>
            <a:r>
              <a:rPr lang="zh-TW" altLang="en-US" sz="4400" b="1" dirty="0">
                <a:solidFill>
                  <a:srgbClr val="0000FF"/>
                </a:solidFill>
              </a:rPr>
              <a:t> </a:t>
            </a:r>
            <a:r>
              <a:rPr lang="zh-TW" altLang="en-US" sz="4400" b="1" dirty="0" smtClean="0">
                <a:solidFill>
                  <a:srgbClr val="FF0000"/>
                </a:solidFill>
              </a:rPr>
              <a:t>水調歌頭</a:t>
            </a:r>
            <a:r>
              <a:rPr lang="zh-TW" altLang="en-US" sz="4400" b="1" dirty="0" smtClean="0">
                <a:solidFill>
                  <a:srgbClr val="0000FF"/>
                </a:solidFill>
              </a:rPr>
              <a:t>   </a:t>
            </a:r>
            <a:r>
              <a:rPr lang="zh-TW" altLang="en-US" sz="4400" b="1" u="sng" dirty="0" smtClean="0">
                <a:solidFill>
                  <a:srgbClr val="0000FF"/>
                </a:solidFill>
              </a:rPr>
              <a:t>宋</a:t>
            </a:r>
            <a:r>
              <a:rPr lang="zh-TW" altLang="en-US" sz="4400" b="1" dirty="0" smtClean="0">
                <a:solidFill>
                  <a:srgbClr val="0000FF"/>
                </a:solidFill>
              </a:rPr>
              <a:t>    </a:t>
            </a:r>
            <a:r>
              <a:rPr lang="zh-TW" altLang="en-US" sz="4400" b="1" u="sng" dirty="0" smtClean="0">
                <a:solidFill>
                  <a:srgbClr val="0000FF"/>
                </a:solidFill>
              </a:rPr>
              <a:t>蘇軾</a:t>
            </a:r>
            <a:endParaRPr lang="zh-TW" altLang="en-US" sz="4400" b="1" u="sng" dirty="0">
              <a:solidFill>
                <a:srgbClr val="0000FF"/>
              </a:solidFill>
            </a:endParaRPr>
          </a:p>
        </p:txBody>
      </p:sp>
      <p:pic>
        <p:nvPicPr>
          <p:cNvPr id="7170" name="Picture 2" descr="https://6point7billion.files.wordpress.com/2012/04/e89887e8bbbe-e6b0b4e8aabfe6ad8ce9a0ad4.jp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74" y="1487200"/>
            <a:ext cx="7523370" cy="345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61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357438" y="274638"/>
            <a:ext cx="6329362" cy="1143000"/>
          </a:xfrm>
        </p:spPr>
        <p:txBody>
          <a:bodyPr/>
          <a:lstStyle/>
          <a:p>
            <a:pPr algn="l"/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作者─蘇大鬍子</a:t>
            </a:r>
            <a:endParaRPr lang="fr-CA" altLang="zh-TW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357438" y="1357298"/>
            <a:ext cx="6329362" cy="4525963"/>
          </a:xfrm>
        </p:spPr>
        <p:txBody>
          <a:bodyPr/>
          <a:lstStyle/>
          <a:p>
            <a:r>
              <a:rPr lang="zh-TW" altLang="en-US" u="sng" dirty="0" smtClean="0">
                <a:latin typeface="標楷體" pitchFamily="65" charset="-120"/>
                <a:ea typeface="標楷體" pitchFamily="65" charset="-120"/>
              </a:rPr>
              <a:t>蘇軾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詩、詞、賦、散文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，均成就極高，且善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書法和繪畫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，是中國文學藝術史上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罕見的全才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↓繪畫代表作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瀟湘竹石圖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》</a:t>
            </a:r>
            <a:endParaRPr lang="zh-TW" altLang="en-US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8674" name="AutoShape 2" descr="「瀟湘竹石圖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28676" name="Picture 4" descr="相關圖片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4357694"/>
            <a:ext cx="6548479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/>
          <a:lstStyle/>
          <a:p>
            <a:r>
              <a:rPr lang="zh-TW" altLang="en-US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作者─蘇大鬍子趣事</a:t>
            </a:r>
            <a:endParaRPr lang="fr-CA" altLang="zh-TW" dirty="0" smtClean="0">
              <a:solidFill>
                <a:srgbClr val="C00000"/>
              </a:solidFill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524000" y="1397000"/>
          <a:ext cx="6096000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/>
                        <a:t>蘇東坡與蘇小妹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 smtClean="0"/>
                        <a:t>蘇東坡與佛印</a:t>
                      </a:r>
                    </a:p>
                    <a:p>
                      <a:pPr algn="ctr"/>
                      <a:endParaRPr lang="zh-TW" alt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互拿長相開玩笑</a:t>
                      </a:r>
                      <a:endParaRPr lang="en-US" altLang="zh-TW" sz="2400" b="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altLang="zh-TW" sz="1800" b="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zh-TW" altLang="en-US" dirty="0" smtClean="0"/>
                        <a:t>未出堂前三五步，</a:t>
                      </a:r>
                      <a:r>
                        <a:rPr lang="en-US" altLang="zh-TW" dirty="0" smtClean="0"/>
                        <a:t/>
                      </a:r>
                      <a:br>
                        <a:rPr lang="en-US" altLang="zh-TW" dirty="0" smtClean="0"/>
                      </a:br>
                      <a:r>
                        <a:rPr lang="zh-TW" altLang="en-US" dirty="0" smtClean="0"/>
                        <a:t>額頭先到畫堂前； </a:t>
                      </a:r>
                    </a:p>
                    <a:p>
                      <a:pPr algn="ctr"/>
                      <a:r>
                        <a:rPr lang="zh-TW" altLang="en-US" dirty="0" smtClean="0"/>
                        <a:t>幾回拭淚深難到，</a:t>
                      </a:r>
                      <a:r>
                        <a:rPr lang="en-US" altLang="zh-TW" dirty="0" smtClean="0"/>
                        <a:t/>
                      </a:r>
                      <a:br>
                        <a:rPr lang="en-US" altLang="zh-TW" dirty="0" smtClean="0"/>
                      </a:br>
                      <a:r>
                        <a:rPr lang="zh-TW" altLang="en-US" dirty="0" smtClean="0"/>
                        <a:t>留得汪汪兩道泉。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5"/>
                        </a:rPr>
                        <a:t>八風吹不動</a:t>
                      </a:r>
                      <a:r>
                        <a:rPr lang="en-US" altLang="zh-TW" sz="2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5"/>
                        </a:rPr>
                        <a:t/>
                      </a:r>
                      <a:br>
                        <a:rPr lang="en-US" altLang="zh-TW" sz="2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5"/>
                        </a:rPr>
                      </a:br>
                      <a:r>
                        <a:rPr lang="en-US" altLang="zh-TW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altLang="zh-TW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zh-TW" alt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稽首天中天，</a:t>
                      </a:r>
                    </a:p>
                    <a:p>
                      <a:pPr algn="ctr"/>
                      <a:r>
                        <a:rPr lang="zh-TW" alt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毫光照大千；</a:t>
                      </a:r>
                    </a:p>
                    <a:p>
                      <a:pPr algn="ctr"/>
                      <a:r>
                        <a:rPr lang="zh-TW" alt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八風吹不動，</a:t>
                      </a:r>
                    </a:p>
                    <a:p>
                      <a:pPr algn="ctr"/>
                      <a:r>
                        <a:rPr lang="zh-TW" alt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端坐紫金蓮。</a:t>
                      </a:r>
                      <a:endParaRPr lang="zh-TW" altLang="en-US" sz="1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101" name="Picture 5" descr="「蘇東坡與佛印」的圖片搜尋結果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98" y="4208298"/>
            <a:ext cx="2857520" cy="2649702"/>
          </a:xfrm>
          <a:prstGeom prst="rect">
            <a:avLst/>
          </a:prstGeom>
          <a:noFill/>
        </p:spPr>
      </p:pic>
      <p:pic>
        <p:nvPicPr>
          <p:cNvPr id="4103" name="Picture 7" descr="「蘇東坡與蘇小妹」的圖片搜尋結果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14348" y="4429132"/>
            <a:ext cx="3214710" cy="20842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/>
          <a:lstStyle/>
          <a:p>
            <a:r>
              <a:rPr lang="zh-TW" altLang="en-US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作者─蘇大鬍子經歷</a:t>
            </a:r>
            <a:endParaRPr lang="fr-CA" altLang="zh-TW" dirty="0" smtClean="0">
              <a:solidFill>
                <a:srgbClr val="C00000"/>
              </a:solidFill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944381" y="1214422"/>
            <a:ext cx="7412184" cy="5399081"/>
          </a:xfrm>
          <a:noFill/>
        </p:spPr>
      </p:pic>
      <p:sp>
        <p:nvSpPr>
          <p:cNvPr id="7" name="標題 1"/>
          <p:cNvSpPr txBox="1">
            <a:spLocks/>
          </p:cNvSpPr>
          <p:nvPr/>
        </p:nvSpPr>
        <p:spPr bwMode="auto">
          <a:xfrm>
            <a:off x="214282" y="4429132"/>
            <a:ext cx="4392613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蘇軾由黃州貶赴汝州任團練副使時經過九江，游覽廬山時作此詩。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zh-TW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題西林壁</a:t>
            </a: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（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1084,49</a:t>
            </a: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歲）</a:t>
            </a:r>
            <a:endParaRPr kumimoji="0" lang="zh-TW" alt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標題 1"/>
          <p:cNvSpPr txBox="1">
            <a:spLocks/>
          </p:cNvSpPr>
          <p:nvPr/>
        </p:nvSpPr>
        <p:spPr bwMode="auto">
          <a:xfrm>
            <a:off x="2857488" y="714356"/>
            <a:ext cx="5940425" cy="257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zh-TW" altLang="en-US" sz="2400" dirty="0">
                <a:solidFill>
                  <a:srgbClr val="3333FF"/>
                </a:solidFill>
              </a:rPr>
              <a:t>蘇軾曾兩次在杭州做官。第一次是宋神宗熙寧四年（</a:t>
            </a:r>
            <a:r>
              <a:rPr lang="en-US" altLang="zh-TW" sz="2400" dirty="0" smtClean="0">
                <a:solidFill>
                  <a:srgbClr val="3333FF"/>
                </a:solidFill>
              </a:rPr>
              <a:t>1071,36</a:t>
            </a:r>
            <a:r>
              <a:rPr lang="zh-TW" altLang="en-US" sz="2400" dirty="0" smtClean="0">
                <a:solidFill>
                  <a:srgbClr val="3333FF"/>
                </a:solidFill>
              </a:rPr>
              <a:t>歲），</a:t>
            </a:r>
            <a:r>
              <a:rPr lang="zh-TW" altLang="en-US" sz="2400" dirty="0">
                <a:solidFill>
                  <a:srgbClr val="3333FF"/>
                </a:solidFill>
              </a:rPr>
              <a:t>任杭州通判。第二次是元祐四年（</a:t>
            </a:r>
            <a:r>
              <a:rPr lang="en-US" altLang="zh-TW" sz="2400" dirty="0" smtClean="0">
                <a:solidFill>
                  <a:srgbClr val="3333FF"/>
                </a:solidFill>
              </a:rPr>
              <a:t>1089,54</a:t>
            </a:r>
            <a:r>
              <a:rPr lang="zh-TW" altLang="en-US" sz="2400" dirty="0" smtClean="0">
                <a:solidFill>
                  <a:srgbClr val="3333FF"/>
                </a:solidFill>
              </a:rPr>
              <a:t>歲），</a:t>
            </a:r>
            <a:r>
              <a:rPr lang="zh-TW" altLang="en-US" sz="2400" dirty="0">
                <a:solidFill>
                  <a:srgbClr val="3333FF"/>
                </a:solidFill>
              </a:rPr>
              <a:t>任知州</a:t>
            </a:r>
            <a:r>
              <a:rPr lang="zh-TW" altLang="en-US" sz="2400" dirty="0" smtClean="0">
                <a:solidFill>
                  <a:srgbClr val="3333FF"/>
                </a:solidFill>
              </a:rPr>
              <a:t>。</a:t>
            </a:r>
            <a:endParaRPr lang="en-US" altLang="zh-TW" sz="2400" dirty="0" smtClean="0">
              <a:solidFill>
                <a:srgbClr val="3333FF"/>
              </a:solidFill>
            </a:endParaRPr>
          </a:p>
          <a:p>
            <a:pPr>
              <a:defRPr/>
            </a:pPr>
            <a:r>
              <a:rPr lang="zh-TW" altLang="en-US" sz="3600" kern="0" dirty="0" smtClean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飲湖上初晴後雨</a:t>
            </a:r>
            <a:r>
              <a:rPr lang="zh-TW" altLang="en-US" sz="2400" dirty="0">
                <a:solidFill>
                  <a:srgbClr val="3333FF"/>
                </a:solidFill>
              </a:rPr>
              <a:t>（</a:t>
            </a:r>
            <a:r>
              <a:rPr lang="en-US" altLang="zh-TW" sz="2400" dirty="0" smtClean="0">
                <a:solidFill>
                  <a:srgbClr val="3333FF"/>
                </a:solidFill>
              </a:rPr>
              <a:t>1073,38</a:t>
            </a:r>
            <a:r>
              <a:rPr lang="zh-TW" altLang="en-US" sz="2400" dirty="0" smtClean="0">
                <a:solidFill>
                  <a:srgbClr val="3333FF"/>
                </a:solidFill>
              </a:rPr>
              <a:t>歲）</a:t>
            </a:r>
            <a:endParaRPr lang="en-US" altLang="zh-TW" sz="2400" dirty="0" smtClean="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357438" y="274638"/>
            <a:ext cx="6329362" cy="1143000"/>
          </a:xfrm>
        </p:spPr>
        <p:txBody>
          <a:bodyPr/>
          <a:lstStyle/>
          <a:p>
            <a:pPr algn="l"/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飲湖上初晴後雨</a:t>
            </a:r>
            <a:endParaRPr lang="fr-CA" altLang="zh-TW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357438" y="1357298"/>
            <a:ext cx="6329362" cy="4525963"/>
          </a:xfrm>
        </p:spPr>
        <p:txBody>
          <a:bodyPr/>
          <a:lstStyle/>
          <a:p>
            <a:r>
              <a:rPr lang="zh-TW" altLang="en-US" dirty="0" smtClean="0">
                <a:solidFill>
                  <a:srgbClr val="325576"/>
                </a:solidFill>
              </a:rPr>
              <a:t>小組討論一下，將下列圖案依詩句內容排出順序吧！</a:t>
            </a:r>
            <a:r>
              <a:rPr lang="en-US" altLang="zh-TW" dirty="0" smtClean="0">
                <a:solidFill>
                  <a:srgbClr val="325576"/>
                </a:solidFill>
              </a:rPr>
              <a:t/>
            </a:r>
            <a:br>
              <a:rPr lang="en-US" altLang="zh-TW" dirty="0" smtClean="0">
                <a:solidFill>
                  <a:srgbClr val="325576"/>
                </a:solidFill>
              </a:rPr>
            </a:br>
            <a:r>
              <a:rPr lang="zh-TW" altLang="en-US" dirty="0" smtClean="0">
                <a:solidFill>
                  <a:srgbClr val="325576"/>
                </a:solidFill>
              </a:rPr>
              <a:t>　　　Ａ　　　　　Ｂ</a:t>
            </a:r>
            <a:r>
              <a:rPr lang="en-US" altLang="zh-TW" dirty="0" smtClean="0">
                <a:solidFill>
                  <a:srgbClr val="325576"/>
                </a:solidFill>
              </a:rPr>
              <a:t/>
            </a:r>
            <a:br>
              <a:rPr lang="en-US" altLang="zh-TW" dirty="0" smtClean="0">
                <a:solidFill>
                  <a:srgbClr val="325576"/>
                </a:solidFill>
              </a:rPr>
            </a:br>
            <a:r>
              <a:rPr lang="en-US" altLang="zh-TW" dirty="0" smtClean="0">
                <a:solidFill>
                  <a:srgbClr val="325576"/>
                </a:solidFill>
              </a:rPr>
              <a:t/>
            </a:r>
            <a:br>
              <a:rPr lang="en-US" altLang="zh-TW" dirty="0" smtClean="0">
                <a:solidFill>
                  <a:srgbClr val="325576"/>
                </a:solidFill>
              </a:rPr>
            </a:br>
            <a:r>
              <a:rPr lang="en-US" altLang="zh-TW" dirty="0" smtClean="0">
                <a:solidFill>
                  <a:srgbClr val="325576"/>
                </a:solidFill>
              </a:rPr>
              <a:t/>
            </a:r>
            <a:br>
              <a:rPr lang="en-US" altLang="zh-TW" dirty="0" smtClean="0">
                <a:solidFill>
                  <a:srgbClr val="325576"/>
                </a:solidFill>
              </a:rPr>
            </a:br>
            <a:r>
              <a:rPr lang="en-US" altLang="zh-TW" dirty="0" smtClean="0">
                <a:solidFill>
                  <a:srgbClr val="325576"/>
                </a:solidFill>
              </a:rPr>
              <a:t/>
            </a:r>
            <a:br>
              <a:rPr lang="en-US" altLang="zh-TW" dirty="0" smtClean="0">
                <a:solidFill>
                  <a:srgbClr val="325576"/>
                </a:solidFill>
              </a:rPr>
            </a:br>
            <a:r>
              <a:rPr lang="zh-TW" altLang="en-US" dirty="0" smtClean="0">
                <a:solidFill>
                  <a:srgbClr val="325576"/>
                </a:solidFill>
              </a:rPr>
              <a:t>　　　Ｃ　　　　　Ｄ</a:t>
            </a:r>
            <a:r>
              <a:rPr lang="en-US" altLang="zh-TW" dirty="0" smtClean="0">
                <a:solidFill>
                  <a:srgbClr val="325576"/>
                </a:solidFill>
              </a:rPr>
              <a:t/>
            </a:r>
            <a:br>
              <a:rPr lang="en-US" altLang="zh-TW" dirty="0" smtClean="0">
                <a:solidFill>
                  <a:srgbClr val="325576"/>
                </a:solidFill>
              </a:rPr>
            </a:br>
            <a:endParaRPr lang="fr-CA" altLang="zh-TW" dirty="0" smtClean="0">
              <a:solidFill>
                <a:srgbClr val="325576"/>
              </a:solidFill>
            </a:endParaRPr>
          </a:p>
        </p:txBody>
      </p:sp>
      <p:pic>
        <p:nvPicPr>
          <p:cNvPr id="29698" name="Picture 2" descr="相關圖片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111780" y="4929198"/>
            <a:ext cx="2246038" cy="1440000"/>
          </a:xfrm>
          <a:prstGeom prst="rect">
            <a:avLst/>
          </a:prstGeom>
          <a:noFill/>
        </p:spPr>
      </p:pic>
      <p:sp>
        <p:nvSpPr>
          <p:cNvPr id="29700" name="AutoShape 4" descr="「山色空蒙雨亦奇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9702" name="AutoShape 6" descr="「山色空蒙雨亦奇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29704" name="Picture 8" descr="「山色空蒙雨亦奇」的圖片搜尋結果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143240" y="2857496"/>
            <a:ext cx="2093262" cy="1440000"/>
          </a:xfrm>
          <a:prstGeom prst="rect">
            <a:avLst/>
          </a:prstGeom>
          <a:noFill/>
        </p:spPr>
      </p:pic>
      <p:sp>
        <p:nvSpPr>
          <p:cNvPr id="29706" name="AutoShape 10" descr="「欲把西湖比西子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9708" name="AutoShape 12" descr="「欲把西湖比西子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29710" name="Picture 14" descr="相關圖片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16" y="4214818"/>
            <a:ext cx="1809750" cy="2524126"/>
          </a:xfrm>
          <a:prstGeom prst="rect">
            <a:avLst/>
          </a:prstGeom>
          <a:noFill/>
        </p:spPr>
      </p:pic>
      <p:pic>
        <p:nvPicPr>
          <p:cNvPr id="29712" name="Picture 16" descr="相關圖片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786578" y="2285992"/>
            <a:ext cx="1877058" cy="1877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357438" y="274638"/>
            <a:ext cx="6329362" cy="1143000"/>
          </a:xfrm>
        </p:spPr>
        <p:txBody>
          <a:bodyPr/>
          <a:lstStyle/>
          <a:p>
            <a:pPr algn="l"/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西湖</a:t>
            </a:r>
            <a:endParaRPr lang="fr-CA" altLang="zh-TW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357438" y="1357298"/>
            <a:ext cx="6329362" cy="4525963"/>
          </a:xfrm>
        </p:spPr>
        <p:txBody>
          <a:bodyPr/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西湖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，位於浙江省杭州市，是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hlinkClick r:id="rId4" tooltip="中國十大風景名勝"/>
              </a:rPr>
              <a:t>中國十大風景名勝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之一。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西湖十景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&lt;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  <a:hlinkClick r:id="rId5"/>
              </a:rPr>
              <a:t>點偶看美圖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&gt;</a:t>
            </a:r>
            <a:endParaRPr lang="fr-CA" altLang="zh-TW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9700" name="AutoShape 4" descr="「山色空蒙雨亦奇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9702" name="AutoShape 6" descr="「山色空蒙雨亦奇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9706" name="AutoShape 10" descr="「欲把西湖比西子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9708" name="AutoShape 12" descr="「欲把西湖比西子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31746" name="Picture 2" descr="「西湖十景」的圖片搜尋結果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4678" y="3643314"/>
            <a:ext cx="3929090" cy="308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「蘇軾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" name="AutoShape 4" descr="「蘇軾」的圖片搜尋結果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4098" name="Picture 2" descr="http://a.ikafan.com/attachment/forum/201310/07/063212wccocrxr1ctl71x8.jp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908720"/>
            <a:ext cx="8920476" cy="557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57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6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68</Template>
  <TotalTime>188</TotalTime>
  <Words>1079</Words>
  <Application>Microsoft Office PowerPoint</Application>
  <PresentationFormat>如螢幕大小 (4:3)</PresentationFormat>
  <Paragraphs>149</Paragraphs>
  <Slides>39</Slides>
  <Notes>39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39</vt:i4>
      </vt:variant>
    </vt:vector>
  </HeadingPairs>
  <TitlesOfParts>
    <vt:vector size="47" baseType="lpstr">
      <vt:lpstr>微軟正黑體</vt:lpstr>
      <vt:lpstr>新細明體</vt:lpstr>
      <vt:lpstr>標楷體</vt:lpstr>
      <vt:lpstr>Arial</vt:lpstr>
      <vt:lpstr>Calibri</vt:lpstr>
      <vt:lpstr>Times New Roman</vt:lpstr>
      <vt:lpstr>Wingdings</vt:lpstr>
      <vt:lpstr>68</vt:lpstr>
      <vt:lpstr>湖光山色</vt:lpstr>
      <vt:lpstr>作者─蘇大鬍子</vt:lpstr>
      <vt:lpstr>作者─蘇大鬍子</vt:lpstr>
      <vt:lpstr>作者─蘇大鬍子</vt:lpstr>
      <vt:lpstr>作者─蘇大鬍子趣事</vt:lpstr>
      <vt:lpstr>作者─蘇大鬍子經歷</vt:lpstr>
      <vt:lpstr>飲湖上初晴後雨</vt:lpstr>
      <vt:lpstr>西湖</vt:lpstr>
      <vt:lpstr>PowerPoint 簡報</vt:lpstr>
      <vt:lpstr>課文深究</vt:lpstr>
      <vt:lpstr>課文深究</vt:lpstr>
      <vt:lpstr>課文深究</vt:lpstr>
      <vt:lpstr>西施</vt:lpstr>
      <vt:lpstr>PowerPoint 簡報</vt:lpstr>
      <vt:lpstr>課文深究</vt:lpstr>
      <vt:lpstr>課文深究</vt:lpstr>
      <vt:lpstr>補充資料</vt:lpstr>
      <vt:lpstr>PowerPoint 簡報</vt:lpstr>
      <vt:lpstr>PowerPoint 簡報</vt:lpstr>
      <vt:lpstr>PowerPoint 簡報</vt:lpstr>
      <vt:lpstr>課文深究</vt:lpstr>
      <vt:lpstr>廬山</vt:lpstr>
      <vt:lpstr>課文深究</vt:lpstr>
      <vt:lpstr>課文深究</vt:lpstr>
      <vt:lpstr>課文深究</vt:lpstr>
      <vt:lpstr>課文深究</vt:lpstr>
      <vt:lpstr>課文深究</vt:lpstr>
      <vt:lpstr>課文深究</vt:lpstr>
      <vt:lpstr>PowerPoint 簡報</vt:lpstr>
      <vt:lpstr>PowerPoint 簡報</vt:lpstr>
      <vt:lpstr>PowerPoint 簡報</vt:lpstr>
      <vt:lpstr>形式深究</vt:lpstr>
      <vt:lpstr>形式深究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湖光山色</dc:title>
  <dc:creator>黃和智</dc:creator>
  <cp:lastModifiedBy>Teacher</cp:lastModifiedBy>
  <cp:revision>29</cp:revision>
  <dcterms:created xsi:type="dcterms:W3CDTF">2017-05-14T15:30:10Z</dcterms:created>
  <dcterms:modified xsi:type="dcterms:W3CDTF">2017-05-15T07:47:11Z</dcterms:modified>
</cp:coreProperties>
</file>