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4" r:id="rId2"/>
  </p:sldMasterIdLst>
  <p:notesMasterIdLst>
    <p:notesMasterId r:id="rId14"/>
  </p:notesMasterIdLst>
  <p:handoutMasterIdLst>
    <p:handoutMasterId r:id="rId15"/>
  </p:handoutMasterIdLst>
  <p:sldIdLst>
    <p:sldId id="258" r:id="rId3"/>
    <p:sldId id="286" r:id="rId4"/>
    <p:sldId id="297" r:id="rId5"/>
    <p:sldId id="299" r:id="rId6"/>
    <p:sldId id="300" r:id="rId7"/>
    <p:sldId id="302" r:id="rId8"/>
    <p:sldId id="303" r:id="rId9"/>
    <p:sldId id="304" r:id="rId10"/>
    <p:sldId id="305" r:id="rId11"/>
    <p:sldId id="296" r:id="rId12"/>
    <p:sldId id="301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192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2EDBD-1101-4B6C-8689-012679C2908D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4C322-3CE6-4C7C-9B84-93E1B1F544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18395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1CBDA-945C-4073-A902-7E67A1233FB1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9BC72-9066-4569-8EAE-A9F712A0C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74210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5" name="Rectangle 10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1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AA8EBAE-441F-42AA-8761-36D113753E03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9722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72384C-7F4B-47BF-AF36-36E861815FCE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063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5" name="Rectangle 10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1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57718EFC-5EF5-466C-8AEB-6C09A34E41B4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755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2" name="Group 2"/>
          <p:cNvGrpSpPr>
            <a:grpSpLocks/>
          </p:cNvGrpSpPr>
          <p:nvPr/>
        </p:nvGrpSpPr>
        <p:grpSpPr bwMode="auto">
          <a:xfrm>
            <a:off x="203201" y="2286001"/>
            <a:ext cx="1951567" cy="2182813"/>
            <a:chOff x="96" y="1440"/>
            <a:chExt cx="922" cy="1375"/>
          </a:xfrm>
        </p:grpSpPr>
        <p:grpSp>
          <p:nvGrpSpPr>
            <p:cNvPr id="128003" name="Group 3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128004" name="Freeform 4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>
                  <a:gd name="T0" fmla="*/ 370 w 742"/>
                  <a:gd name="T1" fmla="*/ 0 h 1110"/>
                  <a:gd name="T2" fmla="*/ 0 w 742"/>
                  <a:gd name="T3" fmla="*/ 554 h 1110"/>
                  <a:gd name="T4" fmla="*/ 370 w 742"/>
                  <a:gd name="T5" fmla="*/ 1109 h 1110"/>
                  <a:gd name="T6" fmla="*/ 741 w 742"/>
                  <a:gd name="T7" fmla="*/ 554 h 1110"/>
                  <a:gd name="T8" fmla="*/ 370 w 742"/>
                  <a:gd name="T9" fmla="*/ 0 h 1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28005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128006" name="Freeform 6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>
                    <a:gd name="T0" fmla="*/ 0 w 457"/>
                    <a:gd name="T1" fmla="*/ 136 h 688"/>
                    <a:gd name="T2" fmla="*/ 0 w 457"/>
                    <a:gd name="T3" fmla="*/ 0 h 688"/>
                    <a:gd name="T4" fmla="*/ 456 w 457"/>
                    <a:gd name="T5" fmla="*/ 687 h 688"/>
                    <a:gd name="T6" fmla="*/ 365 w 457"/>
                    <a:gd name="T7" fmla="*/ 687 h 688"/>
                    <a:gd name="T8" fmla="*/ 0 w 457"/>
                    <a:gd name="T9" fmla="*/ 136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8007" name="Freeform 7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>
                    <a:gd name="T0" fmla="*/ 456 w 457"/>
                    <a:gd name="T1" fmla="*/ 0 h 688"/>
                    <a:gd name="T2" fmla="*/ 456 w 457"/>
                    <a:gd name="T3" fmla="*/ 136 h 688"/>
                    <a:gd name="T4" fmla="*/ 90 w 457"/>
                    <a:gd name="T5" fmla="*/ 687 h 688"/>
                    <a:gd name="T6" fmla="*/ 0 w 457"/>
                    <a:gd name="T7" fmla="*/ 687 h 688"/>
                    <a:gd name="T8" fmla="*/ 456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grpSp>
            <p:nvGrpSpPr>
              <p:cNvPr id="128008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128009" name="Freeform 9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>
                    <a:gd name="T0" fmla="*/ 365 w 457"/>
                    <a:gd name="T1" fmla="*/ 0 h 688"/>
                    <a:gd name="T2" fmla="*/ 456 w 457"/>
                    <a:gd name="T3" fmla="*/ 0 h 688"/>
                    <a:gd name="T4" fmla="*/ 0 w 457"/>
                    <a:gd name="T5" fmla="*/ 687 h 688"/>
                    <a:gd name="T6" fmla="*/ 0 w 457"/>
                    <a:gd name="T7" fmla="*/ 550 h 688"/>
                    <a:gd name="T8" fmla="*/ 365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8010" name="Freeform 10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>
                    <a:gd name="T0" fmla="*/ 90 w 457"/>
                    <a:gd name="T1" fmla="*/ 0 h 688"/>
                    <a:gd name="T2" fmla="*/ 456 w 457"/>
                    <a:gd name="T3" fmla="*/ 550 h 688"/>
                    <a:gd name="T4" fmla="*/ 456 w 457"/>
                    <a:gd name="T5" fmla="*/ 687 h 688"/>
                    <a:gd name="T6" fmla="*/ 0 w 457"/>
                    <a:gd name="T7" fmla="*/ 0 h 688"/>
                    <a:gd name="T8" fmla="*/ 90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128011" name="Group 11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128012" name="Freeform 12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8013" name="Freeform 13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8014" name="Freeform 14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8015" name="Freeform 15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12801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826684" y="21336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2801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41148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 b="1">
                <a:solidFill>
                  <a:srgbClr val="000099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28018" name="Rectangle 18"/>
          <p:cNvSpPr>
            <a:spLocks noGrp="1" noChangeArrowheads="1"/>
          </p:cNvSpPr>
          <p:nvPr>
            <p:ph type="dt" sz="quarter" idx="2"/>
          </p:nvPr>
        </p:nvSpPr>
        <p:spPr>
          <a:xfrm>
            <a:off x="1636184" y="6334125"/>
            <a:ext cx="2540000" cy="381000"/>
          </a:xfrm>
        </p:spPr>
        <p:txBody>
          <a:bodyPr/>
          <a:lstStyle>
            <a:lvl1pPr>
              <a:defRPr/>
            </a:lvl1pPr>
          </a:lstStyle>
          <a:p>
            <a:fld id="{DF0C6ACB-0EA7-4A09-9F71-CCB0A9E40649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128019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4887384" y="6334125"/>
            <a:ext cx="38608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128020" name="Rectangle 2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459384" y="6334125"/>
            <a:ext cx="2540000" cy="381000"/>
          </a:xfrm>
        </p:spPr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8021" name="WordArt 21"/>
          <p:cNvSpPr>
            <a:spLocks noChangeArrowheads="1" noChangeShapeType="1" noTextEdit="1"/>
          </p:cNvSpPr>
          <p:nvPr/>
        </p:nvSpPr>
        <p:spPr bwMode="auto">
          <a:xfrm>
            <a:off x="541868" y="3435350"/>
            <a:ext cx="1223433" cy="530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spcFirstLastPara="1" wrap="none" fromWordArt="1">
            <a:prstTxWarp prst="textCircle">
              <a:avLst>
                <a:gd name="adj" fmla="val 10834674"/>
              </a:avLst>
            </a:prstTxWarp>
          </a:bodyPr>
          <a:lstStyle/>
          <a:p>
            <a:pPr algn="ctr"/>
            <a:r>
              <a:rPr lang="en-US" sz="1200" b="1" kern="10">
                <a:solidFill>
                  <a:srgbClr val="000080">
                    <a:alpha val="49001"/>
                  </a:srgbClr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ENCL   FJU  </a:t>
            </a:r>
          </a:p>
        </p:txBody>
      </p:sp>
      <p:pic>
        <p:nvPicPr>
          <p:cNvPr id="128023" name="Picture 23" descr="BD213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667" y="3603625"/>
            <a:ext cx="8047567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905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6A0482-559B-4C5A-813E-30F6C26D90A8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199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12A3F0-D2E6-4147-900E-B9B1798523EF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802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02733" y="1981200"/>
            <a:ext cx="529166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29166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229375-31C9-49C6-8BBD-10445225B39D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076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2C2E46-4158-4036-867D-F28BC883A0D6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179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196149-5BDF-4950-9AFD-8E0D72BD7BC5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275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38452E-FADF-4395-9B80-5ADAE4DB70B8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591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BD6867-7D01-4FE3-BA68-901FE952CB06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53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783D02-A6E8-46AC-AD24-E3411A5579F4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01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CFC9E-E54A-4012-8789-6170F1FAF5DB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026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AC3DF8-4DF4-4D44-BD37-1D621A79407B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310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92634" y="476250"/>
            <a:ext cx="2696633" cy="56197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02734" y="476250"/>
            <a:ext cx="7886700" cy="56197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342A04-A6A4-457F-A19E-520F29220B21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59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5" name="Rectangle 10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1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715B73-93B6-4203-9C8F-84819DB24BA7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887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64F581E-802D-44FD-A812-10C8E4A05875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38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CB225E2-1620-4081-8C4E-F841CB54C23D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25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93D7C4-3597-4C89-8E4B-A6CB6AD15643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88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0D09CE-86D6-4E4A-BD85-C2271D85387F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31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35A44-2EFF-4F42-AB52-051BBC96E197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31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0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7" name="Rectangle 11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8" name="Rectangle 12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fld id="{D4221484-04F3-42A3-9205-59ED33290896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7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fld id="{0B037241-7EE9-48E4-89D2-F5D2A5221DF7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086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8" name="Group 2"/>
          <p:cNvGrpSpPr>
            <a:grpSpLocks/>
          </p:cNvGrpSpPr>
          <p:nvPr/>
        </p:nvGrpSpPr>
        <p:grpSpPr bwMode="auto">
          <a:xfrm>
            <a:off x="711201" y="304800"/>
            <a:ext cx="1680633" cy="1601788"/>
            <a:chOff x="128" y="174"/>
            <a:chExt cx="794" cy="1009"/>
          </a:xfrm>
        </p:grpSpPr>
        <p:grpSp>
          <p:nvGrpSpPr>
            <p:cNvPr id="126979" name="Group 3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26980" name="Freeform 4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>
                  <a:gd name="T0" fmla="*/ 299 w 599"/>
                  <a:gd name="T1" fmla="*/ 0 h 815"/>
                  <a:gd name="T2" fmla="*/ 0 w 599"/>
                  <a:gd name="T3" fmla="*/ 407 h 815"/>
                  <a:gd name="T4" fmla="*/ 299 w 599"/>
                  <a:gd name="T5" fmla="*/ 814 h 815"/>
                  <a:gd name="T6" fmla="*/ 598 w 599"/>
                  <a:gd name="T7" fmla="*/ 407 h 815"/>
                  <a:gd name="T8" fmla="*/ 299 w 599"/>
                  <a:gd name="T9" fmla="*/ 0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26981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26982" name="Freeform 6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>
                    <a:gd name="T0" fmla="*/ 0 w 369"/>
                    <a:gd name="T1" fmla="*/ 100 h 505"/>
                    <a:gd name="T2" fmla="*/ 0 w 369"/>
                    <a:gd name="T3" fmla="*/ 0 h 505"/>
                    <a:gd name="T4" fmla="*/ 368 w 369"/>
                    <a:gd name="T5" fmla="*/ 504 h 505"/>
                    <a:gd name="T6" fmla="*/ 295 w 369"/>
                    <a:gd name="T7" fmla="*/ 504 h 505"/>
                    <a:gd name="T8" fmla="*/ 0 w 369"/>
                    <a:gd name="T9" fmla="*/ 10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6983" name="Freeform 7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>
                    <a:gd name="T0" fmla="*/ 368 w 369"/>
                    <a:gd name="T1" fmla="*/ 0 h 505"/>
                    <a:gd name="T2" fmla="*/ 368 w 369"/>
                    <a:gd name="T3" fmla="*/ 100 h 505"/>
                    <a:gd name="T4" fmla="*/ 73 w 369"/>
                    <a:gd name="T5" fmla="*/ 504 h 505"/>
                    <a:gd name="T6" fmla="*/ 0 w 369"/>
                    <a:gd name="T7" fmla="*/ 504 h 505"/>
                    <a:gd name="T8" fmla="*/ 368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grpSp>
            <p:nvGrpSpPr>
              <p:cNvPr id="126984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26985" name="Freeform 9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>
                    <a:gd name="T0" fmla="*/ 295 w 369"/>
                    <a:gd name="T1" fmla="*/ 0 h 505"/>
                    <a:gd name="T2" fmla="*/ 368 w 369"/>
                    <a:gd name="T3" fmla="*/ 0 h 505"/>
                    <a:gd name="T4" fmla="*/ 0 w 369"/>
                    <a:gd name="T5" fmla="*/ 504 h 505"/>
                    <a:gd name="T6" fmla="*/ 0 w 369"/>
                    <a:gd name="T7" fmla="*/ 404 h 505"/>
                    <a:gd name="T8" fmla="*/ 295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6986" name="Freeform 10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>
                    <a:gd name="T0" fmla="*/ 73 w 369"/>
                    <a:gd name="T1" fmla="*/ 0 h 505"/>
                    <a:gd name="T2" fmla="*/ 368 w 369"/>
                    <a:gd name="T3" fmla="*/ 404 h 505"/>
                    <a:gd name="T4" fmla="*/ 368 w 369"/>
                    <a:gd name="T5" fmla="*/ 504 h 505"/>
                    <a:gd name="T6" fmla="*/ 0 w 369"/>
                    <a:gd name="T7" fmla="*/ 0 h 505"/>
                    <a:gd name="T8" fmla="*/ 73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126987" name="Group 11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26988" name="Freeform 12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6989" name="Freeform 13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6990" name="Freeform 14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6991" name="Freeform 15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126992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2235200" y="476250"/>
            <a:ext cx="9042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26993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734" y="1981200"/>
            <a:ext cx="1078653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26994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fld id="{F7068F9E-783D-47BB-8899-E837C7D6F5A3}" type="datetime1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126995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126996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6998" name="WordArt 22"/>
          <p:cNvSpPr>
            <a:spLocks noChangeArrowheads="1" noChangeShapeType="1" noTextEdit="1"/>
          </p:cNvSpPr>
          <p:nvPr/>
        </p:nvSpPr>
        <p:spPr bwMode="auto">
          <a:xfrm>
            <a:off x="952501" y="1212851"/>
            <a:ext cx="1045633" cy="384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spcFirstLastPara="1" wrap="none" fromWordArt="1">
            <a:prstTxWarp prst="textCircle">
              <a:avLst>
                <a:gd name="adj" fmla="val 10829395"/>
              </a:avLst>
            </a:prstTxWarp>
          </a:bodyPr>
          <a:lstStyle/>
          <a:p>
            <a:pPr algn="ctr"/>
            <a:r>
              <a:rPr lang="en-US" sz="1200" b="1" kern="10">
                <a:solidFill>
                  <a:srgbClr val="000080">
                    <a:alpha val="49001"/>
                  </a:srgbClr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ENCL   FJU  </a:t>
            </a:r>
          </a:p>
        </p:txBody>
      </p:sp>
    </p:spTree>
    <p:extLst>
      <p:ext uri="{BB962C8B-B14F-4D97-AF65-F5344CB8AC3E}">
        <p14:creationId xmlns:p14="http://schemas.microsoft.com/office/powerpoint/2010/main" val="186945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 kern="1200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Blip>
          <a:blip r:embed="rId13"/>
        </a:buBlip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Blip>
          <a:blip r:embed="rId13"/>
        </a:buBlip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SzPct val="65000"/>
        <a:buFont typeface="Monotype Sorts" pitchFamily="2" charset="2"/>
        <a:buChar char="v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SzPct val="65000"/>
        <a:buFont typeface="Wingdings" panose="05000000000000000000" pitchFamily="2" charset="2"/>
        <a:buChar char="l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65000"/>
        <a:buFont typeface="Times New Roman" panose="02020603050405020304" pitchFamily="18" charset="0"/>
        <a:buChar char="−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(8)mBot&#23563;&#36321;&#36991;&#38556;&#30340;&#32244;&#32722;&#24773;&#24418;.mp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144847" y="2570816"/>
            <a:ext cx="66691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自動尋跡避障</a:t>
            </a:r>
            <a:r>
              <a:rPr lang="zh-TW" altLang="en-US" sz="6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車</a:t>
            </a:r>
            <a:r>
              <a:rPr lang="en-US" altLang="zh-TW" sz="6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(1)</a:t>
            </a:r>
            <a:endParaRPr lang="zh-TW" altLang="en-US" sz="60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028536" y="4494362"/>
            <a:ext cx="36408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輔仁大學電機系</a:t>
            </a:r>
            <a:endParaRPr lang="en-US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莊畯崴 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willy710326@gmail.com</a:t>
            </a:r>
          </a:p>
          <a:p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王大衛 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dwangboy@gmail.com</a:t>
            </a:r>
          </a:p>
          <a:p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陳弘軒 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joseph81101@gmail.com</a:t>
            </a:r>
          </a:p>
        </p:txBody>
      </p:sp>
    </p:spTree>
    <p:extLst>
      <p:ext uri="{BB962C8B-B14F-4D97-AF65-F5344CB8AC3E}">
        <p14:creationId xmlns:p14="http://schemas.microsoft.com/office/powerpoint/2010/main" val="6037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16237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動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21212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手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26187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做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31162" y="283904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做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636136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看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190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動手做做看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72358" y="2656172"/>
            <a:ext cx="48225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使用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超音波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感應器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偵測物品並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避開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尋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跡程式與避障程式優先權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討論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圓弧、直角與交會處尋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跡方法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繞過障礙物採用直角走法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26" name="Picture 2" descr="「mbot 尋跡避障」的圖片搜尋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263" y="1912841"/>
            <a:ext cx="3328498" cy="187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「mbot 尋跡避障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244" y="1912841"/>
            <a:ext cx="3328497" cy="187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橢圓 2"/>
          <p:cNvSpPr/>
          <p:nvPr/>
        </p:nvSpPr>
        <p:spPr>
          <a:xfrm>
            <a:off x="7939192" y="4744419"/>
            <a:ext cx="401052" cy="4287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" name="直線單箭頭接點 4"/>
          <p:cNvCxnSpPr/>
          <p:nvPr/>
        </p:nvCxnSpPr>
        <p:spPr>
          <a:xfrm flipV="1">
            <a:off x="8023415" y="5401349"/>
            <a:ext cx="0" cy="44917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 flipV="1">
            <a:off x="8023415" y="5401350"/>
            <a:ext cx="541419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flipV="1">
            <a:off x="8564834" y="4502991"/>
            <a:ext cx="0" cy="8983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H="1" flipV="1">
            <a:off x="8023415" y="4502991"/>
            <a:ext cx="541419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 flipV="1">
            <a:off x="8023415" y="4053813"/>
            <a:ext cx="0" cy="44917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7883871" y="5906674"/>
            <a:ext cx="279087" cy="43313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7052867" y="4744419"/>
            <a:ext cx="970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障礙物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6913323" y="5938576"/>
            <a:ext cx="970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自走車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384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5257800"/>
          </a:xfrm>
        </p:spPr>
        <p:txBody>
          <a:bodyPr/>
          <a:lstStyle/>
          <a:p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認識自動尋跡避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障車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有趣小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程式邏輯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動手做做看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87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認識自動尋跡避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障車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(1)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「超音波感測器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079" y="2573515"/>
            <a:ext cx="7943050" cy="2862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39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310" y="1862009"/>
            <a:ext cx="1181100" cy="343236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180" y="1862009"/>
            <a:ext cx="1181100" cy="3432367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11037208" y="2735785"/>
            <a:ext cx="714328" cy="540000"/>
            <a:chOff x="10628704" y="2976577"/>
            <a:chExt cx="714328" cy="540000"/>
          </a:xfrm>
        </p:grpSpPr>
        <p:sp>
          <p:nvSpPr>
            <p:cNvPr id="9" name="矩形 8"/>
            <p:cNvSpPr/>
            <p:nvPr/>
          </p:nvSpPr>
          <p:spPr>
            <a:xfrm>
              <a:off x="10628704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11073032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1334696" y="2735785"/>
            <a:ext cx="714328" cy="540000"/>
            <a:chOff x="10628704" y="2976577"/>
            <a:chExt cx="714328" cy="540000"/>
          </a:xfrm>
        </p:grpSpPr>
        <p:sp>
          <p:nvSpPr>
            <p:cNvPr id="18" name="矩形 17"/>
            <p:cNvSpPr/>
            <p:nvPr/>
          </p:nvSpPr>
          <p:spPr>
            <a:xfrm>
              <a:off x="10628704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11073032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1" name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63" y="5435819"/>
            <a:ext cx="2757185" cy="10503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209" y="1837180"/>
            <a:ext cx="1181100" cy="3432367"/>
          </a:xfrm>
          <a:prstGeom prst="rect">
            <a:avLst/>
          </a:prstGeom>
        </p:spPr>
      </p:pic>
      <p:grpSp>
        <p:nvGrpSpPr>
          <p:cNvPr id="20" name="群組 19"/>
          <p:cNvGrpSpPr/>
          <p:nvPr/>
        </p:nvGrpSpPr>
        <p:grpSpPr>
          <a:xfrm rot="20941418">
            <a:off x="6792477" y="2710956"/>
            <a:ext cx="714329" cy="540000"/>
            <a:chOff x="10628704" y="2976577"/>
            <a:chExt cx="714329" cy="540000"/>
          </a:xfrm>
        </p:grpSpPr>
        <p:sp>
          <p:nvSpPr>
            <p:cNvPr id="21" name="矩形 20"/>
            <p:cNvSpPr/>
            <p:nvPr/>
          </p:nvSpPr>
          <p:spPr>
            <a:xfrm>
              <a:off x="10628704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11073033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2" name="圖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573" y="5435819"/>
            <a:ext cx="2861837" cy="105035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438" y="1862009"/>
            <a:ext cx="1181100" cy="3432367"/>
          </a:xfrm>
          <a:prstGeom prst="rect">
            <a:avLst/>
          </a:prstGeom>
        </p:spPr>
      </p:pic>
      <p:grpSp>
        <p:nvGrpSpPr>
          <p:cNvPr id="23" name="群組 22"/>
          <p:cNvGrpSpPr/>
          <p:nvPr/>
        </p:nvGrpSpPr>
        <p:grpSpPr>
          <a:xfrm rot="690496">
            <a:off x="4686374" y="2733023"/>
            <a:ext cx="714328" cy="540000"/>
            <a:chOff x="10628704" y="2976577"/>
            <a:chExt cx="714328" cy="540000"/>
          </a:xfrm>
        </p:grpSpPr>
        <p:sp>
          <p:nvSpPr>
            <p:cNvPr id="24" name="矩形 23"/>
            <p:cNvSpPr/>
            <p:nvPr/>
          </p:nvSpPr>
          <p:spPr>
            <a:xfrm>
              <a:off x="10628704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矩形 24"/>
            <p:cNvSpPr/>
            <p:nvPr/>
          </p:nvSpPr>
          <p:spPr>
            <a:xfrm>
              <a:off x="11073032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7327" y="5435819"/>
            <a:ext cx="2633082" cy="1050355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37871" y="5435820"/>
            <a:ext cx="2534857" cy="1050355"/>
          </a:xfrm>
          <a:prstGeom prst="rect">
            <a:avLst/>
          </a:prstGeom>
        </p:spPr>
      </p:pic>
      <p:sp>
        <p:nvSpPr>
          <p:cNvPr id="27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認識自動尋跡避</a:t>
            </a:r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障車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(2)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54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認識自動尋跡避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障車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(3)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2" descr="「mbot 尋跡避障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" name="AutoShape 4" descr="「mbot 尋跡避障」的圖片搜尋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2053" name="Picture 5" descr="C:\Users\Joseph\Desktop\hqdefault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587" y="2077873"/>
            <a:ext cx="5375986" cy="403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16237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有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21212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趣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26187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小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31162" y="283904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應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636136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用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55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選擇路線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06" y="2104696"/>
            <a:ext cx="340042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943" y="1790864"/>
            <a:ext cx="4364421" cy="4398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2808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730637" y="299616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程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435612" y="3000630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式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40588" y="3000630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邏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845561" y="299616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輯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785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隨機數</a:t>
            </a:r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759123" y="1531081"/>
            <a:ext cx="92362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「隨機數」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在指令積木區的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運算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裡面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。程式會在選定的範圍內任意取一個數字。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641" y="2520025"/>
            <a:ext cx="7190717" cy="3845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圓角矩形 20"/>
          <p:cNvSpPr/>
          <p:nvPr/>
        </p:nvSpPr>
        <p:spPr>
          <a:xfrm>
            <a:off x="6151860" y="3272058"/>
            <a:ext cx="953220" cy="18481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 21"/>
          <p:cNvSpPr/>
          <p:nvPr/>
        </p:nvSpPr>
        <p:spPr>
          <a:xfrm>
            <a:off x="5333015" y="4442676"/>
            <a:ext cx="1295456" cy="33968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5852127" y="317980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5021711" y="424318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圓角矩形 24"/>
          <p:cNvSpPr/>
          <p:nvPr/>
        </p:nvSpPr>
        <p:spPr>
          <a:xfrm>
            <a:off x="7890641" y="5021316"/>
            <a:ext cx="1475717" cy="44931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7740600" y="463251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7" name="向右箭號 26"/>
          <p:cNvSpPr/>
          <p:nvPr/>
        </p:nvSpPr>
        <p:spPr>
          <a:xfrm rot="5400000">
            <a:off x="5573762" y="3612578"/>
            <a:ext cx="556728" cy="334501"/>
          </a:xfrm>
          <a:prstGeom prst="right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6818586" y="4782358"/>
            <a:ext cx="914400" cy="365556"/>
          </a:xfrm>
          <a:prstGeom prst="right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24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劉老師專用 背景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劉老師專用 背景" id="{9088CC65-8557-4038-9B62-8CC7F766167E}" vid="{5977485A-760B-4187-B3F4-572041D4EC1A}"/>
    </a:ext>
  </a:extLst>
</a:theme>
</file>

<file path=ppt/theme/theme2.xml><?xml version="1.0" encoding="utf-8"?>
<a:theme xmlns:a="http://schemas.openxmlformats.org/drawingml/2006/main" name="FJU ENCL PPT 背景">
  <a:themeElements>
    <a:clrScheme name="簡報1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CC99FF"/>
      </a:accent1>
      <a:accent2>
        <a:srgbClr val="3366FF"/>
      </a:accent2>
      <a:accent3>
        <a:srgbClr val="FFFFFF"/>
      </a:accent3>
      <a:accent4>
        <a:srgbClr val="000000"/>
      </a:accent4>
      <a:accent5>
        <a:srgbClr val="E2CAFF"/>
      </a:accent5>
      <a:accent6>
        <a:srgbClr val="2D5CE7"/>
      </a:accent6>
      <a:hlink>
        <a:srgbClr val="00CCFF"/>
      </a:hlink>
      <a:folHlink>
        <a:srgbClr val="99CCFF"/>
      </a:folHlink>
    </a:clrScheme>
    <a:fontScheme name="簡報1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簡報1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1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1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1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1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1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1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FJU ENCL PPT 背景" id="{F135282D-D56B-4340-9483-8057F934BAD8}" vid="{5A9877EC-45FF-4C0A-9A39-CDD9CA8F55A3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劉老師專用 背景</Template>
  <TotalTime>3897</TotalTime>
  <Words>164</Words>
  <Application>Microsoft Office PowerPoint</Application>
  <PresentationFormat>自訂</PresentationFormat>
  <Paragraphs>43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3" baseType="lpstr">
      <vt:lpstr>劉老師專用 背景</vt:lpstr>
      <vt:lpstr>FJU ENCL PPT 背景</vt:lpstr>
      <vt:lpstr>PowerPoint 簡報</vt:lpstr>
      <vt:lpstr>目錄</vt:lpstr>
      <vt:lpstr>認識自動尋跡避障車(1)</vt:lpstr>
      <vt:lpstr>認識自動尋跡避障車(2)</vt:lpstr>
      <vt:lpstr>認識自動尋跡避障車(3)</vt:lpstr>
      <vt:lpstr>PowerPoint 簡報</vt:lpstr>
      <vt:lpstr>選擇路線</vt:lpstr>
      <vt:lpstr>PowerPoint 簡報</vt:lpstr>
      <vt:lpstr>隨機數</vt:lpstr>
      <vt:lpstr>PowerPoint 簡報</vt:lpstr>
      <vt:lpstr>動手做做看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Joseph</cp:lastModifiedBy>
  <cp:revision>71</cp:revision>
  <dcterms:created xsi:type="dcterms:W3CDTF">2016-08-05T06:58:07Z</dcterms:created>
  <dcterms:modified xsi:type="dcterms:W3CDTF">2017-02-26T08:50:33Z</dcterms:modified>
</cp:coreProperties>
</file>