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51" r:id="rId1"/>
  </p:sldMasterIdLst>
  <p:sldIdLst>
    <p:sldId id="342" r:id="rId2"/>
    <p:sldId id="347" r:id="rId3"/>
    <p:sldId id="417" r:id="rId4"/>
    <p:sldId id="420" r:id="rId5"/>
    <p:sldId id="418" r:id="rId6"/>
    <p:sldId id="422" r:id="rId7"/>
    <p:sldId id="423" r:id="rId8"/>
    <p:sldId id="421" r:id="rId9"/>
    <p:sldId id="424" r:id="rId10"/>
    <p:sldId id="425" r:id="rId11"/>
    <p:sldId id="428" r:id="rId12"/>
    <p:sldId id="429" r:id="rId13"/>
    <p:sldId id="426" r:id="rId14"/>
    <p:sldId id="441" r:id="rId15"/>
    <p:sldId id="430" r:id="rId16"/>
    <p:sldId id="431" r:id="rId17"/>
    <p:sldId id="432" r:id="rId18"/>
    <p:sldId id="433" r:id="rId19"/>
    <p:sldId id="434" r:id="rId20"/>
    <p:sldId id="435" r:id="rId21"/>
    <p:sldId id="436" r:id="rId22"/>
    <p:sldId id="437" r:id="rId23"/>
    <p:sldId id="427" r:id="rId24"/>
    <p:sldId id="438" r:id="rId25"/>
    <p:sldId id="439" r:id="rId26"/>
    <p:sldId id="440" r:id="rId27"/>
  </p:sldIdLst>
  <p:sldSz cx="9144000" cy="6858000" type="screen4x3"/>
  <p:notesSz cx="6858000" cy="9144000"/>
  <p:embeddedFontLst>
    <p:embeddedFont>
      <p:font typeface="Calibri Light" panose="020F0302020204030204" pitchFamily="34" charset="0"/>
      <p:regular r:id="rId28"/>
      <p:italic r:id="rId29"/>
    </p:embeddedFont>
    <p:embeddedFont>
      <p:font typeface="標楷體" panose="03000509000000000000" pitchFamily="65" charset="-120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</p:embeddedFontLst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sz="3200" kern="1200" baseline="-25000">
        <a:solidFill>
          <a:schemeClr val="tx1"/>
        </a:solidFill>
        <a:latin typeface="Arial" charset="0"/>
        <a:ea typeface="標楷體" pitchFamily="65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3200" kern="1200" baseline="-25000">
        <a:solidFill>
          <a:schemeClr val="tx1"/>
        </a:solidFill>
        <a:latin typeface="Arial" charset="0"/>
        <a:ea typeface="標楷體" pitchFamily="65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3200" kern="1200" baseline="-25000">
        <a:solidFill>
          <a:schemeClr val="tx1"/>
        </a:solidFill>
        <a:latin typeface="Arial" charset="0"/>
        <a:ea typeface="標楷體" pitchFamily="65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3200" kern="1200" baseline="-25000">
        <a:solidFill>
          <a:schemeClr val="tx1"/>
        </a:solidFill>
        <a:latin typeface="Arial" charset="0"/>
        <a:ea typeface="標楷體" pitchFamily="65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3200" kern="1200" baseline="-25000">
        <a:solidFill>
          <a:schemeClr val="tx1"/>
        </a:solidFill>
        <a:latin typeface="Arial" charset="0"/>
        <a:ea typeface="標楷體" pitchFamily="65" charset="-120"/>
        <a:cs typeface="+mn-cs"/>
      </a:defRPr>
    </a:lvl5pPr>
    <a:lvl6pPr marL="2286000" algn="l" defTabSz="914400" rtl="0" eaLnBrk="1" latinLnBrk="0" hangingPunct="1">
      <a:defRPr kumimoji="1" sz="3200" kern="1200" baseline="-25000">
        <a:solidFill>
          <a:schemeClr val="tx1"/>
        </a:solidFill>
        <a:latin typeface="Arial" charset="0"/>
        <a:ea typeface="標楷體" pitchFamily="65" charset="-120"/>
        <a:cs typeface="+mn-cs"/>
      </a:defRPr>
    </a:lvl6pPr>
    <a:lvl7pPr marL="2743200" algn="l" defTabSz="914400" rtl="0" eaLnBrk="1" latinLnBrk="0" hangingPunct="1">
      <a:defRPr kumimoji="1" sz="3200" kern="1200" baseline="-25000">
        <a:solidFill>
          <a:schemeClr val="tx1"/>
        </a:solidFill>
        <a:latin typeface="Arial" charset="0"/>
        <a:ea typeface="標楷體" pitchFamily="65" charset="-120"/>
        <a:cs typeface="+mn-cs"/>
      </a:defRPr>
    </a:lvl7pPr>
    <a:lvl8pPr marL="3200400" algn="l" defTabSz="914400" rtl="0" eaLnBrk="1" latinLnBrk="0" hangingPunct="1">
      <a:defRPr kumimoji="1" sz="3200" kern="1200" baseline="-25000">
        <a:solidFill>
          <a:schemeClr val="tx1"/>
        </a:solidFill>
        <a:latin typeface="Arial" charset="0"/>
        <a:ea typeface="標楷體" pitchFamily="65" charset="-120"/>
        <a:cs typeface="+mn-cs"/>
      </a:defRPr>
    </a:lvl8pPr>
    <a:lvl9pPr marL="3657600" algn="l" defTabSz="914400" rtl="0" eaLnBrk="1" latinLnBrk="0" hangingPunct="1">
      <a:defRPr kumimoji="1" sz="3200" kern="1200" baseline="-25000">
        <a:solidFill>
          <a:schemeClr val="tx1"/>
        </a:solidFill>
        <a:latin typeface="Arial" charset="0"/>
        <a:ea typeface="標楷體" pitchFamily="65" charset="-120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E1"/>
    <a:srgbClr val="DFEECB"/>
    <a:srgbClr val="C8EAF4"/>
    <a:srgbClr val="FFFFFF"/>
    <a:srgbClr val="FBE6EF"/>
    <a:srgbClr val="F79B4D"/>
    <a:srgbClr val="31B2DF"/>
    <a:srgbClr val="33BDEF"/>
    <a:srgbClr val="33BDF1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903" autoAdjust="0"/>
    <p:restoredTop sz="94660"/>
  </p:normalViewPr>
  <p:slideViewPr>
    <p:cSldViewPr>
      <p:cViewPr varScale="1">
        <p:scale>
          <a:sx n="68" d="100"/>
          <a:sy n="68" d="100"/>
        </p:scale>
        <p:origin x="-112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3.fntdata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90110-292C-4FC0-9D8C-D4FC89C12E74}" type="datetimeFigureOut">
              <a:rPr lang="zh-TW" altLang="en-US" smtClean="0"/>
              <a:t>2019/9/16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333AA-F258-4205-B7E6-FEA124647DC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699564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90110-292C-4FC0-9D8C-D4FC89C12E74}" type="datetimeFigureOut">
              <a:rPr lang="zh-TW" altLang="en-US" smtClean="0"/>
              <a:t>2019/9/16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333AA-F258-4205-B7E6-FEA124647DC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8424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90110-292C-4FC0-9D8C-D4FC89C12E74}" type="datetimeFigureOut">
              <a:rPr lang="zh-TW" altLang="en-US" smtClean="0"/>
              <a:t>2019/9/16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333AA-F258-4205-B7E6-FEA124647DC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642642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33013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9881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90110-292C-4FC0-9D8C-D4FC89C12E74}" type="datetimeFigureOut">
              <a:rPr lang="zh-TW" altLang="en-US" smtClean="0"/>
              <a:t>2019/9/16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333AA-F258-4205-B7E6-FEA124647DC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34816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90110-292C-4FC0-9D8C-D4FC89C12E74}" type="datetimeFigureOut">
              <a:rPr lang="zh-TW" altLang="en-US" smtClean="0"/>
              <a:t>2019/9/16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333AA-F258-4205-B7E6-FEA124647DC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69780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90110-292C-4FC0-9D8C-D4FC89C12E74}" type="datetimeFigureOut">
              <a:rPr lang="zh-TW" altLang="en-US" smtClean="0"/>
              <a:t>2019/9/16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333AA-F258-4205-B7E6-FEA124647DC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095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90110-292C-4FC0-9D8C-D4FC89C12E74}" type="datetimeFigureOut">
              <a:rPr lang="zh-TW" altLang="en-US" smtClean="0"/>
              <a:t>2019/9/16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333AA-F258-4205-B7E6-FEA124647DC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379143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90110-292C-4FC0-9D8C-D4FC89C12E74}" type="datetimeFigureOut">
              <a:rPr lang="zh-TW" altLang="en-US" smtClean="0"/>
              <a:t>2019/9/16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333AA-F258-4205-B7E6-FEA124647DC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64653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90110-292C-4FC0-9D8C-D4FC89C12E74}" type="datetimeFigureOut">
              <a:rPr lang="zh-TW" altLang="en-US" smtClean="0"/>
              <a:t>2019/9/16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333AA-F258-4205-B7E6-FEA124647DC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79812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90110-292C-4FC0-9D8C-D4FC89C12E74}" type="datetimeFigureOut">
              <a:rPr lang="zh-TW" altLang="en-US" smtClean="0"/>
              <a:t>2019/9/16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333AA-F258-4205-B7E6-FEA124647DC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30856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90110-292C-4FC0-9D8C-D4FC89C12E74}" type="datetimeFigureOut">
              <a:rPr lang="zh-TW" altLang="en-US" smtClean="0"/>
              <a:t>2019/9/16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333AA-F258-4205-B7E6-FEA124647DC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56603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990110-292C-4FC0-9D8C-D4FC89C12E74}" type="datetimeFigureOut">
              <a:rPr lang="zh-TW" altLang="en-US" smtClean="0"/>
              <a:t>2019/9/16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7333AA-F258-4205-B7E6-FEA124647DC4}" type="slidenum">
              <a:rPr lang="zh-TW" altLang="en-US" smtClean="0"/>
              <a:t>‹#›</a:t>
            </a:fld>
            <a:endParaRPr lang="zh-TW" altLang="en-US"/>
          </a:p>
        </p:txBody>
      </p:sp>
      <p:grpSp>
        <p:nvGrpSpPr>
          <p:cNvPr id="7" name="Group 7"/>
          <p:cNvGrpSpPr>
            <a:grpSpLocks/>
          </p:cNvGrpSpPr>
          <p:nvPr userDrawn="1"/>
        </p:nvGrpSpPr>
        <p:grpSpPr bwMode="auto">
          <a:xfrm>
            <a:off x="0" y="14288"/>
            <a:ext cx="9144000" cy="6859587"/>
            <a:chOff x="0" y="-1"/>
            <a:chExt cx="5760" cy="4321"/>
          </a:xfrm>
        </p:grpSpPr>
        <p:pic>
          <p:nvPicPr>
            <p:cNvPr id="8" name="Picture 8" descr="abc"/>
            <p:cNvPicPr>
              <a:picLocks noChangeAspect="1" noChangeArrowheads="1"/>
            </p:cNvPicPr>
            <p:nvPr userDrawn="1"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0" y="-1"/>
              <a:ext cx="5760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9">
              <a:hlinkClick r:id="" action="ppaction://hlinkshowjump?jump=previousslide"/>
            </p:cNvPr>
            <p:cNvSpPr>
              <a:spLocks noChangeArrowheads="1"/>
            </p:cNvSpPr>
            <p:nvPr userDrawn="1"/>
          </p:nvSpPr>
          <p:spPr bwMode="auto">
            <a:xfrm rot="-686268">
              <a:off x="5051" y="3322"/>
              <a:ext cx="703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 baseline="0"/>
            </a:p>
          </p:txBody>
        </p:sp>
        <p:sp>
          <p:nvSpPr>
            <p:cNvPr id="10" name="Rectangle 10">
              <a:hlinkClick r:id="" action="ppaction://hlinkshowjump?jump=nextslide"/>
            </p:cNvPr>
            <p:cNvSpPr>
              <a:spLocks noChangeArrowheads="1"/>
            </p:cNvSpPr>
            <p:nvPr userDrawn="1"/>
          </p:nvSpPr>
          <p:spPr bwMode="auto">
            <a:xfrm rot="669763">
              <a:off x="4921" y="3666"/>
              <a:ext cx="681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 baseline="0"/>
            </a:p>
          </p:txBody>
        </p:sp>
        <p:sp>
          <p:nvSpPr>
            <p:cNvPr id="11" name="Rectangle 11">
              <a:hlinkClick r:id="" action="ppaction://hlinkshowjump?jump=endshow"/>
            </p:cNvPr>
            <p:cNvSpPr>
              <a:spLocks noChangeArrowheads="1"/>
            </p:cNvSpPr>
            <p:nvPr userDrawn="1"/>
          </p:nvSpPr>
          <p:spPr bwMode="auto">
            <a:xfrm>
              <a:off x="5375" y="3974"/>
              <a:ext cx="385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 baseline="0"/>
            </a:p>
          </p:txBody>
        </p:sp>
      </p:grpSp>
    </p:spTree>
    <p:extLst>
      <p:ext uri="{BB962C8B-B14F-4D97-AF65-F5344CB8AC3E}">
        <p14:creationId xmlns:p14="http://schemas.microsoft.com/office/powerpoint/2010/main" val="1776370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5" Type="http://schemas.openxmlformats.org/officeDocument/2006/relationships/hyperlink" Target="../../../&#24433;&#38899;&#36039;&#28304;/&#21205;&#30059;/&#31532;4&#31456;/4&#19979;ch4&#23380;&#26126;&#20511;&#26376;&#20809;.exe" TargetMode="Externa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hyperlink" Target="../../../&#24433;&#38899;&#36039;&#28304;/&#24433;&#29255;/&#31532;4&#31456;/4&#19979;4-2&#21205;&#25163;&#20570;-&#20809;&#30340;&#21453;&#23556;&#23526;&#39511;.wmv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Relationship Id="rId6" Type="http://schemas.openxmlformats.org/officeDocument/2006/relationships/hyperlink" Target="../../../&#22810;&#23186;&#39636;&#20114;&#21205;/&#21205;&#24907;&#22294;&#35299;/4&#19979;4-2&#20809;.exe" TargetMode="External"/><Relationship Id="rId5" Type="http://schemas.microsoft.com/office/2007/relationships/hdphoto" Target="../media/hdphoto7.wdp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hyperlink" Target="../../../&#24433;&#38899;&#36039;&#28304;/&#24433;&#29255;/&#31532;4&#31456;/4&#19979;4-2&#35036;&#20805;-&#35069;&#20316;&#28507;&#26395;&#37857;.wmv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hyperlink" Target="../../../&#24433;&#38899;&#36039;&#28304;/&#24433;&#29255;/&#31532;4&#31456;/4&#19979;4-2&#35036;&#20805;-&#22914;&#20309;&#35731;&#29627;&#29827;&#35722;&#25104;&#37857;&#23376;.wmv" TargetMode="External"/><Relationship Id="rId5" Type="http://schemas.microsoft.com/office/2007/relationships/hdphoto" Target="../media/hdphoto8.wdp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9.wdp"/><Relationship Id="rId7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10.wdp"/><Relationship Id="rId5" Type="http://schemas.openxmlformats.org/officeDocument/2006/relationships/image" Target="../media/image31.png"/><Relationship Id="rId10" Type="http://schemas.openxmlformats.org/officeDocument/2006/relationships/hyperlink" Target="../../../&#24433;&#38899;&#36039;&#28304;/&#24433;&#29255;/&#31532;4&#31456;/4&#19979;4-2&#35036;&#20805;-&#21453;&#20809;&#26495;&#21487;&#20197;&#36948;&#21040;&#20160;&#40636;&#30446;&#30340;.wmv" TargetMode="External"/><Relationship Id="rId4" Type="http://schemas.openxmlformats.org/officeDocument/2006/relationships/image" Target="../media/image30.png"/><Relationship Id="rId9" Type="http://schemas.openxmlformats.org/officeDocument/2006/relationships/hyperlink" Target="../../../&#24433;&#38899;&#36039;&#28304;/&#24433;&#29255;/&#31532;4&#31456;/4&#19979;4-2&#20809;&#30340;&#21453;&#23556;&#29694;&#35937;.wmv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hyperlink" Target="../../../&#24433;&#38899;&#36039;&#28304;/&#24433;&#29255;/&#31532;4&#31456;/4&#19979;4-2&#21205;&#25163;&#20570;-&#20809;&#30340;&#25240;&#23556;&#23526;&#39511;.wmv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Relationship Id="rId6" Type="http://schemas.openxmlformats.org/officeDocument/2006/relationships/hyperlink" Target="../../../&#22810;&#23186;&#39636;&#20114;&#21205;/&#21205;&#24907;&#22294;&#35299;/4&#19979;4-2&#20809;.exe" TargetMode="External"/><Relationship Id="rId5" Type="http://schemas.microsoft.com/office/2007/relationships/hdphoto" Target="../media/hdphoto11.wdp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Relationship Id="rId5" Type="http://schemas.microsoft.com/office/2007/relationships/hdphoto" Target="../media/hdphoto12.wdp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14.wdp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5" Type="http://schemas.microsoft.com/office/2007/relationships/hdphoto" Target="../media/hdphoto13.wdp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hyperlink" Target="../../../&#24433;&#38899;&#36039;&#28304;/&#24433;&#29255;/&#31532;4&#31456;/4&#19979;4-2&#35036;&#20805;-&#21560;&#31649;&#25554;&#20837;&#27700;&#20013;&#28858;&#20309;&#35722;&#24398;&#26354;&#20102;.wmv" TargetMode="External"/><Relationship Id="rId5" Type="http://schemas.openxmlformats.org/officeDocument/2006/relationships/hyperlink" Target="../../../&#24433;&#38899;&#36039;&#28304;/&#24433;&#29255;/&#31532;4&#31456;/4&#19979;4-2&#20809;&#30340;&#25240;&#23556;&#29694;&#35937;.wmv" TargetMode="External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Relationship Id="rId5" Type="http://schemas.openxmlformats.org/officeDocument/2006/relationships/hyperlink" Target="../../../&#24433;&#38899;&#36039;&#28304;/&#24433;&#29255;/&#31532;4&#31456;/4&#19979;4-2&#21205;&#25163;&#20570;-&#30828;&#24163;&#39764;&#34899;.wmv" TargetMode="External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hyperlink" Target="../../../&#24433;&#38899;&#36039;&#28304;/&#24433;&#29255;/&#31532;4&#31456;/4&#19979;4-2&#35036;&#20805;-&#31354;&#25293;-&#20809;&#33287;&#24433;.wmv" TargetMode="External"/><Relationship Id="rId5" Type="http://schemas.openxmlformats.org/officeDocument/2006/relationships/hyperlink" Target="../../../&#24433;&#38899;&#36039;&#28304;/&#24433;&#29255;/&#31532;4&#31456;/4&#19979;4-2&#20809;&#33287;&#24433;.wmv" TargetMode="Externa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hyperlink" Target="../../../&#24433;&#38899;&#36039;&#28304;/&#24433;&#29255;/&#31532;4&#31456;/4&#19979;4-2&#21205;&#25163;&#20570;-&#20809;&#30340;&#34892;&#36914;&#23526;&#39511;.wmv" TargetMode="Externa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6.png"/><Relationship Id="rId7" Type="http://schemas.openxmlformats.org/officeDocument/2006/relationships/image" Target="../media/image17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microsoft.com/office/2007/relationships/hdphoto" Target="../media/hdphoto4.wdp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6.wdp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5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" y="0"/>
            <a:ext cx="9112294" cy="6858000"/>
          </a:xfrm>
          <a:prstGeom prst="rect">
            <a:avLst/>
          </a:prstGeom>
        </p:spPr>
      </p:pic>
      <p:grpSp>
        <p:nvGrpSpPr>
          <p:cNvPr id="19" name="Group 8"/>
          <p:cNvGrpSpPr>
            <a:grpSpLocks/>
          </p:cNvGrpSpPr>
          <p:nvPr/>
        </p:nvGrpSpPr>
        <p:grpSpPr bwMode="auto">
          <a:xfrm>
            <a:off x="7772400" y="4900613"/>
            <a:ext cx="1371600" cy="1957387"/>
            <a:chOff x="4896" y="3087"/>
            <a:chExt cx="864" cy="1233"/>
          </a:xfrm>
        </p:grpSpPr>
        <p:pic>
          <p:nvPicPr>
            <p:cNvPr id="20" name="Picture 9" descr="未命名 -1拷貝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6" y="3087"/>
              <a:ext cx="864" cy="1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1" name="Group 10"/>
            <p:cNvGrpSpPr>
              <a:grpSpLocks/>
            </p:cNvGrpSpPr>
            <p:nvPr/>
          </p:nvGrpSpPr>
          <p:grpSpPr bwMode="auto">
            <a:xfrm>
              <a:off x="4921" y="3666"/>
              <a:ext cx="839" cy="654"/>
              <a:chOff x="4921" y="3666"/>
              <a:chExt cx="839" cy="654"/>
            </a:xfrm>
          </p:grpSpPr>
          <p:sp>
            <p:nvSpPr>
              <p:cNvPr id="22" name="Rectangle 11">
                <a:hlinkClick r:id="" action="ppaction://hlinkshowjump?jump=nextslide"/>
              </p:cNvPr>
              <p:cNvSpPr>
                <a:spLocks noChangeArrowheads="1"/>
              </p:cNvSpPr>
              <p:nvPr/>
            </p:nvSpPr>
            <p:spPr bwMode="auto">
              <a:xfrm rot="669763">
                <a:off x="4921" y="3666"/>
                <a:ext cx="681" cy="2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zh-TW" altLang="zh-TW" sz="3200">
                  <a:ea typeface="標楷體" pitchFamily="65" charset="-120"/>
                </a:endParaRPr>
              </a:p>
            </p:txBody>
          </p:sp>
          <p:sp>
            <p:nvSpPr>
              <p:cNvPr id="23" name="Rectangle 12">
                <a:hlinkClick r:id="" action="ppaction://hlinkshowjump?jump=endshow"/>
              </p:cNvPr>
              <p:cNvSpPr>
                <a:spLocks noChangeArrowheads="1"/>
              </p:cNvSpPr>
              <p:nvPr/>
            </p:nvSpPr>
            <p:spPr bwMode="auto">
              <a:xfrm>
                <a:off x="5375" y="3974"/>
                <a:ext cx="385" cy="3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zh-TW" altLang="zh-TW" sz="3200">
                  <a:ea typeface="標楷體" pitchFamily="65" charset="-120"/>
                </a:endParaRPr>
              </a:p>
            </p:txBody>
          </p:sp>
        </p:grpSp>
      </p:grpSp>
      <p:sp>
        <p:nvSpPr>
          <p:cNvPr id="32" name="文字方塊 31"/>
          <p:cNvSpPr txBox="1"/>
          <p:nvPr/>
        </p:nvSpPr>
        <p:spPr>
          <a:xfrm>
            <a:off x="7851495" y="457508"/>
            <a:ext cx="1257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spc="-50" baseline="0" dirty="0"/>
              <a:t>我有辦法</a:t>
            </a:r>
            <a:r>
              <a:rPr lang="zh-TW" altLang="en-US" sz="1400" spc="-50" baseline="0" dirty="0" smtClean="0"/>
              <a:t>，</a:t>
            </a:r>
            <a:r>
              <a:rPr lang="en-US" altLang="zh-TW" sz="1400" spc="-50" baseline="0" dirty="0" smtClean="0"/>
              <a:t/>
            </a:r>
            <a:br>
              <a:rPr lang="en-US" altLang="zh-TW" sz="1400" spc="-50" baseline="0" dirty="0" smtClean="0"/>
            </a:br>
            <a:r>
              <a:rPr lang="zh-TW" altLang="en-US" sz="1400" spc="-50" baseline="0" dirty="0" smtClean="0"/>
              <a:t>就是</a:t>
            </a:r>
            <a:r>
              <a:rPr lang="zh-TW" altLang="en-US" sz="1400" spc="-50" baseline="0" dirty="0"/>
              <a:t>那個光！</a:t>
            </a:r>
            <a:endParaRPr lang="zh-TW" altLang="en-US" sz="1400" spc="-50" baseline="0" dirty="0">
              <a:latin typeface="標楷體" pitchFamily="65" charset="-120"/>
            </a:endParaRPr>
          </a:p>
        </p:txBody>
      </p:sp>
      <p:sp>
        <p:nvSpPr>
          <p:cNvPr id="35" name="文字方塊 34"/>
          <p:cNvSpPr txBox="1"/>
          <p:nvPr/>
        </p:nvSpPr>
        <p:spPr>
          <a:xfrm>
            <a:off x="6300192" y="4077072"/>
            <a:ext cx="1008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baseline="0" dirty="0"/>
              <a:t>月光怎麼</a:t>
            </a:r>
          </a:p>
          <a:p>
            <a:r>
              <a:rPr lang="zh-TW" altLang="en-US" sz="1400" baseline="0" dirty="0"/>
              <a:t>會轉彎？</a:t>
            </a:r>
            <a:endParaRPr lang="zh-TW" altLang="en-US" sz="1400" dirty="0">
              <a:latin typeface="標楷體" pitchFamily="65" charset="-120"/>
            </a:endParaRPr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7869600" y="0"/>
            <a:ext cx="1261169" cy="400110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  <a:effectLst>
            <a:prstShdw prst="shdw17" dist="17961" dir="2700000">
              <a:srgbClr val="0000FF">
                <a:gamma/>
                <a:shade val="60000"/>
                <a:invGamma/>
              </a:srgbClr>
            </a:prst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000" baseline="0" dirty="0" smtClean="0">
                <a:latin typeface="標楷體" pitchFamily="65" charset="-120"/>
              </a:rPr>
              <a:t>課</a:t>
            </a:r>
            <a:r>
              <a:rPr lang="en-US" altLang="zh-TW" sz="2000" baseline="0" dirty="0" smtClean="0">
                <a:latin typeface="標楷體" pitchFamily="65" charset="-120"/>
              </a:rPr>
              <a:t>P62-63</a:t>
            </a:r>
            <a:endParaRPr lang="en-US" altLang="zh-TW" sz="2000" baseline="0" dirty="0">
              <a:latin typeface="標楷體" pitchFamily="65" charset="-120"/>
            </a:endParaRPr>
          </a:p>
        </p:txBody>
      </p:sp>
      <p:sp>
        <p:nvSpPr>
          <p:cNvPr id="24" name="文字方塊 23"/>
          <p:cNvSpPr txBox="1"/>
          <p:nvPr/>
        </p:nvSpPr>
        <p:spPr>
          <a:xfrm>
            <a:off x="102672" y="4875395"/>
            <a:ext cx="12739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TW" altLang="en-US" sz="1400" spc="-50" baseline="0" dirty="0"/>
              <a:t>軍師，</a:t>
            </a:r>
            <a:r>
              <a:rPr lang="zh-TW" altLang="en-US" sz="1400" spc="-50" baseline="0" dirty="0" smtClean="0"/>
              <a:t>我們只有</a:t>
            </a:r>
            <a:r>
              <a:rPr lang="zh-TW" altLang="en-US" sz="1400" spc="-50" baseline="0" dirty="0"/>
              <a:t>一支</a:t>
            </a:r>
            <a:r>
              <a:rPr lang="zh-TW" altLang="en-US" sz="1400" spc="-50" baseline="0" dirty="0" smtClean="0"/>
              <a:t>火把</a:t>
            </a:r>
            <a:r>
              <a:rPr lang="zh-TW" altLang="en-US" sz="1400" spc="-50" baseline="0" dirty="0"/>
              <a:t>，這麼</a:t>
            </a:r>
            <a:r>
              <a:rPr lang="zh-TW" altLang="en-US" sz="1400" spc="-50" baseline="0" dirty="0" smtClean="0"/>
              <a:t>暗根本</a:t>
            </a:r>
            <a:r>
              <a:rPr lang="zh-TW" altLang="en-US" sz="1400" spc="-50" baseline="0" dirty="0"/>
              <a:t>看</a:t>
            </a:r>
            <a:r>
              <a:rPr lang="zh-TW" altLang="en-US" sz="1400" spc="-50" baseline="0" dirty="0" smtClean="0"/>
              <a:t>不到他們</a:t>
            </a:r>
            <a:r>
              <a:rPr lang="zh-TW" altLang="en-US" sz="1400" spc="-50" baseline="0" dirty="0"/>
              <a:t>。</a:t>
            </a:r>
            <a:endParaRPr lang="zh-TW" altLang="en-US" sz="1400" spc="-50" baseline="0" dirty="0">
              <a:latin typeface="標楷體" pitchFamily="65" charset="-120"/>
            </a:endParaRPr>
          </a:p>
        </p:txBody>
      </p:sp>
      <p:sp>
        <p:nvSpPr>
          <p:cNvPr id="17" name="AutoShape 19"/>
          <p:cNvSpPr>
            <a:spLocks noChangeArrowheads="1"/>
          </p:cNvSpPr>
          <p:nvPr/>
        </p:nvSpPr>
        <p:spPr bwMode="auto">
          <a:xfrm>
            <a:off x="102672" y="5135562"/>
            <a:ext cx="4176464" cy="1728787"/>
          </a:xfrm>
          <a:prstGeom prst="roundRect">
            <a:avLst>
              <a:gd name="adj" fmla="val 14148"/>
            </a:avLst>
          </a:prstGeom>
          <a:solidFill>
            <a:schemeClr val="bg1">
              <a:alpha val="80000"/>
            </a:schemeClr>
          </a:solidFill>
          <a:ln>
            <a:noFill/>
          </a:ln>
          <a:extLst/>
        </p:spPr>
        <p:txBody>
          <a:bodyPr wrap="none" anchor="ctr"/>
          <a:lstStyle/>
          <a:p>
            <a:r>
              <a:rPr lang="en-US" altLang="zh-TW" baseline="0" dirty="0"/>
              <a:t>4-1 </a:t>
            </a:r>
            <a:r>
              <a:rPr lang="zh-TW" altLang="en-US" baseline="0" dirty="0"/>
              <a:t>光在哪裡</a:t>
            </a:r>
          </a:p>
          <a:p>
            <a:r>
              <a:rPr lang="en-US" altLang="zh-TW" baseline="0" dirty="0">
                <a:solidFill>
                  <a:srgbClr val="FF0000"/>
                </a:solidFill>
              </a:rPr>
              <a:t>4-2 </a:t>
            </a:r>
            <a:r>
              <a:rPr lang="zh-TW" altLang="en-US" baseline="0" dirty="0">
                <a:solidFill>
                  <a:srgbClr val="FF0000"/>
                </a:solidFill>
              </a:rPr>
              <a:t>光的行進方向</a:t>
            </a:r>
          </a:p>
          <a:p>
            <a:r>
              <a:rPr lang="en-US" altLang="zh-TW" baseline="0" dirty="0"/>
              <a:t>4-3 </a:t>
            </a:r>
            <a:r>
              <a:rPr lang="zh-TW" altLang="en-US" baseline="0" dirty="0"/>
              <a:t>光的美麗世界</a:t>
            </a:r>
            <a:endParaRPr lang="en-US" altLang="zh-TW" baseline="0" dirty="0">
              <a:latin typeface="Times New Roman" pitchFamily="18" charset="0"/>
              <a:sym typeface="Wingdings" pitchFamily="2" charset="2"/>
            </a:endParaRPr>
          </a:p>
        </p:txBody>
      </p:sp>
      <p:sp>
        <p:nvSpPr>
          <p:cNvPr id="26" name="圓角矩形 25"/>
          <p:cNvSpPr/>
          <p:nvPr/>
        </p:nvSpPr>
        <p:spPr>
          <a:xfrm>
            <a:off x="5559400" y="6041433"/>
            <a:ext cx="2294646" cy="648072"/>
          </a:xfrm>
          <a:prstGeom prst="roundRect">
            <a:avLst>
              <a:gd name="adj" fmla="val 10728"/>
            </a:avLst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文字方塊 17"/>
          <p:cNvSpPr txBox="1"/>
          <p:nvPr/>
        </p:nvSpPr>
        <p:spPr>
          <a:xfrm>
            <a:off x="5730843" y="6090971"/>
            <a:ext cx="2138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baseline="0" dirty="0">
                <a:solidFill>
                  <a:srgbClr val="0070C0"/>
                </a:solidFill>
              </a:rPr>
              <a:t>光碰到鏡子會發生什麼現</a:t>
            </a:r>
          </a:p>
          <a:p>
            <a:r>
              <a:rPr lang="zh-TW" altLang="en-US" sz="1400" baseline="0" dirty="0">
                <a:solidFill>
                  <a:srgbClr val="0070C0"/>
                </a:solidFill>
              </a:rPr>
              <a:t>象？光還有哪些特性呢？</a:t>
            </a:r>
            <a:endParaRPr lang="zh-TW" altLang="en-US" sz="1400" dirty="0">
              <a:solidFill>
                <a:srgbClr val="0070C0"/>
              </a:solidFill>
              <a:latin typeface="標楷體" pitchFamily="65" charset="-120"/>
            </a:endParaRPr>
          </a:p>
        </p:txBody>
      </p:sp>
      <p:pic>
        <p:nvPicPr>
          <p:cNvPr id="28" name="圖片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763" y="6020404"/>
            <a:ext cx="704079" cy="676209"/>
          </a:xfrm>
          <a:prstGeom prst="rect">
            <a:avLst/>
          </a:prstGeom>
        </p:spPr>
      </p:pic>
      <p:sp>
        <p:nvSpPr>
          <p:cNvPr id="25" name="Rectangle 14">
            <a:hlinkClick r:id="rId5" action="ppaction://hlinkfile"/>
          </p:cNvPr>
          <p:cNvSpPr>
            <a:spLocks noChangeArrowheads="1"/>
          </p:cNvSpPr>
          <p:nvPr/>
        </p:nvSpPr>
        <p:spPr bwMode="auto">
          <a:xfrm>
            <a:off x="1562253" y="1700237"/>
            <a:ext cx="1336675" cy="376238"/>
          </a:xfrm>
          <a:prstGeom prst="rect">
            <a:avLst/>
          </a:prstGeom>
          <a:solidFill>
            <a:srgbClr val="CCFFFF"/>
          </a:solidFill>
          <a:ln w="9525">
            <a:solidFill>
              <a:srgbClr val="CCFF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en-US" sz="1800" b="1" u="sng" baseline="0">
                <a:solidFill>
                  <a:srgbClr val="0000FF"/>
                </a:solidFill>
              </a:rPr>
              <a:t>孔明借月光</a:t>
            </a:r>
          </a:p>
        </p:txBody>
      </p:sp>
      <p:sp>
        <p:nvSpPr>
          <p:cNvPr id="27" name="AutoShape 15">
            <a:hlinkClick r:id="rId5" action="ppaction://hlinkfile"/>
          </p:cNvPr>
          <p:cNvSpPr>
            <a:spLocks noChangeArrowheads="1"/>
          </p:cNvSpPr>
          <p:nvPr/>
        </p:nvSpPr>
        <p:spPr bwMode="auto">
          <a:xfrm>
            <a:off x="625628" y="1628800"/>
            <a:ext cx="936625" cy="504825"/>
          </a:xfrm>
          <a:prstGeom prst="flowChartAlternateProcess">
            <a:avLst/>
          </a:prstGeom>
          <a:solidFill>
            <a:srgbClr val="0000FF"/>
          </a:solidFill>
          <a:ln w="25400">
            <a:solidFill>
              <a:srgbClr val="000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TW" altLang="en-US" sz="2800" b="1" baseline="0">
                <a:solidFill>
                  <a:schemeClr val="bg1"/>
                </a:solidFill>
              </a:rPr>
              <a:t>動畫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19"/>
          <p:cNvSpPr txBox="1">
            <a:spLocks noChangeArrowheads="1"/>
          </p:cNvSpPr>
          <p:nvPr/>
        </p:nvSpPr>
        <p:spPr bwMode="auto">
          <a:xfrm>
            <a:off x="313341" y="239454"/>
            <a:ext cx="8225390" cy="584775"/>
          </a:xfrm>
          <a:prstGeom prst="rect">
            <a:avLst/>
          </a:prstGeom>
          <a:solidFill>
            <a:schemeClr val="bg1">
              <a:alpha val="6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zh-TW" altLang="en-US" baseline="0" dirty="0" smtClean="0"/>
              <a:t>　　</a:t>
            </a:r>
            <a:r>
              <a:rPr lang="zh-TW" altLang="en-US" baseline="0" dirty="0"/>
              <a:t>讓我們利用鏡子來觀察光</a:t>
            </a:r>
            <a:r>
              <a:rPr lang="zh-TW" altLang="en-US" baseline="0" dirty="0" smtClean="0"/>
              <a:t>的反射</a:t>
            </a:r>
            <a:r>
              <a:rPr lang="zh-TW" altLang="en-US" baseline="0" dirty="0"/>
              <a:t>現象。</a:t>
            </a:r>
            <a:endParaRPr lang="en-US" altLang="en-US" baseline="0" dirty="0">
              <a:latin typeface="Times New Roman" pitchFamily="18" charset="0"/>
              <a:sym typeface="Wingdings" pitchFamily="2" charset="2"/>
            </a:endParaRPr>
          </a:p>
        </p:txBody>
      </p:sp>
      <p:sp>
        <p:nvSpPr>
          <p:cNvPr id="2" name="Text Box 13"/>
          <p:cNvSpPr txBox="1">
            <a:spLocks noChangeArrowheads="1"/>
          </p:cNvSpPr>
          <p:nvPr/>
        </p:nvSpPr>
        <p:spPr bwMode="auto">
          <a:xfrm>
            <a:off x="8207375" y="0"/>
            <a:ext cx="936625" cy="406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>
            <a:prstShdw prst="shdw17" dist="17961" dir="2700000">
              <a:srgbClr val="0000FF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000" baseline="0" dirty="0" smtClean="0">
                <a:latin typeface="標楷體" pitchFamily="65" charset="-120"/>
              </a:rPr>
              <a:t>課</a:t>
            </a:r>
            <a:r>
              <a:rPr lang="en-US" altLang="zh-TW" sz="2000" baseline="0" dirty="0" smtClean="0">
                <a:latin typeface="標楷體" pitchFamily="65" charset="-120"/>
              </a:rPr>
              <a:t>P69</a:t>
            </a:r>
            <a:endParaRPr lang="en-US" altLang="zh-TW" sz="2000" baseline="0" dirty="0">
              <a:latin typeface="標楷體" pitchFamily="65" charset="-120"/>
            </a:endParaRPr>
          </a:p>
        </p:txBody>
      </p:sp>
      <p:grpSp>
        <p:nvGrpSpPr>
          <p:cNvPr id="10" name="群組 9"/>
          <p:cNvGrpSpPr/>
          <p:nvPr/>
        </p:nvGrpSpPr>
        <p:grpSpPr>
          <a:xfrm>
            <a:off x="1" y="922307"/>
            <a:ext cx="9159124" cy="4572730"/>
            <a:chOff x="-38099" y="-881670"/>
            <a:chExt cx="9159124" cy="4572730"/>
          </a:xfrm>
        </p:grpSpPr>
        <p:pic>
          <p:nvPicPr>
            <p:cNvPr id="11" name="圖片 10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5919"/>
            <a:stretch/>
          </p:blipFill>
          <p:spPr>
            <a:xfrm>
              <a:off x="-38099" y="-881670"/>
              <a:ext cx="9159124" cy="4572730"/>
            </a:xfrm>
            <a:prstGeom prst="rect">
              <a:avLst/>
            </a:prstGeom>
          </p:spPr>
        </p:pic>
        <p:sp>
          <p:nvSpPr>
            <p:cNvPr id="12" name="文字方塊 11"/>
            <p:cNvSpPr txBox="1"/>
            <p:nvPr/>
          </p:nvSpPr>
          <p:spPr>
            <a:xfrm>
              <a:off x="1149524" y="-828145"/>
              <a:ext cx="38524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pc="-200" baseline="0" dirty="0" smtClean="0"/>
                <a:t>光的反射實驗</a:t>
              </a:r>
              <a:endParaRPr lang="zh-TW" altLang="en-US" spc="-200" baseline="0" dirty="0"/>
            </a:p>
          </p:txBody>
        </p:sp>
      </p:grpSp>
      <p:sp>
        <p:nvSpPr>
          <p:cNvPr id="13" name="矩形 12"/>
          <p:cNvSpPr/>
          <p:nvPr/>
        </p:nvSpPr>
        <p:spPr>
          <a:xfrm>
            <a:off x="197491" y="1668167"/>
            <a:ext cx="459053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zh-TW" altLang="en-US" baseline="0" dirty="0"/>
              <a:t>點燃線香使盒</a:t>
            </a:r>
            <a:r>
              <a:rPr lang="zh-TW" altLang="en-US" baseline="0" dirty="0" smtClean="0"/>
              <a:t>中充滿</a:t>
            </a:r>
            <a:r>
              <a:rPr lang="zh-TW" altLang="en-US" baseline="0" dirty="0"/>
              <a:t>煙霧，並</a:t>
            </a:r>
            <a:r>
              <a:rPr lang="zh-TW" altLang="en-US" baseline="0" dirty="0" smtClean="0"/>
              <a:t>在盒子</a:t>
            </a:r>
            <a:r>
              <a:rPr lang="zh-TW" altLang="en-US" baseline="0" dirty="0"/>
              <a:t>外的一側</a:t>
            </a:r>
            <a:r>
              <a:rPr lang="zh-TW" altLang="en-US" baseline="0" dirty="0" smtClean="0"/>
              <a:t>放置</a:t>
            </a:r>
            <a:r>
              <a:rPr lang="zh-TW" altLang="en-US" baseline="0" dirty="0"/>
              <a:t>鏡子。</a:t>
            </a:r>
          </a:p>
          <a:p>
            <a:pPr marL="514350" indent="-514350">
              <a:buFont typeface="+mj-lt"/>
              <a:buAutoNum type="arabicPeriod"/>
            </a:pPr>
            <a:r>
              <a:rPr lang="zh-TW" altLang="en-US" baseline="0" dirty="0" smtClean="0"/>
              <a:t>用</a:t>
            </a:r>
            <a:r>
              <a:rPr lang="zh-TW" altLang="en-US" baseline="0" dirty="0"/>
              <a:t>雷射筆光線</a:t>
            </a:r>
            <a:r>
              <a:rPr lang="zh-TW" altLang="en-US" baseline="0" dirty="0" smtClean="0"/>
              <a:t>從盒子</a:t>
            </a:r>
            <a:r>
              <a:rPr lang="zh-TW" altLang="en-US" baseline="0" dirty="0"/>
              <a:t>的另一側</a:t>
            </a:r>
            <a:r>
              <a:rPr lang="zh-TW" altLang="en-US" baseline="0" dirty="0" smtClean="0"/>
              <a:t>射向</a:t>
            </a:r>
            <a:r>
              <a:rPr lang="zh-TW" altLang="en-US" baseline="0" dirty="0"/>
              <a:t>鏡子，觀察</a:t>
            </a:r>
            <a:r>
              <a:rPr lang="zh-TW" altLang="en-US" baseline="0" dirty="0" smtClean="0"/>
              <a:t>光的</a:t>
            </a:r>
            <a:r>
              <a:rPr lang="zh-TW" altLang="en-US" baseline="0" dirty="0"/>
              <a:t>行進路線。</a:t>
            </a:r>
            <a:endParaRPr lang="zh-TW" altLang="en-US" dirty="0"/>
          </a:p>
        </p:txBody>
      </p:sp>
      <p:grpSp>
        <p:nvGrpSpPr>
          <p:cNvPr id="15" name="Group 11"/>
          <p:cNvGrpSpPr>
            <a:grpSpLocks/>
          </p:cNvGrpSpPr>
          <p:nvPr/>
        </p:nvGrpSpPr>
        <p:grpSpPr bwMode="auto">
          <a:xfrm>
            <a:off x="7761288" y="4916884"/>
            <a:ext cx="1382712" cy="1968500"/>
            <a:chOff x="4889" y="3090"/>
            <a:chExt cx="871" cy="1240"/>
          </a:xfrm>
        </p:grpSpPr>
        <p:pic>
          <p:nvPicPr>
            <p:cNvPr id="16" name="Picture 12" descr="未命名 -3拷貝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89" y="3090"/>
              <a:ext cx="870" cy="1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Rectangle 13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 rot="-686268">
              <a:off x="5051" y="3332"/>
              <a:ext cx="703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 baseline="0"/>
            </a:p>
          </p:txBody>
        </p:sp>
        <p:sp>
          <p:nvSpPr>
            <p:cNvPr id="18" name="Rectangle 14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 rot="669763">
              <a:off x="4921" y="3676"/>
              <a:ext cx="681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 baseline="0"/>
            </a:p>
          </p:txBody>
        </p:sp>
        <p:sp>
          <p:nvSpPr>
            <p:cNvPr id="19" name="Rectangle 15">
              <a:hlinkClick r:id="" action="ppaction://hlinkshowjump?jump=endshow"/>
            </p:cNvPr>
            <p:cNvSpPr>
              <a:spLocks noChangeArrowheads="1"/>
            </p:cNvSpPr>
            <p:nvPr/>
          </p:nvSpPr>
          <p:spPr bwMode="auto">
            <a:xfrm>
              <a:off x="5375" y="3984"/>
              <a:ext cx="385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 baseline="0"/>
            </a:p>
          </p:txBody>
        </p:sp>
      </p:grpSp>
      <p:grpSp>
        <p:nvGrpSpPr>
          <p:cNvPr id="25" name="群組 24"/>
          <p:cNvGrpSpPr/>
          <p:nvPr/>
        </p:nvGrpSpPr>
        <p:grpSpPr>
          <a:xfrm>
            <a:off x="5108971" y="1842532"/>
            <a:ext cx="3639493" cy="2672709"/>
            <a:chOff x="5108971" y="1842532"/>
            <a:chExt cx="3639493" cy="2672709"/>
          </a:xfrm>
        </p:grpSpPr>
        <p:pic>
          <p:nvPicPr>
            <p:cNvPr id="20" name="圖片 19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3508" y="1842532"/>
              <a:ext cx="3604956" cy="267270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" name="Text Box 19"/>
            <p:cNvSpPr txBox="1">
              <a:spLocks noChangeArrowheads="1"/>
            </p:cNvSpPr>
            <p:nvPr/>
          </p:nvSpPr>
          <p:spPr bwMode="auto">
            <a:xfrm>
              <a:off x="5108971" y="2670063"/>
              <a:ext cx="544821" cy="1077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just"/>
              <a:r>
                <a:rPr lang="zh-TW" altLang="en-US" baseline="0" dirty="0" smtClean="0">
                  <a:solidFill>
                    <a:schemeClr val="bg1"/>
                  </a:solidFill>
                </a:rPr>
                <a:t>鏡子</a:t>
              </a:r>
              <a:endParaRPr lang="en-US" altLang="en-US" baseline="0" dirty="0">
                <a:solidFill>
                  <a:schemeClr val="bg1"/>
                </a:solidFill>
                <a:latin typeface="Times New Roman" pitchFamily="18" charset="0"/>
                <a:sym typeface="Wingdings" pitchFamily="2" charset="2"/>
              </a:endParaRPr>
            </a:p>
          </p:txBody>
        </p:sp>
        <p:cxnSp>
          <p:nvCxnSpPr>
            <p:cNvPr id="23" name="直線接點 22"/>
            <p:cNvCxnSpPr/>
            <p:nvPr/>
          </p:nvCxnSpPr>
          <p:spPr>
            <a:xfrm>
              <a:off x="5724128" y="2415133"/>
              <a:ext cx="0" cy="1733947"/>
            </a:xfrm>
            <a:prstGeom prst="line">
              <a:avLst/>
            </a:prstGeom>
            <a:ln w="762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7">
            <a:hlinkClick r:id="rId6" action="ppaction://hlinkfile"/>
          </p:cNvPr>
          <p:cNvSpPr>
            <a:spLocks noChangeArrowheads="1"/>
          </p:cNvSpPr>
          <p:nvPr/>
        </p:nvSpPr>
        <p:spPr bwMode="auto">
          <a:xfrm>
            <a:off x="2145069" y="5713808"/>
            <a:ext cx="422275" cy="376237"/>
          </a:xfrm>
          <a:prstGeom prst="rect">
            <a:avLst/>
          </a:prstGeom>
          <a:solidFill>
            <a:srgbClr val="CCFFFF"/>
          </a:solidFill>
          <a:ln w="9525">
            <a:solidFill>
              <a:srgbClr val="CCFF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en-US" sz="1800" b="1" u="sng" baseline="0">
                <a:solidFill>
                  <a:srgbClr val="0000FF"/>
                </a:solidFill>
              </a:rPr>
              <a:t>光</a:t>
            </a:r>
          </a:p>
        </p:txBody>
      </p:sp>
      <p:sp>
        <p:nvSpPr>
          <p:cNvPr id="24" name="AutoShape 8">
            <a:hlinkClick r:id="rId6" action="ppaction://hlinkfile"/>
          </p:cNvPr>
          <p:cNvSpPr>
            <a:spLocks noChangeArrowheads="1"/>
          </p:cNvSpPr>
          <p:nvPr/>
        </p:nvSpPr>
        <p:spPr bwMode="auto">
          <a:xfrm>
            <a:off x="489306" y="5640783"/>
            <a:ext cx="1655763" cy="504825"/>
          </a:xfrm>
          <a:prstGeom prst="flowChartAlternateProcess">
            <a:avLst/>
          </a:prstGeom>
          <a:solidFill>
            <a:srgbClr val="0000FF"/>
          </a:solidFill>
          <a:ln w="25400">
            <a:solidFill>
              <a:srgbClr val="000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TW" altLang="en-US" sz="2800" b="1" baseline="0">
                <a:solidFill>
                  <a:schemeClr val="bg1"/>
                </a:solidFill>
              </a:rPr>
              <a:t>動態圖解</a:t>
            </a:r>
          </a:p>
        </p:txBody>
      </p:sp>
      <p:sp>
        <p:nvSpPr>
          <p:cNvPr id="26" name="Rectangle 12">
            <a:hlinkClick r:id="rId7" action="ppaction://hlinkfile"/>
          </p:cNvPr>
          <p:cNvSpPr>
            <a:spLocks noChangeArrowheads="1"/>
          </p:cNvSpPr>
          <p:nvPr/>
        </p:nvSpPr>
        <p:spPr bwMode="auto">
          <a:xfrm>
            <a:off x="1425466" y="4994913"/>
            <a:ext cx="2479675" cy="376238"/>
          </a:xfrm>
          <a:prstGeom prst="rect">
            <a:avLst/>
          </a:prstGeom>
          <a:solidFill>
            <a:srgbClr val="CCFFFF"/>
          </a:solidFill>
          <a:ln w="9525">
            <a:solidFill>
              <a:srgbClr val="CCFF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en-US" sz="1800" b="1" u="sng" baseline="0">
                <a:solidFill>
                  <a:srgbClr val="0000FF"/>
                </a:solidFill>
              </a:rPr>
              <a:t>動手做：光的反射實驗</a:t>
            </a:r>
          </a:p>
        </p:txBody>
      </p:sp>
      <p:sp>
        <p:nvSpPr>
          <p:cNvPr id="27" name="AutoShape 13">
            <a:hlinkClick r:id="rId7" action="ppaction://hlinkfile"/>
          </p:cNvPr>
          <p:cNvSpPr>
            <a:spLocks noChangeArrowheads="1"/>
          </p:cNvSpPr>
          <p:nvPr/>
        </p:nvSpPr>
        <p:spPr bwMode="auto">
          <a:xfrm>
            <a:off x="488841" y="4925063"/>
            <a:ext cx="936625" cy="504825"/>
          </a:xfrm>
          <a:prstGeom prst="flowChartAlternateProcess">
            <a:avLst/>
          </a:prstGeom>
          <a:solidFill>
            <a:srgbClr val="0000FF"/>
          </a:solidFill>
          <a:ln w="25400">
            <a:solidFill>
              <a:srgbClr val="000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TW" altLang="en-US" sz="2800" b="1" baseline="0">
                <a:solidFill>
                  <a:schemeClr val="bg1"/>
                </a:solidFill>
              </a:rPr>
              <a:t>影片</a:t>
            </a:r>
          </a:p>
        </p:txBody>
      </p:sp>
    </p:spTree>
    <p:extLst>
      <p:ext uri="{BB962C8B-B14F-4D97-AF65-F5344CB8AC3E}">
        <p14:creationId xmlns:p14="http://schemas.microsoft.com/office/powerpoint/2010/main" val="2347149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96"/>
          <a:stretch/>
        </p:blipFill>
        <p:spPr>
          <a:xfrm>
            <a:off x="-15125" y="1268227"/>
            <a:ext cx="9159125" cy="3338307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26" y="1560739"/>
            <a:ext cx="8820472" cy="681457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328986" y="2423138"/>
            <a:ext cx="81972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aseline="0" dirty="0"/>
              <a:t>雷射筆光線遇到鏡子後，光的行進</a:t>
            </a:r>
            <a:r>
              <a:rPr lang="zh-TW" altLang="en-US" baseline="0" dirty="0" smtClean="0"/>
              <a:t>路線如何</a:t>
            </a:r>
            <a:r>
              <a:rPr lang="zh-TW" altLang="en-US" baseline="0" dirty="0"/>
              <a:t>改變？</a:t>
            </a:r>
            <a:endParaRPr lang="zh-TW" altLang="en-US" dirty="0"/>
          </a:p>
        </p:txBody>
      </p:sp>
      <p:sp>
        <p:nvSpPr>
          <p:cNvPr id="11" name="圓角矩形 10"/>
          <p:cNvSpPr/>
          <p:nvPr/>
        </p:nvSpPr>
        <p:spPr>
          <a:xfrm>
            <a:off x="1636880" y="2903491"/>
            <a:ext cx="6357911" cy="646986"/>
          </a:xfrm>
          <a:prstGeom prst="roundRect">
            <a:avLst/>
          </a:prstGeom>
          <a:solidFill>
            <a:schemeClr val="bg1">
              <a:alpha val="50196"/>
            </a:schemeClr>
          </a:solidFill>
        </p:spPr>
        <p:txBody>
          <a:bodyPr wrap="square">
            <a:spAutoFit/>
          </a:bodyPr>
          <a:lstStyle/>
          <a:p>
            <a:r>
              <a:rPr lang="zh-TW" altLang="en-US" baseline="0" dirty="0" smtClean="0">
                <a:solidFill>
                  <a:srgbClr val="FF0000"/>
                </a:solidFill>
              </a:rPr>
              <a:t>鏡子</a:t>
            </a:r>
            <a:r>
              <a:rPr lang="zh-TW" altLang="en-US" baseline="0" dirty="0">
                <a:solidFill>
                  <a:srgbClr val="FF0000"/>
                </a:solidFill>
              </a:rPr>
              <a:t>可以改變光的行進方向。</a:t>
            </a:r>
          </a:p>
        </p:txBody>
      </p: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7761288" y="4915261"/>
            <a:ext cx="1382712" cy="1968500"/>
            <a:chOff x="4889" y="3090"/>
            <a:chExt cx="871" cy="1240"/>
          </a:xfrm>
        </p:grpSpPr>
        <p:pic>
          <p:nvPicPr>
            <p:cNvPr id="5" name="Picture 12" descr="未命名 -3拷貝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889" y="3090"/>
              <a:ext cx="870" cy="1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ectangle 13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 rot="-686268">
              <a:off x="5051" y="3332"/>
              <a:ext cx="703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 baseline="0"/>
            </a:p>
          </p:txBody>
        </p:sp>
        <p:sp>
          <p:nvSpPr>
            <p:cNvPr id="7" name="Rectangle 14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 rot="669763">
              <a:off x="4921" y="3676"/>
              <a:ext cx="681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 baseline="0"/>
            </a:p>
          </p:txBody>
        </p:sp>
        <p:sp>
          <p:nvSpPr>
            <p:cNvPr id="8" name="Rectangle 15">
              <a:hlinkClick r:id="" action="ppaction://hlinkshowjump?jump=endshow"/>
            </p:cNvPr>
            <p:cNvSpPr>
              <a:spLocks noChangeArrowheads="1"/>
            </p:cNvSpPr>
            <p:nvPr/>
          </p:nvSpPr>
          <p:spPr bwMode="auto">
            <a:xfrm>
              <a:off x="5375" y="3984"/>
              <a:ext cx="385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 baseline="0"/>
            </a:p>
          </p:txBody>
        </p:sp>
      </p:grp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8207375" y="0"/>
            <a:ext cx="936625" cy="4064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  <a:effectLst>
            <a:prstShdw prst="shdw17" dist="17961" dir="2700000">
              <a:srgbClr val="0000FF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000" baseline="0" dirty="0" smtClean="0">
                <a:latin typeface="標楷體" pitchFamily="65" charset="-120"/>
              </a:rPr>
              <a:t>課</a:t>
            </a:r>
            <a:r>
              <a:rPr lang="en-US" altLang="zh-TW" sz="2000" baseline="0" dirty="0" smtClean="0">
                <a:latin typeface="標楷體" pitchFamily="65" charset="-120"/>
              </a:rPr>
              <a:t>P69</a:t>
            </a:r>
            <a:endParaRPr lang="en-US" altLang="zh-TW" sz="2000" baseline="0" dirty="0">
              <a:latin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11410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8207375" y="0"/>
            <a:ext cx="936625" cy="406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>
            <a:prstShdw prst="shdw17" dist="17961" dir="2700000">
              <a:srgbClr val="0000FF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000" baseline="0" dirty="0" smtClean="0">
                <a:latin typeface="標楷體" pitchFamily="65" charset="-120"/>
              </a:rPr>
              <a:t>課</a:t>
            </a:r>
            <a:r>
              <a:rPr lang="en-US" altLang="zh-TW" sz="2000" baseline="0" dirty="0" smtClean="0">
                <a:latin typeface="標楷體" pitchFamily="65" charset="-120"/>
              </a:rPr>
              <a:t>P69</a:t>
            </a:r>
            <a:endParaRPr lang="en-US" altLang="zh-TW" sz="2000" baseline="0" dirty="0">
              <a:latin typeface="標楷體" pitchFamily="65" charset="-120"/>
            </a:endParaRPr>
          </a:p>
        </p:txBody>
      </p:sp>
      <p:sp>
        <p:nvSpPr>
          <p:cNvPr id="21" name="Text Box 19"/>
          <p:cNvSpPr txBox="1">
            <a:spLocks noChangeArrowheads="1"/>
          </p:cNvSpPr>
          <p:nvPr/>
        </p:nvSpPr>
        <p:spPr bwMode="auto">
          <a:xfrm>
            <a:off x="6341284" y="4293096"/>
            <a:ext cx="23272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aseline="0" dirty="0"/>
              <a:t>舞臺雷射光</a:t>
            </a:r>
            <a:endParaRPr lang="en-US" altLang="zh-TW" i="1" baseline="0" dirty="0" smtClean="0">
              <a:latin typeface="Times New Roman" pitchFamily="18" charset="0"/>
              <a:sym typeface="Wingdings" pitchFamily="2" charset="2"/>
            </a:endParaRPr>
          </a:p>
        </p:txBody>
      </p:sp>
      <p:grpSp>
        <p:nvGrpSpPr>
          <p:cNvPr id="17" name="群組 16"/>
          <p:cNvGrpSpPr/>
          <p:nvPr/>
        </p:nvGrpSpPr>
        <p:grpSpPr>
          <a:xfrm>
            <a:off x="35496" y="657004"/>
            <a:ext cx="8997927" cy="5142099"/>
            <a:chOff x="2682456" y="573602"/>
            <a:chExt cx="8997927" cy="5142099"/>
          </a:xfrm>
        </p:grpSpPr>
        <p:pic>
          <p:nvPicPr>
            <p:cNvPr id="24" name="圖片 2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2069"/>
            <a:stretch/>
          </p:blipFill>
          <p:spPr>
            <a:xfrm>
              <a:off x="2682456" y="573602"/>
              <a:ext cx="8997927" cy="502811"/>
            </a:xfrm>
            <a:prstGeom prst="rect">
              <a:avLst/>
            </a:prstGeom>
          </p:spPr>
        </p:pic>
        <p:sp>
          <p:nvSpPr>
            <p:cNvPr id="25" name="矩形 24"/>
            <p:cNvSpPr/>
            <p:nvPr/>
          </p:nvSpPr>
          <p:spPr>
            <a:xfrm>
              <a:off x="2717482" y="1044857"/>
              <a:ext cx="8962901" cy="4670844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00B4D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3" name="矩形 2"/>
          <p:cNvSpPr/>
          <p:nvPr/>
        </p:nvSpPr>
        <p:spPr>
          <a:xfrm>
            <a:off x="168595" y="1165612"/>
            <a:ext cx="4907461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 baseline="0" dirty="0" smtClean="0">
                <a:latin typeface="ARYuanB5-ExtraBold"/>
              </a:rPr>
              <a:t>鏡子</a:t>
            </a:r>
            <a:endParaRPr lang="en-US" altLang="zh-TW" b="1" baseline="0" dirty="0" smtClean="0">
              <a:latin typeface="ARYuanB5-ExtraBold"/>
            </a:endParaRPr>
          </a:p>
          <a:p>
            <a:r>
              <a:rPr lang="zh-TW" altLang="en-US" baseline="0" dirty="0" smtClean="0">
                <a:latin typeface="StdKaiZuinnEG-Md"/>
              </a:rPr>
              <a:t>　</a:t>
            </a:r>
            <a:r>
              <a:rPr lang="zh-TW" altLang="en-US" baseline="0" dirty="0">
                <a:latin typeface="StdKaiZuinnEG-Md"/>
              </a:rPr>
              <a:t>　鏡子的表面光滑，</a:t>
            </a:r>
            <a:r>
              <a:rPr lang="zh-TW" altLang="en-US" baseline="0" dirty="0" smtClean="0">
                <a:latin typeface="StdKaiZuinnEG-Md"/>
              </a:rPr>
              <a:t>具有反射</a:t>
            </a:r>
            <a:r>
              <a:rPr lang="zh-TW" altLang="en-US" baseline="0" dirty="0">
                <a:latin typeface="StdKaiZuinnEG-Md"/>
              </a:rPr>
              <a:t>的特性，其材質通常</a:t>
            </a:r>
            <a:r>
              <a:rPr lang="zh-TW" altLang="en-US" baseline="0" dirty="0" smtClean="0">
                <a:latin typeface="StdKaiZuinnEG-Md"/>
              </a:rPr>
              <a:t>為玻璃</a:t>
            </a:r>
            <a:r>
              <a:rPr lang="zh-TW" altLang="en-US" baseline="0" dirty="0">
                <a:latin typeface="StdKaiZuinnEG-Md"/>
              </a:rPr>
              <a:t>，在玻璃的一面鍍上</a:t>
            </a:r>
            <a:r>
              <a:rPr lang="zh-TW" altLang="en-US" baseline="0" dirty="0" smtClean="0">
                <a:latin typeface="StdKaiZuinnEG-Md"/>
              </a:rPr>
              <a:t>銀或</a:t>
            </a:r>
            <a:r>
              <a:rPr lang="zh-TW" altLang="en-US" baseline="0" dirty="0">
                <a:latin typeface="StdKaiZuinnEG-Md"/>
              </a:rPr>
              <a:t>鋁，等到乾燥以後，這</a:t>
            </a:r>
            <a:r>
              <a:rPr lang="zh-TW" altLang="en-US" baseline="0" dirty="0" smtClean="0">
                <a:latin typeface="StdKaiZuinnEG-Md"/>
              </a:rPr>
              <a:t>片玻璃</a:t>
            </a:r>
            <a:r>
              <a:rPr lang="zh-TW" altLang="en-US" baseline="0" dirty="0">
                <a:latin typeface="StdKaiZuinnEG-Md"/>
              </a:rPr>
              <a:t>就變成了鏡子，可以</a:t>
            </a:r>
            <a:r>
              <a:rPr lang="zh-TW" altLang="en-US" baseline="0" dirty="0" smtClean="0">
                <a:latin typeface="StdKaiZuinnEG-Md"/>
              </a:rPr>
              <a:t>反射</a:t>
            </a:r>
            <a:r>
              <a:rPr lang="zh-TW" altLang="en-US" baseline="0" dirty="0">
                <a:latin typeface="StdKaiZuinnEG-Md"/>
              </a:rPr>
              <a:t>光線形成物品的影像。</a:t>
            </a:r>
            <a:endParaRPr lang="zh-TW" altLang="en-US" dirty="0"/>
          </a:p>
        </p:txBody>
      </p:sp>
      <p:grpSp>
        <p:nvGrpSpPr>
          <p:cNvPr id="7" name="Group 11"/>
          <p:cNvGrpSpPr>
            <a:grpSpLocks/>
          </p:cNvGrpSpPr>
          <p:nvPr/>
        </p:nvGrpSpPr>
        <p:grpSpPr bwMode="auto">
          <a:xfrm>
            <a:off x="7761288" y="4916884"/>
            <a:ext cx="1382712" cy="1968500"/>
            <a:chOff x="4889" y="3090"/>
            <a:chExt cx="871" cy="1240"/>
          </a:xfrm>
        </p:grpSpPr>
        <p:pic>
          <p:nvPicPr>
            <p:cNvPr id="8" name="Picture 12" descr="未命名 -3拷貝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89" y="3090"/>
              <a:ext cx="870" cy="1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13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 rot="-686268">
              <a:off x="5051" y="3332"/>
              <a:ext cx="703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 baseline="0"/>
            </a:p>
          </p:txBody>
        </p:sp>
        <p:sp>
          <p:nvSpPr>
            <p:cNvPr id="10" name="Rectangle 14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 rot="669763">
              <a:off x="4921" y="3676"/>
              <a:ext cx="681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 baseline="0"/>
            </a:p>
          </p:txBody>
        </p:sp>
        <p:sp>
          <p:nvSpPr>
            <p:cNvPr id="11" name="Rectangle 15">
              <a:hlinkClick r:id="" action="ppaction://hlinkshowjump?jump=endshow"/>
            </p:cNvPr>
            <p:cNvSpPr>
              <a:spLocks noChangeArrowheads="1"/>
            </p:cNvSpPr>
            <p:nvPr/>
          </p:nvSpPr>
          <p:spPr bwMode="auto">
            <a:xfrm>
              <a:off x="5375" y="3984"/>
              <a:ext cx="385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 baseline="0"/>
            </a:p>
          </p:txBody>
        </p:sp>
      </p:grpSp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470" y="1860201"/>
            <a:ext cx="3617094" cy="27922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Rectangle 12">
            <a:hlinkClick r:id="rId6" action="ppaction://hlinkfile"/>
          </p:cNvPr>
          <p:cNvSpPr>
            <a:spLocks noChangeArrowheads="1"/>
          </p:cNvSpPr>
          <p:nvPr/>
        </p:nvSpPr>
        <p:spPr bwMode="auto">
          <a:xfrm>
            <a:off x="1320100" y="5515074"/>
            <a:ext cx="3165475" cy="376237"/>
          </a:xfrm>
          <a:prstGeom prst="rect">
            <a:avLst/>
          </a:prstGeom>
          <a:solidFill>
            <a:srgbClr val="CCFFFF"/>
          </a:solidFill>
          <a:ln w="9525">
            <a:solidFill>
              <a:srgbClr val="CCFF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en-US" sz="1800" b="1" u="sng" baseline="0">
                <a:solidFill>
                  <a:srgbClr val="0000FF"/>
                </a:solidFill>
              </a:rPr>
              <a:t>補充─如何讓玻璃變成鏡子？</a:t>
            </a:r>
          </a:p>
        </p:txBody>
      </p:sp>
      <p:sp>
        <p:nvSpPr>
          <p:cNvPr id="15" name="AutoShape 13">
            <a:hlinkClick r:id="rId6" action="ppaction://hlinkfile"/>
          </p:cNvPr>
          <p:cNvSpPr>
            <a:spLocks noChangeArrowheads="1"/>
          </p:cNvSpPr>
          <p:nvPr/>
        </p:nvSpPr>
        <p:spPr bwMode="auto">
          <a:xfrm>
            <a:off x="383475" y="5445224"/>
            <a:ext cx="936625" cy="504825"/>
          </a:xfrm>
          <a:prstGeom prst="flowChartAlternateProcess">
            <a:avLst/>
          </a:prstGeom>
          <a:solidFill>
            <a:srgbClr val="0000FF"/>
          </a:solidFill>
          <a:ln w="25400">
            <a:solidFill>
              <a:srgbClr val="000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TW" altLang="en-US" sz="2800" b="1" baseline="0">
                <a:solidFill>
                  <a:schemeClr val="bg1"/>
                </a:solidFill>
              </a:rPr>
              <a:t>影片</a:t>
            </a:r>
          </a:p>
        </p:txBody>
      </p:sp>
      <p:sp>
        <p:nvSpPr>
          <p:cNvPr id="16" name="Rectangle 12">
            <a:hlinkClick r:id="rId7" action="ppaction://hlinkfile"/>
          </p:cNvPr>
          <p:cNvSpPr>
            <a:spLocks noChangeArrowheads="1"/>
          </p:cNvSpPr>
          <p:nvPr/>
        </p:nvSpPr>
        <p:spPr bwMode="auto">
          <a:xfrm>
            <a:off x="5645869" y="5532536"/>
            <a:ext cx="2022475" cy="376238"/>
          </a:xfrm>
          <a:prstGeom prst="rect">
            <a:avLst/>
          </a:prstGeom>
          <a:solidFill>
            <a:srgbClr val="CCFFFF"/>
          </a:solidFill>
          <a:ln w="9525">
            <a:solidFill>
              <a:srgbClr val="CCFF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en-US" sz="1800" b="1" u="sng" baseline="0">
                <a:solidFill>
                  <a:srgbClr val="0000FF"/>
                </a:solidFill>
              </a:rPr>
              <a:t>補充─製作潛望鏡</a:t>
            </a:r>
          </a:p>
        </p:txBody>
      </p:sp>
      <p:sp>
        <p:nvSpPr>
          <p:cNvPr id="18" name="AutoShape 13">
            <a:hlinkClick r:id="rId7" action="ppaction://hlinkfile"/>
          </p:cNvPr>
          <p:cNvSpPr>
            <a:spLocks noChangeArrowheads="1"/>
          </p:cNvSpPr>
          <p:nvPr/>
        </p:nvSpPr>
        <p:spPr bwMode="auto">
          <a:xfrm>
            <a:off x="4709244" y="5462686"/>
            <a:ext cx="936625" cy="504825"/>
          </a:xfrm>
          <a:prstGeom prst="flowChartAlternateProcess">
            <a:avLst/>
          </a:prstGeom>
          <a:solidFill>
            <a:srgbClr val="0000FF"/>
          </a:solidFill>
          <a:ln w="25400">
            <a:solidFill>
              <a:srgbClr val="000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TW" altLang="en-US" sz="2800" b="1" baseline="0">
                <a:solidFill>
                  <a:schemeClr val="bg1"/>
                </a:solidFill>
              </a:rPr>
              <a:t>影片</a:t>
            </a:r>
          </a:p>
        </p:txBody>
      </p:sp>
    </p:spTree>
    <p:extLst>
      <p:ext uri="{BB962C8B-B14F-4D97-AF65-F5344CB8AC3E}">
        <p14:creationId xmlns:p14="http://schemas.microsoft.com/office/powerpoint/2010/main" val="1395101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9"/>
          <p:cNvSpPr txBox="1">
            <a:spLocks noChangeArrowheads="1"/>
          </p:cNvSpPr>
          <p:nvPr/>
        </p:nvSpPr>
        <p:spPr bwMode="auto">
          <a:xfrm>
            <a:off x="313341" y="1250918"/>
            <a:ext cx="8225390" cy="1077218"/>
          </a:xfrm>
          <a:prstGeom prst="rect">
            <a:avLst/>
          </a:prstGeom>
          <a:solidFill>
            <a:schemeClr val="bg1">
              <a:alpha val="6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zh-TW" altLang="en-US" baseline="0" dirty="0" smtClean="0"/>
              <a:t>　　</a:t>
            </a:r>
            <a:r>
              <a:rPr lang="zh-TW" altLang="en-US" baseline="0" dirty="0"/>
              <a:t>生活中，有哪些物品是</a:t>
            </a:r>
            <a:r>
              <a:rPr lang="zh-TW" altLang="en-US" baseline="0" dirty="0" smtClean="0"/>
              <a:t>利用光</a:t>
            </a:r>
            <a:r>
              <a:rPr lang="zh-TW" altLang="en-US" baseline="0" dirty="0"/>
              <a:t>的反射現象設計的呢？說說</a:t>
            </a:r>
            <a:r>
              <a:rPr lang="zh-TW" altLang="en-US" baseline="0" dirty="0" smtClean="0"/>
              <a:t>看它們</a:t>
            </a:r>
            <a:r>
              <a:rPr lang="zh-TW" altLang="en-US" baseline="0" dirty="0"/>
              <a:t>有什麼用途？</a:t>
            </a:r>
            <a:endParaRPr lang="en-US" altLang="en-US" baseline="0" dirty="0">
              <a:latin typeface="Times New Roman" pitchFamily="18" charset="0"/>
              <a:sym typeface="Wingdings" pitchFamily="2" charset="2"/>
            </a:endParaRPr>
          </a:p>
        </p:txBody>
      </p:sp>
      <p:sp>
        <p:nvSpPr>
          <p:cNvPr id="3" name="Text Box 13"/>
          <p:cNvSpPr txBox="1">
            <a:spLocks noChangeArrowheads="1"/>
          </p:cNvSpPr>
          <p:nvPr/>
        </p:nvSpPr>
        <p:spPr bwMode="auto">
          <a:xfrm>
            <a:off x="8207375" y="0"/>
            <a:ext cx="936625" cy="406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>
            <a:prstShdw prst="shdw17" dist="17961" dir="2700000">
              <a:srgbClr val="0000FF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000" baseline="0" dirty="0" smtClean="0">
                <a:latin typeface="標楷體" pitchFamily="65" charset="-120"/>
              </a:rPr>
              <a:t>課</a:t>
            </a:r>
            <a:r>
              <a:rPr lang="en-US" altLang="zh-TW" sz="2000" baseline="0" dirty="0" smtClean="0">
                <a:latin typeface="標楷體" pitchFamily="65" charset="-120"/>
              </a:rPr>
              <a:t>P70</a:t>
            </a:r>
            <a:endParaRPr lang="en-US" altLang="zh-TW" sz="2000" baseline="0" dirty="0">
              <a:latin typeface="標楷體" pitchFamily="65" charset="-120"/>
            </a:endParaRPr>
          </a:p>
        </p:txBody>
      </p: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7761288" y="4916884"/>
            <a:ext cx="1382712" cy="1968500"/>
            <a:chOff x="4889" y="3090"/>
            <a:chExt cx="871" cy="1240"/>
          </a:xfrm>
        </p:grpSpPr>
        <p:pic>
          <p:nvPicPr>
            <p:cNvPr id="5" name="Picture 12" descr="未命名 -3拷貝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889" y="3090"/>
              <a:ext cx="870" cy="1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ectangle 13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 rot="-686268">
              <a:off x="5051" y="3332"/>
              <a:ext cx="703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 baseline="0"/>
            </a:p>
          </p:txBody>
        </p:sp>
        <p:sp>
          <p:nvSpPr>
            <p:cNvPr id="7" name="Rectangle 14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 rot="669763">
              <a:off x="4921" y="3676"/>
              <a:ext cx="681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 baseline="0"/>
            </a:p>
          </p:txBody>
        </p:sp>
        <p:sp>
          <p:nvSpPr>
            <p:cNvPr id="8" name="Rectangle 15">
              <a:hlinkClick r:id="" action="ppaction://hlinkshowjump?jump=endshow"/>
            </p:cNvPr>
            <p:cNvSpPr>
              <a:spLocks noChangeArrowheads="1"/>
            </p:cNvSpPr>
            <p:nvPr/>
          </p:nvSpPr>
          <p:spPr bwMode="auto">
            <a:xfrm>
              <a:off x="5375" y="3984"/>
              <a:ext cx="385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 baseline="0"/>
            </a:p>
          </p:txBody>
        </p:sp>
      </p:grpSp>
      <p:sp>
        <p:nvSpPr>
          <p:cNvPr id="9" name="圓角矩形 8"/>
          <p:cNvSpPr/>
          <p:nvPr/>
        </p:nvSpPr>
        <p:spPr>
          <a:xfrm>
            <a:off x="183923" y="2340784"/>
            <a:ext cx="8507131" cy="1736646"/>
          </a:xfrm>
          <a:prstGeom prst="roundRect">
            <a:avLst/>
          </a:prstGeom>
          <a:solidFill>
            <a:srgbClr val="FFFFFF">
              <a:alpha val="80000"/>
            </a:srgbClr>
          </a:solidFill>
        </p:spPr>
        <p:txBody>
          <a:bodyPr wrap="square">
            <a:spAutoFit/>
          </a:bodyPr>
          <a:lstStyle/>
          <a:p>
            <a:r>
              <a:rPr lang="zh-TW" altLang="en-US" baseline="0" dirty="0">
                <a:solidFill>
                  <a:srgbClr val="FF0000"/>
                </a:solidFill>
              </a:rPr>
              <a:t>汽車後視鏡和轉彎處的凸面鏡，可以增加視線的角度、範圍，</a:t>
            </a:r>
            <a:r>
              <a:rPr lang="zh-TW" altLang="en-US" baseline="0" dirty="0" smtClean="0">
                <a:solidFill>
                  <a:srgbClr val="FF0000"/>
                </a:solidFill>
              </a:rPr>
              <a:t>可以</a:t>
            </a:r>
            <a:r>
              <a:rPr lang="zh-TW" altLang="en-US" baseline="0" dirty="0">
                <a:solidFill>
                  <a:srgbClr val="FF0000"/>
                </a:solidFill>
              </a:rPr>
              <a:t>讓我們更安全的駕駛或行走。</a:t>
            </a:r>
          </a:p>
        </p:txBody>
      </p:sp>
    </p:spTree>
    <p:extLst>
      <p:ext uri="{BB962C8B-B14F-4D97-AF65-F5344CB8AC3E}">
        <p14:creationId xmlns:p14="http://schemas.microsoft.com/office/powerpoint/2010/main" val="2403554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圓角矩形 34"/>
          <p:cNvSpPr/>
          <p:nvPr/>
        </p:nvSpPr>
        <p:spPr>
          <a:xfrm>
            <a:off x="188958" y="678012"/>
            <a:ext cx="4180736" cy="5040560"/>
          </a:xfrm>
          <a:prstGeom prst="roundRect">
            <a:avLst>
              <a:gd name="adj" fmla="val 700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Text Box 13"/>
          <p:cNvSpPr txBox="1">
            <a:spLocks noChangeArrowheads="1"/>
          </p:cNvSpPr>
          <p:nvPr/>
        </p:nvSpPr>
        <p:spPr bwMode="auto">
          <a:xfrm>
            <a:off x="8207375" y="0"/>
            <a:ext cx="936625" cy="406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>
            <a:prstShdw prst="shdw17" dist="17961" dir="2700000">
              <a:srgbClr val="0000FF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000" baseline="0" dirty="0" smtClean="0">
                <a:latin typeface="標楷體" pitchFamily="65" charset="-120"/>
              </a:rPr>
              <a:t>課</a:t>
            </a:r>
            <a:r>
              <a:rPr lang="en-US" altLang="zh-TW" sz="2000" baseline="0" dirty="0" smtClean="0">
                <a:latin typeface="標楷體" pitchFamily="65" charset="-120"/>
              </a:rPr>
              <a:t>P70</a:t>
            </a:r>
            <a:endParaRPr lang="en-US" altLang="zh-TW" sz="2000" baseline="0" dirty="0">
              <a:latin typeface="標楷體" pitchFamily="65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26" y="901875"/>
            <a:ext cx="3563252" cy="2281371"/>
          </a:xfrm>
          <a:prstGeom prst="rect">
            <a:avLst/>
          </a:prstGeom>
        </p:spPr>
      </p:pic>
      <p:grpSp>
        <p:nvGrpSpPr>
          <p:cNvPr id="32" name="群組 31"/>
          <p:cNvGrpSpPr/>
          <p:nvPr/>
        </p:nvGrpSpPr>
        <p:grpSpPr>
          <a:xfrm>
            <a:off x="282503" y="3148925"/>
            <a:ext cx="3870775" cy="2353622"/>
            <a:chOff x="3954349" y="4243729"/>
            <a:chExt cx="3870775" cy="2353622"/>
          </a:xfrm>
        </p:grpSpPr>
        <p:grpSp>
          <p:nvGrpSpPr>
            <p:cNvPr id="26" name="群組 25"/>
            <p:cNvGrpSpPr/>
            <p:nvPr/>
          </p:nvGrpSpPr>
          <p:grpSpPr>
            <a:xfrm>
              <a:off x="3954349" y="4243729"/>
              <a:ext cx="3870775" cy="2353622"/>
              <a:chOff x="4567667" y="1638478"/>
              <a:chExt cx="3870775" cy="2353622"/>
            </a:xfrm>
          </p:grpSpPr>
          <p:sp>
            <p:nvSpPr>
              <p:cNvPr id="27" name="圓角矩形 26"/>
              <p:cNvSpPr/>
              <p:nvPr/>
            </p:nvSpPr>
            <p:spPr>
              <a:xfrm>
                <a:off x="4875190" y="1850489"/>
                <a:ext cx="3563252" cy="2141611"/>
              </a:xfrm>
              <a:prstGeom prst="roundRect">
                <a:avLst/>
              </a:prstGeom>
              <a:solidFill>
                <a:srgbClr val="FEE7B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pic>
            <p:nvPicPr>
              <p:cNvPr id="28" name="Picture 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4567667" y="1638478"/>
                <a:ext cx="1193631" cy="1241242"/>
              </a:xfrm>
              <a:prstGeom prst="rect">
                <a:avLst/>
              </a:prstGeom>
              <a:noFill/>
            </p:spPr>
          </p:pic>
        </p:grpSp>
        <p:sp>
          <p:nvSpPr>
            <p:cNvPr id="29" name="Text Box 19"/>
            <p:cNvSpPr txBox="1">
              <a:spLocks noChangeArrowheads="1"/>
            </p:cNvSpPr>
            <p:nvPr/>
          </p:nvSpPr>
          <p:spPr bwMode="auto">
            <a:xfrm>
              <a:off x="5081669" y="4471615"/>
              <a:ext cx="2662907" cy="20621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just"/>
              <a:r>
                <a:rPr lang="zh-TW" altLang="en-US" baseline="0" dirty="0" smtClean="0"/>
                <a:t>從</a:t>
              </a:r>
              <a:r>
                <a:rPr lang="zh-TW" altLang="en-US" baseline="0" dirty="0"/>
                <a:t>車子後視鏡</a:t>
              </a:r>
              <a:r>
                <a:rPr lang="zh-TW" altLang="en-US" baseline="0" dirty="0" smtClean="0"/>
                <a:t>可以</a:t>
              </a:r>
              <a:r>
                <a:rPr lang="zh-TW" altLang="en-US" baseline="0" dirty="0"/>
                <a:t>看見後方的</a:t>
              </a:r>
              <a:r>
                <a:rPr lang="zh-TW" altLang="en-US" baseline="0" dirty="0" smtClean="0"/>
                <a:t>路況</a:t>
              </a:r>
              <a:r>
                <a:rPr lang="zh-TW" altLang="en-US" baseline="0" dirty="0"/>
                <a:t>，讓行車更</a:t>
              </a:r>
              <a:r>
                <a:rPr lang="zh-TW" altLang="en-US" baseline="0" dirty="0" smtClean="0"/>
                <a:t>安全</a:t>
              </a:r>
              <a:r>
                <a:rPr lang="zh-TW" altLang="en-US" baseline="0" dirty="0"/>
                <a:t>。</a:t>
              </a:r>
              <a:endParaRPr lang="en-US" altLang="en-US" baseline="0" dirty="0">
                <a:latin typeface="Times New Roman" pitchFamily="18" charset="0"/>
                <a:sym typeface="Wingdings" pitchFamily="2" charset="2"/>
              </a:endParaRPr>
            </a:p>
          </p:txBody>
        </p:sp>
      </p:grpSp>
      <p:sp>
        <p:nvSpPr>
          <p:cNvPr id="43" name="圓角矩形 42"/>
          <p:cNvSpPr/>
          <p:nvPr/>
        </p:nvSpPr>
        <p:spPr>
          <a:xfrm>
            <a:off x="4505283" y="678012"/>
            <a:ext cx="4179600" cy="5040560"/>
          </a:xfrm>
          <a:prstGeom prst="roundRect">
            <a:avLst>
              <a:gd name="adj" fmla="val 700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0" name="圖片 4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764" y="684727"/>
            <a:ext cx="3563252" cy="3158939"/>
          </a:xfrm>
          <a:prstGeom prst="rect">
            <a:avLst/>
          </a:prstGeom>
        </p:spPr>
      </p:pic>
      <p:grpSp>
        <p:nvGrpSpPr>
          <p:cNvPr id="34" name="群組 33"/>
          <p:cNvGrpSpPr/>
          <p:nvPr/>
        </p:nvGrpSpPr>
        <p:grpSpPr>
          <a:xfrm>
            <a:off x="4536380" y="3769546"/>
            <a:ext cx="3931636" cy="1733002"/>
            <a:chOff x="11482" y="4242582"/>
            <a:chExt cx="3931636" cy="1733002"/>
          </a:xfrm>
        </p:grpSpPr>
        <p:sp>
          <p:nvSpPr>
            <p:cNvPr id="30" name="圓角矩形 29"/>
            <p:cNvSpPr/>
            <p:nvPr/>
          </p:nvSpPr>
          <p:spPr>
            <a:xfrm>
              <a:off x="379866" y="4430330"/>
              <a:ext cx="3563252" cy="1545254"/>
            </a:xfrm>
            <a:prstGeom prst="roundRect">
              <a:avLst/>
            </a:prstGeom>
            <a:solidFill>
              <a:srgbClr val="FBE6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31" name="Picture 3" descr="\\Yami_Backup\02_WorkStation\Yami_WorkBackUp\02_WorkStation\01_Animation\01_翰林\00_107上學期\01_數位部\02_製作區\01_國小\01_creative_製作區\03_自然\02_ppt\4上\01_source\01_習作_課本頁\課本\03-107自然4上課本L02拉頁-0207\107自然4上課本L02拉頁_0031_45-48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482" y="4242582"/>
              <a:ext cx="1315911" cy="1152128"/>
            </a:xfrm>
            <a:prstGeom prst="rect">
              <a:avLst/>
            </a:prstGeom>
            <a:noFill/>
          </p:spPr>
        </p:pic>
        <p:sp>
          <p:nvSpPr>
            <p:cNvPr id="33" name="Text Box 19"/>
            <p:cNvSpPr txBox="1">
              <a:spLocks noChangeArrowheads="1"/>
            </p:cNvSpPr>
            <p:nvPr/>
          </p:nvSpPr>
          <p:spPr bwMode="auto">
            <a:xfrm>
              <a:off x="1283628" y="4519886"/>
              <a:ext cx="2383126" cy="1077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zh-TW" altLang="en-US" baseline="0" dirty="0"/>
                <a:t>轉彎</a:t>
              </a:r>
              <a:r>
                <a:rPr lang="zh-TW" altLang="en-US" baseline="0" dirty="0" smtClean="0"/>
                <a:t>處的圓鏡可以</a:t>
              </a:r>
              <a:r>
                <a:rPr lang="en-US" altLang="zh-TW" baseline="0" dirty="0" smtClean="0"/>
                <a:t>……</a:t>
              </a:r>
              <a:endParaRPr lang="en-US" altLang="en-US" baseline="0" dirty="0">
                <a:latin typeface="Times New Roman" pitchFamily="18" charset="0"/>
                <a:sym typeface="Wingdings" pitchFamily="2" charset="2"/>
              </a:endParaRPr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7761288" y="4916884"/>
            <a:ext cx="1382712" cy="1968500"/>
            <a:chOff x="4889" y="3090"/>
            <a:chExt cx="871" cy="1240"/>
          </a:xfrm>
        </p:grpSpPr>
        <p:pic>
          <p:nvPicPr>
            <p:cNvPr id="5" name="Picture 12" descr="未命名 -3拷貝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889" y="3090"/>
              <a:ext cx="870" cy="1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ectangle 13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 rot="-686268">
              <a:off x="5051" y="3332"/>
              <a:ext cx="703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 baseline="0"/>
            </a:p>
          </p:txBody>
        </p:sp>
        <p:sp>
          <p:nvSpPr>
            <p:cNvPr id="7" name="Rectangle 14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 rot="669763">
              <a:off x="4921" y="3676"/>
              <a:ext cx="681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 baseline="0"/>
            </a:p>
          </p:txBody>
        </p:sp>
        <p:sp>
          <p:nvSpPr>
            <p:cNvPr id="8" name="Rectangle 15">
              <a:hlinkClick r:id="" action="ppaction://hlinkshowjump?jump=endshow"/>
            </p:cNvPr>
            <p:cNvSpPr>
              <a:spLocks noChangeArrowheads="1"/>
            </p:cNvSpPr>
            <p:nvPr/>
          </p:nvSpPr>
          <p:spPr bwMode="auto">
            <a:xfrm>
              <a:off x="5375" y="3984"/>
              <a:ext cx="385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 baseline="0"/>
            </a:p>
          </p:txBody>
        </p:sp>
      </p:grpSp>
    </p:spTree>
    <p:extLst>
      <p:ext uri="{BB962C8B-B14F-4D97-AF65-F5344CB8AC3E}">
        <p14:creationId xmlns:p14="http://schemas.microsoft.com/office/powerpoint/2010/main" val="499865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圓角矩形 34"/>
          <p:cNvSpPr/>
          <p:nvPr/>
        </p:nvSpPr>
        <p:spPr>
          <a:xfrm>
            <a:off x="324547" y="476672"/>
            <a:ext cx="4180736" cy="5328592"/>
          </a:xfrm>
          <a:prstGeom prst="roundRect">
            <a:avLst>
              <a:gd name="adj" fmla="val 700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Text Box 13"/>
          <p:cNvSpPr txBox="1">
            <a:spLocks noChangeArrowheads="1"/>
          </p:cNvSpPr>
          <p:nvPr/>
        </p:nvSpPr>
        <p:spPr bwMode="auto">
          <a:xfrm>
            <a:off x="8207375" y="0"/>
            <a:ext cx="936625" cy="406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>
            <a:prstShdw prst="shdw17" dist="17961" dir="2700000">
              <a:srgbClr val="0000FF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000" baseline="0" dirty="0" smtClean="0">
                <a:latin typeface="標楷體" pitchFamily="65" charset="-120"/>
              </a:rPr>
              <a:t>課</a:t>
            </a:r>
            <a:r>
              <a:rPr lang="en-US" altLang="zh-TW" sz="2000" baseline="0" dirty="0" smtClean="0">
                <a:latin typeface="標楷體" pitchFamily="65" charset="-120"/>
              </a:rPr>
              <a:t>P70</a:t>
            </a:r>
            <a:endParaRPr lang="en-US" altLang="zh-TW" sz="2000" baseline="0" dirty="0">
              <a:latin typeface="標楷體" pitchFamily="65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89" y="616882"/>
            <a:ext cx="3482704" cy="2428617"/>
          </a:xfrm>
          <a:prstGeom prst="rect">
            <a:avLst/>
          </a:prstGeom>
        </p:spPr>
      </p:pic>
      <p:sp>
        <p:nvSpPr>
          <p:cNvPr id="27" name="圓角矩形 26"/>
          <p:cNvSpPr/>
          <p:nvPr/>
        </p:nvSpPr>
        <p:spPr>
          <a:xfrm>
            <a:off x="725615" y="3159596"/>
            <a:ext cx="3563252" cy="2497846"/>
          </a:xfrm>
          <a:prstGeom prst="roundRect">
            <a:avLst/>
          </a:prstGeom>
          <a:solidFill>
            <a:srgbClr val="C8EA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Text Box 19"/>
          <p:cNvSpPr txBox="1">
            <a:spLocks noChangeArrowheads="1"/>
          </p:cNvSpPr>
          <p:nvPr/>
        </p:nvSpPr>
        <p:spPr bwMode="auto">
          <a:xfrm>
            <a:off x="1545412" y="3175471"/>
            <a:ext cx="2662907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zh-TW" altLang="en-US" baseline="0" dirty="0"/>
              <a:t>安全島上的反</a:t>
            </a:r>
          </a:p>
          <a:p>
            <a:pPr algn="just"/>
            <a:r>
              <a:rPr lang="zh-TW" altLang="en-US" baseline="0" dirty="0"/>
              <a:t>光標誌可以提</a:t>
            </a:r>
          </a:p>
          <a:p>
            <a:pPr algn="just"/>
            <a:r>
              <a:rPr lang="zh-TW" altLang="en-US" baseline="0" dirty="0"/>
              <a:t>醒用路人， </a:t>
            </a:r>
            <a:r>
              <a:rPr lang="zh-TW" altLang="en-US" baseline="0" dirty="0" smtClean="0"/>
              <a:t>避免</a:t>
            </a:r>
            <a:r>
              <a:rPr lang="zh-TW" altLang="en-US" baseline="0" dirty="0"/>
              <a:t>發生</a:t>
            </a:r>
            <a:r>
              <a:rPr lang="zh-TW" altLang="en-US" baseline="0" dirty="0" smtClean="0"/>
              <a:t>事故</a:t>
            </a:r>
            <a:r>
              <a:rPr lang="en-US" altLang="zh-TW" baseline="0" dirty="0" smtClean="0"/>
              <a:t/>
            </a:r>
            <a:br>
              <a:rPr lang="en-US" altLang="zh-TW" baseline="0" dirty="0" smtClean="0"/>
            </a:br>
            <a:r>
              <a:rPr lang="zh-TW" altLang="en-US" baseline="0" dirty="0" smtClean="0"/>
              <a:t>。</a:t>
            </a:r>
            <a:endParaRPr lang="en-US" altLang="en-US" baseline="0" dirty="0">
              <a:latin typeface="Times New Roman" pitchFamily="18" charset="0"/>
              <a:sym typeface="Wingdings" pitchFamily="2" charset="2"/>
            </a:endParaRPr>
          </a:p>
        </p:txBody>
      </p:sp>
      <p:pic>
        <p:nvPicPr>
          <p:cNvPr id="25" name="Picture 3" descr="\\Yami_Backup\02_WorkStation\Yami_WorkBackUp\02_WorkStation\01_Animation\01_翰林\00_107上學期\01_數位部\02_製作區\01_國小\01_creative_製作區\03_自然\02_ppt\4上\01_source\01_習作_課本頁\課本\03-107自然4上課本L02拉頁-0207\107自然4上課本L02拉頁_0021_45-4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395536" y="2943571"/>
            <a:ext cx="1181091" cy="1253898"/>
          </a:xfrm>
          <a:prstGeom prst="rect">
            <a:avLst/>
          </a:prstGeom>
          <a:noFill/>
        </p:spPr>
      </p:pic>
      <p:sp>
        <p:nvSpPr>
          <p:cNvPr id="39" name="圓角矩形 38"/>
          <p:cNvSpPr/>
          <p:nvPr/>
        </p:nvSpPr>
        <p:spPr>
          <a:xfrm>
            <a:off x="4645564" y="476672"/>
            <a:ext cx="4180736" cy="5328592"/>
          </a:xfrm>
          <a:prstGeom prst="roundRect">
            <a:avLst>
              <a:gd name="adj" fmla="val 700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0" name="圖片 3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961" y="616882"/>
            <a:ext cx="3402593" cy="2428617"/>
          </a:xfrm>
          <a:prstGeom prst="rect">
            <a:avLst/>
          </a:prstGeom>
        </p:spPr>
      </p:pic>
      <p:sp>
        <p:nvSpPr>
          <p:cNvPr id="41" name="圓角矩形 40"/>
          <p:cNvSpPr/>
          <p:nvPr/>
        </p:nvSpPr>
        <p:spPr>
          <a:xfrm>
            <a:off x="5046632" y="3159596"/>
            <a:ext cx="3563252" cy="2497846"/>
          </a:xfrm>
          <a:prstGeom prst="roundRect">
            <a:avLst/>
          </a:prstGeom>
          <a:solidFill>
            <a:srgbClr val="DFEE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Text Box 19"/>
          <p:cNvSpPr txBox="1">
            <a:spLocks noChangeArrowheads="1"/>
          </p:cNvSpPr>
          <p:nvPr/>
        </p:nvSpPr>
        <p:spPr bwMode="auto">
          <a:xfrm>
            <a:off x="6023926" y="3175471"/>
            <a:ext cx="243650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zh-TW" altLang="en-US" baseline="0" dirty="0"/>
              <a:t>衣服上的</a:t>
            </a:r>
            <a:r>
              <a:rPr lang="zh-TW" altLang="en-US" baseline="0" dirty="0" smtClean="0"/>
              <a:t>反光條可以</a:t>
            </a:r>
            <a:r>
              <a:rPr lang="en-US" altLang="zh-TW" baseline="0" dirty="0" smtClean="0"/>
              <a:t/>
            </a:r>
            <a:br>
              <a:rPr lang="en-US" altLang="zh-TW" baseline="0" dirty="0" smtClean="0"/>
            </a:br>
            <a:r>
              <a:rPr lang="en-US" altLang="zh-TW" baseline="0" dirty="0" smtClean="0"/>
              <a:t>……</a:t>
            </a:r>
            <a:endParaRPr lang="en-US" altLang="en-US" baseline="0" dirty="0">
              <a:latin typeface="Times New Roman" pitchFamily="18" charset="0"/>
              <a:sym typeface="Wingdings" pitchFamily="2" charset="2"/>
            </a:endParaRPr>
          </a:p>
        </p:txBody>
      </p:sp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30209" y="2943571"/>
            <a:ext cx="1293717" cy="1205509"/>
          </a:xfrm>
          <a:prstGeom prst="rect">
            <a:avLst/>
          </a:prstGeom>
          <a:noFill/>
        </p:spPr>
      </p:pic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7761288" y="4916884"/>
            <a:ext cx="1382712" cy="1968500"/>
            <a:chOff x="4889" y="3090"/>
            <a:chExt cx="871" cy="1240"/>
          </a:xfrm>
        </p:grpSpPr>
        <p:pic>
          <p:nvPicPr>
            <p:cNvPr id="5" name="Picture 12" descr="未命名 -3拷貝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889" y="3090"/>
              <a:ext cx="870" cy="1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ectangle 13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 rot="-686268">
              <a:off x="5051" y="3332"/>
              <a:ext cx="703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 baseline="0"/>
            </a:p>
          </p:txBody>
        </p:sp>
        <p:sp>
          <p:nvSpPr>
            <p:cNvPr id="7" name="Rectangle 14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 rot="669763">
              <a:off x="4921" y="3676"/>
              <a:ext cx="681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 baseline="0"/>
            </a:p>
          </p:txBody>
        </p:sp>
        <p:sp>
          <p:nvSpPr>
            <p:cNvPr id="8" name="Rectangle 15">
              <a:hlinkClick r:id="" action="ppaction://hlinkshowjump?jump=endshow"/>
            </p:cNvPr>
            <p:cNvSpPr>
              <a:spLocks noChangeArrowheads="1"/>
            </p:cNvSpPr>
            <p:nvPr/>
          </p:nvSpPr>
          <p:spPr bwMode="auto">
            <a:xfrm>
              <a:off x="5375" y="3984"/>
              <a:ext cx="385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 baseline="0"/>
            </a:p>
          </p:txBody>
        </p:sp>
      </p:grpSp>
      <p:sp>
        <p:nvSpPr>
          <p:cNvPr id="18" name="Rectangle 12">
            <a:hlinkClick r:id="rId9" action="ppaction://hlinkfile"/>
          </p:cNvPr>
          <p:cNvSpPr>
            <a:spLocks noChangeArrowheads="1"/>
          </p:cNvSpPr>
          <p:nvPr/>
        </p:nvSpPr>
        <p:spPr bwMode="auto">
          <a:xfrm>
            <a:off x="1390160" y="5947122"/>
            <a:ext cx="1565275" cy="376238"/>
          </a:xfrm>
          <a:prstGeom prst="rect">
            <a:avLst/>
          </a:prstGeom>
          <a:solidFill>
            <a:srgbClr val="CCFFFF"/>
          </a:solidFill>
          <a:ln w="9525">
            <a:solidFill>
              <a:srgbClr val="CCFF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en-US" sz="1800" b="1" u="sng" baseline="0">
                <a:solidFill>
                  <a:srgbClr val="0000FF"/>
                </a:solidFill>
              </a:rPr>
              <a:t>光的反射現象</a:t>
            </a:r>
          </a:p>
        </p:txBody>
      </p:sp>
      <p:sp>
        <p:nvSpPr>
          <p:cNvPr id="19" name="AutoShape 13">
            <a:hlinkClick r:id="rId9" action="ppaction://hlinkfile"/>
          </p:cNvPr>
          <p:cNvSpPr>
            <a:spLocks noChangeArrowheads="1"/>
          </p:cNvSpPr>
          <p:nvPr/>
        </p:nvSpPr>
        <p:spPr bwMode="auto">
          <a:xfrm>
            <a:off x="453535" y="5877272"/>
            <a:ext cx="936625" cy="504825"/>
          </a:xfrm>
          <a:prstGeom prst="flowChartAlternateProcess">
            <a:avLst/>
          </a:prstGeom>
          <a:solidFill>
            <a:srgbClr val="0000FF"/>
          </a:solidFill>
          <a:ln w="25400">
            <a:solidFill>
              <a:srgbClr val="000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TW" altLang="en-US" sz="2800" b="1" baseline="0">
                <a:solidFill>
                  <a:schemeClr val="bg1"/>
                </a:solidFill>
              </a:rPr>
              <a:t>影片</a:t>
            </a:r>
          </a:p>
        </p:txBody>
      </p:sp>
      <p:sp>
        <p:nvSpPr>
          <p:cNvPr id="20" name="Rectangle 12">
            <a:hlinkClick r:id="rId10" action="ppaction://hlinkfile"/>
          </p:cNvPr>
          <p:cNvSpPr>
            <a:spLocks noChangeArrowheads="1"/>
          </p:cNvSpPr>
          <p:nvPr/>
        </p:nvSpPr>
        <p:spPr bwMode="auto">
          <a:xfrm>
            <a:off x="4084638" y="5964585"/>
            <a:ext cx="3622675" cy="376237"/>
          </a:xfrm>
          <a:prstGeom prst="rect">
            <a:avLst/>
          </a:prstGeom>
          <a:solidFill>
            <a:srgbClr val="CCFFFF"/>
          </a:solidFill>
          <a:ln w="9525">
            <a:solidFill>
              <a:srgbClr val="CCFF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en-US" sz="1800" b="1" u="sng" baseline="0">
                <a:solidFill>
                  <a:srgbClr val="0000FF"/>
                </a:solidFill>
              </a:rPr>
              <a:t>補充─反光板可以達到什麼目的？</a:t>
            </a:r>
          </a:p>
        </p:txBody>
      </p:sp>
      <p:sp>
        <p:nvSpPr>
          <p:cNvPr id="21" name="AutoShape 13">
            <a:hlinkClick r:id="rId10" action="ppaction://hlinkfile"/>
          </p:cNvPr>
          <p:cNvSpPr>
            <a:spLocks noChangeArrowheads="1"/>
          </p:cNvSpPr>
          <p:nvPr/>
        </p:nvSpPr>
        <p:spPr bwMode="auto">
          <a:xfrm>
            <a:off x="3148013" y="5894735"/>
            <a:ext cx="936625" cy="504825"/>
          </a:xfrm>
          <a:prstGeom prst="flowChartAlternateProcess">
            <a:avLst/>
          </a:prstGeom>
          <a:solidFill>
            <a:srgbClr val="0000FF"/>
          </a:solidFill>
          <a:ln w="25400">
            <a:solidFill>
              <a:srgbClr val="000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TW" altLang="en-US" sz="2800" b="1" baseline="0">
                <a:solidFill>
                  <a:schemeClr val="bg1"/>
                </a:solidFill>
              </a:rPr>
              <a:t>影片</a:t>
            </a:r>
          </a:p>
        </p:txBody>
      </p:sp>
    </p:spTree>
    <p:extLst>
      <p:ext uri="{BB962C8B-B14F-4D97-AF65-F5344CB8AC3E}">
        <p14:creationId xmlns:p14="http://schemas.microsoft.com/office/powerpoint/2010/main" val="2728366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8207375" y="385"/>
            <a:ext cx="936625" cy="406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>
            <a:prstShdw prst="shdw17" dist="17961" dir="2700000">
              <a:srgbClr val="0000FF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000" baseline="0" dirty="0" smtClean="0">
                <a:latin typeface="標楷體" pitchFamily="65" charset="-120"/>
              </a:rPr>
              <a:t>課</a:t>
            </a:r>
            <a:r>
              <a:rPr lang="en-US" altLang="zh-TW" sz="2000" baseline="0" dirty="0" smtClean="0">
                <a:latin typeface="標楷體" pitchFamily="65" charset="-120"/>
              </a:rPr>
              <a:t>P71</a:t>
            </a:r>
            <a:endParaRPr lang="en-US" altLang="zh-TW" sz="2000" baseline="0" dirty="0">
              <a:latin typeface="標楷體" pitchFamily="65" charset="-120"/>
            </a:endParaRPr>
          </a:p>
        </p:txBody>
      </p:sp>
      <p:grpSp>
        <p:nvGrpSpPr>
          <p:cNvPr id="7" name="Group 11"/>
          <p:cNvGrpSpPr>
            <a:grpSpLocks/>
          </p:cNvGrpSpPr>
          <p:nvPr/>
        </p:nvGrpSpPr>
        <p:grpSpPr bwMode="auto">
          <a:xfrm>
            <a:off x="7761288" y="4916884"/>
            <a:ext cx="1382712" cy="1968500"/>
            <a:chOff x="4889" y="3090"/>
            <a:chExt cx="871" cy="1240"/>
          </a:xfrm>
        </p:grpSpPr>
        <p:pic>
          <p:nvPicPr>
            <p:cNvPr id="8" name="Picture 12" descr="未命名 -3拷貝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889" y="3090"/>
              <a:ext cx="870" cy="1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13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 rot="-686268">
              <a:off x="5051" y="3332"/>
              <a:ext cx="703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 baseline="0"/>
            </a:p>
          </p:txBody>
        </p:sp>
        <p:sp>
          <p:nvSpPr>
            <p:cNvPr id="10" name="Rectangle 14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 rot="669763">
              <a:off x="4921" y="3676"/>
              <a:ext cx="681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 baseline="0"/>
            </a:p>
          </p:txBody>
        </p:sp>
        <p:sp>
          <p:nvSpPr>
            <p:cNvPr id="11" name="Rectangle 15">
              <a:hlinkClick r:id="" action="ppaction://hlinkshowjump?jump=endshow"/>
            </p:cNvPr>
            <p:cNvSpPr>
              <a:spLocks noChangeArrowheads="1"/>
            </p:cNvSpPr>
            <p:nvPr/>
          </p:nvSpPr>
          <p:spPr bwMode="auto">
            <a:xfrm>
              <a:off x="5375" y="3984"/>
              <a:ext cx="385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 baseline="0"/>
            </a:p>
          </p:txBody>
        </p:sp>
      </p:grpSp>
      <p:sp>
        <p:nvSpPr>
          <p:cNvPr id="13" name="Text Box 19"/>
          <p:cNvSpPr txBox="1">
            <a:spLocks noChangeArrowheads="1"/>
          </p:cNvSpPr>
          <p:nvPr/>
        </p:nvSpPr>
        <p:spPr bwMode="auto">
          <a:xfrm>
            <a:off x="713782" y="1314055"/>
            <a:ext cx="7602634" cy="1569660"/>
          </a:xfrm>
          <a:prstGeom prst="rect">
            <a:avLst/>
          </a:prstGeom>
          <a:solidFill>
            <a:schemeClr val="bg1">
              <a:alpha val="6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zh-TW" altLang="en-US" baseline="0" dirty="0" smtClean="0"/>
              <a:t>　　</a:t>
            </a:r>
            <a:r>
              <a:rPr lang="zh-TW" altLang="en-US" baseline="0" dirty="0"/>
              <a:t>光在空氣中是直線行進的，</a:t>
            </a:r>
            <a:r>
              <a:rPr lang="zh-TW" altLang="en-US" baseline="0" dirty="0" smtClean="0"/>
              <a:t>如果</a:t>
            </a:r>
            <a:r>
              <a:rPr lang="zh-TW" altLang="en-US" baseline="0" dirty="0"/>
              <a:t>光由空氣中進入水中或其他</a:t>
            </a:r>
            <a:r>
              <a:rPr lang="zh-TW" altLang="en-US" baseline="0" dirty="0" smtClean="0"/>
              <a:t>透明物體</a:t>
            </a:r>
            <a:r>
              <a:rPr lang="zh-TW" altLang="en-US" baseline="0" dirty="0"/>
              <a:t>，也會直線行進嗎？</a:t>
            </a:r>
            <a:endParaRPr lang="en-US" altLang="en-US" baseline="0" dirty="0">
              <a:latin typeface="Times New Roman" pitchFamily="18" charset="0"/>
              <a:sym typeface="Wingdings" pitchFamily="2" charset="2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1340024" y="649251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baseline="0" dirty="0">
                <a:solidFill>
                  <a:srgbClr val="F79B4D"/>
                </a:solidFill>
              </a:rPr>
              <a:t>光的折射</a:t>
            </a:r>
            <a:endParaRPr lang="zh-TW" altLang="en-US" b="1" dirty="0">
              <a:solidFill>
                <a:srgbClr val="F79B4D"/>
              </a:solidFill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7648" y="676125"/>
            <a:ext cx="539127" cy="540196"/>
          </a:xfrm>
          <a:prstGeom prst="rect">
            <a:avLst/>
          </a:prstGeom>
          <a:noFill/>
        </p:spPr>
      </p:pic>
      <p:sp>
        <p:nvSpPr>
          <p:cNvPr id="22" name="圓角矩形 21"/>
          <p:cNvSpPr/>
          <p:nvPr/>
        </p:nvSpPr>
        <p:spPr>
          <a:xfrm>
            <a:off x="611560" y="2981449"/>
            <a:ext cx="8064896" cy="1191816"/>
          </a:xfrm>
          <a:prstGeom prst="roundRect">
            <a:avLst/>
          </a:prstGeom>
          <a:solidFill>
            <a:schemeClr val="bg1">
              <a:alpha val="50196"/>
            </a:schemeClr>
          </a:solidFill>
        </p:spPr>
        <p:txBody>
          <a:bodyPr wrap="square">
            <a:spAutoFit/>
          </a:bodyPr>
          <a:lstStyle/>
          <a:p>
            <a:r>
              <a:rPr lang="zh-TW" altLang="en-US" baseline="0" dirty="0">
                <a:solidFill>
                  <a:srgbClr val="FF0000"/>
                </a:solidFill>
              </a:rPr>
              <a:t>光在水中也是直線前進，但是</a:t>
            </a:r>
            <a:r>
              <a:rPr lang="zh-TW" altLang="en-US" baseline="0" dirty="0" smtClean="0">
                <a:solidFill>
                  <a:srgbClr val="FF0000"/>
                </a:solidFill>
              </a:rPr>
              <a:t>從空氣</a:t>
            </a:r>
            <a:r>
              <a:rPr lang="zh-TW" altLang="en-US" baseline="0" dirty="0">
                <a:solidFill>
                  <a:srgbClr val="FF0000"/>
                </a:solidFill>
              </a:rPr>
              <a:t>中進入水中時會改變角度。</a:t>
            </a:r>
          </a:p>
        </p:txBody>
      </p:sp>
    </p:spTree>
    <p:extLst>
      <p:ext uri="{BB962C8B-B14F-4D97-AF65-F5344CB8AC3E}">
        <p14:creationId xmlns:p14="http://schemas.microsoft.com/office/powerpoint/2010/main" val="2462610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3"/>
          <p:cNvSpPr txBox="1">
            <a:spLocks noChangeArrowheads="1"/>
          </p:cNvSpPr>
          <p:nvPr/>
        </p:nvSpPr>
        <p:spPr bwMode="auto">
          <a:xfrm>
            <a:off x="8207375" y="0"/>
            <a:ext cx="936625" cy="406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>
            <a:prstShdw prst="shdw17" dist="17961" dir="2700000">
              <a:srgbClr val="0000FF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000" baseline="0" dirty="0" smtClean="0">
                <a:latin typeface="標楷體" pitchFamily="65" charset="-120"/>
              </a:rPr>
              <a:t>課</a:t>
            </a:r>
            <a:r>
              <a:rPr lang="en-US" altLang="zh-TW" sz="2000" baseline="0" dirty="0" smtClean="0">
                <a:latin typeface="標楷體" pitchFamily="65" charset="-120"/>
              </a:rPr>
              <a:t>P71</a:t>
            </a:r>
            <a:endParaRPr lang="en-US" altLang="zh-TW" sz="2000" baseline="0" dirty="0">
              <a:latin typeface="標楷體" pitchFamily="65" charset="-120"/>
            </a:endParaRPr>
          </a:p>
        </p:txBody>
      </p:sp>
      <p:grpSp>
        <p:nvGrpSpPr>
          <p:cNvPr id="10" name="群組 9"/>
          <p:cNvGrpSpPr/>
          <p:nvPr/>
        </p:nvGrpSpPr>
        <p:grpSpPr>
          <a:xfrm>
            <a:off x="1" y="522427"/>
            <a:ext cx="9159124" cy="4572730"/>
            <a:chOff x="-38099" y="-881670"/>
            <a:chExt cx="9159124" cy="4572730"/>
          </a:xfrm>
        </p:grpSpPr>
        <p:pic>
          <p:nvPicPr>
            <p:cNvPr id="11" name="圖片 10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5919"/>
            <a:stretch/>
          </p:blipFill>
          <p:spPr>
            <a:xfrm>
              <a:off x="-38099" y="-881670"/>
              <a:ext cx="9159124" cy="4572730"/>
            </a:xfrm>
            <a:prstGeom prst="rect">
              <a:avLst/>
            </a:prstGeom>
          </p:spPr>
        </p:pic>
        <p:sp>
          <p:nvSpPr>
            <p:cNvPr id="12" name="文字方塊 11"/>
            <p:cNvSpPr txBox="1"/>
            <p:nvPr/>
          </p:nvSpPr>
          <p:spPr>
            <a:xfrm>
              <a:off x="1149524" y="-828145"/>
              <a:ext cx="38524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pc="-200" baseline="0" dirty="0"/>
                <a:t>光的折射</a:t>
              </a:r>
              <a:r>
                <a:rPr lang="zh-TW" altLang="en-US" spc="-200" baseline="0" dirty="0" smtClean="0"/>
                <a:t>實驗</a:t>
              </a:r>
              <a:endParaRPr lang="zh-TW" altLang="en-US" spc="-200" baseline="0" dirty="0"/>
            </a:p>
          </p:txBody>
        </p:sp>
      </p:grpSp>
      <p:sp>
        <p:nvSpPr>
          <p:cNvPr id="13" name="矩形 12"/>
          <p:cNvSpPr/>
          <p:nvPr/>
        </p:nvSpPr>
        <p:spPr>
          <a:xfrm>
            <a:off x="197491" y="1268287"/>
            <a:ext cx="4590533" cy="28110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125" indent="-365125" algn="just">
              <a:buFont typeface="+mj-lt"/>
              <a:buAutoNum type="arabicPeriod"/>
            </a:pPr>
            <a:r>
              <a:rPr lang="zh-TW" altLang="en-US" baseline="0" dirty="0"/>
              <a:t>在盒子裝入約</a:t>
            </a:r>
            <a:r>
              <a:rPr lang="zh-TW" altLang="en-US" baseline="0" dirty="0" smtClean="0"/>
              <a:t>一半的</a:t>
            </a:r>
            <a:r>
              <a:rPr lang="zh-TW" altLang="en-US" baseline="0" dirty="0"/>
              <a:t>水</a:t>
            </a:r>
            <a:r>
              <a:rPr lang="zh-TW" altLang="en-US" spc="-150" baseline="0" dirty="0"/>
              <a:t>，並滴</a:t>
            </a:r>
            <a:r>
              <a:rPr lang="zh-TW" altLang="en-US" spc="-150" baseline="0" dirty="0" smtClean="0"/>
              <a:t>入幾</a:t>
            </a:r>
            <a:r>
              <a:rPr lang="zh-TW" altLang="en-US" spc="-150" baseline="0" dirty="0"/>
              <a:t>滴顏料。</a:t>
            </a:r>
          </a:p>
          <a:p>
            <a:pPr marL="365125" indent="-365125" algn="just">
              <a:spcBef>
                <a:spcPts val="2000"/>
              </a:spcBef>
              <a:spcAft>
                <a:spcPts val="2000"/>
              </a:spcAft>
              <a:buFont typeface="+mj-lt"/>
              <a:buAutoNum type="arabicPeriod"/>
            </a:pPr>
            <a:r>
              <a:rPr lang="zh-TW" altLang="en-US" baseline="0" dirty="0" smtClean="0"/>
              <a:t>用</a:t>
            </a:r>
            <a:r>
              <a:rPr lang="zh-TW" altLang="en-US" baseline="0" dirty="0"/>
              <a:t>雷射筆光線</a:t>
            </a:r>
            <a:r>
              <a:rPr lang="zh-TW" altLang="en-US" baseline="0" dirty="0" smtClean="0"/>
              <a:t>照射</a:t>
            </a:r>
            <a:r>
              <a:rPr lang="zh-TW" altLang="en-US" baseline="0" dirty="0"/>
              <a:t>，觀察光在</a:t>
            </a:r>
            <a:r>
              <a:rPr lang="zh-TW" altLang="en-US" baseline="0" dirty="0" smtClean="0"/>
              <a:t>水中的</a:t>
            </a:r>
            <a:r>
              <a:rPr lang="zh-TW" altLang="en-US" baseline="0" dirty="0"/>
              <a:t>行進路線。</a:t>
            </a:r>
            <a:endParaRPr lang="zh-TW" altLang="en-US" dirty="0"/>
          </a:p>
        </p:txBody>
      </p:sp>
      <p:grpSp>
        <p:nvGrpSpPr>
          <p:cNvPr id="15" name="Group 11"/>
          <p:cNvGrpSpPr>
            <a:grpSpLocks/>
          </p:cNvGrpSpPr>
          <p:nvPr/>
        </p:nvGrpSpPr>
        <p:grpSpPr bwMode="auto">
          <a:xfrm>
            <a:off x="7761288" y="4916884"/>
            <a:ext cx="1382712" cy="1968500"/>
            <a:chOff x="4889" y="3090"/>
            <a:chExt cx="871" cy="1240"/>
          </a:xfrm>
        </p:grpSpPr>
        <p:pic>
          <p:nvPicPr>
            <p:cNvPr id="16" name="Picture 12" descr="未命名 -3拷貝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89" y="3090"/>
              <a:ext cx="870" cy="1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Rectangle 13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 rot="-686268">
              <a:off x="5051" y="3332"/>
              <a:ext cx="703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 baseline="0"/>
            </a:p>
          </p:txBody>
        </p:sp>
        <p:sp>
          <p:nvSpPr>
            <p:cNvPr id="18" name="Rectangle 14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 rot="669763">
              <a:off x="4921" y="3676"/>
              <a:ext cx="681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 baseline="0"/>
            </a:p>
          </p:txBody>
        </p:sp>
        <p:sp>
          <p:nvSpPr>
            <p:cNvPr id="19" name="Rectangle 15">
              <a:hlinkClick r:id="" action="ppaction://hlinkshowjump?jump=endshow"/>
            </p:cNvPr>
            <p:cNvSpPr>
              <a:spLocks noChangeArrowheads="1"/>
            </p:cNvSpPr>
            <p:nvPr/>
          </p:nvSpPr>
          <p:spPr bwMode="auto">
            <a:xfrm>
              <a:off x="5375" y="3984"/>
              <a:ext cx="385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 baseline="0"/>
            </a:p>
          </p:txBody>
        </p:sp>
      </p:grpSp>
      <p:pic>
        <p:nvPicPr>
          <p:cNvPr id="20" name="圖片 1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096" y="1411381"/>
            <a:ext cx="3520687" cy="32182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Rectangle 7">
            <a:hlinkClick r:id="rId6" action="ppaction://hlinkfile"/>
          </p:cNvPr>
          <p:cNvSpPr>
            <a:spLocks noChangeArrowheads="1"/>
          </p:cNvSpPr>
          <p:nvPr/>
        </p:nvSpPr>
        <p:spPr bwMode="auto">
          <a:xfrm>
            <a:off x="2123307" y="5171508"/>
            <a:ext cx="422275" cy="376237"/>
          </a:xfrm>
          <a:prstGeom prst="rect">
            <a:avLst/>
          </a:prstGeom>
          <a:solidFill>
            <a:srgbClr val="CCFFFF"/>
          </a:solidFill>
          <a:ln w="9525">
            <a:solidFill>
              <a:srgbClr val="CCFF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en-US" sz="1800" b="1" u="sng" baseline="0">
                <a:solidFill>
                  <a:srgbClr val="0000FF"/>
                </a:solidFill>
              </a:rPr>
              <a:t>光</a:t>
            </a:r>
          </a:p>
        </p:txBody>
      </p:sp>
      <p:sp>
        <p:nvSpPr>
          <p:cNvPr id="21" name="AutoShape 8">
            <a:hlinkClick r:id="rId6" action="ppaction://hlinkfile"/>
          </p:cNvPr>
          <p:cNvSpPr>
            <a:spLocks noChangeArrowheads="1"/>
          </p:cNvSpPr>
          <p:nvPr/>
        </p:nvSpPr>
        <p:spPr bwMode="auto">
          <a:xfrm>
            <a:off x="467544" y="5098483"/>
            <a:ext cx="1655763" cy="504825"/>
          </a:xfrm>
          <a:prstGeom prst="flowChartAlternateProcess">
            <a:avLst/>
          </a:prstGeom>
          <a:solidFill>
            <a:srgbClr val="0000FF"/>
          </a:solidFill>
          <a:ln w="25400">
            <a:solidFill>
              <a:srgbClr val="000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TW" altLang="en-US" sz="2800" b="1" baseline="0">
                <a:solidFill>
                  <a:schemeClr val="bg1"/>
                </a:solidFill>
              </a:rPr>
              <a:t>動態圖解</a:t>
            </a:r>
          </a:p>
        </p:txBody>
      </p:sp>
      <p:sp>
        <p:nvSpPr>
          <p:cNvPr id="22" name="Rectangle 12">
            <a:hlinkClick r:id="rId7" action="ppaction://hlinkfile"/>
          </p:cNvPr>
          <p:cNvSpPr>
            <a:spLocks noChangeArrowheads="1"/>
          </p:cNvSpPr>
          <p:nvPr/>
        </p:nvSpPr>
        <p:spPr bwMode="auto">
          <a:xfrm>
            <a:off x="1414433" y="4447115"/>
            <a:ext cx="2479675" cy="376238"/>
          </a:xfrm>
          <a:prstGeom prst="rect">
            <a:avLst/>
          </a:prstGeom>
          <a:solidFill>
            <a:srgbClr val="CCFFFF"/>
          </a:solidFill>
          <a:ln w="9525">
            <a:solidFill>
              <a:srgbClr val="CCFF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en-US" sz="1800" b="1" u="sng" baseline="0">
                <a:solidFill>
                  <a:srgbClr val="0000FF"/>
                </a:solidFill>
              </a:rPr>
              <a:t>動手做：光的折射實驗</a:t>
            </a:r>
          </a:p>
        </p:txBody>
      </p:sp>
      <p:sp>
        <p:nvSpPr>
          <p:cNvPr id="23" name="AutoShape 13">
            <a:hlinkClick r:id="rId7" action="ppaction://hlinkfile"/>
          </p:cNvPr>
          <p:cNvSpPr>
            <a:spLocks noChangeArrowheads="1"/>
          </p:cNvSpPr>
          <p:nvPr/>
        </p:nvSpPr>
        <p:spPr bwMode="auto">
          <a:xfrm>
            <a:off x="477808" y="4377265"/>
            <a:ext cx="936625" cy="504825"/>
          </a:xfrm>
          <a:prstGeom prst="flowChartAlternateProcess">
            <a:avLst/>
          </a:prstGeom>
          <a:solidFill>
            <a:srgbClr val="0000FF"/>
          </a:solidFill>
          <a:ln w="25400">
            <a:solidFill>
              <a:srgbClr val="000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TW" altLang="en-US" sz="2800" b="1" baseline="0">
                <a:solidFill>
                  <a:schemeClr val="bg1"/>
                </a:solidFill>
              </a:rPr>
              <a:t>影片</a:t>
            </a:r>
          </a:p>
        </p:txBody>
      </p:sp>
    </p:spTree>
    <p:extLst>
      <p:ext uri="{BB962C8B-B14F-4D97-AF65-F5344CB8AC3E}">
        <p14:creationId xmlns:p14="http://schemas.microsoft.com/office/powerpoint/2010/main" val="4126390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67" b="5265"/>
          <a:stretch/>
        </p:blipFill>
        <p:spPr>
          <a:xfrm>
            <a:off x="0" y="428081"/>
            <a:ext cx="9142413" cy="5112569"/>
          </a:xfrm>
          <a:prstGeom prst="rect">
            <a:avLst/>
          </a:prstGeom>
        </p:spPr>
      </p:pic>
      <p:sp>
        <p:nvSpPr>
          <p:cNvPr id="2" name="Text Box 13"/>
          <p:cNvSpPr txBox="1">
            <a:spLocks noChangeArrowheads="1"/>
          </p:cNvSpPr>
          <p:nvPr/>
        </p:nvSpPr>
        <p:spPr bwMode="auto">
          <a:xfrm>
            <a:off x="8207375" y="0"/>
            <a:ext cx="936625" cy="4064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  <a:effectLst>
            <a:prstShdw prst="shdw17" dist="17961" dir="2700000">
              <a:srgbClr val="0000FF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000" baseline="0" dirty="0" smtClean="0">
                <a:latin typeface="標楷體" pitchFamily="65" charset="-120"/>
              </a:rPr>
              <a:t>課</a:t>
            </a:r>
            <a:r>
              <a:rPr lang="en-US" altLang="zh-TW" sz="2000" baseline="0" dirty="0" smtClean="0">
                <a:latin typeface="標楷體" pitchFamily="65" charset="-120"/>
              </a:rPr>
              <a:t>P71</a:t>
            </a:r>
            <a:endParaRPr lang="en-US" altLang="zh-TW" sz="2000" baseline="0" dirty="0">
              <a:latin typeface="標楷體" pitchFamily="65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41507" y="1109218"/>
            <a:ext cx="4518525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125" indent="-365125" algn="just">
              <a:buFont typeface="+mj-lt"/>
              <a:buAutoNum type="arabicPeriod" startAt="3"/>
            </a:pPr>
            <a:r>
              <a:rPr lang="zh-TW" altLang="en-US" baseline="0" dirty="0"/>
              <a:t>將盒子用蓋子</a:t>
            </a:r>
            <a:r>
              <a:rPr lang="zh-TW" altLang="en-US" baseline="0" dirty="0" smtClean="0"/>
              <a:t>蓋上</a:t>
            </a:r>
            <a:r>
              <a:rPr lang="zh-TW" altLang="en-US" baseline="0" dirty="0"/>
              <a:t>，留一個</a:t>
            </a:r>
            <a:r>
              <a:rPr lang="zh-TW" altLang="en-US" baseline="0" dirty="0" smtClean="0"/>
              <a:t>縫隙放入</a:t>
            </a:r>
            <a:r>
              <a:rPr lang="zh-TW" altLang="en-US" baseline="0" dirty="0"/>
              <a:t>點燃的</a:t>
            </a:r>
            <a:r>
              <a:rPr lang="zh-TW" altLang="en-US" baseline="0" dirty="0" smtClean="0"/>
              <a:t>線香</a:t>
            </a:r>
            <a:r>
              <a:rPr lang="zh-TW" altLang="en-US" baseline="0" dirty="0"/>
              <a:t>，使盒中</a:t>
            </a:r>
            <a:r>
              <a:rPr lang="zh-TW" altLang="en-US" baseline="0" dirty="0" smtClean="0"/>
              <a:t>充滿煙霧</a:t>
            </a:r>
            <a:r>
              <a:rPr lang="zh-TW" altLang="en-US" baseline="0" dirty="0"/>
              <a:t>後移除</a:t>
            </a:r>
            <a:r>
              <a:rPr lang="zh-TW" altLang="en-US" baseline="0" dirty="0" smtClean="0"/>
              <a:t>線香</a:t>
            </a:r>
            <a:r>
              <a:rPr lang="zh-TW" altLang="en-US" baseline="0" dirty="0"/>
              <a:t>，並將蓋子</a:t>
            </a:r>
            <a:r>
              <a:rPr lang="zh-TW" altLang="en-US" baseline="0" dirty="0" smtClean="0"/>
              <a:t>蓋緊。</a:t>
            </a:r>
            <a:endParaRPr lang="en-US" altLang="zh-TW" baseline="0" dirty="0" smtClean="0"/>
          </a:p>
          <a:p>
            <a:pPr marL="365125" indent="-365125" algn="just">
              <a:buFont typeface="+mj-lt"/>
              <a:buAutoNum type="arabicPeriod" startAt="3"/>
            </a:pPr>
            <a:r>
              <a:rPr lang="zh-TW" altLang="en-US" baseline="0" dirty="0" smtClean="0"/>
              <a:t>用</a:t>
            </a:r>
            <a:r>
              <a:rPr lang="zh-TW" altLang="en-US" baseline="0" dirty="0"/>
              <a:t>雷射筆光線</a:t>
            </a:r>
            <a:r>
              <a:rPr lang="zh-TW" altLang="en-US" baseline="0" dirty="0" smtClean="0"/>
              <a:t>照射</a:t>
            </a:r>
            <a:r>
              <a:rPr lang="zh-TW" altLang="en-US" baseline="0" dirty="0"/>
              <a:t>，觀察光在</a:t>
            </a:r>
            <a:r>
              <a:rPr lang="zh-TW" altLang="en-US" baseline="0" dirty="0" smtClean="0"/>
              <a:t>煙霧</a:t>
            </a:r>
            <a:r>
              <a:rPr lang="zh-TW" altLang="en-US" baseline="0" dirty="0"/>
              <a:t>中的行進</a:t>
            </a:r>
            <a:r>
              <a:rPr lang="zh-TW" altLang="en-US" baseline="0" dirty="0" smtClean="0"/>
              <a:t>路線</a:t>
            </a:r>
            <a:r>
              <a:rPr lang="zh-TW" altLang="en-US" baseline="0" dirty="0"/>
              <a:t>。</a:t>
            </a:r>
            <a:endParaRPr lang="zh-TW" altLang="en-US" dirty="0"/>
          </a:p>
        </p:txBody>
      </p: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7761288" y="4916884"/>
            <a:ext cx="1382712" cy="1968500"/>
            <a:chOff x="4889" y="3090"/>
            <a:chExt cx="871" cy="1240"/>
          </a:xfrm>
        </p:grpSpPr>
        <p:pic>
          <p:nvPicPr>
            <p:cNvPr id="4" name="Picture 12" descr="未命名 -3拷貝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89" y="3090"/>
              <a:ext cx="870" cy="1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Rectangle 13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 rot="-686268">
              <a:off x="5051" y="3332"/>
              <a:ext cx="703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 baseline="0"/>
            </a:p>
          </p:txBody>
        </p:sp>
        <p:sp>
          <p:nvSpPr>
            <p:cNvPr id="6" name="Rectangle 14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 rot="669763">
              <a:off x="4921" y="3676"/>
              <a:ext cx="681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 baseline="0"/>
            </a:p>
          </p:txBody>
        </p:sp>
        <p:sp>
          <p:nvSpPr>
            <p:cNvPr id="7" name="Rectangle 15">
              <a:hlinkClick r:id="" action="ppaction://hlinkshowjump?jump=endshow"/>
            </p:cNvPr>
            <p:cNvSpPr>
              <a:spLocks noChangeArrowheads="1"/>
            </p:cNvSpPr>
            <p:nvPr/>
          </p:nvSpPr>
          <p:spPr bwMode="auto">
            <a:xfrm>
              <a:off x="5375" y="3984"/>
              <a:ext cx="385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 baseline="0"/>
            </a:p>
          </p:txBody>
        </p:sp>
      </p:grpSp>
      <p:pic>
        <p:nvPicPr>
          <p:cNvPr id="16" name="圖片 1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87" b="7515"/>
          <a:stretch/>
        </p:blipFill>
        <p:spPr>
          <a:xfrm>
            <a:off x="5025768" y="1232333"/>
            <a:ext cx="3426082" cy="31169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30560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" t="17739" r="-388" b="5716"/>
          <a:stretch/>
        </p:blipFill>
        <p:spPr>
          <a:xfrm>
            <a:off x="35496" y="434133"/>
            <a:ext cx="9142413" cy="5593207"/>
          </a:xfrm>
          <a:prstGeom prst="rect">
            <a:avLst/>
          </a:prstGeom>
        </p:spPr>
      </p:pic>
      <p:sp>
        <p:nvSpPr>
          <p:cNvPr id="2" name="Text Box 13"/>
          <p:cNvSpPr txBox="1">
            <a:spLocks noChangeArrowheads="1"/>
          </p:cNvSpPr>
          <p:nvPr/>
        </p:nvSpPr>
        <p:spPr bwMode="auto">
          <a:xfrm>
            <a:off x="8207375" y="0"/>
            <a:ext cx="936625" cy="4064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  <a:effectLst>
            <a:prstShdw prst="shdw17" dist="17961" dir="2700000">
              <a:srgbClr val="0000FF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000" baseline="0" dirty="0" smtClean="0">
                <a:latin typeface="標楷體" pitchFamily="65" charset="-120"/>
              </a:rPr>
              <a:t>課</a:t>
            </a:r>
            <a:r>
              <a:rPr lang="en-US" altLang="zh-TW" sz="2000" baseline="0" dirty="0" smtClean="0">
                <a:latin typeface="標楷體" pitchFamily="65" charset="-120"/>
              </a:rPr>
              <a:t>P72</a:t>
            </a:r>
            <a:endParaRPr lang="en-US" altLang="zh-TW" sz="2000" baseline="0" dirty="0">
              <a:latin typeface="標楷體" pitchFamily="65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41466" y="662003"/>
            <a:ext cx="43297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 startAt="5"/>
            </a:pPr>
            <a:r>
              <a:rPr lang="zh-TW" altLang="en-US" baseline="0" dirty="0"/>
              <a:t>將雷射筆光線</a:t>
            </a:r>
            <a:r>
              <a:rPr lang="zh-TW" altLang="en-US" baseline="0" dirty="0" smtClean="0"/>
              <a:t>由空氣</a:t>
            </a:r>
            <a:r>
              <a:rPr lang="zh-TW" altLang="en-US" baseline="0" dirty="0"/>
              <a:t>射入水中</a:t>
            </a:r>
            <a:r>
              <a:rPr lang="zh-TW" altLang="en-US" baseline="0" dirty="0" smtClean="0"/>
              <a:t>，觀察</a:t>
            </a:r>
            <a:r>
              <a:rPr lang="zh-TW" altLang="en-US" baseline="0" dirty="0"/>
              <a:t>光的行進</a:t>
            </a:r>
            <a:r>
              <a:rPr lang="zh-TW" altLang="en-US" baseline="0" dirty="0" smtClean="0"/>
              <a:t>路線。</a:t>
            </a:r>
            <a:endParaRPr lang="zh-TW" altLang="en-US" dirty="0"/>
          </a:p>
        </p:txBody>
      </p: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7761288" y="4916884"/>
            <a:ext cx="1382712" cy="1968500"/>
            <a:chOff x="4889" y="3090"/>
            <a:chExt cx="871" cy="1240"/>
          </a:xfrm>
        </p:grpSpPr>
        <p:pic>
          <p:nvPicPr>
            <p:cNvPr id="4" name="Picture 12" descr="未命名 -3拷貝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89" y="3090"/>
              <a:ext cx="870" cy="1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Rectangle 13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 rot="-686268">
              <a:off x="5051" y="3332"/>
              <a:ext cx="703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 baseline="0"/>
            </a:p>
          </p:txBody>
        </p:sp>
        <p:sp>
          <p:nvSpPr>
            <p:cNvPr id="6" name="Rectangle 14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 rot="669763">
              <a:off x="4921" y="3676"/>
              <a:ext cx="681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 baseline="0"/>
            </a:p>
          </p:txBody>
        </p:sp>
        <p:sp>
          <p:nvSpPr>
            <p:cNvPr id="7" name="Rectangle 15">
              <a:hlinkClick r:id="" action="ppaction://hlinkshowjump?jump=endshow"/>
            </p:cNvPr>
            <p:cNvSpPr>
              <a:spLocks noChangeArrowheads="1"/>
            </p:cNvSpPr>
            <p:nvPr/>
          </p:nvSpPr>
          <p:spPr bwMode="auto">
            <a:xfrm>
              <a:off x="5375" y="3984"/>
              <a:ext cx="385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 baseline="0"/>
            </a:p>
          </p:txBody>
        </p:sp>
      </p:grpSp>
      <p:pic>
        <p:nvPicPr>
          <p:cNvPr id="16" name="圖片 1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32" y="2286145"/>
            <a:ext cx="3121607" cy="33321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矩形 10"/>
          <p:cNvSpPr/>
          <p:nvPr/>
        </p:nvSpPr>
        <p:spPr>
          <a:xfrm>
            <a:off x="4694600" y="662003"/>
            <a:ext cx="43297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 startAt="6"/>
            </a:pPr>
            <a:r>
              <a:rPr lang="zh-TW" altLang="en-US" baseline="0" dirty="0" smtClean="0"/>
              <a:t>將</a:t>
            </a:r>
            <a:r>
              <a:rPr lang="zh-TW" altLang="en-US" baseline="0" dirty="0"/>
              <a:t>雷射筆光線</a:t>
            </a:r>
            <a:r>
              <a:rPr lang="zh-TW" altLang="en-US" baseline="0" dirty="0" smtClean="0"/>
              <a:t>由水</a:t>
            </a:r>
            <a:r>
              <a:rPr lang="zh-TW" altLang="en-US" baseline="0" dirty="0"/>
              <a:t>射入空氣中</a:t>
            </a:r>
            <a:r>
              <a:rPr lang="zh-TW" altLang="en-US" baseline="0" dirty="0" smtClean="0"/>
              <a:t>，觀察</a:t>
            </a:r>
            <a:r>
              <a:rPr lang="zh-TW" altLang="en-US" baseline="0" dirty="0"/>
              <a:t>光的行進</a:t>
            </a:r>
            <a:r>
              <a:rPr lang="zh-TW" altLang="en-US" baseline="0" dirty="0" smtClean="0"/>
              <a:t>路線</a:t>
            </a:r>
            <a:r>
              <a:rPr lang="zh-TW" altLang="en-US" baseline="0" dirty="0"/>
              <a:t>。</a:t>
            </a:r>
            <a:endParaRPr lang="zh-TW" altLang="en-US" dirty="0"/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298" y="2286145"/>
            <a:ext cx="3121607" cy="33321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5721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539552" y="142186"/>
            <a:ext cx="45512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400" b="1" baseline="0" dirty="0" smtClean="0">
                <a:latin typeface="+mj-lt"/>
              </a:rPr>
              <a:t>4-2  </a:t>
            </a:r>
            <a:r>
              <a:rPr lang="zh-TW" altLang="en-US" sz="4400" b="1" baseline="0" dirty="0" smtClean="0">
                <a:latin typeface="+mj-lt"/>
              </a:rPr>
              <a:t>光</a:t>
            </a:r>
            <a:r>
              <a:rPr lang="zh-TW" altLang="en-US" sz="4400" b="1" baseline="0" dirty="0">
                <a:latin typeface="+mj-lt"/>
              </a:rPr>
              <a:t>的行進方向</a:t>
            </a:r>
          </a:p>
        </p:txBody>
      </p:sp>
      <p:sp>
        <p:nvSpPr>
          <p:cNvPr id="3" name="Text Box 19"/>
          <p:cNvSpPr txBox="1">
            <a:spLocks noChangeArrowheads="1"/>
          </p:cNvSpPr>
          <p:nvPr/>
        </p:nvSpPr>
        <p:spPr bwMode="auto">
          <a:xfrm>
            <a:off x="561382" y="1657256"/>
            <a:ext cx="8403106" cy="584775"/>
          </a:xfrm>
          <a:prstGeom prst="rect">
            <a:avLst/>
          </a:prstGeom>
          <a:solidFill>
            <a:schemeClr val="bg1">
              <a:alpha val="6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zh-TW" altLang="en-US" baseline="0" dirty="0" smtClean="0"/>
              <a:t>　　</a:t>
            </a:r>
            <a:r>
              <a:rPr lang="zh-TW" altLang="en-US" baseline="0" dirty="0"/>
              <a:t>你曾經看過哪些光的行進</a:t>
            </a:r>
            <a:r>
              <a:rPr lang="zh-TW" altLang="en-US" baseline="0" dirty="0" smtClean="0"/>
              <a:t>現象</a:t>
            </a:r>
            <a:r>
              <a:rPr lang="zh-TW" altLang="en-US" baseline="0" dirty="0"/>
              <a:t>呢？</a:t>
            </a:r>
            <a:endParaRPr lang="en-US" altLang="en-US" baseline="0" dirty="0">
              <a:latin typeface="Times New Roman" pitchFamily="18" charset="0"/>
              <a:sym typeface="Wingdings" pitchFamily="2" charset="2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1187624" y="997571"/>
            <a:ext cx="2646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baseline="0" dirty="0">
                <a:solidFill>
                  <a:srgbClr val="F79B4D"/>
                </a:solidFill>
              </a:rPr>
              <a:t>光的</a:t>
            </a:r>
            <a:r>
              <a:rPr lang="zh-TW" altLang="en-US" b="1" baseline="0" dirty="0" smtClean="0">
                <a:solidFill>
                  <a:srgbClr val="F79B4D"/>
                </a:solidFill>
              </a:rPr>
              <a:t>直線</a:t>
            </a:r>
            <a:r>
              <a:rPr lang="zh-TW" altLang="en-US" b="1" baseline="0" dirty="0">
                <a:solidFill>
                  <a:srgbClr val="F79B4D"/>
                </a:solidFill>
              </a:rPr>
              <a:t>行進</a:t>
            </a:r>
            <a:endParaRPr lang="zh-TW" altLang="en-US" b="1" dirty="0">
              <a:solidFill>
                <a:srgbClr val="F79B4D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5248" y="1024445"/>
            <a:ext cx="539127" cy="540196"/>
          </a:xfrm>
          <a:prstGeom prst="rect">
            <a:avLst/>
          </a:prstGeom>
          <a:noFill/>
        </p:spPr>
      </p:pic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8207375" y="0"/>
            <a:ext cx="936625" cy="406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>
            <a:prstShdw prst="shdw17" dist="17961" dir="2700000">
              <a:srgbClr val="0000FF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000" baseline="0" dirty="0" smtClean="0">
                <a:latin typeface="標楷體" pitchFamily="65" charset="-120"/>
              </a:rPr>
              <a:t>課</a:t>
            </a:r>
            <a:r>
              <a:rPr lang="en-US" altLang="zh-TW" sz="2000" baseline="0" dirty="0" smtClean="0">
                <a:latin typeface="標楷體" pitchFamily="65" charset="-120"/>
              </a:rPr>
              <a:t>P66</a:t>
            </a:r>
            <a:endParaRPr lang="en-US" altLang="zh-TW" sz="2000" baseline="0" dirty="0">
              <a:latin typeface="標楷體" pitchFamily="65" charset="-120"/>
            </a:endParaRPr>
          </a:p>
        </p:txBody>
      </p:sp>
      <p:sp>
        <p:nvSpPr>
          <p:cNvPr id="17" name="圓角矩形 16"/>
          <p:cNvSpPr/>
          <p:nvPr/>
        </p:nvSpPr>
        <p:spPr>
          <a:xfrm>
            <a:off x="537642" y="2326999"/>
            <a:ext cx="8249130" cy="1736646"/>
          </a:xfrm>
          <a:prstGeom prst="roundRect">
            <a:avLst/>
          </a:prstGeom>
          <a:solidFill>
            <a:schemeClr val="bg1">
              <a:alpha val="50196"/>
            </a:schemeClr>
          </a:solidFill>
        </p:spPr>
        <p:txBody>
          <a:bodyPr wrap="square">
            <a:spAutoFit/>
          </a:bodyPr>
          <a:lstStyle/>
          <a:p>
            <a:r>
              <a:rPr lang="zh-TW" altLang="en-US" baseline="0" dirty="0">
                <a:solidFill>
                  <a:srgbClr val="FF0000"/>
                </a:solidFill>
              </a:rPr>
              <a:t>陽光穿透雲層、門縫中透出光線、舞臺的雷射光等。也可以用手電筒照射扁梳，會出現</a:t>
            </a:r>
            <a:r>
              <a:rPr lang="zh-TW" altLang="en-US" baseline="0" dirty="0" smtClean="0">
                <a:solidFill>
                  <a:srgbClr val="FF0000"/>
                </a:solidFill>
              </a:rPr>
              <a:t>一條</a:t>
            </a:r>
            <a:r>
              <a:rPr lang="zh-TW" altLang="en-US" baseline="0" dirty="0">
                <a:solidFill>
                  <a:srgbClr val="FF0000"/>
                </a:solidFill>
              </a:rPr>
              <a:t>條的光線。</a:t>
            </a:r>
            <a:endParaRPr lang="zh-TW" altLang="en-US" dirty="0">
              <a:solidFill>
                <a:srgbClr val="FF0000"/>
              </a:solidFill>
            </a:endParaRPr>
          </a:p>
        </p:txBody>
      </p:sp>
      <p:grpSp>
        <p:nvGrpSpPr>
          <p:cNvPr id="7" name="Group 11"/>
          <p:cNvGrpSpPr>
            <a:grpSpLocks/>
          </p:cNvGrpSpPr>
          <p:nvPr/>
        </p:nvGrpSpPr>
        <p:grpSpPr bwMode="auto">
          <a:xfrm>
            <a:off x="7761288" y="4916884"/>
            <a:ext cx="1382712" cy="1968500"/>
            <a:chOff x="4889" y="3090"/>
            <a:chExt cx="871" cy="1240"/>
          </a:xfrm>
        </p:grpSpPr>
        <p:pic>
          <p:nvPicPr>
            <p:cNvPr id="8" name="Picture 12" descr="未命名 -3拷貝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89" y="3090"/>
              <a:ext cx="870" cy="1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13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 rot="-686268">
              <a:off x="5051" y="3332"/>
              <a:ext cx="703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 baseline="0"/>
            </a:p>
          </p:txBody>
        </p:sp>
        <p:sp>
          <p:nvSpPr>
            <p:cNvPr id="10" name="Rectangle 14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 rot="669763">
              <a:off x="4921" y="3676"/>
              <a:ext cx="681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 baseline="0"/>
            </a:p>
          </p:txBody>
        </p:sp>
        <p:sp>
          <p:nvSpPr>
            <p:cNvPr id="11" name="Rectangle 15">
              <a:hlinkClick r:id="" action="ppaction://hlinkshowjump?jump=endshow"/>
            </p:cNvPr>
            <p:cNvSpPr>
              <a:spLocks noChangeArrowheads="1"/>
            </p:cNvSpPr>
            <p:nvPr/>
          </p:nvSpPr>
          <p:spPr bwMode="auto">
            <a:xfrm>
              <a:off x="5375" y="3984"/>
              <a:ext cx="385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 baseline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78" b="-1"/>
          <a:stretch/>
        </p:blipFill>
        <p:spPr>
          <a:xfrm>
            <a:off x="-15125" y="476672"/>
            <a:ext cx="9159125" cy="5471443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26" y="439906"/>
            <a:ext cx="8820472" cy="681457"/>
          </a:xfrm>
          <a:prstGeom prst="rect">
            <a:avLst/>
          </a:prstGeom>
        </p:spPr>
      </p:pic>
      <p:sp>
        <p:nvSpPr>
          <p:cNvPr id="11" name="圓角矩形 10"/>
          <p:cNvSpPr/>
          <p:nvPr/>
        </p:nvSpPr>
        <p:spPr>
          <a:xfrm>
            <a:off x="812258" y="1740434"/>
            <a:ext cx="6357911" cy="646986"/>
          </a:xfrm>
          <a:prstGeom prst="roundRect">
            <a:avLst/>
          </a:prstGeom>
          <a:solidFill>
            <a:schemeClr val="bg1">
              <a:alpha val="50196"/>
            </a:schemeClr>
          </a:solidFill>
        </p:spPr>
        <p:txBody>
          <a:bodyPr wrap="square">
            <a:spAutoFit/>
          </a:bodyPr>
          <a:lstStyle/>
          <a:p>
            <a:r>
              <a:rPr lang="zh-TW" altLang="en-US" baseline="0" dirty="0">
                <a:solidFill>
                  <a:srgbClr val="FF0000"/>
                </a:solidFill>
              </a:rPr>
              <a:t>直線前進。</a:t>
            </a:r>
          </a:p>
        </p:txBody>
      </p: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7761288" y="4915261"/>
            <a:ext cx="1382712" cy="1968500"/>
            <a:chOff x="4889" y="3090"/>
            <a:chExt cx="871" cy="1240"/>
          </a:xfrm>
        </p:grpSpPr>
        <p:pic>
          <p:nvPicPr>
            <p:cNvPr id="5" name="Picture 12" descr="未命名 -3拷貝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889" y="3090"/>
              <a:ext cx="870" cy="1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ectangle 13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 rot="-686268">
              <a:off x="5051" y="3332"/>
              <a:ext cx="703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 baseline="0"/>
            </a:p>
          </p:txBody>
        </p:sp>
        <p:sp>
          <p:nvSpPr>
            <p:cNvPr id="7" name="Rectangle 14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 rot="669763">
              <a:off x="4921" y="3676"/>
              <a:ext cx="681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 baseline="0"/>
            </a:p>
          </p:txBody>
        </p:sp>
        <p:sp>
          <p:nvSpPr>
            <p:cNvPr id="8" name="Rectangle 15">
              <a:hlinkClick r:id="" action="ppaction://hlinkshowjump?jump=endshow"/>
            </p:cNvPr>
            <p:cNvSpPr>
              <a:spLocks noChangeArrowheads="1"/>
            </p:cNvSpPr>
            <p:nvPr/>
          </p:nvSpPr>
          <p:spPr bwMode="auto">
            <a:xfrm>
              <a:off x="5375" y="3984"/>
              <a:ext cx="385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 baseline="0"/>
            </a:p>
          </p:txBody>
        </p:sp>
      </p:grp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8207375" y="0"/>
            <a:ext cx="936625" cy="4064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  <a:effectLst>
            <a:prstShdw prst="shdw17" dist="17961" dir="2700000">
              <a:srgbClr val="0000FF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000" baseline="0" dirty="0" smtClean="0">
                <a:latin typeface="標楷體" pitchFamily="65" charset="-120"/>
              </a:rPr>
              <a:t>課</a:t>
            </a:r>
            <a:r>
              <a:rPr lang="en-US" altLang="zh-TW" sz="2000" baseline="0" dirty="0" smtClean="0">
                <a:latin typeface="標楷體" pitchFamily="65" charset="-120"/>
              </a:rPr>
              <a:t>P72</a:t>
            </a:r>
            <a:endParaRPr lang="en-US" altLang="zh-TW" sz="2000" baseline="0" dirty="0">
              <a:latin typeface="標楷體" pitchFamily="65" charset="-120"/>
            </a:endParaRPr>
          </a:p>
        </p:txBody>
      </p:sp>
      <p:sp>
        <p:nvSpPr>
          <p:cNvPr id="15" name="圓角矩形 14"/>
          <p:cNvSpPr/>
          <p:nvPr/>
        </p:nvSpPr>
        <p:spPr>
          <a:xfrm>
            <a:off x="812258" y="3108915"/>
            <a:ext cx="6357911" cy="646986"/>
          </a:xfrm>
          <a:prstGeom prst="roundRect">
            <a:avLst/>
          </a:prstGeom>
          <a:solidFill>
            <a:schemeClr val="bg1">
              <a:alpha val="50196"/>
            </a:schemeClr>
          </a:solidFill>
        </p:spPr>
        <p:txBody>
          <a:bodyPr wrap="square">
            <a:spAutoFit/>
          </a:bodyPr>
          <a:lstStyle/>
          <a:p>
            <a:r>
              <a:rPr lang="zh-TW" altLang="en-US" baseline="0" dirty="0">
                <a:solidFill>
                  <a:srgbClr val="FF0000"/>
                </a:solidFill>
              </a:rPr>
              <a:t>直線前進。</a:t>
            </a:r>
          </a:p>
        </p:txBody>
      </p:sp>
      <p:sp>
        <p:nvSpPr>
          <p:cNvPr id="10" name="矩形 9"/>
          <p:cNvSpPr/>
          <p:nvPr/>
        </p:nvSpPr>
        <p:spPr>
          <a:xfrm>
            <a:off x="328986" y="1153169"/>
            <a:ext cx="8197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zh-TW" altLang="en-US" baseline="0" dirty="0"/>
              <a:t>光在水中是如何行進的？</a:t>
            </a:r>
            <a:endParaRPr lang="zh-TW" altLang="en-US" dirty="0"/>
          </a:p>
        </p:txBody>
      </p:sp>
      <p:sp>
        <p:nvSpPr>
          <p:cNvPr id="14" name="矩形 13"/>
          <p:cNvSpPr/>
          <p:nvPr/>
        </p:nvSpPr>
        <p:spPr>
          <a:xfrm>
            <a:off x="328986" y="2524140"/>
            <a:ext cx="8197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 startAt="2"/>
            </a:pPr>
            <a:r>
              <a:rPr lang="zh-TW" altLang="en-US" baseline="0" dirty="0"/>
              <a:t>光在煙霧中是如何行進的？</a:t>
            </a:r>
            <a:endParaRPr lang="zh-TW" altLang="en-US" dirty="0"/>
          </a:p>
        </p:txBody>
      </p:sp>
      <p:sp>
        <p:nvSpPr>
          <p:cNvPr id="16" name="圓角矩形 15"/>
          <p:cNvSpPr/>
          <p:nvPr/>
        </p:nvSpPr>
        <p:spPr>
          <a:xfrm>
            <a:off x="812258" y="4912791"/>
            <a:ext cx="6357911" cy="646986"/>
          </a:xfrm>
          <a:prstGeom prst="roundRect">
            <a:avLst/>
          </a:prstGeom>
          <a:solidFill>
            <a:schemeClr val="bg1">
              <a:alpha val="50196"/>
            </a:schemeClr>
          </a:solidFill>
        </p:spPr>
        <p:txBody>
          <a:bodyPr wrap="square">
            <a:spAutoFit/>
          </a:bodyPr>
          <a:lstStyle/>
          <a:p>
            <a:r>
              <a:rPr lang="zh-TW" altLang="en-US" baseline="0" dirty="0">
                <a:solidFill>
                  <a:srgbClr val="FF0000"/>
                </a:solidFill>
              </a:rPr>
              <a:t>光會產生偏折，感覺好像斷掉了。</a:t>
            </a:r>
          </a:p>
        </p:txBody>
      </p:sp>
      <p:sp>
        <p:nvSpPr>
          <p:cNvPr id="17" name="矩形 16"/>
          <p:cNvSpPr/>
          <p:nvPr/>
        </p:nvSpPr>
        <p:spPr>
          <a:xfrm>
            <a:off x="328986" y="3935252"/>
            <a:ext cx="81972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 startAt="3"/>
            </a:pPr>
            <a:r>
              <a:rPr lang="zh-TW" altLang="en-US" baseline="0" dirty="0"/>
              <a:t>當雷射筆光線由空氣進入水中，或是</a:t>
            </a:r>
            <a:r>
              <a:rPr lang="zh-TW" altLang="en-US" baseline="0" dirty="0" smtClean="0"/>
              <a:t>由水</a:t>
            </a:r>
            <a:r>
              <a:rPr lang="zh-TW" altLang="en-US" baseline="0" dirty="0"/>
              <a:t>進入空氣中，光的行進方向有</a:t>
            </a:r>
            <a:r>
              <a:rPr lang="zh-TW" altLang="en-US" baseline="0" dirty="0" smtClean="0"/>
              <a:t>什麼改變</a:t>
            </a:r>
            <a:r>
              <a:rPr lang="zh-TW" altLang="en-US" baseline="0" dirty="0"/>
              <a:t>？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9637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7761288" y="4915261"/>
            <a:ext cx="1382712" cy="1968500"/>
            <a:chOff x="4889" y="3090"/>
            <a:chExt cx="871" cy="1240"/>
          </a:xfrm>
        </p:grpSpPr>
        <p:pic>
          <p:nvPicPr>
            <p:cNvPr id="5" name="Picture 12" descr="未命名 -3拷貝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889" y="3090"/>
              <a:ext cx="870" cy="1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ectangle 13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 rot="-686268">
              <a:off x="5051" y="3332"/>
              <a:ext cx="703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 baseline="0"/>
            </a:p>
          </p:txBody>
        </p:sp>
        <p:sp>
          <p:nvSpPr>
            <p:cNvPr id="7" name="Rectangle 14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 rot="669763">
              <a:off x="4921" y="3676"/>
              <a:ext cx="681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 baseline="0"/>
            </a:p>
          </p:txBody>
        </p:sp>
        <p:sp>
          <p:nvSpPr>
            <p:cNvPr id="8" name="Rectangle 15">
              <a:hlinkClick r:id="" action="ppaction://hlinkshowjump?jump=endshow"/>
            </p:cNvPr>
            <p:cNvSpPr>
              <a:spLocks noChangeArrowheads="1"/>
            </p:cNvSpPr>
            <p:nvPr/>
          </p:nvSpPr>
          <p:spPr bwMode="auto">
            <a:xfrm>
              <a:off x="5375" y="3984"/>
              <a:ext cx="385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 baseline="0"/>
            </a:p>
          </p:txBody>
        </p:sp>
      </p:grp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8207375" y="0"/>
            <a:ext cx="936625" cy="4064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  <a:effectLst>
            <a:prstShdw prst="shdw17" dist="17961" dir="2700000">
              <a:srgbClr val="0000FF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000" baseline="0" dirty="0" smtClean="0">
                <a:latin typeface="標楷體" pitchFamily="65" charset="-120"/>
              </a:rPr>
              <a:t>課</a:t>
            </a:r>
            <a:r>
              <a:rPr lang="en-US" altLang="zh-TW" sz="2000" baseline="0" dirty="0" smtClean="0">
                <a:latin typeface="標楷體" pitchFamily="65" charset="-120"/>
              </a:rPr>
              <a:t>P72</a:t>
            </a:r>
            <a:endParaRPr lang="en-US" altLang="zh-TW" sz="2000" baseline="0" dirty="0">
              <a:latin typeface="標楷體" pitchFamily="65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73366" y="1556792"/>
            <a:ext cx="81972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TW" altLang="en-US" baseline="0" dirty="0" smtClean="0"/>
              <a:t>　　光</a:t>
            </a:r>
            <a:r>
              <a:rPr lang="zh-TW" altLang="en-US" baseline="0" dirty="0"/>
              <a:t>在水中與空氣中都是</a:t>
            </a:r>
            <a:r>
              <a:rPr lang="zh-TW" altLang="en-US" baseline="0" dirty="0" smtClean="0"/>
              <a:t>直線行進</a:t>
            </a:r>
            <a:r>
              <a:rPr lang="zh-TW" altLang="en-US" baseline="0" dirty="0"/>
              <a:t>，但是由空氣中進入水中</a:t>
            </a:r>
            <a:r>
              <a:rPr lang="zh-TW" altLang="en-US" baseline="0" dirty="0" smtClean="0"/>
              <a:t>，或是</a:t>
            </a:r>
            <a:r>
              <a:rPr lang="zh-TW" altLang="en-US" baseline="0" dirty="0"/>
              <a:t>由水進入空氣中， 就會</a:t>
            </a:r>
            <a:r>
              <a:rPr lang="zh-TW" altLang="en-US" baseline="0" dirty="0" smtClean="0"/>
              <a:t>改變</a:t>
            </a:r>
            <a:r>
              <a:rPr lang="zh-TW" altLang="en-US" baseline="0" dirty="0"/>
              <a:t>路線， 這種現象</a:t>
            </a:r>
            <a:r>
              <a:rPr lang="zh-TW" altLang="en-US" baseline="0" dirty="0" smtClean="0"/>
              <a:t>稱為</a:t>
            </a:r>
            <a:r>
              <a:rPr lang="zh-TW" altLang="en-US" baseline="0" dirty="0" smtClean="0">
                <a:solidFill>
                  <a:srgbClr val="0000E1"/>
                </a:solidFill>
              </a:rPr>
              <a:t>光的折射</a:t>
            </a:r>
            <a:r>
              <a:rPr lang="zh-TW" altLang="en-US" baseline="0" dirty="0" smtClean="0"/>
              <a:t>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9773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19"/>
          <p:cNvSpPr txBox="1">
            <a:spLocks noChangeArrowheads="1"/>
          </p:cNvSpPr>
          <p:nvPr/>
        </p:nvSpPr>
        <p:spPr bwMode="auto">
          <a:xfrm>
            <a:off x="786349" y="429093"/>
            <a:ext cx="7571303" cy="584775"/>
          </a:xfrm>
          <a:prstGeom prst="rect">
            <a:avLst/>
          </a:prstGeom>
          <a:solidFill>
            <a:schemeClr val="bg1">
              <a:alpha val="6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just"/>
            <a:r>
              <a:rPr lang="zh-TW" altLang="en-US" baseline="0" dirty="0" smtClean="0"/>
              <a:t>說</a:t>
            </a:r>
            <a:r>
              <a:rPr lang="zh-TW" altLang="en-US" baseline="0" dirty="0"/>
              <a:t>一說，你還看過哪些光</a:t>
            </a:r>
            <a:r>
              <a:rPr lang="zh-TW" altLang="en-US" baseline="0" dirty="0" smtClean="0"/>
              <a:t>的折射</a:t>
            </a:r>
            <a:r>
              <a:rPr lang="zh-TW" altLang="en-US" baseline="0" dirty="0"/>
              <a:t>現象呢？</a:t>
            </a:r>
            <a:endParaRPr lang="en-US" altLang="en-US" baseline="0" dirty="0">
              <a:latin typeface="Times New Roman" pitchFamily="18" charset="0"/>
              <a:sym typeface="Wingdings" pitchFamily="2" charset="2"/>
            </a:endParaRPr>
          </a:p>
        </p:txBody>
      </p:sp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8207375" y="0"/>
            <a:ext cx="936625" cy="40011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>
            <a:prstShdw prst="shdw17" dist="17961" dir="2700000">
              <a:srgbClr val="0000FF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000" baseline="0" dirty="0" smtClean="0">
                <a:latin typeface="標楷體" pitchFamily="65" charset="-120"/>
              </a:rPr>
              <a:t>課</a:t>
            </a:r>
            <a:r>
              <a:rPr lang="en-US" altLang="zh-TW" sz="2000" baseline="0" dirty="0" smtClean="0">
                <a:latin typeface="標楷體" pitchFamily="65" charset="-120"/>
              </a:rPr>
              <a:t>P73</a:t>
            </a:r>
            <a:endParaRPr lang="en-US" altLang="zh-TW" sz="2000" baseline="0" dirty="0">
              <a:latin typeface="標楷體" pitchFamily="65" charset="-120"/>
            </a:endParaRPr>
          </a:p>
        </p:txBody>
      </p:sp>
      <p:grpSp>
        <p:nvGrpSpPr>
          <p:cNvPr id="7" name="Group 11"/>
          <p:cNvGrpSpPr>
            <a:grpSpLocks/>
          </p:cNvGrpSpPr>
          <p:nvPr/>
        </p:nvGrpSpPr>
        <p:grpSpPr bwMode="auto">
          <a:xfrm>
            <a:off x="7761288" y="4916884"/>
            <a:ext cx="1382712" cy="1968500"/>
            <a:chOff x="4889" y="3090"/>
            <a:chExt cx="871" cy="1240"/>
          </a:xfrm>
        </p:grpSpPr>
        <p:pic>
          <p:nvPicPr>
            <p:cNvPr id="8" name="Picture 12" descr="未命名 -3拷貝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889" y="3090"/>
              <a:ext cx="870" cy="1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13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 rot="-686268">
              <a:off x="5051" y="3332"/>
              <a:ext cx="703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 baseline="0"/>
            </a:p>
          </p:txBody>
        </p:sp>
        <p:sp>
          <p:nvSpPr>
            <p:cNvPr id="10" name="Rectangle 14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 rot="669763">
              <a:off x="4921" y="3676"/>
              <a:ext cx="681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 baseline="0"/>
            </a:p>
          </p:txBody>
        </p:sp>
        <p:sp>
          <p:nvSpPr>
            <p:cNvPr id="11" name="Rectangle 15">
              <a:hlinkClick r:id="" action="ppaction://hlinkshowjump?jump=endshow"/>
            </p:cNvPr>
            <p:cNvSpPr>
              <a:spLocks noChangeArrowheads="1"/>
            </p:cNvSpPr>
            <p:nvPr/>
          </p:nvSpPr>
          <p:spPr bwMode="auto">
            <a:xfrm>
              <a:off x="5375" y="3984"/>
              <a:ext cx="385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 baseline="0"/>
            </a:p>
          </p:txBody>
        </p:sp>
      </p:grpSp>
      <p:sp>
        <p:nvSpPr>
          <p:cNvPr id="23" name="Text Box 19"/>
          <p:cNvSpPr txBox="1">
            <a:spLocks noChangeArrowheads="1"/>
          </p:cNvSpPr>
          <p:nvPr/>
        </p:nvSpPr>
        <p:spPr bwMode="auto">
          <a:xfrm>
            <a:off x="859242" y="4882261"/>
            <a:ext cx="3211189" cy="1077218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r>
              <a:rPr lang="zh-TW" altLang="en-US" baseline="0" dirty="0"/>
              <a:t>插入水中的吸管</a:t>
            </a:r>
            <a:r>
              <a:rPr lang="zh-TW" altLang="en-US" baseline="0" dirty="0" smtClean="0"/>
              <a:t>好像</a:t>
            </a:r>
            <a:r>
              <a:rPr lang="zh-TW" altLang="en-US" baseline="0" dirty="0"/>
              <a:t>斷了</a:t>
            </a:r>
            <a:endParaRPr lang="en-US" altLang="zh-TW" i="1" baseline="0" dirty="0" smtClean="0">
              <a:latin typeface="Times New Roman" pitchFamily="18" charset="0"/>
              <a:sym typeface="Wingdings" pitchFamily="2" charset="2"/>
            </a:endParaRPr>
          </a:p>
        </p:txBody>
      </p:sp>
      <p:sp>
        <p:nvSpPr>
          <p:cNvPr id="24" name="橢圓 23"/>
          <p:cNvSpPr/>
          <p:nvPr/>
        </p:nvSpPr>
        <p:spPr>
          <a:xfrm>
            <a:off x="720272" y="5084661"/>
            <a:ext cx="179975" cy="179975"/>
          </a:xfrm>
          <a:prstGeom prst="ellipse">
            <a:avLst/>
          </a:prstGeom>
          <a:gradFill flip="none" rotWithShape="1">
            <a:gsLst>
              <a:gs pos="2667">
                <a:schemeClr val="accent2">
                  <a:lumMod val="0"/>
                  <a:lumOff val="100000"/>
                </a:schemeClr>
              </a:gs>
              <a:gs pos="80000">
                <a:srgbClr val="E86E0A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68" y="1249246"/>
            <a:ext cx="2808312" cy="35359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Text Box 19"/>
          <p:cNvSpPr txBox="1">
            <a:spLocks noChangeArrowheads="1"/>
          </p:cNvSpPr>
          <p:nvPr/>
        </p:nvSpPr>
        <p:spPr bwMode="auto">
          <a:xfrm>
            <a:off x="4728695" y="4882261"/>
            <a:ext cx="3211189" cy="1077218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r>
              <a:rPr lang="zh-TW" altLang="en-US" baseline="0" dirty="0"/>
              <a:t>腳在水中看起來</a:t>
            </a:r>
            <a:r>
              <a:rPr lang="zh-TW" altLang="en-US" baseline="0" dirty="0" smtClean="0"/>
              <a:t>變短</a:t>
            </a:r>
            <a:r>
              <a:rPr lang="zh-TW" altLang="en-US" baseline="0" dirty="0"/>
              <a:t>了</a:t>
            </a:r>
            <a:endParaRPr lang="en-US" altLang="zh-TW" i="1" baseline="0" dirty="0" smtClean="0">
              <a:latin typeface="Times New Roman" pitchFamily="18" charset="0"/>
              <a:sym typeface="Wingdings" pitchFamily="2" charset="2"/>
            </a:endParaRPr>
          </a:p>
        </p:txBody>
      </p:sp>
      <p:sp>
        <p:nvSpPr>
          <p:cNvPr id="20" name="橢圓 19"/>
          <p:cNvSpPr/>
          <p:nvPr/>
        </p:nvSpPr>
        <p:spPr>
          <a:xfrm>
            <a:off x="4589725" y="5084661"/>
            <a:ext cx="179975" cy="179975"/>
          </a:xfrm>
          <a:prstGeom prst="ellipse">
            <a:avLst/>
          </a:prstGeom>
          <a:gradFill flip="none" rotWithShape="1">
            <a:gsLst>
              <a:gs pos="2667">
                <a:schemeClr val="accent2">
                  <a:lumMod val="0"/>
                  <a:lumOff val="100000"/>
                </a:schemeClr>
              </a:gs>
              <a:gs pos="80000">
                <a:srgbClr val="E86E0A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1" name="圖片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643" y="1249246"/>
            <a:ext cx="2690400" cy="35359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Rectangle 12">
            <a:hlinkClick r:id="rId5" action="ppaction://hlinkfile"/>
          </p:cNvPr>
          <p:cNvSpPr>
            <a:spLocks noChangeArrowheads="1"/>
          </p:cNvSpPr>
          <p:nvPr/>
        </p:nvSpPr>
        <p:spPr bwMode="auto">
          <a:xfrm>
            <a:off x="1332161" y="6127805"/>
            <a:ext cx="1565275" cy="376238"/>
          </a:xfrm>
          <a:prstGeom prst="rect">
            <a:avLst/>
          </a:prstGeom>
          <a:solidFill>
            <a:srgbClr val="CCFFFF"/>
          </a:solidFill>
          <a:ln w="9525">
            <a:solidFill>
              <a:srgbClr val="CCFF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en-US" sz="1800" b="1" u="sng" baseline="0">
                <a:solidFill>
                  <a:srgbClr val="0000FF"/>
                </a:solidFill>
              </a:rPr>
              <a:t>光的折射現象</a:t>
            </a:r>
          </a:p>
        </p:txBody>
      </p:sp>
      <p:sp>
        <p:nvSpPr>
          <p:cNvPr id="16" name="AutoShape 13">
            <a:hlinkClick r:id="rId5" action="ppaction://hlinkfile"/>
          </p:cNvPr>
          <p:cNvSpPr>
            <a:spLocks noChangeArrowheads="1"/>
          </p:cNvSpPr>
          <p:nvPr/>
        </p:nvSpPr>
        <p:spPr bwMode="auto">
          <a:xfrm>
            <a:off x="395536" y="6057955"/>
            <a:ext cx="936625" cy="504825"/>
          </a:xfrm>
          <a:prstGeom prst="flowChartAlternateProcess">
            <a:avLst/>
          </a:prstGeom>
          <a:solidFill>
            <a:srgbClr val="0000FF"/>
          </a:solidFill>
          <a:ln w="25400">
            <a:solidFill>
              <a:srgbClr val="000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TW" altLang="en-US" sz="2800" b="1" baseline="0">
                <a:solidFill>
                  <a:schemeClr val="bg1"/>
                </a:solidFill>
              </a:rPr>
              <a:t>影片</a:t>
            </a:r>
          </a:p>
        </p:txBody>
      </p:sp>
      <p:sp>
        <p:nvSpPr>
          <p:cNvPr id="17" name="Rectangle 12">
            <a:hlinkClick r:id="rId6" action="ppaction://hlinkfile"/>
          </p:cNvPr>
          <p:cNvSpPr>
            <a:spLocks noChangeArrowheads="1"/>
          </p:cNvSpPr>
          <p:nvPr/>
        </p:nvSpPr>
        <p:spPr bwMode="auto">
          <a:xfrm>
            <a:off x="4040329" y="6127853"/>
            <a:ext cx="3810659" cy="369332"/>
          </a:xfrm>
          <a:prstGeom prst="rect">
            <a:avLst/>
          </a:prstGeom>
          <a:solidFill>
            <a:srgbClr val="CCFFFF"/>
          </a:solidFill>
          <a:ln w="9525">
            <a:solidFill>
              <a:srgbClr val="CCFF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en-US" sz="1800" b="1" u="sng" baseline="0">
                <a:solidFill>
                  <a:srgbClr val="0000FF"/>
                </a:solidFill>
              </a:rPr>
              <a:t>補充─吸管插入水中為何變彎曲了？</a:t>
            </a:r>
          </a:p>
        </p:txBody>
      </p:sp>
      <p:sp>
        <p:nvSpPr>
          <p:cNvPr id="22" name="AutoShape 13">
            <a:hlinkClick r:id="rId6" action="ppaction://hlinkfile"/>
          </p:cNvPr>
          <p:cNvSpPr>
            <a:spLocks noChangeArrowheads="1"/>
          </p:cNvSpPr>
          <p:nvPr/>
        </p:nvSpPr>
        <p:spPr bwMode="auto">
          <a:xfrm>
            <a:off x="3103704" y="6058003"/>
            <a:ext cx="936625" cy="504825"/>
          </a:xfrm>
          <a:prstGeom prst="flowChartAlternateProcess">
            <a:avLst/>
          </a:prstGeom>
          <a:solidFill>
            <a:srgbClr val="0000FF"/>
          </a:solidFill>
          <a:ln w="25400">
            <a:solidFill>
              <a:srgbClr val="000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TW" altLang="en-US" sz="2800" b="1" baseline="0">
                <a:solidFill>
                  <a:schemeClr val="bg1"/>
                </a:solidFill>
              </a:rPr>
              <a:t>影片</a:t>
            </a:r>
          </a:p>
        </p:txBody>
      </p:sp>
    </p:spTree>
    <p:extLst>
      <p:ext uri="{BB962C8B-B14F-4D97-AF65-F5344CB8AC3E}">
        <p14:creationId xmlns:p14="http://schemas.microsoft.com/office/powerpoint/2010/main" val="3622409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圖片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9682"/>
            <a:ext cx="9144000" cy="4408653"/>
          </a:xfrm>
          <a:prstGeom prst="rect">
            <a:avLst/>
          </a:prstGeom>
        </p:spPr>
      </p:pic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8207375" y="0"/>
            <a:ext cx="936625" cy="40011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>
            <a:prstShdw prst="shdw17" dist="17961" dir="2700000">
              <a:srgbClr val="0000FF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000" baseline="0" dirty="0" smtClean="0">
                <a:latin typeface="標楷體" pitchFamily="65" charset="-120"/>
              </a:rPr>
              <a:t>課</a:t>
            </a:r>
            <a:r>
              <a:rPr lang="en-US" altLang="zh-TW" sz="2000" baseline="0" dirty="0" smtClean="0">
                <a:latin typeface="標楷體" pitchFamily="65" charset="-120"/>
              </a:rPr>
              <a:t>P73</a:t>
            </a:r>
            <a:endParaRPr lang="en-US" altLang="zh-TW" sz="2000" baseline="0" dirty="0">
              <a:latin typeface="標楷體" pitchFamily="65" charset="-120"/>
            </a:endParaRPr>
          </a:p>
        </p:txBody>
      </p:sp>
      <p:grpSp>
        <p:nvGrpSpPr>
          <p:cNvPr id="15" name="Group 11"/>
          <p:cNvGrpSpPr>
            <a:grpSpLocks/>
          </p:cNvGrpSpPr>
          <p:nvPr/>
        </p:nvGrpSpPr>
        <p:grpSpPr bwMode="auto">
          <a:xfrm>
            <a:off x="7761288" y="4916884"/>
            <a:ext cx="1382712" cy="1968500"/>
            <a:chOff x="4889" y="3090"/>
            <a:chExt cx="871" cy="1240"/>
          </a:xfrm>
        </p:grpSpPr>
        <p:pic>
          <p:nvPicPr>
            <p:cNvPr id="16" name="Picture 12" descr="未命名 -3拷貝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89" y="3090"/>
              <a:ext cx="870" cy="1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Rectangle 13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 rot="-686268">
              <a:off x="5051" y="3332"/>
              <a:ext cx="703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 baseline="0"/>
            </a:p>
          </p:txBody>
        </p:sp>
        <p:sp>
          <p:nvSpPr>
            <p:cNvPr id="18" name="Rectangle 14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 rot="669763">
              <a:off x="4921" y="3676"/>
              <a:ext cx="681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 baseline="0"/>
            </a:p>
          </p:txBody>
        </p:sp>
        <p:sp>
          <p:nvSpPr>
            <p:cNvPr id="19" name="Rectangle 15">
              <a:hlinkClick r:id="" action="ppaction://hlinkshowjump?jump=endshow"/>
            </p:cNvPr>
            <p:cNvSpPr>
              <a:spLocks noChangeArrowheads="1"/>
            </p:cNvSpPr>
            <p:nvPr/>
          </p:nvSpPr>
          <p:spPr bwMode="auto">
            <a:xfrm>
              <a:off x="5375" y="3984"/>
              <a:ext cx="385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 baseline="0"/>
            </a:p>
          </p:txBody>
        </p:sp>
      </p:grpSp>
      <p:sp>
        <p:nvSpPr>
          <p:cNvPr id="20" name="Text Box 19"/>
          <p:cNvSpPr txBox="1">
            <a:spLocks noChangeArrowheads="1"/>
          </p:cNvSpPr>
          <p:nvPr/>
        </p:nvSpPr>
        <p:spPr bwMode="auto">
          <a:xfrm>
            <a:off x="171726" y="4763026"/>
            <a:ext cx="7602634" cy="1077218"/>
          </a:xfrm>
          <a:prstGeom prst="rect">
            <a:avLst/>
          </a:prstGeom>
          <a:solidFill>
            <a:schemeClr val="bg1">
              <a:alpha val="6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zh-TW" altLang="en-US" baseline="0" dirty="0" smtClean="0"/>
              <a:t>　　</a:t>
            </a:r>
            <a:r>
              <a:rPr lang="zh-TW" altLang="en-US" baseline="0" dirty="0"/>
              <a:t>光的折射現象會使河水</a:t>
            </a:r>
            <a:r>
              <a:rPr lang="zh-TW" altLang="en-US" baseline="0" dirty="0" smtClean="0"/>
              <a:t>看起來</a:t>
            </a:r>
            <a:r>
              <a:rPr lang="zh-TW" altLang="en-US" baseline="0" dirty="0"/>
              <a:t>變淺了，因此戲水時要注意</a:t>
            </a:r>
            <a:r>
              <a:rPr lang="zh-TW" altLang="en-US" baseline="0" dirty="0" smtClean="0"/>
              <a:t>水深</a:t>
            </a:r>
            <a:r>
              <a:rPr lang="zh-TW" altLang="en-US" baseline="0" dirty="0"/>
              <a:t>以確保安全。</a:t>
            </a:r>
            <a:endParaRPr lang="en-US" altLang="en-US" baseline="0" dirty="0">
              <a:latin typeface="Times New Roman" pitchFamily="18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879960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19"/>
          <p:cNvSpPr txBox="1">
            <a:spLocks noChangeArrowheads="1"/>
          </p:cNvSpPr>
          <p:nvPr/>
        </p:nvSpPr>
        <p:spPr bwMode="auto">
          <a:xfrm>
            <a:off x="313341" y="332656"/>
            <a:ext cx="8225390" cy="1077218"/>
          </a:xfrm>
          <a:prstGeom prst="rect">
            <a:avLst/>
          </a:prstGeom>
          <a:solidFill>
            <a:schemeClr val="bg1">
              <a:alpha val="6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zh-TW" altLang="en-US" baseline="0" dirty="0" smtClean="0"/>
              <a:t>　　</a:t>
            </a:r>
            <a:r>
              <a:rPr lang="zh-TW" altLang="en-US" baseline="0" dirty="0"/>
              <a:t>光會直線前進，也會反射</a:t>
            </a:r>
            <a:r>
              <a:rPr lang="zh-TW" altLang="en-US" baseline="0" dirty="0" smtClean="0"/>
              <a:t>和折射</a:t>
            </a:r>
            <a:r>
              <a:rPr lang="zh-TW" altLang="en-US" baseline="0" dirty="0"/>
              <a:t>，讓我們利用光的特性來</a:t>
            </a:r>
            <a:r>
              <a:rPr lang="zh-TW" altLang="en-US" baseline="0" dirty="0" smtClean="0"/>
              <a:t>變魔術</a:t>
            </a:r>
            <a:r>
              <a:rPr lang="zh-TW" altLang="en-US" baseline="0" dirty="0"/>
              <a:t>吧！</a:t>
            </a:r>
            <a:endParaRPr lang="en-US" altLang="en-US" baseline="0" dirty="0">
              <a:latin typeface="Times New Roman" pitchFamily="18" charset="0"/>
              <a:sym typeface="Wingdings" pitchFamily="2" charset="2"/>
            </a:endParaRPr>
          </a:p>
        </p:txBody>
      </p:sp>
      <p:sp>
        <p:nvSpPr>
          <p:cNvPr id="2" name="Text Box 13"/>
          <p:cNvSpPr txBox="1">
            <a:spLocks noChangeArrowheads="1"/>
          </p:cNvSpPr>
          <p:nvPr/>
        </p:nvSpPr>
        <p:spPr bwMode="auto">
          <a:xfrm>
            <a:off x="8207375" y="0"/>
            <a:ext cx="936625" cy="406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>
            <a:prstShdw prst="shdw17" dist="17961" dir="2700000">
              <a:srgbClr val="0000FF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000" baseline="0" dirty="0" smtClean="0">
                <a:latin typeface="標楷體" pitchFamily="65" charset="-120"/>
              </a:rPr>
              <a:t>課</a:t>
            </a:r>
            <a:r>
              <a:rPr lang="en-US" altLang="zh-TW" sz="2000" baseline="0" dirty="0" smtClean="0">
                <a:latin typeface="標楷體" pitchFamily="65" charset="-120"/>
              </a:rPr>
              <a:t>P74</a:t>
            </a:r>
            <a:endParaRPr lang="en-US" altLang="zh-TW" sz="2000" baseline="0" dirty="0">
              <a:latin typeface="標楷體" pitchFamily="65" charset="-120"/>
            </a:endParaRPr>
          </a:p>
        </p:txBody>
      </p:sp>
      <p:grpSp>
        <p:nvGrpSpPr>
          <p:cNvPr id="10" name="群組 9"/>
          <p:cNvGrpSpPr/>
          <p:nvPr/>
        </p:nvGrpSpPr>
        <p:grpSpPr>
          <a:xfrm>
            <a:off x="1" y="1456206"/>
            <a:ext cx="9159124" cy="4572730"/>
            <a:chOff x="-38099" y="-881670"/>
            <a:chExt cx="9159124" cy="4572730"/>
          </a:xfrm>
        </p:grpSpPr>
        <p:pic>
          <p:nvPicPr>
            <p:cNvPr id="11" name="圖片 10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5919"/>
            <a:stretch/>
          </p:blipFill>
          <p:spPr>
            <a:xfrm>
              <a:off x="-38099" y="-881670"/>
              <a:ext cx="9159124" cy="4572730"/>
            </a:xfrm>
            <a:prstGeom prst="rect">
              <a:avLst/>
            </a:prstGeom>
          </p:spPr>
        </p:pic>
        <p:sp>
          <p:nvSpPr>
            <p:cNvPr id="12" name="文字方塊 11"/>
            <p:cNvSpPr txBox="1"/>
            <p:nvPr/>
          </p:nvSpPr>
          <p:spPr>
            <a:xfrm>
              <a:off x="1149524" y="-828145"/>
              <a:ext cx="38524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pc="-200" baseline="0" dirty="0" smtClean="0"/>
                <a:t>硬幣魔術</a:t>
              </a:r>
              <a:endParaRPr lang="zh-TW" altLang="en-US" spc="-200" baseline="0" dirty="0"/>
            </a:p>
          </p:txBody>
        </p:sp>
      </p:grpSp>
      <p:sp>
        <p:nvSpPr>
          <p:cNvPr id="13" name="矩形 12"/>
          <p:cNvSpPr/>
          <p:nvPr/>
        </p:nvSpPr>
        <p:spPr>
          <a:xfrm>
            <a:off x="197491" y="2202066"/>
            <a:ext cx="862298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zh-TW" altLang="en-US" baseline="0" dirty="0" smtClean="0"/>
              <a:t>將</a:t>
            </a:r>
            <a:r>
              <a:rPr lang="zh-TW" altLang="en-US" baseline="0" dirty="0"/>
              <a:t>一個空碗放在桌上，並在碗裡</a:t>
            </a:r>
            <a:r>
              <a:rPr lang="zh-TW" altLang="en-US" baseline="0" dirty="0" smtClean="0"/>
              <a:t>放入一</a:t>
            </a:r>
            <a:r>
              <a:rPr lang="zh-TW" altLang="en-US" baseline="0" dirty="0"/>
              <a:t>枚硬幣。</a:t>
            </a:r>
          </a:p>
          <a:p>
            <a:pPr marL="514350" indent="-514350">
              <a:buFont typeface="+mj-lt"/>
              <a:buAutoNum type="arabicPeriod"/>
            </a:pPr>
            <a:r>
              <a:rPr lang="zh-TW" altLang="en-US" baseline="0" dirty="0" smtClean="0"/>
              <a:t>觀察</a:t>
            </a:r>
            <a:r>
              <a:rPr lang="zh-TW" altLang="en-US" baseline="0" dirty="0"/>
              <a:t>者慢慢往後移動位置，直到看</a:t>
            </a:r>
            <a:r>
              <a:rPr lang="zh-TW" altLang="en-US" baseline="0" dirty="0" smtClean="0"/>
              <a:t>不到</a:t>
            </a:r>
            <a:r>
              <a:rPr lang="zh-TW" altLang="en-US" baseline="0" dirty="0"/>
              <a:t>硬幣為止。</a:t>
            </a:r>
            <a:endParaRPr lang="zh-TW" altLang="en-US" dirty="0"/>
          </a:p>
        </p:txBody>
      </p:sp>
      <p:grpSp>
        <p:nvGrpSpPr>
          <p:cNvPr id="15" name="Group 11"/>
          <p:cNvGrpSpPr>
            <a:grpSpLocks/>
          </p:cNvGrpSpPr>
          <p:nvPr/>
        </p:nvGrpSpPr>
        <p:grpSpPr bwMode="auto">
          <a:xfrm>
            <a:off x="7761288" y="4916884"/>
            <a:ext cx="1382712" cy="1968500"/>
            <a:chOff x="4889" y="3090"/>
            <a:chExt cx="871" cy="1240"/>
          </a:xfrm>
        </p:grpSpPr>
        <p:pic>
          <p:nvPicPr>
            <p:cNvPr id="16" name="Picture 12" descr="未命名 -3拷貝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89" y="3090"/>
              <a:ext cx="870" cy="1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Rectangle 13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 rot="-686268">
              <a:off x="5051" y="3332"/>
              <a:ext cx="703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 baseline="0"/>
            </a:p>
          </p:txBody>
        </p:sp>
        <p:sp>
          <p:nvSpPr>
            <p:cNvPr id="18" name="Rectangle 14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 rot="669763">
              <a:off x="4921" y="3676"/>
              <a:ext cx="681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 baseline="0"/>
            </a:p>
          </p:txBody>
        </p:sp>
        <p:sp>
          <p:nvSpPr>
            <p:cNvPr id="19" name="Rectangle 15">
              <a:hlinkClick r:id="" action="ppaction://hlinkshowjump?jump=endshow"/>
            </p:cNvPr>
            <p:cNvSpPr>
              <a:spLocks noChangeArrowheads="1"/>
            </p:cNvSpPr>
            <p:nvPr/>
          </p:nvSpPr>
          <p:spPr bwMode="auto">
            <a:xfrm>
              <a:off x="5375" y="3984"/>
              <a:ext cx="385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 baseline="0"/>
            </a:p>
          </p:txBody>
        </p:sp>
      </p:grpSp>
      <p:grpSp>
        <p:nvGrpSpPr>
          <p:cNvPr id="22" name="群組 21"/>
          <p:cNvGrpSpPr/>
          <p:nvPr/>
        </p:nvGrpSpPr>
        <p:grpSpPr>
          <a:xfrm>
            <a:off x="539552" y="4372843"/>
            <a:ext cx="6532783" cy="1224136"/>
            <a:chOff x="2048694" y="3081242"/>
            <a:chExt cx="6532783" cy="1224136"/>
          </a:xfrm>
        </p:grpSpPr>
        <p:sp>
          <p:nvSpPr>
            <p:cNvPr id="24" name="圓角矩形 23"/>
            <p:cNvSpPr/>
            <p:nvPr/>
          </p:nvSpPr>
          <p:spPr>
            <a:xfrm>
              <a:off x="2193471" y="3266203"/>
              <a:ext cx="6388006" cy="1039175"/>
            </a:xfrm>
            <a:prstGeom prst="roundRect">
              <a:avLst/>
            </a:prstGeom>
            <a:solidFill>
              <a:srgbClr val="FCDD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6" name="圖片 2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8694" y="3081242"/>
              <a:ext cx="418745" cy="415620"/>
            </a:xfrm>
            <a:prstGeom prst="rect">
              <a:avLst/>
            </a:prstGeom>
          </p:spPr>
        </p:pic>
        <p:sp>
          <p:nvSpPr>
            <p:cNvPr id="27" name="矩形 26"/>
            <p:cNvSpPr/>
            <p:nvPr/>
          </p:nvSpPr>
          <p:spPr>
            <a:xfrm>
              <a:off x="2265675" y="3289052"/>
              <a:ext cx="631580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2800" baseline="0" dirty="0">
                  <a:solidFill>
                    <a:srgbClr val="C00000"/>
                  </a:solidFill>
                </a:rPr>
                <a:t>移動距離不要太大，看</a:t>
              </a:r>
              <a:r>
                <a:rPr lang="zh-TW" altLang="en-US" sz="2800" baseline="0" dirty="0" smtClean="0">
                  <a:solidFill>
                    <a:srgbClr val="C00000"/>
                  </a:solidFill>
                </a:rPr>
                <a:t>不到硬幣</a:t>
              </a:r>
              <a:r>
                <a:rPr lang="zh-TW" altLang="en-US" sz="2800" baseline="0" dirty="0">
                  <a:solidFill>
                    <a:srgbClr val="C00000"/>
                  </a:solidFill>
                </a:rPr>
                <a:t>時立即停止移動。</a:t>
              </a:r>
              <a:endParaRPr lang="zh-TW" altLang="en-US" sz="2800" dirty="0">
                <a:solidFill>
                  <a:srgbClr val="C00000"/>
                </a:solidFill>
              </a:endParaRPr>
            </a:p>
          </p:txBody>
        </p:sp>
      </p:grpSp>
      <p:sp>
        <p:nvSpPr>
          <p:cNvPr id="20" name="Rectangle 12">
            <a:hlinkClick r:id="rId5" action="ppaction://hlinkfile"/>
          </p:cNvPr>
          <p:cNvSpPr>
            <a:spLocks noChangeArrowheads="1"/>
          </p:cNvSpPr>
          <p:nvPr/>
        </p:nvSpPr>
        <p:spPr bwMode="auto">
          <a:xfrm>
            <a:off x="5220593" y="1626642"/>
            <a:ext cx="2031325" cy="369332"/>
          </a:xfrm>
          <a:prstGeom prst="rect">
            <a:avLst/>
          </a:prstGeom>
          <a:solidFill>
            <a:srgbClr val="CCFFFF"/>
          </a:solidFill>
          <a:ln w="9525">
            <a:solidFill>
              <a:srgbClr val="CCFF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en-US" sz="1800" b="1" u="sng" baseline="0" dirty="0">
                <a:solidFill>
                  <a:srgbClr val="0000FF"/>
                </a:solidFill>
              </a:rPr>
              <a:t>動手做：硬幣魔術</a:t>
            </a:r>
          </a:p>
        </p:txBody>
      </p:sp>
      <p:sp>
        <p:nvSpPr>
          <p:cNvPr id="21" name="AutoShape 13">
            <a:hlinkClick r:id="rId5" action="ppaction://hlinkfile"/>
          </p:cNvPr>
          <p:cNvSpPr>
            <a:spLocks noChangeArrowheads="1"/>
          </p:cNvSpPr>
          <p:nvPr/>
        </p:nvSpPr>
        <p:spPr bwMode="auto">
          <a:xfrm>
            <a:off x="4283968" y="1556792"/>
            <a:ext cx="936625" cy="504825"/>
          </a:xfrm>
          <a:prstGeom prst="flowChartAlternateProcess">
            <a:avLst/>
          </a:prstGeom>
          <a:solidFill>
            <a:srgbClr val="0000FF"/>
          </a:solidFill>
          <a:ln w="25400">
            <a:solidFill>
              <a:srgbClr val="000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TW" altLang="en-US" sz="2800" b="1" baseline="0" dirty="0">
                <a:solidFill>
                  <a:schemeClr val="bg1"/>
                </a:solidFill>
              </a:rPr>
              <a:t>影片</a:t>
            </a:r>
          </a:p>
        </p:txBody>
      </p:sp>
    </p:spTree>
    <p:extLst>
      <p:ext uri="{BB962C8B-B14F-4D97-AF65-F5344CB8AC3E}">
        <p14:creationId xmlns:p14="http://schemas.microsoft.com/office/powerpoint/2010/main" val="360386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55" b="4280"/>
          <a:stretch/>
        </p:blipFill>
        <p:spPr>
          <a:xfrm>
            <a:off x="0" y="260648"/>
            <a:ext cx="9142413" cy="5616625"/>
          </a:xfrm>
          <a:prstGeom prst="rect">
            <a:avLst/>
          </a:prstGeom>
        </p:spPr>
      </p:pic>
      <p:sp>
        <p:nvSpPr>
          <p:cNvPr id="2" name="Text Box 13"/>
          <p:cNvSpPr txBox="1">
            <a:spLocks noChangeArrowheads="1"/>
          </p:cNvSpPr>
          <p:nvPr/>
        </p:nvSpPr>
        <p:spPr bwMode="auto">
          <a:xfrm>
            <a:off x="8207375" y="0"/>
            <a:ext cx="936625" cy="4064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  <a:effectLst>
            <a:prstShdw prst="shdw17" dist="17961" dir="2700000">
              <a:srgbClr val="0000FF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000" baseline="0" dirty="0" smtClean="0">
                <a:latin typeface="標楷體" pitchFamily="65" charset="-120"/>
              </a:rPr>
              <a:t>課</a:t>
            </a:r>
            <a:r>
              <a:rPr lang="en-US" altLang="zh-TW" sz="2000" baseline="0" dirty="0" smtClean="0">
                <a:latin typeface="標楷體" pitchFamily="65" charset="-120"/>
              </a:rPr>
              <a:t>P74</a:t>
            </a:r>
            <a:endParaRPr lang="en-US" altLang="zh-TW" sz="2000" baseline="0" dirty="0">
              <a:latin typeface="標楷體" pitchFamily="65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41465" y="378218"/>
            <a:ext cx="843499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 startAt="3"/>
            </a:pPr>
            <a:r>
              <a:rPr lang="zh-TW" altLang="en-US" baseline="0" dirty="0"/>
              <a:t>請另一位同學慢慢將水倒入碗裡，</a:t>
            </a:r>
            <a:r>
              <a:rPr lang="zh-TW" altLang="en-US" baseline="0" dirty="0" smtClean="0"/>
              <a:t>觀察</a:t>
            </a:r>
            <a:r>
              <a:rPr lang="zh-TW" altLang="en-US" baseline="0" dirty="0"/>
              <a:t>者發現了什麼現象呢？</a:t>
            </a:r>
            <a:endParaRPr lang="zh-TW" altLang="en-US" dirty="0"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60" y="1477117"/>
            <a:ext cx="7200800" cy="4250779"/>
          </a:xfrm>
          <a:prstGeom prst="rect">
            <a:avLst/>
          </a:prstGeom>
        </p:spPr>
      </p:pic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7761288" y="4916884"/>
            <a:ext cx="1382712" cy="1968500"/>
            <a:chOff x="4889" y="3090"/>
            <a:chExt cx="871" cy="1240"/>
          </a:xfrm>
        </p:grpSpPr>
        <p:pic>
          <p:nvPicPr>
            <p:cNvPr id="4" name="Picture 12" descr="未命名 -3拷貝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889" y="3090"/>
              <a:ext cx="870" cy="1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Rectangle 13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 rot="-686268">
              <a:off x="5051" y="3332"/>
              <a:ext cx="703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 baseline="0"/>
            </a:p>
          </p:txBody>
        </p:sp>
        <p:sp>
          <p:nvSpPr>
            <p:cNvPr id="6" name="Rectangle 14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 rot="669763">
              <a:off x="4921" y="3676"/>
              <a:ext cx="681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 baseline="0"/>
            </a:p>
          </p:txBody>
        </p:sp>
        <p:sp>
          <p:nvSpPr>
            <p:cNvPr id="7" name="Rectangle 15">
              <a:hlinkClick r:id="" action="ppaction://hlinkshowjump?jump=endshow"/>
            </p:cNvPr>
            <p:cNvSpPr>
              <a:spLocks noChangeArrowheads="1"/>
            </p:cNvSpPr>
            <p:nvPr/>
          </p:nvSpPr>
          <p:spPr bwMode="auto">
            <a:xfrm>
              <a:off x="5375" y="3984"/>
              <a:ext cx="385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 baseline="0"/>
            </a:p>
          </p:txBody>
        </p:sp>
      </p:grpSp>
    </p:spTree>
    <p:extLst>
      <p:ext uri="{BB962C8B-B14F-4D97-AF65-F5344CB8AC3E}">
        <p14:creationId xmlns:p14="http://schemas.microsoft.com/office/powerpoint/2010/main" val="2270051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96"/>
          <a:stretch/>
        </p:blipFill>
        <p:spPr>
          <a:xfrm>
            <a:off x="-15125" y="1268227"/>
            <a:ext cx="9159125" cy="3338307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26" y="1560739"/>
            <a:ext cx="8820472" cy="681457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328986" y="2423138"/>
            <a:ext cx="81972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aseline="0" dirty="0"/>
              <a:t>將水倒入碗裡，原本看不到的硬幣會再</a:t>
            </a:r>
          </a:p>
          <a:p>
            <a:r>
              <a:rPr lang="zh-TW" altLang="en-US" baseline="0" dirty="0"/>
              <a:t>度出現，這是運用光的哪一種特性？</a:t>
            </a:r>
            <a:endParaRPr lang="zh-TW" altLang="en-US" dirty="0"/>
          </a:p>
        </p:txBody>
      </p:sp>
      <p:sp>
        <p:nvSpPr>
          <p:cNvPr id="11" name="圓角矩形 10"/>
          <p:cNvSpPr/>
          <p:nvPr/>
        </p:nvSpPr>
        <p:spPr>
          <a:xfrm>
            <a:off x="302321" y="3552229"/>
            <a:ext cx="6357911" cy="646986"/>
          </a:xfrm>
          <a:prstGeom prst="roundRect">
            <a:avLst/>
          </a:prstGeom>
          <a:solidFill>
            <a:schemeClr val="bg1">
              <a:alpha val="50196"/>
            </a:schemeClr>
          </a:solidFill>
        </p:spPr>
        <p:txBody>
          <a:bodyPr wrap="square">
            <a:spAutoFit/>
          </a:bodyPr>
          <a:lstStyle/>
          <a:p>
            <a:r>
              <a:rPr lang="zh-TW" altLang="en-US" baseline="0" dirty="0">
                <a:solidFill>
                  <a:srgbClr val="FF0000"/>
                </a:solidFill>
              </a:rPr>
              <a:t>利用光的折射現象。</a:t>
            </a:r>
          </a:p>
        </p:txBody>
      </p: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7761288" y="4915261"/>
            <a:ext cx="1382712" cy="1968500"/>
            <a:chOff x="4889" y="3090"/>
            <a:chExt cx="871" cy="1240"/>
          </a:xfrm>
        </p:grpSpPr>
        <p:pic>
          <p:nvPicPr>
            <p:cNvPr id="5" name="Picture 12" descr="未命名 -3拷貝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889" y="3090"/>
              <a:ext cx="870" cy="1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ectangle 13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 rot="-686268">
              <a:off x="5051" y="3332"/>
              <a:ext cx="703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 baseline="0"/>
            </a:p>
          </p:txBody>
        </p:sp>
        <p:sp>
          <p:nvSpPr>
            <p:cNvPr id="7" name="Rectangle 14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 rot="669763">
              <a:off x="4921" y="3676"/>
              <a:ext cx="681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 baseline="0"/>
            </a:p>
          </p:txBody>
        </p:sp>
        <p:sp>
          <p:nvSpPr>
            <p:cNvPr id="8" name="Rectangle 15">
              <a:hlinkClick r:id="" action="ppaction://hlinkshowjump?jump=endshow"/>
            </p:cNvPr>
            <p:cNvSpPr>
              <a:spLocks noChangeArrowheads="1"/>
            </p:cNvSpPr>
            <p:nvPr/>
          </p:nvSpPr>
          <p:spPr bwMode="auto">
            <a:xfrm>
              <a:off x="5375" y="3984"/>
              <a:ext cx="385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 baseline="0"/>
            </a:p>
          </p:txBody>
        </p:sp>
      </p:grp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8207375" y="0"/>
            <a:ext cx="936625" cy="400110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  <a:effectLst>
            <a:prstShdw prst="shdw17" dist="17961" dir="2700000">
              <a:srgbClr val="0000FF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000" baseline="0" dirty="0" smtClean="0">
                <a:latin typeface="標楷體" pitchFamily="65" charset="-120"/>
              </a:rPr>
              <a:t>課</a:t>
            </a:r>
            <a:r>
              <a:rPr lang="en-US" altLang="zh-TW" sz="2000" baseline="0" dirty="0" smtClean="0">
                <a:latin typeface="標楷體" pitchFamily="65" charset="-120"/>
              </a:rPr>
              <a:t>P74</a:t>
            </a:r>
            <a:endParaRPr lang="en-US" altLang="zh-TW" sz="2000" baseline="0" dirty="0">
              <a:latin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75397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8207375" y="0"/>
            <a:ext cx="936625" cy="406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>
            <a:prstShdw prst="shdw17" dist="17961" dir="2700000">
              <a:srgbClr val="0000FF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000" baseline="0" dirty="0" smtClean="0">
                <a:latin typeface="標楷體" pitchFamily="65" charset="-120"/>
              </a:rPr>
              <a:t>課</a:t>
            </a:r>
            <a:r>
              <a:rPr lang="en-US" altLang="zh-TW" sz="2000" baseline="0" dirty="0" smtClean="0">
                <a:latin typeface="標楷體" pitchFamily="65" charset="-120"/>
              </a:rPr>
              <a:t>P66</a:t>
            </a:r>
            <a:endParaRPr lang="en-US" altLang="zh-TW" sz="2000" baseline="0" dirty="0">
              <a:latin typeface="標楷體" pitchFamily="65" charset="-120"/>
            </a:endParaRPr>
          </a:p>
        </p:txBody>
      </p:sp>
      <p:sp>
        <p:nvSpPr>
          <p:cNvPr id="13" name="Text Box 19"/>
          <p:cNvSpPr txBox="1">
            <a:spLocks noChangeArrowheads="1"/>
          </p:cNvSpPr>
          <p:nvPr/>
        </p:nvSpPr>
        <p:spPr bwMode="auto">
          <a:xfrm>
            <a:off x="539552" y="4293096"/>
            <a:ext cx="23272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aseline="0" dirty="0"/>
              <a:t>樹林間透出</a:t>
            </a:r>
          </a:p>
          <a:p>
            <a:r>
              <a:rPr lang="zh-TW" altLang="en-US" baseline="0" dirty="0"/>
              <a:t>的光線</a:t>
            </a:r>
            <a:endParaRPr lang="en-US" altLang="zh-TW" i="1" baseline="0" dirty="0" smtClean="0">
              <a:latin typeface="Times New Roman" pitchFamily="18" charset="0"/>
              <a:sym typeface="Wingdings" pitchFamily="2" charset="2"/>
            </a:endParaRPr>
          </a:p>
        </p:txBody>
      </p:sp>
      <p:sp>
        <p:nvSpPr>
          <p:cNvPr id="14" name="橢圓 13"/>
          <p:cNvSpPr/>
          <p:nvPr/>
        </p:nvSpPr>
        <p:spPr>
          <a:xfrm>
            <a:off x="400581" y="4495496"/>
            <a:ext cx="179975" cy="179975"/>
          </a:xfrm>
          <a:prstGeom prst="ellipse">
            <a:avLst/>
          </a:prstGeom>
          <a:gradFill flip="none" rotWithShape="1">
            <a:gsLst>
              <a:gs pos="2667">
                <a:schemeClr val="accent2">
                  <a:lumMod val="0"/>
                  <a:lumOff val="100000"/>
                </a:schemeClr>
              </a:gs>
              <a:gs pos="80000">
                <a:srgbClr val="E86E0A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48680"/>
            <a:ext cx="2597442" cy="368407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contourClr>
              <a:srgbClr val="C0C0C0"/>
            </a:contourClr>
          </a:sp3d>
        </p:spPr>
      </p:pic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3440418" y="4293096"/>
            <a:ext cx="23272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aseline="0" dirty="0"/>
              <a:t>門縫中透出</a:t>
            </a:r>
          </a:p>
          <a:p>
            <a:r>
              <a:rPr lang="zh-TW" altLang="en-US" baseline="0" dirty="0"/>
              <a:t>的光線</a:t>
            </a:r>
            <a:endParaRPr lang="en-US" altLang="zh-TW" i="1" baseline="0" dirty="0" smtClean="0">
              <a:latin typeface="Times New Roman" pitchFamily="18" charset="0"/>
              <a:sym typeface="Wingdings" pitchFamily="2" charset="2"/>
            </a:endParaRPr>
          </a:p>
        </p:txBody>
      </p:sp>
      <p:sp>
        <p:nvSpPr>
          <p:cNvPr id="19" name="橢圓 18"/>
          <p:cNvSpPr/>
          <p:nvPr/>
        </p:nvSpPr>
        <p:spPr>
          <a:xfrm>
            <a:off x="3301447" y="4495496"/>
            <a:ext cx="179975" cy="179975"/>
          </a:xfrm>
          <a:prstGeom prst="ellipse">
            <a:avLst/>
          </a:prstGeom>
          <a:gradFill flip="none" rotWithShape="1">
            <a:gsLst>
              <a:gs pos="2667">
                <a:schemeClr val="accent2">
                  <a:lumMod val="0"/>
                  <a:lumOff val="100000"/>
                </a:schemeClr>
              </a:gs>
              <a:gs pos="80000">
                <a:srgbClr val="E86E0A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" name="圖片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999" y="548680"/>
            <a:ext cx="2578263" cy="368407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contourClr>
              <a:srgbClr val="C0C0C0"/>
            </a:contourClr>
          </a:sp3d>
        </p:spPr>
      </p:pic>
      <p:sp>
        <p:nvSpPr>
          <p:cNvPr id="21" name="Text Box 19"/>
          <p:cNvSpPr txBox="1">
            <a:spLocks noChangeArrowheads="1"/>
          </p:cNvSpPr>
          <p:nvPr/>
        </p:nvSpPr>
        <p:spPr bwMode="auto">
          <a:xfrm>
            <a:off x="6341284" y="4293096"/>
            <a:ext cx="23272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aseline="0" dirty="0"/>
              <a:t>舞臺雷射光</a:t>
            </a:r>
            <a:endParaRPr lang="en-US" altLang="zh-TW" i="1" baseline="0" dirty="0" smtClean="0">
              <a:latin typeface="Times New Roman" pitchFamily="18" charset="0"/>
              <a:sym typeface="Wingdings" pitchFamily="2" charset="2"/>
            </a:endParaRPr>
          </a:p>
        </p:txBody>
      </p:sp>
      <p:sp>
        <p:nvSpPr>
          <p:cNvPr id="22" name="橢圓 21"/>
          <p:cNvSpPr/>
          <p:nvPr/>
        </p:nvSpPr>
        <p:spPr>
          <a:xfrm>
            <a:off x="6202313" y="4495496"/>
            <a:ext cx="179975" cy="179975"/>
          </a:xfrm>
          <a:prstGeom prst="ellipse">
            <a:avLst/>
          </a:prstGeom>
          <a:gradFill flip="none" rotWithShape="1">
            <a:gsLst>
              <a:gs pos="2667">
                <a:schemeClr val="accent2">
                  <a:lumMod val="0"/>
                  <a:lumOff val="100000"/>
                </a:schemeClr>
              </a:gs>
              <a:gs pos="80000">
                <a:srgbClr val="E86E0A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3" name="圖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738" y="548679"/>
            <a:ext cx="2577600" cy="374441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contourClr>
              <a:srgbClr val="C0C0C0"/>
            </a:contourClr>
          </a:sp3d>
        </p:spPr>
      </p:pic>
      <p:grpSp>
        <p:nvGrpSpPr>
          <p:cNvPr id="7" name="Group 11"/>
          <p:cNvGrpSpPr>
            <a:grpSpLocks/>
          </p:cNvGrpSpPr>
          <p:nvPr/>
        </p:nvGrpSpPr>
        <p:grpSpPr bwMode="auto">
          <a:xfrm>
            <a:off x="7761288" y="4916884"/>
            <a:ext cx="1382712" cy="1968500"/>
            <a:chOff x="4889" y="3090"/>
            <a:chExt cx="871" cy="1240"/>
          </a:xfrm>
        </p:grpSpPr>
        <p:pic>
          <p:nvPicPr>
            <p:cNvPr id="8" name="Picture 12" descr="未命名 -3拷貝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889" y="3090"/>
              <a:ext cx="870" cy="1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13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 rot="-686268">
              <a:off x="5051" y="3332"/>
              <a:ext cx="703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 baseline="0"/>
            </a:p>
          </p:txBody>
        </p:sp>
        <p:sp>
          <p:nvSpPr>
            <p:cNvPr id="10" name="Rectangle 14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 rot="669763">
              <a:off x="4921" y="3676"/>
              <a:ext cx="681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 baseline="0"/>
            </a:p>
          </p:txBody>
        </p:sp>
        <p:sp>
          <p:nvSpPr>
            <p:cNvPr id="11" name="Rectangle 15">
              <a:hlinkClick r:id="" action="ppaction://hlinkshowjump?jump=endshow"/>
            </p:cNvPr>
            <p:cNvSpPr>
              <a:spLocks noChangeArrowheads="1"/>
            </p:cNvSpPr>
            <p:nvPr/>
          </p:nvSpPr>
          <p:spPr bwMode="auto">
            <a:xfrm>
              <a:off x="5375" y="3984"/>
              <a:ext cx="385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 baseline="0"/>
            </a:p>
          </p:txBody>
        </p:sp>
      </p:grpSp>
    </p:spTree>
    <p:extLst>
      <p:ext uri="{BB962C8B-B14F-4D97-AF65-F5344CB8AC3E}">
        <p14:creationId xmlns:p14="http://schemas.microsoft.com/office/powerpoint/2010/main" val="1787470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8207375" y="0"/>
            <a:ext cx="936625" cy="406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>
            <a:prstShdw prst="shdw17" dist="17961" dir="2700000">
              <a:srgbClr val="0000FF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000" baseline="0" dirty="0" smtClean="0">
                <a:latin typeface="標楷體" pitchFamily="65" charset="-120"/>
              </a:rPr>
              <a:t>課</a:t>
            </a:r>
            <a:r>
              <a:rPr lang="en-US" altLang="zh-TW" sz="2000" baseline="0" dirty="0" smtClean="0">
                <a:latin typeface="標楷體" pitchFamily="65" charset="-120"/>
              </a:rPr>
              <a:t>P66</a:t>
            </a:r>
            <a:endParaRPr lang="en-US" altLang="zh-TW" sz="2000" baseline="0" dirty="0">
              <a:latin typeface="標楷體" pitchFamily="65" charset="-120"/>
            </a:endParaRPr>
          </a:p>
        </p:txBody>
      </p:sp>
      <p:sp>
        <p:nvSpPr>
          <p:cNvPr id="21" name="Text Box 19"/>
          <p:cNvSpPr txBox="1">
            <a:spLocks noChangeArrowheads="1"/>
          </p:cNvSpPr>
          <p:nvPr/>
        </p:nvSpPr>
        <p:spPr bwMode="auto">
          <a:xfrm>
            <a:off x="6341284" y="4293096"/>
            <a:ext cx="23272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aseline="0" dirty="0"/>
              <a:t>舞臺雷射光</a:t>
            </a:r>
            <a:endParaRPr lang="en-US" altLang="zh-TW" i="1" baseline="0" dirty="0" smtClean="0">
              <a:latin typeface="Times New Roman" pitchFamily="18" charset="0"/>
              <a:sym typeface="Wingdings" pitchFamily="2" charset="2"/>
            </a:endParaRPr>
          </a:p>
        </p:txBody>
      </p:sp>
      <p:grpSp>
        <p:nvGrpSpPr>
          <p:cNvPr id="17" name="群組 16"/>
          <p:cNvGrpSpPr/>
          <p:nvPr/>
        </p:nvGrpSpPr>
        <p:grpSpPr>
          <a:xfrm>
            <a:off x="35496" y="159109"/>
            <a:ext cx="8997927" cy="5868231"/>
            <a:chOff x="2682456" y="573602"/>
            <a:chExt cx="8997927" cy="5868231"/>
          </a:xfrm>
        </p:grpSpPr>
        <p:pic>
          <p:nvPicPr>
            <p:cNvPr id="24" name="圖片 2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2069"/>
            <a:stretch/>
          </p:blipFill>
          <p:spPr>
            <a:xfrm>
              <a:off x="2682456" y="573602"/>
              <a:ext cx="8997927" cy="502811"/>
            </a:xfrm>
            <a:prstGeom prst="rect">
              <a:avLst/>
            </a:prstGeom>
          </p:spPr>
        </p:pic>
        <p:sp>
          <p:nvSpPr>
            <p:cNvPr id="25" name="矩形 24"/>
            <p:cNvSpPr/>
            <p:nvPr/>
          </p:nvSpPr>
          <p:spPr>
            <a:xfrm>
              <a:off x="2717482" y="1044857"/>
              <a:ext cx="8962901" cy="5396976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00B4D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825776"/>
            <a:ext cx="3258294" cy="43880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矩形 2"/>
          <p:cNvSpPr/>
          <p:nvPr/>
        </p:nvSpPr>
        <p:spPr>
          <a:xfrm>
            <a:off x="168595" y="667717"/>
            <a:ext cx="512746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 baseline="0" dirty="0" smtClean="0">
                <a:latin typeface="ARYuanB5-ExtraBold"/>
              </a:rPr>
              <a:t>光</a:t>
            </a:r>
            <a:r>
              <a:rPr lang="zh-TW" altLang="en-US" b="1" baseline="0" dirty="0" smtClean="0">
                <a:latin typeface="ZhuYinEX1EG-Md"/>
              </a:rPr>
              <a:t>和</a:t>
            </a:r>
            <a:r>
              <a:rPr lang="zh-TW" altLang="en-US" b="1" baseline="0" dirty="0" smtClean="0">
                <a:latin typeface="ARYuanB5-ExtraBold"/>
              </a:rPr>
              <a:t>影</a:t>
            </a:r>
            <a:r>
              <a:rPr lang="zh-TW" altLang="en-US" b="1" baseline="0" dirty="0" smtClean="0">
                <a:latin typeface="ZhuYinEXEG-Md"/>
              </a:rPr>
              <a:t>子</a:t>
            </a:r>
            <a:endParaRPr lang="zh-TW" altLang="en-US" b="1" baseline="0" dirty="0">
              <a:latin typeface="ZhuYinEXEG-Md"/>
            </a:endParaRPr>
          </a:p>
          <a:p>
            <a:r>
              <a:rPr lang="zh-TW" altLang="en-US" baseline="0" dirty="0" smtClean="0">
                <a:latin typeface="StdKaiZuinnEG-Md"/>
              </a:rPr>
              <a:t>　　光</a:t>
            </a:r>
            <a:r>
              <a:rPr lang="zh-TW" altLang="en-US" baseline="0" dirty="0">
                <a:latin typeface="StdKaiZuinnEG-Md"/>
              </a:rPr>
              <a:t>遇到不透明</a:t>
            </a:r>
            <a:r>
              <a:rPr lang="zh-TW" altLang="en-US" baseline="0" dirty="0" smtClean="0">
                <a:latin typeface="StdKaiZuinnEG-Md"/>
              </a:rPr>
              <a:t>的物體</a:t>
            </a:r>
            <a:r>
              <a:rPr lang="zh-TW" altLang="en-US" baseline="0" dirty="0">
                <a:latin typeface="StdKaiZuinnEG-Md"/>
              </a:rPr>
              <a:t>時，會因為被</a:t>
            </a:r>
            <a:r>
              <a:rPr lang="zh-TW" altLang="en-US" baseline="0" dirty="0" smtClean="0">
                <a:latin typeface="StdKaiZuinnEG-Md"/>
              </a:rPr>
              <a:t>阻擋</a:t>
            </a:r>
            <a:r>
              <a:rPr lang="zh-TW" altLang="en-US" baseline="0" dirty="0">
                <a:latin typeface="StdKaiZuinnEG-Md"/>
              </a:rPr>
              <a:t>而形成影子，</a:t>
            </a:r>
            <a:r>
              <a:rPr lang="zh-TW" altLang="en-US" baseline="0" dirty="0" smtClean="0">
                <a:latin typeface="StdKaiZuinnEG-Md"/>
              </a:rPr>
              <a:t>影子</a:t>
            </a:r>
            <a:r>
              <a:rPr lang="zh-TW" altLang="en-US" baseline="0" dirty="0" smtClean="0">
                <a:latin typeface="StdKaiZuinn1EG-Md"/>
              </a:rPr>
              <a:t>和</a:t>
            </a:r>
            <a:r>
              <a:rPr lang="zh-TW" altLang="en-US" baseline="0" dirty="0">
                <a:latin typeface="StdKaiZuinnEG-Md"/>
              </a:rPr>
              <a:t>光源的方向相反。</a:t>
            </a:r>
          </a:p>
          <a:p>
            <a:r>
              <a:rPr lang="zh-TW" altLang="en-US" baseline="0" dirty="0">
                <a:latin typeface="StdKaiZuinnEG-Md"/>
              </a:rPr>
              <a:t>由此也可以知道，</a:t>
            </a:r>
            <a:r>
              <a:rPr lang="zh-TW" altLang="en-US" baseline="0" dirty="0" smtClean="0">
                <a:latin typeface="StdKaiZuinnEG-Md"/>
              </a:rPr>
              <a:t>光是</a:t>
            </a:r>
            <a:r>
              <a:rPr lang="zh-TW" altLang="en-US" baseline="0" dirty="0">
                <a:latin typeface="StdKaiZuinnEG-Md"/>
              </a:rPr>
              <a:t>直線行進的。</a:t>
            </a:r>
          </a:p>
          <a:p>
            <a:r>
              <a:rPr lang="zh-TW" altLang="en-US" baseline="0" dirty="0" smtClean="0">
                <a:latin typeface="StdKaiZuinnEG-Md"/>
              </a:rPr>
              <a:t>　　光</a:t>
            </a:r>
            <a:r>
              <a:rPr lang="zh-TW" altLang="en-US" baseline="0" dirty="0">
                <a:latin typeface="StdKaiZuinnEG-Md"/>
              </a:rPr>
              <a:t>遇到半透明</a:t>
            </a:r>
            <a:r>
              <a:rPr lang="zh-TW" altLang="en-US" baseline="0" dirty="0" smtClean="0">
                <a:latin typeface="StdKaiZuinnEG-Md"/>
              </a:rPr>
              <a:t>的物體</a:t>
            </a:r>
            <a:r>
              <a:rPr lang="zh-TW" altLang="en-US" baseline="0" dirty="0">
                <a:latin typeface="StdKaiZuinnEG-Md"/>
              </a:rPr>
              <a:t>時，因為只有</a:t>
            </a:r>
            <a:r>
              <a:rPr lang="zh-TW" altLang="en-US" baseline="0" dirty="0" smtClean="0">
                <a:latin typeface="StdKaiZuinnEG-Md"/>
              </a:rPr>
              <a:t>部</a:t>
            </a:r>
            <a:r>
              <a:rPr lang="zh-TW" altLang="en-US" baseline="0" dirty="0" smtClean="0">
                <a:latin typeface="StdKaiZuinn1EG-Md"/>
              </a:rPr>
              <a:t>分</a:t>
            </a:r>
            <a:r>
              <a:rPr lang="zh-TW" altLang="en-US" baseline="0" dirty="0">
                <a:latin typeface="StdKaiZuinnEG-Md"/>
              </a:rPr>
              <a:t>穿過，所以會</a:t>
            </a:r>
            <a:r>
              <a:rPr lang="zh-TW" altLang="en-US" baseline="0" dirty="0" smtClean="0">
                <a:latin typeface="StdKaiZuinnEG-Md"/>
              </a:rPr>
              <a:t>形成比較</a:t>
            </a:r>
            <a:r>
              <a:rPr lang="zh-TW" altLang="en-US" baseline="0" dirty="0">
                <a:latin typeface="StdKaiZuinnEG-Md"/>
              </a:rPr>
              <a:t>模糊或是有</a:t>
            </a:r>
            <a:r>
              <a:rPr lang="zh-TW" altLang="en-US" baseline="0" dirty="0" smtClean="0">
                <a:latin typeface="StdKaiZuinnEG-Md"/>
              </a:rPr>
              <a:t>顏色的</a:t>
            </a:r>
            <a:r>
              <a:rPr lang="zh-TW" altLang="en-US" baseline="0" dirty="0">
                <a:latin typeface="StdKaiZuinnEG-Md"/>
              </a:rPr>
              <a:t>影像。</a:t>
            </a:r>
            <a:endParaRPr lang="zh-TW" altLang="en-US" dirty="0"/>
          </a:p>
        </p:txBody>
      </p:sp>
      <p:grpSp>
        <p:nvGrpSpPr>
          <p:cNvPr id="7" name="Group 11"/>
          <p:cNvGrpSpPr>
            <a:grpSpLocks/>
          </p:cNvGrpSpPr>
          <p:nvPr/>
        </p:nvGrpSpPr>
        <p:grpSpPr bwMode="auto">
          <a:xfrm>
            <a:off x="7761288" y="4916884"/>
            <a:ext cx="1382712" cy="1968500"/>
            <a:chOff x="4889" y="3090"/>
            <a:chExt cx="871" cy="1240"/>
          </a:xfrm>
        </p:grpSpPr>
        <p:pic>
          <p:nvPicPr>
            <p:cNvPr id="8" name="Picture 12" descr="未命名 -3拷貝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889" y="3090"/>
              <a:ext cx="870" cy="1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13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 rot="-686268">
              <a:off x="5051" y="3332"/>
              <a:ext cx="703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 baseline="0"/>
            </a:p>
          </p:txBody>
        </p:sp>
        <p:sp>
          <p:nvSpPr>
            <p:cNvPr id="10" name="Rectangle 14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 rot="669763">
              <a:off x="4921" y="3676"/>
              <a:ext cx="681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 baseline="0"/>
            </a:p>
          </p:txBody>
        </p:sp>
        <p:sp>
          <p:nvSpPr>
            <p:cNvPr id="11" name="Rectangle 15">
              <a:hlinkClick r:id="" action="ppaction://hlinkshowjump?jump=endshow"/>
            </p:cNvPr>
            <p:cNvSpPr>
              <a:spLocks noChangeArrowheads="1"/>
            </p:cNvSpPr>
            <p:nvPr/>
          </p:nvSpPr>
          <p:spPr bwMode="auto">
            <a:xfrm>
              <a:off x="5375" y="3984"/>
              <a:ext cx="385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 baseline="0"/>
            </a:p>
          </p:txBody>
        </p:sp>
      </p:grpSp>
      <p:sp>
        <p:nvSpPr>
          <p:cNvPr id="14" name="Rectangle 12">
            <a:hlinkClick r:id="rId5" action="ppaction://hlinkfile"/>
          </p:cNvPr>
          <p:cNvSpPr>
            <a:spLocks noChangeArrowheads="1"/>
          </p:cNvSpPr>
          <p:nvPr/>
        </p:nvSpPr>
        <p:spPr bwMode="auto">
          <a:xfrm>
            <a:off x="2850287" y="5451920"/>
            <a:ext cx="877163" cy="369332"/>
          </a:xfrm>
          <a:prstGeom prst="rect">
            <a:avLst/>
          </a:prstGeom>
          <a:solidFill>
            <a:srgbClr val="CCFFFF"/>
          </a:solidFill>
          <a:ln w="9525">
            <a:solidFill>
              <a:srgbClr val="CCFF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en-US" sz="1800" b="1" u="sng" baseline="0" dirty="0" smtClean="0">
                <a:solidFill>
                  <a:srgbClr val="0000FF"/>
                </a:solidFill>
              </a:rPr>
              <a:t>光與影</a:t>
            </a:r>
            <a:endParaRPr lang="zh-TW" altLang="en-US" sz="1800" b="1" u="sng" baseline="0" dirty="0">
              <a:solidFill>
                <a:srgbClr val="0000FF"/>
              </a:solidFill>
            </a:endParaRPr>
          </a:p>
        </p:txBody>
      </p:sp>
      <p:sp>
        <p:nvSpPr>
          <p:cNvPr id="15" name="AutoShape 13">
            <a:hlinkClick r:id="rId5" action="ppaction://hlinkfile"/>
          </p:cNvPr>
          <p:cNvSpPr>
            <a:spLocks noChangeArrowheads="1"/>
          </p:cNvSpPr>
          <p:nvPr/>
        </p:nvSpPr>
        <p:spPr bwMode="auto">
          <a:xfrm>
            <a:off x="1913662" y="5382070"/>
            <a:ext cx="936625" cy="504825"/>
          </a:xfrm>
          <a:prstGeom prst="flowChartAlternateProcess">
            <a:avLst/>
          </a:prstGeom>
          <a:solidFill>
            <a:srgbClr val="0000FF"/>
          </a:solidFill>
          <a:ln w="25400">
            <a:solidFill>
              <a:srgbClr val="000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TW" altLang="en-US" sz="2800" b="1" baseline="0" dirty="0">
                <a:solidFill>
                  <a:schemeClr val="bg1"/>
                </a:solidFill>
              </a:rPr>
              <a:t>影片</a:t>
            </a:r>
          </a:p>
        </p:txBody>
      </p:sp>
      <p:sp>
        <p:nvSpPr>
          <p:cNvPr id="16" name="Rectangle 12">
            <a:hlinkClick r:id="rId6" action="ppaction://hlinkfile"/>
          </p:cNvPr>
          <p:cNvSpPr>
            <a:spLocks noChangeArrowheads="1"/>
          </p:cNvSpPr>
          <p:nvPr/>
        </p:nvSpPr>
        <p:spPr bwMode="auto">
          <a:xfrm>
            <a:off x="5273253" y="5458270"/>
            <a:ext cx="2251075" cy="376237"/>
          </a:xfrm>
          <a:prstGeom prst="rect">
            <a:avLst/>
          </a:prstGeom>
          <a:solidFill>
            <a:srgbClr val="CCFFFF"/>
          </a:solidFill>
          <a:ln w="9525">
            <a:solidFill>
              <a:srgbClr val="CCFF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en-US" sz="1800" b="1" u="sng" baseline="0">
                <a:solidFill>
                  <a:srgbClr val="0000FF"/>
                </a:solidFill>
              </a:rPr>
              <a:t>補充─空拍：光與影</a:t>
            </a:r>
          </a:p>
        </p:txBody>
      </p:sp>
      <p:sp>
        <p:nvSpPr>
          <p:cNvPr id="18" name="AutoShape 13">
            <a:hlinkClick r:id="rId6" action="ppaction://hlinkfile"/>
          </p:cNvPr>
          <p:cNvSpPr>
            <a:spLocks noChangeArrowheads="1"/>
          </p:cNvSpPr>
          <p:nvPr/>
        </p:nvSpPr>
        <p:spPr bwMode="auto">
          <a:xfrm>
            <a:off x="4336628" y="5388420"/>
            <a:ext cx="936625" cy="504825"/>
          </a:xfrm>
          <a:prstGeom prst="flowChartAlternateProcess">
            <a:avLst/>
          </a:prstGeom>
          <a:solidFill>
            <a:srgbClr val="0000FF"/>
          </a:solidFill>
          <a:ln w="25400">
            <a:solidFill>
              <a:srgbClr val="000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TW" altLang="en-US" sz="2800" b="1" baseline="0">
                <a:solidFill>
                  <a:schemeClr val="bg1"/>
                </a:solidFill>
              </a:rPr>
              <a:t>影片</a:t>
            </a:r>
          </a:p>
        </p:txBody>
      </p:sp>
    </p:spTree>
    <p:extLst>
      <p:ext uri="{BB962C8B-B14F-4D97-AF65-F5344CB8AC3E}">
        <p14:creationId xmlns:p14="http://schemas.microsoft.com/office/powerpoint/2010/main" val="3515381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圓角矩形 8"/>
          <p:cNvSpPr/>
          <p:nvPr/>
        </p:nvSpPr>
        <p:spPr>
          <a:xfrm>
            <a:off x="443804" y="1235436"/>
            <a:ext cx="8249130" cy="1191816"/>
          </a:xfrm>
          <a:prstGeom prst="roundRect">
            <a:avLst/>
          </a:prstGeom>
          <a:solidFill>
            <a:schemeClr val="bg1">
              <a:alpha val="50196"/>
            </a:schemeClr>
          </a:solidFill>
        </p:spPr>
        <p:txBody>
          <a:bodyPr wrap="square">
            <a:spAutoFit/>
          </a:bodyPr>
          <a:lstStyle/>
          <a:p>
            <a:r>
              <a:rPr lang="zh-TW" altLang="en-US" baseline="0" dirty="0">
                <a:solidFill>
                  <a:srgbClr val="FF0000"/>
                </a:solidFill>
              </a:rPr>
              <a:t>藉由煙霧使雷射光顯現出來，就能看見光的行進。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8" name="Text Box 19"/>
          <p:cNvSpPr txBox="1">
            <a:spLocks noChangeArrowheads="1"/>
          </p:cNvSpPr>
          <p:nvPr/>
        </p:nvSpPr>
        <p:spPr bwMode="auto">
          <a:xfrm>
            <a:off x="467544" y="333343"/>
            <a:ext cx="8225390" cy="1077218"/>
          </a:xfrm>
          <a:prstGeom prst="rect">
            <a:avLst/>
          </a:prstGeom>
          <a:solidFill>
            <a:schemeClr val="bg1">
              <a:alpha val="6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zh-TW" altLang="en-US" baseline="0" dirty="0" smtClean="0"/>
              <a:t>　　</a:t>
            </a:r>
            <a:r>
              <a:rPr lang="zh-TW" altLang="en-US" baseline="0" dirty="0"/>
              <a:t>如何才能觀察到光的行進</a:t>
            </a:r>
            <a:r>
              <a:rPr lang="zh-TW" altLang="en-US" baseline="0" dirty="0" smtClean="0"/>
              <a:t>現象</a:t>
            </a:r>
            <a:r>
              <a:rPr lang="zh-TW" altLang="en-US" baseline="0" dirty="0"/>
              <a:t>呢？讓我們利用雷射筆發出</a:t>
            </a:r>
            <a:r>
              <a:rPr lang="zh-TW" altLang="en-US" baseline="0" dirty="0" smtClean="0"/>
              <a:t>的光線</a:t>
            </a:r>
            <a:r>
              <a:rPr lang="zh-TW" altLang="en-US" baseline="0" dirty="0"/>
              <a:t>和煙霧來觀察看看。</a:t>
            </a:r>
            <a:endParaRPr lang="en-US" altLang="en-US" baseline="0" dirty="0">
              <a:latin typeface="Times New Roman" pitchFamily="18" charset="0"/>
              <a:sym typeface="Wingdings" pitchFamily="2" charset="2"/>
            </a:endParaRPr>
          </a:p>
        </p:txBody>
      </p:sp>
      <p:sp>
        <p:nvSpPr>
          <p:cNvPr id="2" name="Text Box 13"/>
          <p:cNvSpPr txBox="1">
            <a:spLocks noChangeArrowheads="1"/>
          </p:cNvSpPr>
          <p:nvPr/>
        </p:nvSpPr>
        <p:spPr bwMode="auto">
          <a:xfrm>
            <a:off x="8207375" y="0"/>
            <a:ext cx="936625" cy="406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>
            <a:prstShdw prst="shdw17" dist="17961" dir="2700000">
              <a:srgbClr val="0000FF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000" baseline="0" dirty="0" smtClean="0">
                <a:latin typeface="標楷體" pitchFamily="65" charset="-120"/>
              </a:rPr>
              <a:t>課</a:t>
            </a:r>
            <a:r>
              <a:rPr lang="en-US" altLang="zh-TW" sz="2000" baseline="0" dirty="0" smtClean="0">
                <a:latin typeface="標楷體" pitchFamily="65" charset="-120"/>
              </a:rPr>
              <a:t>P67</a:t>
            </a:r>
            <a:endParaRPr lang="en-US" altLang="zh-TW" sz="2000" baseline="0" dirty="0">
              <a:latin typeface="標楷體" pitchFamily="65" charset="-120"/>
            </a:endParaRPr>
          </a:p>
        </p:txBody>
      </p: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7761288" y="4916884"/>
            <a:ext cx="1382712" cy="1968500"/>
            <a:chOff x="4889" y="3090"/>
            <a:chExt cx="871" cy="1240"/>
          </a:xfrm>
        </p:grpSpPr>
        <p:pic>
          <p:nvPicPr>
            <p:cNvPr id="4" name="Picture 12" descr="未命名 -3拷貝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889" y="3090"/>
              <a:ext cx="870" cy="1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Rectangle 13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 rot="-686268">
              <a:off x="5051" y="3332"/>
              <a:ext cx="703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 baseline="0"/>
            </a:p>
          </p:txBody>
        </p:sp>
        <p:sp>
          <p:nvSpPr>
            <p:cNvPr id="6" name="Rectangle 14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 rot="669763">
              <a:off x="4921" y="3676"/>
              <a:ext cx="681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 baseline="0"/>
            </a:p>
          </p:txBody>
        </p:sp>
        <p:sp>
          <p:nvSpPr>
            <p:cNvPr id="7" name="Rectangle 15">
              <a:hlinkClick r:id="" action="ppaction://hlinkshowjump?jump=endshow"/>
            </p:cNvPr>
            <p:cNvSpPr>
              <a:spLocks noChangeArrowheads="1"/>
            </p:cNvSpPr>
            <p:nvPr/>
          </p:nvSpPr>
          <p:spPr bwMode="auto">
            <a:xfrm>
              <a:off x="5375" y="3984"/>
              <a:ext cx="385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 baseline="0"/>
            </a:p>
          </p:txBody>
        </p:sp>
      </p:grpSp>
      <p:grpSp>
        <p:nvGrpSpPr>
          <p:cNvPr id="10" name="群組 9"/>
          <p:cNvGrpSpPr/>
          <p:nvPr/>
        </p:nvGrpSpPr>
        <p:grpSpPr>
          <a:xfrm>
            <a:off x="1" y="2312655"/>
            <a:ext cx="9159124" cy="4572729"/>
            <a:chOff x="-38099" y="-881670"/>
            <a:chExt cx="9159124" cy="4572729"/>
          </a:xfrm>
        </p:grpSpPr>
        <p:pic>
          <p:nvPicPr>
            <p:cNvPr id="11" name="圖片 1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5919"/>
            <a:stretch/>
          </p:blipFill>
          <p:spPr>
            <a:xfrm>
              <a:off x="-38099" y="-881670"/>
              <a:ext cx="9159124" cy="4572729"/>
            </a:xfrm>
            <a:prstGeom prst="rect">
              <a:avLst/>
            </a:prstGeom>
          </p:spPr>
        </p:pic>
        <p:sp>
          <p:nvSpPr>
            <p:cNvPr id="12" name="文字方塊 11"/>
            <p:cNvSpPr txBox="1"/>
            <p:nvPr/>
          </p:nvSpPr>
          <p:spPr>
            <a:xfrm>
              <a:off x="1149524" y="-828145"/>
              <a:ext cx="38524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pc="-200" baseline="0" dirty="0" smtClean="0"/>
                <a:t>光的行進實驗</a:t>
              </a:r>
              <a:endParaRPr lang="zh-TW" altLang="en-US" spc="-200" baseline="0" dirty="0"/>
            </a:p>
          </p:txBody>
        </p:sp>
      </p:grpSp>
      <p:sp>
        <p:nvSpPr>
          <p:cNvPr id="13" name="矩形 12"/>
          <p:cNvSpPr/>
          <p:nvPr/>
        </p:nvSpPr>
        <p:spPr>
          <a:xfrm>
            <a:off x="197491" y="3058515"/>
            <a:ext cx="84198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zh-TW" altLang="en-US" baseline="0" dirty="0" smtClean="0"/>
              <a:t>點燃</a:t>
            </a:r>
            <a:r>
              <a:rPr lang="zh-TW" altLang="en-US" baseline="0" dirty="0"/>
              <a:t>線香使</a:t>
            </a:r>
            <a:r>
              <a:rPr lang="zh-TW" altLang="en-US" baseline="0" dirty="0" smtClean="0"/>
              <a:t>盒子中</a:t>
            </a:r>
            <a:r>
              <a:rPr lang="zh-TW" altLang="en-US" baseline="0" dirty="0"/>
              <a:t>充滿煙霧，</a:t>
            </a:r>
            <a:r>
              <a:rPr lang="zh-TW" altLang="en-US" baseline="0" dirty="0" smtClean="0"/>
              <a:t>再把</a:t>
            </a:r>
            <a:r>
              <a:rPr lang="zh-TW" altLang="en-US" baseline="0" dirty="0"/>
              <a:t>蓋子蓋上。</a:t>
            </a:r>
            <a:endParaRPr lang="zh-TW" altLang="en-US" dirty="0"/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252" y="3785412"/>
            <a:ext cx="3384376" cy="27109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Rectangle 12">
            <a:hlinkClick r:id="rId6" action="ppaction://hlinkfile"/>
          </p:cNvPr>
          <p:cNvSpPr>
            <a:spLocks noChangeArrowheads="1"/>
          </p:cNvSpPr>
          <p:nvPr/>
        </p:nvSpPr>
        <p:spPr bwMode="auto">
          <a:xfrm>
            <a:off x="5514138" y="2282329"/>
            <a:ext cx="2479675" cy="376238"/>
          </a:xfrm>
          <a:prstGeom prst="rect">
            <a:avLst/>
          </a:prstGeom>
          <a:solidFill>
            <a:srgbClr val="CCFFFF"/>
          </a:solidFill>
          <a:ln w="9525">
            <a:solidFill>
              <a:srgbClr val="CCFF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en-US" sz="1800" b="1" u="sng" baseline="0">
                <a:solidFill>
                  <a:srgbClr val="0000FF"/>
                </a:solidFill>
              </a:rPr>
              <a:t>動手做：光的行進實驗</a:t>
            </a:r>
          </a:p>
        </p:txBody>
      </p:sp>
      <p:sp>
        <p:nvSpPr>
          <p:cNvPr id="16" name="AutoShape 13">
            <a:hlinkClick r:id="rId6" action="ppaction://hlinkfile"/>
          </p:cNvPr>
          <p:cNvSpPr>
            <a:spLocks noChangeArrowheads="1"/>
          </p:cNvSpPr>
          <p:nvPr/>
        </p:nvSpPr>
        <p:spPr bwMode="auto">
          <a:xfrm>
            <a:off x="4577513" y="2212479"/>
            <a:ext cx="936625" cy="504825"/>
          </a:xfrm>
          <a:prstGeom prst="flowChartAlternateProcess">
            <a:avLst/>
          </a:prstGeom>
          <a:solidFill>
            <a:srgbClr val="0000FF"/>
          </a:solidFill>
          <a:ln w="25400">
            <a:solidFill>
              <a:srgbClr val="000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TW" altLang="en-US" sz="2800" b="1" baseline="0">
                <a:solidFill>
                  <a:schemeClr val="bg1"/>
                </a:solidFill>
              </a:rPr>
              <a:t>影片</a:t>
            </a:r>
          </a:p>
        </p:txBody>
      </p:sp>
      <p:grpSp>
        <p:nvGrpSpPr>
          <p:cNvPr id="22" name="Group 11"/>
          <p:cNvGrpSpPr>
            <a:grpSpLocks/>
          </p:cNvGrpSpPr>
          <p:nvPr/>
        </p:nvGrpSpPr>
        <p:grpSpPr bwMode="auto">
          <a:xfrm>
            <a:off x="7775356" y="4931704"/>
            <a:ext cx="1382712" cy="1968500"/>
            <a:chOff x="4889" y="3090"/>
            <a:chExt cx="871" cy="1240"/>
          </a:xfrm>
        </p:grpSpPr>
        <p:pic>
          <p:nvPicPr>
            <p:cNvPr id="23" name="Picture 12" descr="未命名 -3拷貝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889" y="3090"/>
              <a:ext cx="870" cy="1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Rectangle 13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 rot="-686268">
              <a:off x="5051" y="3332"/>
              <a:ext cx="703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 baseline="0"/>
            </a:p>
          </p:txBody>
        </p:sp>
        <p:sp>
          <p:nvSpPr>
            <p:cNvPr id="25" name="Rectangle 14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 rot="669763">
              <a:off x="4921" y="3676"/>
              <a:ext cx="681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 baseline="0"/>
            </a:p>
          </p:txBody>
        </p:sp>
        <p:sp>
          <p:nvSpPr>
            <p:cNvPr id="26" name="Rectangle 15">
              <a:hlinkClick r:id="" action="ppaction://hlinkshowjump?jump=endshow"/>
            </p:cNvPr>
            <p:cNvSpPr>
              <a:spLocks noChangeArrowheads="1"/>
            </p:cNvSpPr>
            <p:nvPr/>
          </p:nvSpPr>
          <p:spPr bwMode="auto">
            <a:xfrm>
              <a:off x="5375" y="3984"/>
              <a:ext cx="385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 baseline="0"/>
            </a:p>
          </p:txBody>
        </p:sp>
      </p:grpSp>
    </p:spTree>
    <p:extLst>
      <p:ext uri="{BB962C8B-B14F-4D97-AF65-F5344CB8AC3E}">
        <p14:creationId xmlns:p14="http://schemas.microsoft.com/office/powerpoint/2010/main" val="2336706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9" b="15925"/>
          <a:stretch/>
        </p:blipFill>
        <p:spPr>
          <a:xfrm>
            <a:off x="0" y="-27385"/>
            <a:ext cx="9142413" cy="5760641"/>
          </a:xfrm>
          <a:prstGeom prst="rect">
            <a:avLst/>
          </a:prstGeom>
        </p:spPr>
      </p:pic>
      <p:sp>
        <p:nvSpPr>
          <p:cNvPr id="2" name="Text Box 13"/>
          <p:cNvSpPr txBox="1">
            <a:spLocks noChangeArrowheads="1"/>
          </p:cNvSpPr>
          <p:nvPr/>
        </p:nvSpPr>
        <p:spPr bwMode="auto">
          <a:xfrm>
            <a:off x="8207375" y="0"/>
            <a:ext cx="936625" cy="4064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  <a:effectLst>
            <a:prstShdw prst="shdw17" dist="17961" dir="2700000">
              <a:srgbClr val="0000FF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000" baseline="0" dirty="0" smtClean="0">
                <a:latin typeface="標楷體" pitchFamily="65" charset="-120"/>
              </a:rPr>
              <a:t>課</a:t>
            </a:r>
            <a:r>
              <a:rPr lang="en-US" altLang="zh-TW" sz="2000" baseline="0" dirty="0" smtClean="0">
                <a:latin typeface="標楷體" pitchFamily="65" charset="-120"/>
              </a:rPr>
              <a:t>P67</a:t>
            </a:r>
            <a:endParaRPr lang="en-US" altLang="zh-TW" sz="2000" baseline="0" dirty="0">
              <a:latin typeface="標楷體" pitchFamily="65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41507" y="287478"/>
            <a:ext cx="84198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 startAt="2"/>
            </a:pPr>
            <a:r>
              <a:rPr lang="zh-TW" altLang="en-US" baseline="0" dirty="0"/>
              <a:t>用雷射筆光線從盒子的一側射入，</a:t>
            </a:r>
            <a:r>
              <a:rPr lang="zh-TW" altLang="en-US" baseline="0" dirty="0" smtClean="0"/>
              <a:t>觀察</a:t>
            </a:r>
            <a:r>
              <a:rPr lang="zh-TW" altLang="en-US" baseline="0" dirty="0"/>
              <a:t>光的行進路線。</a:t>
            </a:r>
            <a:endParaRPr lang="zh-TW" altLang="en-US" dirty="0"/>
          </a:p>
        </p:txBody>
      </p: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7761288" y="4916884"/>
            <a:ext cx="1382712" cy="1968500"/>
            <a:chOff x="4889" y="3090"/>
            <a:chExt cx="871" cy="1240"/>
          </a:xfrm>
        </p:grpSpPr>
        <p:pic>
          <p:nvPicPr>
            <p:cNvPr id="4" name="Picture 12" descr="未命名 -3拷貝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89" y="3090"/>
              <a:ext cx="870" cy="1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Rectangle 13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 rot="-686268">
              <a:off x="5051" y="3332"/>
              <a:ext cx="703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 baseline="0"/>
            </a:p>
          </p:txBody>
        </p:sp>
        <p:sp>
          <p:nvSpPr>
            <p:cNvPr id="6" name="Rectangle 14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 rot="669763">
              <a:off x="4921" y="3676"/>
              <a:ext cx="681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 baseline="0"/>
            </a:p>
          </p:txBody>
        </p:sp>
        <p:sp>
          <p:nvSpPr>
            <p:cNvPr id="7" name="Rectangle 15">
              <a:hlinkClick r:id="" action="ppaction://hlinkshowjump?jump=endshow"/>
            </p:cNvPr>
            <p:cNvSpPr>
              <a:spLocks noChangeArrowheads="1"/>
            </p:cNvSpPr>
            <p:nvPr/>
          </p:nvSpPr>
          <p:spPr bwMode="auto">
            <a:xfrm>
              <a:off x="5375" y="3984"/>
              <a:ext cx="385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 baseline="0"/>
            </a:p>
          </p:txBody>
        </p:sp>
      </p:grpSp>
      <p:grpSp>
        <p:nvGrpSpPr>
          <p:cNvPr id="12" name="群組 11"/>
          <p:cNvGrpSpPr/>
          <p:nvPr/>
        </p:nvGrpSpPr>
        <p:grpSpPr>
          <a:xfrm>
            <a:off x="633969" y="4300130"/>
            <a:ext cx="6532783" cy="1224136"/>
            <a:chOff x="2048694" y="3081242"/>
            <a:chExt cx="6532783" cy="1224136"/>
          </a:xfrm>
        </p:grpSpPr>
        <p:sp>
          <p:nvSpPr>
            <p:cNvPr id="13" name="圓角矩形 12"/>
            <p:cNvSpPr/>
            <p:nvPr/>
          </p:nvSpPr>
          <p:spPr>
            <a:xfrm>
              <a:off x="2193471" y="3266203"/>
              <a:ext cx="6388006" cy="1039175"/>
            </a:xfrm>
            <a:prstGeom prst="roundRect">
              <a:avLst/>
            </a:prstGeom>
            <a:solidFill>
              <a:srgbClr val="FCDD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4" name="圖片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8694" y="3081242"/>
              <a:ext cx="418745" cy="415620"/>
            </a:xfrm>
            <a:prstGeom prst="rect">
              <a:avLst/>
            </a:prstGeom>
          </p:spPr>
        </p:pic>
        <p:sp>
          <p:nvSpPr>
            <p:cNvPr id="15" name="矩形 14"/>
            <p:cNvSpPr/>
            <p:nvPr/>
          </p:nvSpPr>
          <p:spPr>
            <a:xfrm>
              <a:off x="2265675" y="3289052"/>
              <a:ext cx="631580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2800" baseline="0" dirty="0">
                  <a:solidFill>
                    <a:srgbClr val="C00000"/>
                  </a:solidFill>
                </a:rPr>
                <a:t>雷射筆使用時要小心，不可以對著眼睛照射喔！</a:t>
              </a:r>
              <a:endParaRPr lang="zh-TW" altLang="en-US" sz="2800" dirty="0">
                <a:solidFill>
                  <a:srgbClr val="C00000"/>
                </a:solidFill>
              </a:endParaRPr>
            </a:p>
          </p:txBody>
        </p:sp>
      </p:grpSp>
      <p:pic>
        <p:nvPicPr>
          <p:cNvPr id="11" name="圖片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506443"/>
            <a:ext cx="3455938" cy="26497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圖片 1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86"/>
          <a:stretch/>
        </p:blipFill>
        <p:spPr>
          <a:xfrm>
            <a:off x="4954134" y="1506443"/>
            <a:ext cx="3380746" cy="26497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1803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53" b="-1"/>
          <a:stretch/>
        </p:blipFill>
        <p:spPr>
          <a:xfrm>
            <a:off x="-15125" y="574333"/>
            <a:ext cx="9159125" cy="5031415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26" y="633281"/>
            <a:ext cx="8820472" cy="681457"/>
          </a:xfrm>
          <a:prstGeom prst="rect">
            <a:avLst/>
          </a:prstGeom>
        </p:spPr>
      </p:pic>
      <p:sp>
        <p:nvSpPr>
          <p:cNvPr id="11" name="圓角矩形 10"/>
          <p:cNvSpPr/>
          <p:nvPr/>
        </p:nvSpPr>
        <p:spPr>
          <a:xfrm>
            <a:off x="812258" y="2624321"/>
            <a:ext cx="6357911" cy="646986"/>
          </a:xfrm>
          <a:prstGeom prst="roundRect">
            <a:avLst/>
          </a:prstGeom>
          <a:solidFill>
            <a:schemeClr val="bg1">
              <a:alpha val="50196"/>
            </a:schemeClr>
          </a:solidFill>
        </p:spPr>
        <p:txBody>
          <a:bodyPr wrap="square">
            <a:spAutoFit/>
          </a:bodyPr>
          <a:lstStyle/>
          <a:p>
            <a:r>
              <a:rPr lang="zh-TW" altLang="en-US" baseline="0" dirty="0">
                <a:solidFill>
                  <a:srgbClr val="FF0000"/>
                </a:solidFill>
              </a:rPr>
              <a:t>水平直線行進。</a:t>
            </a:r>
          </a:p>
        </p:txBody>
      </p: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7761288" y="4915261"/>
            <a:ext cx="1382712" cy="1968500"/>
            <a:chOff x="4889" y="3090"/>
            <a:chExt cx="871" cy="1240"/>
          </a:xfrm>
        </p:grpSpPr>
        <p:pic>
          <p:nvPicPr>
            <p:cNvPr id="5" name="Picture 12" descr="未命名 -3拷貝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889" y="3090"/>
              <a:ext cx="870" cy="1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ectangle 13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 rot="-686268">
              <a:off x="5051" y="3332"/>
              <a:ext cx="703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 baseline="0"/>
            </a:p>
          </p:txBody>
        </p:sp>
        <p:sp>
          <p:nvSpPr>
            <p:cNvPr id="7" name="Rectangle 14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 rot="669763">
              <a:off x="4921" y="3676"/>
              <a:ext cx="681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 baseline="0"/>
            </a:p>
          </p:txBody>
        </p:sp>
        <p:sp>
          <p:nvSpPr>
            <p:cNvPr id="8" name="Rectangle 15">
              <a:hlinkClick r:id="" action="ppaction://hlinkshowjump?jump=endshow"/>
            </p:cNvPr>
            <p:cNvSpPr>
              <a:spLocks noChangeArrowheads="1"/>
            </p:cNvSpPr>
            <p:nvPr/>
          </p:nvSpPr>
          <p:spPr bwMode="auto">
            <a:xfrm>
              <a:off x="5375" y="3984"/>
              <a:ext cx="385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 baseline="0"/>
            </a:p>
          </p:txBody>
        </p:sp>
      </p:grp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8207375" y="0"/>
            <a:ext cx="936625" cy="4064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  <a:effectLst>
            <a:prstShdw prst="shdw17" dist="17961" dir="2700000">
              <a:srgbClr val="0000FF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000" baseline="0" dirty="0" smtClean="0">
                <a:latin typeface="標楷體" pitchFamily="65" charset="-120"/>
              </a:rPr>
              <a:t>課</a:t>
            </a:r>
            <a:r>
              <a:rPr lang="en-US" altLang="zh-TW" sz="2000" baseline="0" dirty="0" smtClean="0">
                <a:latin typeface="標楷體" pitchFamily="65" charset="-120"/>
              </a:rPr>
              <a:t>P67</a:t>
            </a:r>
            <a:endParaRPr lang="en-US" altLang="zh-TW" sz="2000" baseline="0" dirty="0">
              <a:latin typeface="標楷體" pitchFamily="65" charset="-120"/>
            </a:endParaRPr>
          </a:p>
        </p:txBody>
      </p:sp>
      <p:sp>
        <p:nvSpPr>
          <p:cNvPr id="15" name="圓角矩形 14"/>
          <p:cNvSpPr/>
          <p:nvPr/>
        </p:nvSpPr>
        <p:spPr>
          <a:xfrm>
            <a:off x="812258" y="4384219"/>
            <a:ext cx="6357911" cy="646986"/>
          </a:xfrm>
          <a:prstGeom prst="roundRect">
            <a:avLst/>
          </a:prstGeom>
          <a:solidFill>
            <a:schemeClr val="bg1">
              <a:alpha val="50196"/>
            </a:schemeClr>
          </a:solidFill>
        </p:spPr>
        <p:txBody>
          <a:bodyPr wrap="square">
            <a:spAutoFit/>
          </a:bodyPr>
          <a:lstStyle/>
          <a:p>
            <a:r>
              <a:rPr lang="zh-TW" altLang="en-US" baseline="0" dirty="0">
                <a:solidFill>
                  <a:srgbClr val="FF0000"/>
                </a:solidFill>
              </a:rPr>
              <a:t>斜向直線行進。</a:t>
            </a:r>
          </a:p>
        </p:txBody>
      </p:sp>
      <p:sp>
        <p:nvSpPr>
          <p:cNvPr id="10" name="矩形 9"/>
          <p:cNvSpPr/>
          <p:nvPr/>
        </p:nvSpPr>
        <p:spPr>
          <a:xfrm>
            <a:off x="328986" y="1669140"/>
            <a:ext cx="81972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zh-TW" altLang="en-US" baseline="0" dirty="0"/>
              <a:t>水平照射的時候，雷射筆光線的</a:t>
            </a:r>
            <a:r>
              <a:rPr lang="zh-TW" altLang="en-US" baseline="0" dirty="0" smtClean="0"/>
              <a:t>行進路線</a:t>
            </a:r>
            <a:r>
              <a:rPr lang="zh-TW" altLang="en-US" baseline="0" dirty="0"/>
              <a:t>是怎樣的呢？</a:t>
            </a:r>
            <a:endParaRPr lang="zh-TW" altLang="en-US" dirty="0"/>
          </a:p>
        </p:txBody>
      </p:sp>
      <p:sp>
        <p:nvSpPr>
          <p:cNvPr id="14" name="矩形 13"/>
          <p:cNvSpPr/>
          <p:nvPr/>
        </p:nvSpPr>
        <p:spPr>
          <a:xfrm>
            <a:off x="328986" y="3446226"/>
            <a:ext cx="81972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 startAt="2"/>
            </a:pPr>
            <a:r>
              <a:rPr lang="zh-TW" altLang="en-US" baseline="0" dirty="0"/>
              <a:t>斜斜的照射時，雷射筆光線的行進</a:t>
            </a:r>
            <a:r>
              <a:rPr lang="zh-TW" altLang="en-US" baseline="0" dirty="0" smtClean="0"/>
              <a:t>路線</a:t>
            </a:r>
            <a:r>
              <a:rPr lang="zh-TW" altLang="en-US" baseline="0" dirty="0"/>
              <a:t>是怎樣的呢？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87359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8207375" y="0"/>
            <a:ext cx="936625" cy="406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>
            <a:prstShdw prst="shdw17" dist="17961" dir="2700000">
              <a:srgbClr val="0000FF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000" baseline="0" dirty="0" smtClean="0">
                <a:latin typeface="標楷體" pitchFamily="65" charset="-120"/>
              </a:rPr>
              <a:t>課</a:t>
            </a:r>
            <a:r>
              <a:rPr lang="en-US" altLang="zh-TW" sz="2000" baseline="0" dirty="0" smtClean="0">
                <a:latin typeface="標楷體" pitchFamily="65" charset="-120"/>
              </a:rPr>
              <a:t>P68</a:t>
            </a:r>
            <a:endParaRPr lang="en-US" altLang="zh-TW" sz="2000" baseline="0" dirty="0">
              <a:latin typeface="標楷體" pitchFamily="65" charset="-120"/>
            </a:endParaRPr>
          </a:p>
        </p:txBody>
      </p:sp>
      <p:grpSp>
        <p:nvGrpSpPr>
          <p:cNvPr id="7" name="Group 11"/>
          <p:cNvGrpSpPr>
            <a:grpSpLocks/>
          </p:cNvGrpSpPr>
          <p:nvPr/>
        </p:nvGrpSpPr>
        <p:grpSpPr bwMode="auto">
          <a:xfrm>
            <a:off x="7761288" y="4916884"/>
            <a:ext cx="1382712" cy="1968500"/>
            <a:chOff x="4889" y="3090"/>
            <a:chExt cx="871" cy="1240"/>
          </a:xfrm>
        </p:grpSpPr>
        <p:pic>
          <p:nvPicPr>
            <p:cNvPr id="8" name="Picture 12" descr="未命名 -3拷貝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889" y="3090"/>
              <a:ext cx="870" cy="1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13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 rot="-686268">
              <a:off x="5051" y="3332"/>
              <a:ext cx="703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 baseline="0"/>
            </a:p>
          </p:txBody>
        </p:sp>
        <p:sp>
          <p:nvSpPr>
            <p:cNvPr id="10" name="Rectangle 14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 rot="669763">
              <a:off x="4921" y="3676"/>
              <a:ext cx="681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 baseline="0"/>
            </a:p>
          </p:txBody>
        </p:sp>
        <p:sp>
          <p:nvSpPr>
            <p:cNvPr id="11" name="Rectangle 15">
              <a:hlinkClick r:id="" action="ppaction://hlinkshowjump?jump=endshow"/>
            </p:cNvPr>
            <p:cNvSpPr>
              <a:spLocks noChangeArrowheads="1"/>
            </p:cNvSpPr>
            <p:nvPr/>
          </p:nvSpPr>
          <p:spPr bwMode="auto">
            <a:xfrm>
              <a:off x="5375" y="3984"/>
              <a:ext cx="385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 baseline="0"/>
            </a:p>
          </p:txBody>
        </p:sp>
      </p:grpSp>
      <p:sp>
        <p:nvSpPr>
          <p:cNvPr id="13" name="Text Box 19"/>
          <p:cNvSpPr txBox="1">
            <a:spLocks noChangeArrowheads="1"/>
          </p:cNvSpPr>
          <p:nvPr/>
        </p:nvSpPr>
        <p:spPr bwMode="auto">
          <a:xfrm>
            <a:off x="713782" y="895670"/>
            <a:ext cx="7602634" cy="1077218"/>
          </a:xfrm>
          <a:prstGeom prst="rect">
            <a:avLst/>
          </a:prstGeom>
          <a:solidFill>
            <a:schemeClr val="bg1">
              <a:alpha val="6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zh-TW" altLang="en-US" baseline="0" dirty="0" smtClean="0"/>
              <a:t>　　</a:t>
            </a:r>
            <a:r>
              <a:rPr lang="zh-TW" altLang="en-US" baseline="0" dirty="0"/>
              <a:t>說一說，你曾經看過這些</a:t>
            </a:r>
            <a:r>
              <a:rPr lang="zh-TW" altLang="en-US" baseline="0" dirty="0" smtClean="0"/>
              <a:t>物品或</a:t>
            </a:r>
            <a:r>
              <a:rPr lang="zh-TW" altLang="en-US" baseline="0" dirty="0"/>
              <a:t>現象嗎？這些現象和光的行進</a:t>
            </a:r>
            <a:r>
              <a:rPr lang="zh-TW" altLang="en-US" baseline="0" dirty="0" smtClean="0"/>
              <a:t>方向</a:t>
            </a:r>
            <a:r>
              <a:rPr lang="zh-TW" altLang="en-US" baseline="0" dirty="0"/>
              <a:t>有什麼關係？</a:t>
            </a:r>
            <a:endParaRPr lang="en-US" altLang="en-US" baseline="0" dirty="0">
              <a:latin typeface="Times New Roman" pitchFamily="18" charset="0"/>
              <a:sym typeface="Wingdings" pitchFamily="2" charset="2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1340024" y="230866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baseline="0" dirty="0">
                <a:solidFill>
                  <a:srgbClr val="F79B4D"/>
                </a:solidFill>
              </a:rPr>
              <a:t>光的反射</a:t>
            </a:r>
            <a:endParaRPr lang="zh-TW" altLang="en-US" b="1" dirty="0">
              <a:solidFill>
                <a:srgbClr val="F79B4D"/>
              </a:solidFill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7648" y="257740"/>
            <a:ext cx="539127" cy="540196"/>
          </a:xfrm>
          <a:prstGeom prst="rect">
            <a:avLst/>
          </a:prstGeom>
          <a:noFill/>
        </p:spPr>
      </p:pic>
      <p:sp>
        <p:nvSpPr>
          <p:cNvPr id="22" name="圓角矩形 21"/>
          <p:cNvSpPr/>
          <p:nvPr/>
        </p:nvSpPr>
        <p:spPr>
          <a:xfrm>
            <a:off x="611560" y="1954392"/>
            <a:ext cx="8064896" cy="1191816"/>
          </a:xfrm>
          <a:prstGeom prst="roundRect">
            <a:avLst/>
          </a:prstGeom>
          <a:solidFill>
            <a:schemeClr val="bg1">
              <a:alpha val="50196"/>
            </a:schemeClr>
          </a:solidFill>
        </p:spPr>
        <p:txBody>
          <a:bodyPr wrap="square">
            <a:spAutoFit/>
          </a:bodyPr>
          <a:lstStyle/>
          <a:p>
            <a:r>
              <a:rPr lang="zh-TW" altLang="en-US" baseline="0" dirty="0">
                <a:solidFill>
                  <a:srgbClr val="FF0000"/>
                </a:solidFill>
              </a:rPr>
              <a:t>物體能映照出周遭影像，或產生明顯的反光</a:t>
            </a:r>
            <a:r>
              <a:rPr lang="zh-TW" altLang="en-US" baseline="0" dirty="0" smtClean="0">
                <a:solidFill>
                  <a:srgbClr val="FF0000"/>
                </a:solidFill>
              </a:rPr>
              <a:t>，都</a:t>
            </a:r>
            <a:r>
              <a:rPr lang="zh-TW" altLang="en-US" baseline="0" dirty="0">
                <a:solidFill>
                  <a:srgbClr val="FF0000"/>
                </a:solidFill>
              </a:rPr>
              <a:t>是光的行進方向改變的現象。</a:t>
            </a:r>
          </a:p>
        </p:txBody>
      </p:sp>
      <p:sp>
        <p:nvSpPr>
          <p:cNvPr id="23" name="Text Box 19"/>
          <p:cNvSpPr txBox="1">
            <a:spLocks noChangeArrowheads="1"/>
          </p:cNvSpPr>
          <p:nvPr/>
        </p:nvSpPr>
        <p:spPr bwMode="auto">
          <a:xfrm>
            <a:off x="640730" y="5745920"/>
            <a:ext cx="3211189" cy="1077218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r>
              <a:rPr lang="zh-TW" altLang="en-US" baseline="0" dirty="0"/>
              <a:t>玻璃帷幕映照出</a:t>
            </a:r>
            <a:r>
              <a:rPr lang="zh-TW" altLang="en-US" baseline="0" dirty="0" smtClean="0"/>
              <a:t>天空</a:t>
            </a:r>
            <a:r>
              <a:rPr lang="zh-TW" altLang="en-US" baseline="0" dirty="0"/>
              <a:t>和雲朵</a:t>
            </a:r>
            <a:endParaRPr lang="en-US" altLang="zh-TW" i="1" baseline="0" dirty="0" smtClean="0">
              <a:latin typeface="Times New Roman" pitchFamily="18" charset="0"/>
              <a:sym typeface="Wingdings" pitchFamily="2" charset="2"/>
            </a:endParaRPr>
          </a:p>
        </p:txBody>
      </p:sp>
      <p:sp>
        <p:nvSpPr>
          <p:cNvPr id="24" name="橢圓 23"/>
          <p:cNvSpPr/>
          <p:nvPr/>
        </p:nvSpPr>
        <p:spPr>
          <a:xfrm>
            <a:off x="501760" y="5948320"/>
            <a:ext cx="179975" cy="179975"/>
          </a:xfrm>
          <a:prstGeom prst="ellipse">
            <a:avLst/>
          </a:prstGeom>
          <a:gradFill flip="none" rotWithShape="1">
            <a:gsLst>
              <a:gs pos="2667">
                <a:schemeClr val="accent2">
                  <a:lumMod val="0"/>
                  <a:lumOff val="100000"/>
                </a:schemeClr>
              </a:gs>
              <a:gs pos="80000">
                <a:srgbClr val="E86E0A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5" name="圖片 2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60" y="3154521"/>
            <a:ext cx="3376302" cy="255745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contourClr>
              <a:srgbClr val="C0C0C0"/>
            </a:contourClr>
          </a:sp3d>
        </p:spPr>
      </p:pic>
      <p:sp>
        <p:nvSpPr>
          <p:cNvPr id="27" name="Text Box 19"/>
          <p:cNvSpPr txBox="1">
            <a:spLocks noChangeArrowheads="1"/>
          </p:cNvSpPr>
          <p:nvPr/>
        </p:nvSpPr>
        <p:spPr bwMode="auto">
          <a:xfrm>
            <a:off x="4407694" y="5745920"/>
            <a:ext cx="3211189" cy="1077218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r>
              <a:rPr lang="zh-TW" altLang="en-US" baseline="0" dirty="0"/>
              <a:t>水面映照出天鵝</a:t>
            </a:r>
            <a:r>
              <a:rPr lang="zh-TW" altLang="en-US" baseline="0" dirty="0" smtClean="0"/>
              <a:t>的倒影</a:t>
            </a:r>
            <a:endParaRPr lang="en-US" altLang="zh-TW" i="1" baseline="0" dirty="0" smtClean="0">
              <a:latin typeface="Times New Roman" pitchFamily="18" charset="0"/>
              <a:sym typeface="Wingdings" pitchFamily="2" charset="2"/>
            </a:endParaRPr>
          </a:p>
        </p:txBody>
      </p:sp>
      <p:sp>
        <p:nvSpPr>
          <p:cNvPr id="28" name="橢圓 27"/>
          <p:cNvSpPr/>
          <p:nvPr/>
        </p:nvSpPr>
        <p:spPr>
          <a:xfrm>
            <a:off x="4268724" y="5948320"/>
            <a:ext cx="179975" cy="179975"/>
          </a:xfrm>
          <a:prstGeom prst="ellipse">
            <a:avLst/>
          </a:prstGeom>
          <a:gradFill flip="none" rotWithShape="1">
            <a:gsLst>
              <a:gs pos="2667">
                <a:schemeClr val="accent2">
                  <a:lumMod val="0"/>
                  <a:lumOff val="100000"/>
                </a:schemeClr>
              </a:gs>
              <a:gs pos="80000">
                <a:srgbClr val="E86E0A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9" name="圖片 2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733" y="3154521"/>
            <a:ext cx="3318283" cy="255745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580506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8207375" y="0"/>
            <a:ext cx="936625" cy="406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>
            <a:prstShdw prst="shdw17" dist="17961" dir="2700000">
              <a:srgbClr val="0000FF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000" baseline="0" dirty="0" smtClean="0">
                <a:latin typeface="標楷體" pitchFamily="65" charset="-120"/>
              </a:rPr>
              <a:t>課</a:t>
            </a:r>
            <a:r>
              <a:rPr lang="en-US" altLang="zh-TW" sz="2000" baseline="0" dirty="0" smtClean="0">
                <a:latin typeface="標楷體" pitchFamily="65" charset="-120"/>
              </a:rPr>
              <a:t>P68</a:t>
            </a:r>
            <a:endParaRPr lang="en-US" altLang="zh-TW" sz="2000" baseline="0" dirty="0">
              <a:latin typeface="標楷體" pitchFamily="65" charset="-120"/>
            </a:endParaRPr>
          </a:p>
        </p:txBody>
      </p:sp>
      <p:grpSp>
        <p:nvGrpSpPr>
          <p:cNvPr id="7" name="Group 11"/>
          <p:cNvGrpSpPr>
            <a:grpSpLocks/>
          </p:cNvGrpSpPr>
          <p:nvPr/>
        </p:nvGrpSpPr>
        <p:grpSpPr bwMode="auto">
          <a:xfrm>
            <a:off x="7761288" y="4916884"/>
            <a:ext cx="1382712" cy="1968500"/>
            <a:chOff x="4889" y="3090"/>
            <a:chExt cx="871" cy="1240"/>
          </a:xfrm>
        </p:grpSpPr>
        <p:pic>
          <p:nvPicPr>
            <p:cNvPr id="8" name="Picture 12" descr="未命名 -3拷貝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889" y="3090"/>
              <a:ext cx="870" cy="1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13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 rot="-686268">
              <a:off x="5051" y="3332"/>
              <a:ext cx="703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 baseline="0"/>
            </a:p>
          </p:txBody>
        </p:sp>
        <p:sp>
          <p:nvSpPr>
            <p:cNvPr id="10" name="Rectangle 14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 rot="669763">
              <a:off x="4921" y="3676"/>
              <a:ext cx="681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 baseline="0"/>
            </a:p>
          </p:txBody>
        </p:sp>
        <p:sp>
          <p:nvSpPr>
            <p:cNvPr id="11" name="Rectangle 15">
              <a:hlinkClick r:id="" action="ppaction://hlinkshowjump?jump=endshow"/>
            </p:cNvPr>
            <p:cNvSpPr>
              <a:spLocks noChangeArrowheads="1"/>
            </p:cNvSpPr>
            <p:nvPr/>
          </p:nvSpPr>
          <p:spPr bwMode="auto">
            <a:xfrm>
              <a:off x="5375" y="3984"/>
              <a:ext cx="385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 baseline="0"/>
            </a:p>
          </p:txBody>
        </p:sp>
      </p:grpSp>
      <p:sp>
        <p:nvSpPr>
          <p:cNvPr id="13" name="Text Box 19"/>
          <p:cNvSpPr txBox="1">
            <a:spLocks noChangeArrowheads="1"/>
          </p:cNvSpPr>
          <p:nvPr/>
        </p:nvSpPr>
        <p:spPr bwMode="auto">
          <a:xfrm>
            <a:off x="827584" y="4407123"/>
            <a:ext cx="6522514" cy="1569660"/>
          </a:xfrm>
          <a:prstGeom prst="rect">
            <a:avLst/>
          </a:prstGeom>
          <a:solidFill>
            <a:schemeClr val="bg1">
              <a:alpha val="6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zh-TW" altLang="en-US" baseline="0" dirty="0" smtClean="0"/>
              <a:t>　　</a:t>
            </a:r>
            <a:r>
              <a:rPr lang="zh-TW" altLang="en-US" baseline="0" dirty="0"/>
              <a:t>光照射在表面比較明亮、</a:t>
            </a:r>
            <a:r>
              <a:rPr lang="zh-TW" altLang="en-US" baseline="0" dirty="0" smtClean="0"/>
              <a:t>光滑</a:t>
            </a:r>
            <a:r>
              <a:rPr lang="zh-TW" altLang="en-US" baseline="0" dirty="0"/>
              <a:t>的物品上時，會改變行進</a:t>
            </a:r>
            <a:r>
              <a:rPr lang="zh-TW" altLang="en-US" baseline="0" dirty="0" smtClean="0"/>
              <a:t>方向而</a:t>
            </a:r>
            <a:r>
              <a:rPr lang="zh-TW" altLang="en-US" baseline="0" dirty="0"/>
              <a:t>產生明顯的</a:t>
            </a:r>
            <a:r>
              <a:rPr lang="zh-TW" altLang="en-US" baseline="0" dirty="0">
                <a:solidFill>
                  <a:srgbClr val="0000E1"/>
                </a:solidFill>
              </a:rPr>
              <a:t>反射現象</a:t>
            </a:r>
            <a:r>
              <a:rPr lang="zh-TW" altLang="en-US" baseline="0" dirty="0"/>
              <a:t>。</a:t>
            </a:r>
            <a:endParaRPr lang="en-US" altLang="en-US" baseline="0" dirty="0">
              <a:latin typeface="Times New Roman" pitchFamily="18" charset="0"/>
              <a:sym typeface="Wingdings" pitchFamily="2" charset="2"/>
            </a:endParaRPr>
          </a:p>
        </p:txBody>
      </p:sp>
      <p:sp>
        <p:nvSpPr>
          <p:cNvPr id="23" name="Text Box 19"/>
          <p:cNvSpPr txBox="1">
            <a:spLocks noChangeArrowheads="1"/>
          </p:cNvSpPr>
          <p:nvPr/>
        </p:nvSpPr>
        <p:spPr bwMode="auto">
          <a:xfrm>
            <a:off x="1139031" y="3140079"/>
            <a:ext cx="3211189" cy="1077218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r>
              <a:rPr lang="zh-TW" altLang="en-US" baseline="0" dirty="0"/>
              <a:t>鏡子映照出自己</a:t>
            </a:r>
            <a:r>
              <a:rPr lang="zh-TW" altLang="en-US" baseline="0" dirty="0" smtClean="0"/>
              <a:t>的樣子</a:t>
            </a:r>
            <a:endParaRPr lang="en-US" altLang="zh-TW" i="1" baseline="0" dirty="0" smtClean="0">
              <a:latin typeface="Times New Roman" pitchFamily="18" charset="0"/>
              <a:sym typeface="Wingdings" pitchFamily="2" charset="2"/>
            </a:endParaRPr>
          </a:p>
        </p:txBody>
      </p:sp>
      <p:sp>
        <p:nvSpPr>
          <p:cNvPr id="24" name="橢圓 23"/>
          <p:cNvSpPr/>
          <p:nvPr/>
        </p:nvSpPr>
        <p:spPr>
          <a:xfrm>
            <a:off x="1000061" y="3342479"/>
            <a:ext cx="179975" cy="179975"/>
          </a:xfrm>
          <a:prstGeom prst="ellipse">
            <a:avLst/>
          </a:prstGeom>
          <a:gradFill flip="none" rotWithShape="1">
            <a:gsLst>
              <a:gs pos="2667">
                <a:schemeClr val="accent2">
                  <a:lumMod val="0"/>
                  <a:lumOff val="100000"/>
                </a:schemeClr>
              </a:gs>
              <a:gs pos="80000">
                <a:srgbClr val="E86E0A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5" name="圖片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548680"/>
            <a:ext cx="3378621" cy="255745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contourClr>
              <a:srgbClr val="C0C0C0"/>
            </a:contourClr>
          </a:sp3d>
        </p:spPr>
      </p:pic>
      <p:sp>
        <p:nvSpPr>
          <p:cNvPr id="27" name="Text Box 19"/>
          <p:cNvSpPr txBox="1">
            <a:spLocks noChangeArrowheads="1"/>
          </p:cNvSpPr>
          <p:nvPr/>
        </p:nvSpPr>
        <p:spPr bwMode="auto">
          <a:xfrm>
            <a:off x="4905995" y="3140079"/>
            <a:ext cx="3211189" cy="1077218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r>
              <a:rPr lang="zh-TW" altLang="en-US" baseline="0" dirty="0"/>
              <a:t>光碟片反射出亮光</a:t>
            </a:r>
            <a:endParaRPr lang="en-US" altLang="zh-TW" i="1" baseline="0" dirty="0" smtClean="0">
              <a:latin typeface="Times New Roman" pitchFamily="18" charset="0"/>
              <a:sym typeface="Wingdings" pitchFamily="2" charset="2"/>
            </a:endParaRPr>
          </a:p>
        </p:txBody>
      </p:sp>
      <p:sp>
        <p:nvSpPr>
          <p:cNvPr id="28" name="橢圓 27"/>
          <p:cNvSpPr/>
          <p:nvPr/>
        </p:nvSpPr>
        <p:spPr>
          <a:xfrm>
            <a:off x="4767025" y="3342479"/>
            <a:ext cx="179975" cy="179975"/>
          </a:xfrm>
          <a:prstGeom prst="ellipse">
            <a:avLst/>
          </a:prstGeom>
          <a:gradFill flip="none" rotWithShape="1">
            <a:gsLst>
              <a:gs pos="2667">
                <a:schemeClr val="accent2">
                  <a:lumMod val="0"/>
                  <a:lumOff val="100000"/>
                </a:schemeClr>
              </a:gs>
              <a:gs pos="80000">
                <a:srgbClr val="E86E0A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9" name="圖片 2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034" y="563590"/>
            <a:ext cx="3318283" cy="252763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035778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4437</TotalTime>
  <Words>879</Words>
  <Application>Microsoft Office PowerPoint</Application>
  <PresentationFormat>如螢幕大小 (4:3)</PresentationFormat>
  <Paragraphs>145</Paragraphs>
  <Slides>26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12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26</vt:i4>
      </vt:variant>
    </vt:vector>
  </HeadingPairs>
  <TitlesOfParts>
    <vt:vector size="39" baseType="lpstr">
      <vt:lpstr>Arial</vt:lpstr>
      <vt:lpstr>新細明體</vt:lpstr>
      <vt:lpstr>ZhuYinEX1EG-Md</vt:lpstr>
      <vt:lpstr>ARYuanB5-ExtraBold</vt:lpstr>
      <vt:lpstr>Calibri Light</vt:lpstr>
      <vt:lpstr>StdKaiZuinnEG-Md</vt:lpstr>
      <vt:lpstr>ZhuYinEXEG-Md</vt:lpstr>
      <vt:lpstr>StdKaiZuinn1EG-Md</vt:lpstr>
      <vt:lpstr>Times New Roman</vt:lpstr>
      <vt:lpstr>標楷體</vt:lpstr>
      <vt:lpstr>Wingdings</vt:lpstr>
      <vt:lpstr>Calibri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翰林出版事業股份有限公司</dc:title>
  <dc:creator>Hanlin</dc:creator>
  <cp:lastModifiedBy>user</cp:lastModifiedBy>
  <cp:revision>435</cp:revision>
  <dcterms:created xsi:type="dcterms:W3CDTF">2011-08-25T02:03:39Z</dcterms:created>
  <dcterms:modified xsi:type="dcterms:W3CDTF">2019-09-16T01:41:21Z</dcterms:modified>
</cp:coreProperties>
</file>