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57" r:id="rId5"/>
    <p:sldId id="265" r:id="rId6"/>
    <p:sldId id="264" r:id="rId7"/>
    <p:sldId id="260" r:id="rId8"/>
    <p:sldId id="261" r:id="rId9"/>
    <p:sldId id="274" r:id="rId10"/>
    <p:sldId id="278" r:id="rId11"/>
    <p:sldId id="279" r:id="rId12"/>
    <p:sldId id="262" r:id="rId13"/>
    <p:sldId id="263" r:id="rId14"/>
    <p:sldId id="266" r:id="rId15"/>
    <p:sldId id="269" r:id="rId16"/>
    <p:sldId id="275" r:id="rId17"/>
    <p:sldId id="276" r:id="rId18"/>
    <p:sldId id="270" r:id="rId19"/>
    <p:sldId id="273" r:id="rId20"/>
    <p:sldId id="277" r:id="rId21"/>
    <p:sldId id="281" r:id="rId22"/>
    <p:sldId id="267" r:id="rId23"/>
    <p:sldId id="268" r:id="rId24"/>
    <p:sldId id="280" r:id="rId25"/>
    <p:sldId id="271" r:id="rId26"/>
    <p:sldId id="27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71F"/>
    <a:srgbClr val="E36B6B"/>
    <a:srgbClr val="E60000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A8ECA-00B9-4168-8F7C-BDAE016596A6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C62B0-211F-48F8-8EC3-C905EFB5B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2822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712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3549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363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6899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7932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624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14248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9994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491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8196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03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9507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0816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8254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7524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092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5575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5321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282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3839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452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188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691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0145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1673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62B0-211F-48F8-8EC3-C905EFB5B2C9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436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4-2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三角形的內角和</a:t>
            </a:r>
            <a:r>
              <a:rPr lang="zh-TW" altLang="en-US" dirty="0" smtClean="0"/>
              <a:t>是</a:t>
            </a:r>
            <a:r>
              <a:rPr lang="en-US" altLang="zh-TW" dirty="0" smtClean="0"/>
              <a:t>180</a:t>
            </a:r>
            <a:r>
              <a:rPr lang="zh-TW" altLang="en-US" dirty="0" smtClean="0"/>
              <a:t>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186766" cy="72008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還有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其他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方法嗎？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 descr="IMG_238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90818"/>
            <a:ext cx="3240360" cy="2430270"/>
          </a:xfrm>
          <a:prstGeom prst="rect">
            <a:avLst/>
          </a:prstGeom>
        </p:spPr>
      </p:pic>
      <p:pic>
        <p:nvPicPr>
          <p:cNvPr id="7" name="圖片 6" descr="IMG_238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1844824"/>
            <a:ext cx="3131840" cy="2348880"/>
          </a:xfrm>
          <a:prstGeom prst="rect">
            <a:avLst/>
          </a:prstGeom>
        </p:spPr>
      </p:pic>
      <p:pic>
        <p:nvPicPr>
          <p:cNvPr id="8" name="圖片 7" descr="IMG_238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15816" y="4365104"/>
            <a:ext cx="3240360" cy="2430270"/>
          </a:xfrm>
          <a:prstGeom prst="rect">
            <a:avLst/>
          </a:prstGeom>
        </p:spPr>
      </p:pic>
      <p:sp>
        <p:nvSpPr>
          <p:cNvPr id="9" name="向右箭號 8"/>
          <p:cNvSpPr/>
          <p:nvPr/>
        </p:nvSpPr>
        <p:spPr>
          <a:xfrm flipV="1">
            <a:off x="3851920" y="2420888"/>
            <a:ext cx="792088" cy="5040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 flipV="1">
            <a:off x="1691680" y="5301208"/>
            <a:ext cx="792088" cy="5040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73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186766" cy="72008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你也嘗試做做看？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 descr="IMG_238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060848"/>
            <a:ext cx="3096344" cy="2322258"/>
          </a:xfrm>
          <a:prstGeom prst="rect">
            <a:avLst/>
          </a:prstGeom>
        </p:spPr>
      </p:pic>
      <p:pic>
        <p:nvPicPr>
          <p:cNvPr id="7" name="圖片 6" descr="IMG_23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1988840"/>
            <a:ext cx="3168352" cy="2376264"/>
          </a:xfrm>
          <a:prstGeom prst="rect">
            <a:avLst/>
          </a:prstGeom>
        </p:spPr>
      </p:pic>
      <p:sp>
        <p:nvSpPr>
          <p:cNvPr id="8" name="向右箭號 7"/>
          <p:cNvSpPr/>
          <p:nvPr/>
        </p:nvSpPr>
        <p:spPr>
          <a:xfrm flipV="1">
            <a:off x="4139952" y="3068960"/>
            <a:ext cx="792088" cy="5040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1468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一個三角形其中的兩個角分別是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度，這是那一種三角形？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銳角三角形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鈍角三角形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直角三角形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無法判斷。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2572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算算下面的</a:t>
            </a:r>
            <a:r>
              <a:rPr lang="zh-TW" altLang="en-US" dirty="0" smtClean="0">
                <a:solidFill>
                  <a:srgbClr val="FF0000"/>
                </a:solidFill>
              </a:rPr>
              <a:t>∠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642910" y="2428868"/>
          <a:ext cx="2071702" cy="2263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Picture" r:id="rId4" imgW="922972" imgH="1010887" progId="Word.Picture.8">
                  <p:embed/>
                </p:oleObj>
              </mc:Choice>
              <mc:Fallback>
                <p:oleObj name="Picture" r:id="rId4" imgW="922972" imgH="1010887" progId="Word.Picture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428868"/>
                        <a:ext cx="2071702" cy="22639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786578" y="2357430"/>
          <a:ext cx="1857388" cy="2117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Picture" r:id="rId6" imgW="951759" imgH="1086956" progId="Word.Picture.8">
                  <p:embed/>
                </p:oleObj>
              </mc:Choice>
              <mc:Fallback>
                <p:oleObj name="Picture" r:id="rId6" imgW="951759" imgH="1086956" progId="Word.Picture.8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2357430"/>
                        <a:ext cx="1857388" cy="21174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714744" y="2500306"/>
          <a:ext cx="2357454" cy="18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Picture" r:id="rId8" imgW="1199324" imgH="934458" progId="Word.Picture.8">
                  <p:embed/>
                </p:oleObj>
              </mc:Choice>
              <mc:Fallback>
                <p:oleObj name="Picture" r:id="rId8" imgW="1199324" imgH="934458" progId="Word.Picture.8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500306"/>
                        <a:ext cx="2357454" cy="183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14684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下面哪些組合是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三角形的三個內角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(1)170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(2)140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(3)90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(4)59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1468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下面哪些組合是可能是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等腰直角三角形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的三個內角？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(1)90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(2)130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(3)90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以上皆是。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複習一下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82068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正三角形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個角各是幾度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2051720" y="2574032"/>
            <a:ext cx="3096344" cy="30243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7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複習一下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82068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等腰三角形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的標示與記號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1475656" y="4033180"/>
            <a:ext cx="3888432" cy="1800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006966" y="3429000"/>
            <a:ext cx="82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頂角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55576" y="5949280"/>
            <a:ext cx="82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底角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148064" y="5949280"/>
            <a:ext cx="82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底角</a:t>
            </a:r>
            <a:endParaRPr lang="zh-TW" altLang="en-US" dirty="0"/>
          </a:p>
        </p:txBody>
      </p:sp>
      <p:sp>
        <p:nvSpPr>
          <p:cNvPr id="9" name="直線圖說文字 1 (無框線) 8"/>
          <p:cNvSpPr/>
          <p:nvPr/>
        </p:nvSpPr>
        <p:spPr>
          <a:xfrm>
            <a:off x="4413714" y="4509120"/>
            <a:ext cx="700938" cy="288032"/>
          </a:xfrm>
          <a:prstGeom prst="callout1">
            <a:avLst>
              <a:gd name="adj1" fmla="val 18750"/>
              <a:gd name="adj2" fmla="val -8333"/>
              <a:gd name="adj3" fmla="val 147774"/>
              <a:gd name="adj4" fmla="val -510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直線圖說文字 1 (無框線) 9"/>
          <p:cNvSpPr/>
          <p:nvPr/>
        </p:nvSpPr>
        <p:spPr>
          <a:xfrm rot="16860476">
            <a:off x="2223794" y="4088552"/>
            <a:ext cx="700938" cy="288032"/>
          </a:xfrm>
          <a:prstGeom prst="callout1">
            <a:avLst>
              <a:gd name="adj1" fmla="val 45679"/>
              <a:gd name="adj2" fmla="val 1203"/>
              <a:gd name="adj3" fmla="val 151216"/>
              <a:gd name="adj4" fmla="val -536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155801" y="4141023"/>
            <a:ext cx="409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腰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351108" y="4149080"/>
            <a:ext cx="409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43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2572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已知下面等腰三角形的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底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角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則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頂角ㄅ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，是幾度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等腰三角形 4"/>
          <p:cNvSpPr/>
          <p:nvPr/>
        </p:nvSpPr>
        <p:spPr>
          <a:xfrm>
            <a:off x="2143108" y="3571876"/>
            <a:ext cx="4857784" cy="1214446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286248" y="307181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900808"/>
          </a:xfrm>
        </p:spPr>
        <p:txBody>
          <a:bodyPr>
            <a:normAutofit/>
          </a:bodyPr>
          <a:lstStyle/>
          <a:p>
            <a:r>
              <a:rPr lang="zh-TW" altLang="en-US" u="sng" dirty="0" smtClean="0">
                <a:latin typeface="標楷體" pitchFamily="65" charset="-120"/>
                <a:ea typeface="標楷體" pitchFamily="65" charset="-120"/>
              </a:rPr>
              <a:t>露茸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畫了一個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等腰三角形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，已知它的其中一個角是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度，它的另外兩個角各是幾度？把所有可能的答案都寫出來。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直角三角形的內角和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用量角器量看看，最常見的兩種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三角板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，它們的角度分別為多少？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如果把兩種三角板的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三個內角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角度各自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加起來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，答案會一樣嗎？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http://img.zj123.com/upload/uploadFile/200902/200902160959361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262162"/>
            <a:ext cx="2000276" cy="15268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動動腦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186766" cy="139675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zh-TW" altLang="en-US" dirty="0" smtClean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三角形的</a:t>
                </a:r>
                <a:r>
                  <a:rPr lang="en-US" altLang="zh-TW" dirty="0" smtClean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3</a:t>
                </a:r>
                <a:r>
                  <a:rPr lang="zh-TW" altLang="en-US" dirty="0" smtClean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個角和</a:t>
                </a:r>
                <a:r>
                  <a:rPr lang="en-US" altLang="zh-TW" dirty="0" smtClean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3</a:t>
                </a:r>
                <a:r>
                  <a:rPr lang="zh-TW" altLang="en-US" dirty="0" smtClean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個邊</a:t>
                </a:r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，有沒有甚麼關係呢</a:t>
                </a:r>
                <a:r>
                  <a:rPr lang="zh-TW" altLang="en-US" dirty="0" smtClean="0">
                    <a:latin typeface="新細明體"/>
                    <a:ea typeface="新細明體"/>
                  </a:rPr>
                  <a:t>？</a:t>
                </a:r>
                <a:endParaRPr lang="en-US" altLang="zh-TW" dirty="0" smtClean="0">
                  <a:latin typeface="新細明體"/>
                  <a:ea typeface="新細明體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altLang="zh-TW" dirty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altLang="zh-TW" dirty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endParaRPr lang="en-US" altLang="zh-TW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標楷體" pitchFamily="65" charset="-12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標楷體" pitchFamily="65" charset="-12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zh-TW" altLang="en-US" dirty="0" smtClean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zh-TW" altLang="en-US" dirty="0" smtClean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標楷體" pitchFamily="65" charset="-120"/>
                          </a:rPr>
                        </m:ctrlPr>
                      </m:accPr>
                      <m:e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  <a:ea typeface="標楷體" pitchFamily="65" charset="-120"/>
                          </a:rPr>
                          <m:t>𝐴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標楷體" pitchFamily="65" charset="-120"/>
                          </a:rPr>
                          <m:t>𝐶</m:t>
                        </m:r>
                      </m:e>
                    </m:acc>
                  </m:oMath>
                </a14:m>
                <a:r>
                  <a:rPr lang="zh-TW" altLang="en-US" dirty="0" smtClean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zh-TW" altLang="en-US" dirty="0">
                    <a:solidFill>
                      <a:srgbClr val="FF0000"/>
                    </a:solidFill>
                    <a:latin typeface="標楷體" pitchFamily="65" charset="-120"/>
                    <a:ea typeface="標楷體" pitchFamily="65" charset="-12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標楷體" pitchFamily="65" charset="-12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  <a:ea typeface="標楷體" pitchFamily="65" charset="-120"/>
                          </a:rPr>
                          <m:t>𝐵</m:t>
                        </m:r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/>
                            <a:ea typeface="標楷體" pitchFamily="65" charset="-120"/>
                          </a:rPr>
                          <m:t>𝐶</m:t>
                        </m:r>
                      </m:e>
                    </m:acc>
                  </m:oMath>
                </a14:m>
                <a:endParaRPr lang="en-US" altLang="zh-TW" dirty="0" smtClean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186766" cy="1396752"/>
              </a:xfrm>
              <a:blipFill rotWithShape="1">
                <a:blip r:embed="rId3" cstate="print"/>
                <a:stretch>
                  <a:fillRect l="-1489" t="-11790" r="-14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6" name="Picture 2" descr="https://encrypted-tbn3.gstatic.com/images?q=tbn:ANd9GcR1ymKLONZz3zazQFbZOgJ99vhG0NB-b55iT9J-BwP-aUuiszECw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348880"/>
            <a:ext cx="3904653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048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14684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根據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此三角形的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邊長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，選出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正確的答案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1=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2=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＞角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＞角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＞角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＞角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 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＞角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＞角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endParaRPr lang="zh-TW" altLang="zh-TW" dirty="0" smtClean="0"/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 descr="X0T3B-45-4-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2708920"/>
            <a:ext cx="3168351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1468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四邊形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可以分成兩個三角形，所以四邊形的四角和是幾度？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(1)90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(2)180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(3)360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(4)450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643306" y="2786058"/>
          <a:ext cx="2961430" cy="17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Picture" r:id="rId4" imgW="904261" imgH="524190" progId="Word.Picture.8">
                  <p:embed/>
                </p:oleObj>
              </mc:Choice>
              <mc:Fallback>
                <p:oleObj name="Picture" r:id="rId4" imgW="904261" imgH="524190" progId="Word.Picture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2786058"/>
                        <a:ext cx="2961430" cy="171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1468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六邊形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可以分成四個三角形，所以六邊形的六角和是幾度？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(1)180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(2)360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(3)540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(4)720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3714744" y="2857496"/>
          <a:ext cx="1428760" cy="167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Picture" r:id="rId4" imgW="618554" imgH="724637" progId="Word.Picture.8">
                  <p:embed/>
                </p:oleObj>
              </mc:Choice>
              <mc:Fallback>
                <p:oleObj name="Picture" r:id="rId4" imgW="618554" imgH="724637" progId="Word.Picture.8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857496"/>
                        <a:ext cx="1428760" cy="167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1468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做做看，五邊形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可以分成幾個三角形？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所以五邊形的五角和是幾度？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(1)360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(2)540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(3)720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(4)900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9939" name="AutoShape 26"/>
          <p:cNvSpPr>
            <a:spLocks noChangeArrowheads="1"/>
          </p:cNvSpPr>
          <p:nvPr/>
        </p:nvSpPr>
        <p:spPr bwMode="auto">
          <a:xfrm>
            <a:off x="3779912" y="2996952"/>
            <a:ext cx="2520280" cy="2376264"/>
          </a:xfrm>
          <a:prstGeom prst="pentag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2572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求</a:t>
            </a:r>
            <a:r>
              <a:rPr lang="zh-TW" altLang="en-US" dirty="0" smtClean="0">
                <a:solidFill>
                  <a:srgbClr val="FF0000"/>
                </a:solidFill>
              </a:rPr>
              <a:t>∠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zh-TW" altLang="en-US" dirty="0" smtClean="0"/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2285984" y="2428868"/>
          <a:ext cx="3617778" cy="2857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Picture" r:id="rId4" imgW="1316751" imgH="1037625" progId="Word.Picture.8">
                  <p:embed/>
                </p:oleObj>
              </mc:Choice>
              <mc:Fallback>
                <p:oleObj name="Picture" r:id="rId4" imgW="1316751" imgH="1037625" progId="Word.Picture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2428868"/>
                        <a:ext cx="3617778" cy="2857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2572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求</a:t>
            </a:r>
            <a:r>
              <a:rPr lang="zh-TW" altLang="en-US" dirty="0" smtClean="0">
                <a:solidFill>
                  <a:srgbClr val="FF0000"/>
                </a:solidFill>
              </a:rPr>
              <a:t>∠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zh-TW" altLang="en-US" dirty="0" smtClean="0"/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357422" y="2571744"/>
          <a:ext cx="4071966" cy="2512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Picture" r:id="rId4" imgW="1342178" imgH="829548" progId="Word.Picture.8">
                  <p:embed/>
                </p:oleObj>
              </mc:Choice>
              <mc:Fallback>
                <p:oleObj name="Picture" r:id="rId4" imgW="1342178" imgH="829548" progId="Word.Picture.8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2571744"/>
                        <a:ext cx="4071966" cy="25124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2471742"/>
          </a:xfrm>
        </p:spPr>
        <p:txBody>
          <a:bodyPr>
            <a:normAutofit/>
          </a:bodyPr>
          <a:lstStyle/>
          <a:p>
            <a:pPr eaLnBrk="0" fontAlgn="base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做做看，兩個相同的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直角三角形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可以拼成甚麼形狀？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fontAlgn="base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做做看，兩個相同的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等腰直角三角形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可以拼成甚麼形狀？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直角三角形 4"/>
          <p:cNvSpPr/>
          <p:nvPr/>
        </p:nvSpPr>
        <p:spPr>
          <a:xfrm>
            <a:off x="1214414" y="4357694"/>
            <a:ext cx="1080000" cy="180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直角三角形 6"/>
          <p:cNvSpPr/>
          <p:nvPr/>
        </p:nvSpPr>
        <p:spPr>
          <a:xfrm>
            <a:off x="6643702" y="3714752"/>
            <a:ext cx="952634" cy="10800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直角三角形 7"/>
          <p:cNvSpPr/>
          <p:nvPr/>
        </p:nvSpPr>
        <p:spPr>
          <a:xfrm>
            <a:off x="5715008" y="4071942"/>
            <a:ext cx="928694" cy="108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直角三角形 8"/>
          <p:cNvSpPr/>
          <p:nvPr/>
        </p:nvSpPr>
        <p:spPr>
          <a:xfrm>
            <a:off x="2285984" y="3857628"/>
            <a:ext cx="1080000" cy="18000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直角三角形的內角和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2572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其他角度的直角三角形呢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？讓我們來看看它的內角和是多少。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714348" y="3214685"/>
            <a:ext cx="928694" cy="292895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直角三角形 4"/>
          <p:cNvSpPr/>
          <p:nvPr/>
        </p:nvSpPr>
        <p:spPr>
          <a:xfrm>
            <a:off x="1714480" y="3214686"/>
            <a:ext cx="928694" cy="2928958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直角三角形 5"/>
          <p:cNvSpPr/>
          <p:nvPr/>
        </p:nvSpPr>
        <p:spPr>
          <a:xfrm>
            <a:off x="6643702" y="3214686"/>
            <a:ext cx="928694" cy="292895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直角三角形 6"/>
          <p:cNvSpPr/>
          <p:nvPr/>
        </p:nvSpPr>
        <p:spPr>
          <a:xfrm rot="13604920">
            <a:off x="6643702" y="3214685"/>
            <a:ext cx="928694" cy="2928958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3571868" y="4000504"/>
            <a:ext cx="2143140" cy="121444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26B71F"/>
                </a:solidFill>
                <a:latin typeface="標楷體" pitchFamily="65" charset="-120"/>
                <a:ea typeface="標楷體" pitchFamily="65" charset="-120"/>
              </a:rPr>
              <a:t>試試看，</a:t>
            </a:r>
            <a:r>
              <a:rPr lang="en-US" altLang="zh-TW" b="1" dirty="0" smtClean="0">
                <a:solidFill>
                  <a:srgbClr val="26B71F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26B71F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26B71F"/>
                </a:solidFill>
                <a:latin typeface="標楷體" pitchFamily="65" charset="-120"/>
                <a:ea typeface="標楷體" pitchFamily="65" charset="-120"/>
              </a:rPr>
              <a:t>旋轉紅色三角形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290037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直角三角形中，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直角以外的兩角和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等於幾度？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(1)60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(2)90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(3)120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(4)180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2572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算算下面的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角ㄅ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386" name="Picture 2" descr="http://etoe.mlc.edu.tw/media/material_files/9986/t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2643182"/>
            <a:ext cx="4226294" cy="22145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任意三角形的內角和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32474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已知直角三角形的內角和都是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180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度，我們來看看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其他的三角形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會是如何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Picture 2" descr="01-01-003-銳角三角形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388843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32873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下面這個鈍角三角形，怎麼畫線會比較容易看出內角和是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180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度呢？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0" name="AutoShape 2" descr="data:image/png;base64,iVBORw0KGgoAAAANSUhEUgAAASYAAACrCAMAAAD8Q8FaAAAAh1BMVEX///8AAADc3NzR0dHw8PD8/Pz6+vptbW3Z2dn39/c5OTnq6ur09PTIyMjOzs6goKCWlpasrKw+Pj6/v7/k5OSFhYUuLi6np6dbW1u5ubl6enoaGhpjY2MfHx+MjIxISEhTU1MODg5fX1+RkZEnJyeGhoZycnJ8fHw8PDyampocHBwzMzMUFBTp5fcxAAAHz0lEQVR4nO2d63qiMBCGiYp4PmFbaa2H1upqe//Xt84kQagUIyYkgbw/9lF0MR0x+eaQwfMcDofD4agshw/dI7CBKfnSPQQLGBGy0j0G8+kTQj51D8J42qezmca6R2E867OVyIvuUZhOAFYiU93DMJwxmYKZQt3jMJshCRtgpqHugRjIPL52GmQCcoCQkc7xGMngQMgzfdglgeeFYKam3jEZR/cJp+w5PvmeeSDBzzT0jsow2hM0Elnjs+U7/Du+mM2BjAmjC88+yetxMjlu4EBf99DMYcqNRCfsiKxnvV7v3zsc0T02Y4hOsZWe4HmHS8pPZ6aY8BkNdALPZAcHBuTAXlo5MzFG3/QyGs/j6fq04S8GzkxIZ0ONtOp6z9zL3VwMszgf22obnCk0PtiENPA80EwLOLgnUfyGN3c1ef0lNdJrywMH7kzb81qLS7jSH7sIQeuVGmmJ01GX+bjNRRAEy70Px6bBMgA+6huXG1C/hCyYJ7LgWsBxof3J/BLu1b6Q2OV1cJhf8h0Hki5awMF5oUbaJYKSu7pP1Fcwv+QUJY7FWsBBCXfkeo0fxXEBBzDsMb8kdZRrAQfSXFMjTfz0cdACh+z/Uj+48/Y1+PWC0wIX5km/JP2K0wKcFs3ekiAjXPtNXPYbaR2okT6yrhmnBShd7pd0sl51WoDCkkqz7Myt0wII80ue/7KE0wJnpls00lv05xucFvBCzLGR7d8urdMC3pAmlXLX+tprgRHzS45+zpu+zm/YlDQgE4mTSu28d6EW+O251Ic5SyodrvySFO1aa4F+jl+SAoz5WsqQzCOdVMoDtMCujCGZR3dFjbTJ9EtS9GurBXzul4iUSvauYpg1gSWVekKzcl21wPQ6qZRDs55aINre8ktS1FMLhAJ+SYqPGsYFRjMBvyQF/EDfVQ7JPDrMeVsJG6mGWmC+YH7JPdNx3bQA90te7ypvr5kW6O+ZX3LfHoB6xQXYJhyyuXPbDWqBumwj9H8XuwmzrFFcgPsl928HrJEWyCh2EwW1QC12x0W3kkp51EULZBa7CbOqhxYY/qNGKnhB1CMu0GTOW9GOJbXQAg2WVHoqfDnUQAv8XewmDGiBN4lDMg/ul9xMKuWdo+paYMCK3RYPBT9ACxxlDck87kgq5QFnWUsaknn4R+a8PdimpNpagPslD4f3q6wFWFLp/fG/r8JaINrdlVTKPVVl4wK82E2Go1pZLcCTShMpZ6toXCDRQUEGn5XUAnGxm6T1u5JaQLjYTRS/glpgwIrdMjfhFAO0wF7a2UxAkl+SonJaIO7sJrMvYOW0wFUHBSnMqhUXuK/YTZhqaYGIbcIplFTKAbVA8XinWdxd7CaKv62OFhhldlCQQnW0QJP5JZ8KttuCFngTL6IzlwYvdlOxJ7kqWoB3dturmWSroQXEN+EUoxJaIO7spqqitlMBLXDV2U06/s/59LJlWMlwv0Rh73sIxwTqTl8CvIOCSt0HWuCk8PzKiX7QSMWK3URBLSAxGlM2rIOC6qaAM2nZBh1kd3aTj9VaIO7sltscQAI2a4G42E15ryTUAnbGBeZq/ZIU1mqBloRiN2FAC/xYGBfI7ewm/9Ps1AJtllTK7uwmn7WVWiC/s5uaz5uV9FnSeFGSVMrBRi1ws7ObfN6siwuwttwyit2EsU4LiHR2kw5qgTI/8EH+6jitFsu0QIEOClKwKi4g2NlNPkeLtICMTTjFsEgLqE4q5WFNjqD7RY10bwcFKewt0QK+imI3YUAL2HAbubs6u0kHtYD5NymWtwmnGCBBiu6ULg2WVJJe7CaMDXEBZcVuwligBUasg4LOEpmt6VpAl1+SwnQtwIvdindQkEEI06K5OYJind2kY7YWiP0S3Xd3N1kLFO3sJh+D4wLqi92EQS2g+4LOpnhnN/kYmyN40eyXpAAtsNQ9iAwiUnpSKQdDtcBjnd2kY6YWKKvYTRjQAqvbb5NHt9+K+aNOi3d2KzeplEf5WqDzxGpHge8MX5/7JVe3MdVHQ4sWwDW+38IA2+bXa3FnN3OMpEkLYLdDSAaiKkp9vPQOClJIaAG/E4YhpHsHynO+QzAEfArq2kRcQk5nN+mAFiBYExyy/CkJjuqXYEgeYWpimDJTW0EHBRnE9QIhBJgnc3+AD5Rf78/cOIfEj453diut2E0YpgXaUEa9pjNm9119CqrPjYNfE7vrprTObtKBCfTfeWnZJtebUH0MExe487fShatq1o0PKd6pVBCmBfC7TWx0Up+1gGmwN2hCJmeNvzjWQYEEnU7TOHbUYcIhJuaDb9UTqB9rywPdUbIghrOkdwsnH4m/IlLtIOBdNcbR5ETIO15Mem1wm22b3pS33B30uOzDA3DcoBHEXqcNBDj/1DAYX65PBz92XCbwK4LrqWE0kOJFc5Ua0onlAJ2kDA3Bp8F5olzXF9d+TMLTudyYWEkOKOrKLWlaxpcQdjyy4j6uuM6VGgfHS4imBHHqtqKZD4601HbEeAlhTBnlrR23uPu6fLdlfiI86JS/ehQG59Myb4A5gA9ch9GY7lo2I7d0E5Qui8tzX20UYxIkVNvz8kX5zm5ZYGnVZbP+TG0cw7dh9c9inlxt2j37O1opAjPQAcg9f1puvs4umlhBvJvtbG3PUBZRsHv7OS2ntk4cDofD4XA4HI568h+bQ1rSCoUkz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412" name="AutoShape 4" descr="data:image/png;base64,iVBORw0KGgoAAAANSUhEUgAAASYAAACrCAMAAAD8Q8FaAAAAh1BMVEX///8AAADc3NzR0dHw8PD8/Pz6+vptbW3Z2dn39/c5OTnq6ur09PTIyMjOzs6goKCWlpasrKw+Pj6/v7/k5OSFhYUuLi6np6dbW1u5ubl6enoaGhpjY2MfHx+MjIxISEhTU1MODg5fX1+RkZEnJyeGhoZycnJ8fHw8PDyampocHBwzMzMUFBTp5fcxAAAHz0lEQVR4nO2d63qiMBCGiYp4PmFbaa2H1upqe//Xt84kQagUIyYkgbw/9lF0MR0x+eaQwfMcDofD4agshw/dI7CBKfnSPQQLGBGy0j0G8+kTQj51D8J42qezmca6R2E867OVyIvuUZhOAFYiU93DMJwxmYKZQt3jMJshCRtgpqHugRjIPL52GmQCcoCQkc7xGMngQMgzfdglgeeFYKam3jEZR/cJp+w5PvmeeSDBzzT0jsow2hM0Elnjs+U7/Du+mM2BjAmjC88+yetxMjlu4EBf99DMYcqNRCfsiKxnvV7v3zsc0T02Y4hOsZWe4HmHS8pPZ6aY8BkNdALPZAcHBuTAXlo5MzFG3/QyGs/j6fq04S8GzkxIZ0ONtOp6z9zL3VwMszgf22obnCk0PtiENPA80EwLOLgnUfyGN3c1ef0lNdJrywMH7kzb81qLS7jSH7sIQeuVGmmJ01GX+bjNRRAEy70Px6bBMgA+6huXG1C/hCyYJ7LgWsBxof3J/BLu1b6Q2OV1cJhf8h0Hki5awMF5oUbaJYKSu7pP1Fcwv+QUJY7FWsBBCXfkeo0fxXEBBzDsMb8kdZRrAQfSXFMjTfz0cdACh+z/Uj+48/Y1+PWC0wIX5km/JP2K0wKcFs3ekiAjXPtNXPYbaR2okT6yrhmnBShd7pd0sl51WoDCkkqz7Myt0wII80ue/7KE0wJnpls00lv05xucFvBCzLGR7d8urdMC3pAmlXLX+tprgRHzS45+zpu+zm/YlDQgE4mTSu28d6EW+O251Ic5SyodrvySFO1aa4F+jl+SAoz5WsqQzCOdVMoDtMCujCGZR3dFjbTJ9EtS9GurBXzul4iUSvauYpg1gSWVekKzcl21wPQ6qZRDs55aINre8ktS1FMLhAJ+SYqPGsYFRjMBvyQF/EDfVQ7JPDrMeVsJG6mGWmC+YH7JPdNx3bQA90te7ypvr5kW6O+ZX3LfHoB6xQXYJhyyuXPbDWqBumwj9H8XuwmzrFFcgPsl928HrJEWyCh2EwW1QC12x0W3kkp51EULZBa7CbOqhxYY/qNGKnhB1CMu0GTOW9GOJbXQAg2WVHoqfDnUQAv8XewmDGiBN4lDMg/ul9xMKuWdo+paYMCK3RYPBT9ACxxlDck87kgq5QFnWUsaknn4R+a8PdimpNpagPslD4f3q6wFWFLp/fG/r8JaINrdlVTKPVVl4wK82E2Go1pZLcCTShMpZ6toXCDRQUEGn5XUAnGxm6T1u5JaQLjYTRS/glpgwIrdMjfhFAO0wF7a2UxAkl+SonJaIO7sJrMvYOW0wFUHBSnMqhUXuK/YTZhqaYGIbcIplFTKAbVA8XinWdxd7CaKv62OFhhldlCQQnW0QJP5JZ8KttuCFngTL6IzlwYvdlOxJ7kqWoB3dturmWSroQXEN+EUoxJaIO7spqqitlMBLXDV2U06/s/59LJlWMlwv0Rh73sIxwTqTl8CvIOCSt0HWuCk8PzKiX7QSMWK3URBLSAxGlM2rIOC6qaAM2nZBh1kd3aTj9VaIO7sltscQAI2a4G42E15ryTUAnbGBeZq/ZIU1mqBloRiN2FAC/xYGBfI7ewm/9Ps1AJtllTK7uwmn7WVWiC/s5uaz5uV9FnSeFGSVMrBRi1ws7ObfN6siwuwttwyit2EsU4LiHR2kw5qgTI/8EH+6jitFsu0QIEOClKwKi4g2NlNPkeLtICMTTjFsEgLqE4q5WFNjqD7RY10bwcFKewt0QK+imI3YUAL2HAbubs6u0kHtYD5NymWtwmnGCBBiu6ULg2WVJJe7CaMDXEBZcVuwligBUasg4LOEpmt6VpAl1+SwnQtwIvdindQkEEI06K5OYJind2kY7YWiP0S3Xd3N1kLFO3sJh+D4wLqi92EQS2g+4LOpnhnN/kYmyN40eyXpAAtsNQ9iAwiUnpSKQdDtcBjnd2kY6YWKKvYTRjQAqvbb5NHt9+K+aNOi3d2KzeplEf5WqDzxGpHge8MX5/7JVe3MdVHQ4sWwDW+38IA2+bXa3FnN3OMpEkLYLdDSAaiKkp9vPQOClJIaAG/E4YhpHsHynO+QzAEfArq2kRcQk5nN+mAFiBYExyy/CkJjuqXYEgeYWpimDJTW0EHBRnE9QIhBJgnc3+AD5Rf78/cOIfEj453diut2E0YpgXaUEa9pjNm9119CqrPjYNfE7vrprTObtKBCfTfeWnZJtebUH0MExe487fShatq1o0PKd6pVBCmBfC7TWx0Up+1gGmwN2hCJmeNvzjWQYEEnU7TOHbUYcIhJuaDb9UTqB9rywPdUbIghrOkdwsnH4m/IlLtIOBdNcbR5ETIO15Mem1wm22b3pS33B30uOzDA3DcoBHEXqcNBDj/1DAYX65PBz92XCbwK4LrqWE0kOJFc5Ua0onlAJ2kDA3Bp8F5olzXF9d+TMLTudyYWEkOKOrKLWlaxpcQdjyy4j6uuM6VGgfHS4imBHHqtqKZD4601HbEeAlhTBnlrR23uPu6fLdlfiI86JS/ehQG59Myb4A5gA9ch9GY7lo2I7d0E5Qui8tzX20UYxIkVNvz8kX5zm5ZYGnVZbP+TG0cw7dh9c9inlxt2j37O1opAjPQAcg9f1puvs4umlhBvJvtbG3PUBZRsHv7OS2ntk4cDofD4XA4HI568h+bQ1rSCoUkz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414" name="AutoShape 6" descr="data:image/png;base64,iVBORw0KGgoAAAANSUhEUgAAASYAAACrCAMAAAD8Q8FaAAAAh1BMVEX///8AAADc3NzR0dHw8PD8/Pz6+vptbW3Z2dn39/c5OTnq6ur09PTIyMjOzs6goKCWlpasrKw+Pj6/v7/k5OSFhYUuLi6np6dbW1u5ubl6enoaGhpjY2MfHx+MjIxISEhTU1MODg5fX1+RkZEnJyeGhoZycnJ8fHw8PDyampocHBwzMzMUFBTp5fcxAAAHz0lEQVR4nO2d63qiMBCGiYp4PmFbaa2H1upqe//Xt84kQagUIyYkgbw/9lF0MR0x+eaQwfMcDofD4agshw/dI7CBKfnSPQQLGBGy0j0G8+kTQj51D8J42qezmca6R2E867OVyIvuUZhOAFYiU93DMJwxmYKZQt3jMJshCRtgpqHugRjIPL52GmQCcoCQkc7xGMngQMgzfdglgeeFYKam3jEZR/cJp+w5PvmeeSDBzzT0jsow2hM0Elnjs+U7/Du+mM2BjAmjC88+yetxMjlu4EBf99DMYcqNRCfsiKxnvV7v3zsc0T02Y4hOsZWe4HmHS8pPZ6aY8BkNdALPZAcHBuTAXlo5MzFG3/QyGs/j6fq04S8GzkxIZ0ONtOp6z9zL3VwMszgf22obnCk0PtiENPA80EwLOLgnUfyGN3c1ef0lNdJrywMH7kzb81qLS7jSH7sIQeuVGmmJ01GX+bjNRRAEy70Px6bBMgA+6huXG1C/hCyYJ7LgWsBxof3J/BLu1b6Q2OV1cJhf8h0Hki5awMF5oUbaJYKSu7pP1Fcwv+QUJY7FWsBBCXfkeo0fxXEBBzDsMb8kdZRrAQfSXFMjTfz0cdACh+z/Uj+48/Y1+PWC0wIX5km/JP2K0wKcFs3ekiAjXPtNXPYbaR2okT6yrhmnBShd7pd0sl51WoDCkkqz7Myt0wII80ue/7KE0wJnpls00lv05xucFvBCzLGR7d8urdMC3pAmlXLX+tprgRHzS45+zpu+zm/YlDQgE4mTSu28d6EW+O251Ic5SyodrvySFO1aa4F+jl+SAoz5WsqQzCOdVMoDtMCujCGZR3dFjbTJ9EtS9GurBXzul4iUSvauYpg1gSWVekKzcl21wPQ6qZRDs55aINre8ktS1FMLhAJ+SYqPGsYFRjMBvyQF/EDfVQ7JPDrMeVsJG6mGWmC+YH7JPdNx3bQA90te7ypvr5kW6O+ZX3LfHoB6xQXYJhyyuXPbDWqBumwj9H8XuwmzrFFcgPsl928HrJEWyCh2EwW1QC12x0W3kkp51EULZBa7CbOqhxYY/qNGKnhB1CMu0GTOW9GOJbXQAg2WVHoqfDnUQAv8XewmDGiBN4lDMg/ul9xMKuWdo+paYMCK3RYPBT9ACxxlDck87kgq5QFnWUsaknn4R+a8PdimpNpagPslD4f3q6wFWFLp/fG/r8JaINrdlVTKPVVl4wK82E2Go1pZLcCTShMpZ6toXCDRQUEGn5XUAnGxm6T1u5JaQLjYTRS/glpgwIrdMjfhFAO0wF7a2UxAkl+SonJaIO7sJrMvYOW0wFUHBSnMqhUXuK/YTZhqaYGIbcIplFTKAbVA8XinWdxd7CaKv62OFhhldlCQQnW0QJP5JZ8KttuCFngTL6IzlwYvdlOxJ7kqWoB3dturmWSroQXEN+EUoxJaIO7spqqitlMBLXDV2U06/s/59LJlWMlwv0Rh73sIxwTqTl8CvIOCSt0HWuCk8PzKiX7QSMWK3URBLSAxGlM2rIOC6qaAM2nZBh1kd3aTj9VaIO7sltscQAI2a4G42E15ryTUAnbGBeZq/ZIU1mqBloRiN2FAC/xYGBfI7ewm/9Ps1AJtllTK7uwmn7WVWiC/s5uaz5uV9FnSeFGSVMrBRi1ws7ObfN6siwuwttwyit2EsU4LiHR2kw5qgTI/8EH+6jitFsu0QIEOClKwKi4g2NlNPkeLtICMTTjFsEgLqE4q5WFNjqD7RY10bwcFKewt0QK+imI3YUAL2HAbubs6u0kHtYD5NymWtwmnGCBBiu6ULg2WVJJe7CaMDXEBZcVuwligBUasg4LOEpmt6VpAl1+SwnQtwIvdindQkEEI06K5OYJind2kY7YWiP0S3Xd3N1kLFO3sJh+D4wLqi92EQS2g+4LOpnhnN/kYmyN40eyXpAAtsNQ9iAwiUnpSKQdDtcBjnd2kY6YWKKvYTRjQAqvbb5NHt9+K+aNOi3d2KzeplEf5WqDzxGpHge8MX5/7JVe3MdVHQ4sWwDW+38IA2+bXa3FnN3OMpEkLYLdDSAaiKkp9vPQOClJIaAG/E4YhpHsHynO+QzAEfArq2kRcQk5nN+mAFiBYExyy/CkJjuqXYEgeYWpimDJTW0EHBRnE9QIhBJgnc3+AD5Rf78/cOIfEj453diut2E0YpgXaUEa9pjNm9119CqrPjYNfE7vrprTObtKBCfTfeWnZJtebUH0MExe487fShatq1o0PKd6pVBCmBfC7TWx0Up+1gGmwN2hCJmeNvzjWQYEEnU7TOHbUYcIhJuaDb9UTqB9rywPdUbIghrOkdwsnH4m/IlLtIOBdNcbR5ETIO15Mem1wm22b3pS33B30uOzDA3DcoBHEXqcNBDj/1DAYX65PBz92XCbwK4LrqWE0kOJFc5Ua0onlAJ2kDA3Bp8F5olzXF9d+TMLTudyYWEkOKOrKLWlaxpcQdjyy4j6uuM6VGgfHS4imBHHqtqKZD4601HbEeAlhTBnlrR23uPu6fLdlfiI86JS/ehQG59Myb4A5gA9ch9GY7lo2I7d0E5Qui8tzX20UYxIkVNvz8kX5zm5ZYGnVZbP+TG0cw7dh9c9inlxt2j37O1opAjPQAcg9f1puvs4umlhBvJvtbG3PUBZRsHv7OS2ntk4cDofD4XA4HI568h+bQ1rSCoUkz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416" name="AutoShape 8" descr="data:image/png;base64,iVBORw0KGgoAAAANSUhEUgAAASYAAACrCAMAAAD8Q8FaAAAAh1BMVEX///8AAADc3NzR0dHw8PD8/Pz6+vptbW3Z2dn39/c5OTnq6ur09PTIyMjOzs6goKCWlpasrKw+Pj6/v7/k5OSFhYUuLi6np6dbW1u5ubl6enoaGhpjY2MfHx+MjIxISEhTU1MODg5fX1+RkZEnJyeGhoZycnJ8fHw8PDyampocHBwzMzMUFBTp5fcxAAAHz0lEQVR4nO2d63qiMBCGiYp4PmFbaa2H1upqe//Xt84kQagUIyYkgbw/9lF0MR0x+eaQwfMcDofD4agshw/dI7CBKfnSPQQLGBGy0j0G8+kTQj51D8J42qezmca6R2E867OVyIvuUZhOAFYiU93DMJwxmYKZQt3jMJshCRtgpqHugRjIPL52GmQCcoCQkc7xGMngQMgzfdglgeeFYKam3jEZR/cJp+w5PvmeeSDBzzT0jsow2hM0Elnjs+U7/Du+mM2BjAmjC88+yetxMjlu4EBf99DMYcqNRCfsiKxnvV7v3zsc0T02Y4hOsZWe4HmHS8pPZ6aY8BkNdALPZAcHBuTAXlo5MzFG3/QyGs/j6fq04S8GzkxIZ0ONtOp6z9zL3VwMszgf22obnCk0PtiENPA80EwLOLgnUfyGN3c1ef0lNdJrywMH7kzb81qLS7jSH7sIQeuVGmmJ01GX+bjNRRAEy70Px6bBMgA+6huXG1C/hCyYJ7LgWsBxof3J/BLu1b6Q2OV1cJhf8h0Hki5awMF5oUbaJYKSu7pP1Fcwv+QUJY7FWsBBCXfkeo0fxXEBBzDsMb8kdZRrAQfSXFMjTfz0cdACh+z/Uj+48/Y1+PWC0wIX5km/JP2K0wKcFs3ekiAjXPtNXPYbaR2okT6yrhmnBShd7pd0sl51WoDCkkqz7Myt0wII80ue/7KE0wJnpls00lv05xucFvBCzLGR7d8urdMC3pAmlXLX+tprgRHzS45+zpu+zm/YlDQgE4mTSu28d6EW+O251Ic5SyodrvySFO1aa4F+jl+SAoz5WsqQzCOdVMoDtMCujCGZR3dFjbTJ9EtS9GurBXzul4iUSvauYpg1gSWVekKzcl21wPQ6qZRDs55aINre8ktS1FMLhAJ+SYqPGsYFRjMBvyQF/EDfVQ7JPDrMeVsJG6mGWmC+YH7JPdNx3bQA90te7ypvr5kW6O+ZX3LfHoB6xQXYJhyyuXPbDWqBumwj9H8XuwmzrFFcgPsl928HrJEWyCh2EwW1QC12x0W3kkp51EULZBa7CbOqhxYY/qNGKnhB1CMu0GTOW9GOJbXQAg2WVHoqfDnUQAv8XewmDGiBN4lDMg/ul9xMKuWdo+paYMCK3RYPBT9ACxxlDck87kgq5QFnWUsaknn4R+a8PdimpNpagPslD4f3q6wFWFLp/fG/r8JaINrdlVTKPVVl4wK82E2Go1pZLcCTShMpZ6toXCDRQUEGn5XUAnGxm6T1u5JaQLjYTRS/glpgwIrdMjfhFAO0wF7a2UxAkl+SonJaIO7sJrMvYOW0wFUHBSnMqhUXuK/YTZhqaYGIbcIplFTKAbVA8XinWdxd7CaKv62OFhhldlCQQnW0QJP5JZ8KttuCFngTL6IzlwYvdlOxJ7kqWoB3dturmWSroQXEN+EUoxJaIO7spqqitlMBLXDV2U06/s/59LJlWMlwv0Rh73sIxwTqTl8CvIOCSt0HWuCk8PzKiX7QSMWK3URBLSAxGlM2rIOC6qaAM2nZBh1kd3aTj9VaIO7sltscQAI2a4G42E15ryTUAnbGBeZq/ZIU1mqBloRiN2FAC/xYGBfI7ewm/9Ps1AJtllTK7uwmn7WVWiC/s5uaz5uV9FnSeFGSVMrBRi1ws7ObfN6siwuwttwyit2EsU4LiHR2kw5qgTI/8EH+6jitFsu0QIEOClKwKi4g2NlNPkeLtICMTTjFsEgLqE4q5WFNjqD7RY10bwcFKewt0QK+imI3YUAL2HAbubs6u0kHtYD5NymWtwmnGCBBiu6ULg2WVJJe7CaMDXEBZcVuwligBUasg4LOEpmt6VpAl1+SwnQtwIvdindQkEEI06K5OYJind2kY7YWiP0S3Xd3N1kLFO3sJh+D4wLqi92EQS2g+4LOpnhnN/kYmyN40eyXpAAtsNQ9iAwiUnpSKQdDtcBjnd2kY6YWKKvYTRjQAqvbb5NHt9+K+aNOi3d2KzeplEf5WqDzxGpHge8MX5/7JVe3MdVHQ4sWwDW+38IA2+bXa3FnN3OMpEkLYLdDSAaiKkp9vPQOClJIaAG/E4YhpHsHynO+QzAEfArq2kRcQk5nN+mAFiBYExyy/CkJjuqXYEgeYWpimDJTW0EHBRnE9QIhBJgnc3+AD5Rf78/cOIfEj453diut2E0YpgXaUEa9pjNm9119CqrPjYNfE7vrprTObtKBCfTfeWnZJtebUH0MExe487fShatq1o0PKd6pVBCmBfC7TWx0Up+1gGmwN2hCJmeNvzjWQYEEnU7TOHbUYcIhJuaDb9UTqB9rywPdUbIghrOkdwsnH4m/IlLtIOBdNcbR5ETIO15Mem1wm22b3pS33B30uOzDA3DcoBHEXqcNBDj/1DAYX65PBz92XCbwK4LrqWE0kOJFc5Ua0onlAJ2kDA3Bp8F5olzXF9d+TMLTudyYWEkOKOrKLWlaxpcQdjyy4j6uuM6VGgfHS4imBHHqtqKZD4601HbEeAlhTBnlrR23uPu6fLdlfiI86JS/ehQG59Myb4A5gA9ch9GY7lo2I7d0E5Qui8tzX20UYxIkVNvz8kX5zm5ZYGnVZbP+TG0cw7dh9c9inlxt2j37O1opAjPQAcg9f1puvs4umlhBvJvtbG3PUBZRsHv7OS2ntk4cDofD4XA4HI568h+bQ1rSCoUkz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418" name="AutoShape 10" descr="data:image/png;base64,iVBORw0KGgoAAAANSUhEUgAAASYAAACrCAMAAAD8Q8FaAAAAh1BMVEX///8AAADc3NzR0dHw8PD8/Pz6+vptbW3Z2dn39/c5OTnq6ur09PTIyMjOzs6goKCWlpasrKw+Pj6/v7/k5OSFhYUuLi6np6dbW1u5ubl6enoaGhpjY2MfHx+MjIxISEhTU1MODg5fX1+RkZEnJyeGhoZycnJ8fHw8PDyampocHBwzMzMUFBTp5fcxAAAHz0lEQVR4nO2d63qiMBCGiYp4PmFbaa2H1upqe//Xt84kQagUIyYkgbw/9lF0MR0x+eaQwfMcDofD4agshw/dI7CBKfnSPQQLGBGy0j0G8+kTQj51D8J42qezmca6R2E867OVyIvuUZhOAFYiU93DMJwxmYKZQt3jMJshCRtgpqHugRjIPL52GmQCcoCQkc7xGMngQMgzfdglgeeFYKam3jEZR/cJp+w5PvmeeSDBzzT0jsow2hM0Elnjs+U7/Du+mM2BjAmjC88+yetxMjlu4EBf99DMYcqNRCfsiKxnvV7v3zsc0T02Y4hOsZWe4HmHS8pPZ6aY8BkNdALPZAcHBuTAXlo5MzFG3/QyGs/j6fq04S8GzkxIZ0ONtOp6z9zL3VwMszgf22obnCk0PtiENPA80EwLOLgnUfyGN3c1ef0lNdJrywMH7kzb81qLS7jSH7sIQeuVGmmJ01GX+bjNRRAEy70Px6bBMgA+6huXG1C/hCyYJ7LgWsBxof3J/BLu1b6Q2OV1cJhf8h0Hki5awMF5oUbaJYKSu7pP1Fcwv+QUJY7FWsBBCXfkeo0fxXEBBzDsMb8kdZRrAQfSXFMjTfz0cdACh+z/Uj+48/Y1+PWC0wIX5km/JP2K0wKcFs3ekiAjXPtNXPYbaR2okT6yrhmnBShd7pd0sl51WoDCkkqz7Myt0wII80ue/7KE0wJnpls00lv05xucFvBCzLGR7d8urdMC3pAmlXLX+tprgRHzS45+zpu+zm/YlDQgE4mTSu28d6EW+O251Ic5SyodrvySFO1aa4F+jl+SAoz5WsqQzCOdVMoDtMCujCGZR3dFjbTJ9EtS9GurBXzul4iUSvauYpg1gSWVekKzcl21wPQ6qZRDs55aINre8ktS1FMLhAJ+SYqPGsYFRjMBvyQF/EDfVQ7JPDrMeVsJG6mGWmC+YH7JPdNx3bQA90te7ypvr5kW6O+ZX3LfHoB6xQXYJhyyuXPbDWqBumwj9H8XuwmzrFFcgPsl928HrJEWyCh2EwW1QC12x0W3kkp51EULZBa7CbOqhxYY/qNGKnhB1CMu0GTOW9GOJbXQAg2WVHoqfDnUQAv8XewmDGiBN4lDMg/ul9xMKuWdo+paYMCK3RYPBT9ACxxlDck87kgq5QFnWUsaknn4R+a8PdimpNpagPslD4f3q6wFWFLp/fG/r8JaINrdlVTKPVVl4wK82E2Go1pZLcCTShMpZ6toXCDRQUEGn5XUAnGxm6T1u5JaQLjYTRS/glpgwIrdMjfhFAO0wF7a2UxAkl+SonJaIO7sJrMvYOW0wFUHBSnMqhUXuK/YTZhqaYGIbcIplFTKAbVA8XinWdxd7CaKv62OFhhldlCQQnW0QJP5JZ8KttuCFngTL6IzlwYvdlOxJ7kqWoB3dturmWSroQXEN+EUoxJaIO7spqqitlMBLXDV2U06/s/59LJlWMlwv0Rh73sIxwTqTl8CvIOCSt0HWuCk8PzKiX7QSMWK3URBLSAxGlM2rIOC6qaAM2nZBh1kd3aTj9VaIO7sltscQAI2a4G42E15ryTUAnbGBeZq/ZIU1mqBloRiN2FAC/xYGBfI7ewm/9Ps1AJtllTK7uwmn7WVWiC/s5uaz5uV9FnSeFGSVMrBRi1ws7ObfN6siwuwttwyit2EsU4LiHR2kw5qgTI/8EH+6jitFsu0QIEOClKwKi4g2NlNPkeLtICMTTjFsEgLqE4q5WFNjqD7RY10bwcFKewt0QK+imI3YUAL2HAbubs6u0kHtYD5NymWtwmnGCBBiu6ULg2WVJJe7CaMDXEBZcVuwligBUasg4LOEpmt6VpAl1+SwnQtwIvdindQkEEI06K5OYJind2kY7YWiP0S3Xd3N1kLFO3sJh+D4wLqi92EQS2g+4LOpnhnN/kYmyN40eyXpAAtsNQ9iAwiUnpSKQdDtcBjnd2kY6YWKKvYTRjQAqvbb5NHt9+K+aNOi3d2KzeplEf5WqDzxGpHge8MX5/7JVe3MdVHQ4sWwDW+38IA2+bXa3FnN3OMpEkLYLdDSAaiKkp9vPQOClJIaAG/E4YhpHsHynO+QzAEfArq2kRcQk5nN+mAFiBYExyy/CkJjuqXYEgeYWpimDJTW0EHBRnE9QIhBJgnc3+AD5Rf78/cOIfEj453diut2E0YpgXaUEa9pjNm9119CqrPjYNfE7vrprTObtKBCfTfeWnZJtebUH0MExe487fShatq1o0PKd6pVBCmBfC7TWx0Up+1gGmwN2hCJmeNvzjWQYEEnU7TOHbUYcIhJuaDb9UTqB9rywPdUbIghrOkdwsnH4m/IlLtIOBdNcbR5ETIO15Mem1wm22b3pS33B30uOzDA3DcoBHEXqcNBDj/1DAYX65PBz92XCbwK4LrqWE0kOJFc5Ua0onlAJ2kDA3Bp8F5olzXF9d+TMLTudyYWEkOKOrKLWlaxpcQdjyy4j6uuM6VGgfHS4imBHHqtqKZD4601HbEeAlhTBnlrR23uPu6fLdlfiI86JS/ehQG59Myb4A5gA9ch9GY7lo2I7d0E5Qui8tzX20UYxIkVNvz8kX5zm5ZYGnVZbP+TG0cw7dh9c9inlxt2j37O1opAjPQAcg9f1puvs4umlhBvJvtbG3PUBZRsHv7OS2ntk4cDofD4XA4HI568h+bQ1rSCoUkz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7420" name="Picture 12" descr="http://a.know-how.fc2.com/pic/0010/560127ab5c152582882083f2979d2bb7_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786058"/>
            <a:ext cx="5815190" cy="3286148"/>
          </a:xfrm>
          <a:prstGeom prst="rect">
            <a:avLst/>
          </a:prstGeom>
          <a:noFill/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186766" cy="194421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還有其他方法可以證明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三角形的內角和是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180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嗎？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拿出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附件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練習做做看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22" name="Picture 2" descr="01-01-003-銳角三角形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388843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73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Engineering-PowerPoint-Template</Template>
  <TotalTime>161</TotalTime>
  <Words>556</Words>
  <Application>Microsoft Office PowerPoint</Application>
  <PresentationFormat>如螢幕大小 (4:3)</PresentationFormat>
  <Paragraphs>110</Paragraphs>
  <Slides>26</Slides>
  <Notes>26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4" baseType="lpstr"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Picture</vt:lpstr>
      <vt:lpstr>4-2 三角形的內角和是180度</vt:lpstr>
      <vt:lpstr>直角三角形的內角和</vt:lpstr>
      <vt:lpstr>Try Try See</vt:lpstr>
      <vt:lpstr>直角三角形的內角和</vt:lpstr>
      <vt:lpstr>Try Try See</vt:lpstr>
      <vt:lpstr>Try Try See</vt:lpstr>
      <vt:lpstr>任意三角形的內角和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複習一下 </vt:lpstr>
      <vt:lpstr>複習一下 </vt:lpstr>
      <vt:lpstr>挑戰Bar </vt:lpstr>
      <vt:lpstr>挑戰Bar</vt:lpstr>
      <vt:lpstr>動動腦</vt:lpstr>
      <vt:lpstr>Try Try See</vt:lpstr>
      <vt:lpstr>Try Try See</vt:lpstr>
      <vt:lpstr>Try Try See</vt:lpstr>
      <vt:lpstr>Try Try See</vt:lpstr>
      <vt:lpstr>挑戰Bar</vt:lpstr>
      <vt:lpstr>挑戰Bar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26</cp:revision>
  <dcterms:created xsi:type="dcterms:W3CDTF">2015-02-23T02:08:32Z</dcterms:created>
  <dcterms:modified xsi:type="dcterms:W3CDTF">2016-10-04T08:55:00Z</dcterms:modified>
</cp:coreProperties>
</file>