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58" r:id="rId5"/>
    <p:sldId id="259" r:id="rId6"/>
    <p:sldId id="263" r:id="rId7"/>
    <p:sldId id="266" r:id="rId8"/>
    <p:sldId id="260" r:id="rId9"/>
    <p:sldId id="261" r:id="rId10"/>
    <p:sldId id="268" r:id="rId11"/>
    <p:sldId id="269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C2F698-82C5-4CBB-8190-80229F95D7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52E227F-1812-4AEB-98B2-079A9DF55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2F13E0-D931-4C9F-A8AB-86CF2587C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58D9EA-A968-494E-9075-F87AD03B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9BE933-630F-4776-A8FA-906771AD7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083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A1B57E-A085-4C1F-8BB1-CF037134E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718AF1B-7E70-41E6-BE10-6E4EFA7AA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27512F-D65A-442D-BE20-50FCAD893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D61E53E-36BF-465E-9043-23C432E19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64FBE49-1459-4F19-AD37-D64B7B18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890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A4EDE24-EC51-4D9B-8074-91192C73D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7978D3A-9BAF-4E1E-A373-FC6116D1D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A3E19F3-9E43-4296-8A42-D96BCC900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522FEC3-F1FD-49C9-8D7F-23139C3D7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62F52BB-B1FD-4C5B-B710-4923B0B30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158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C710BD-5F3C-4C71-8629-FBD585468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5567B4-DE7D-471C-89C8-CD50185FA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A414A3-F8DA-4E0D-8EE3-BBC3DFD53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16E4981-27E0-4364-AEFA-449BCBD5F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870B0B-3119-437A-AA7F-1B7BFAC8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498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71985B-4A69-4A68-8A27-57B6DBE4D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2260723-31E6-4838-85C9-E8D2063DD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B9920C8-FE4D-4A0A-96CD-D3AF87FDC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66F76D-EA3A-4097-ABF1-8BC93CA04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2A7AEB-47B7-4F39-90D8-D4FF0D40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068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51346E-79FF-4DDA-B053-BCA9E0B73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3AD399-5351-4FD0-9F75-4F0670CB7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B3C8F12-9E2A-46D2-8723-A7B333678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41A2D90-61E3-4373-B480-8C1303039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67057F4-3F89-4A1B-A380-5978BD1EF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317F9E3-EDB1-4073-8A99-0D3B5F085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517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1FC8B1-0C43-4EB0-93A2-AC5370B7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4EDF39C-FB73-48AD-BE9B-F94379D74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7E69C0B-639E-4810-94B6-B6E90CAA2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2BCC20A-52F8-4026-B93B-D6253470DD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E9B50E3-15A1-4661-9C91-BB305CD03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F1D3B55-BFAA-47A6-B453-7F5AB6419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954A261-4233-49F4-A791-5991EA66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370D477-5925-4F5C-9052-A1E5A770E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68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65CFD3-FF44-4EA2-9751-C640B44DE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02A8357-7E1B-4D65-AB6E-546C886CB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D328338-0F38-44BF-BFE7-4BC471884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5D35397-2BB8-43D2-80B9-24918757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463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56B1084-19A9-4700-B1D3-5F941594B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AA938A8-9DE3-409B-A3D5-4EB2A037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300F2B7-3814-45C3-818F-ABBDE22C0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2674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87A25B-902E-494D-8EB7-032CB8662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A1A9D9-7733-4F98-9C35-04AA04468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B4C9BFD-1E74-4EE0-8FB3-D46A89B2F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EF51ADC-DDBC-41C0-8D34-E96DC4F2D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07C7587-23F2-4F9D-8958-3FEC25FEB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6C03131-D64A-4D4C-9F79-5F6FE0D0C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140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3F908D-436F-49D1-A932-015EBC199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CA59988-64C0-4969-A5B8-B593E4266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87B0268-EBE2-4042-8131-56C1BF647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AFE3F1B-47D1-4238-BB77-A82B75670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B944EA7-2D7D-4977-B702-5FBF2CC59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D0E58F6-A1B1-4321-A8BE-6B2E00EA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681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C93BD45-DE4D-4A81-A41F-4A55102D5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CDCF1B8-7A9E-45EE-A697-1182618C5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45C720-7B84-4B14-9FC7-BC1259F75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0C5DB-5487-4A77-8B27-6F55C8BE62DE}" type="datetimeFigureOut">
              <a:rPr lang="zh-TW" altLang="en-US" smtClean="0"/>
              <a:t>2019/11/27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14672D-6B90-49A9-953D-5EB9D4B31C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5570FB-3EF3-406C-AC68-A49484ABD4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A3435-0A5E-4FF3-B1AA-79B78131A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305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362BF1-2951-429D-B05A-5D3AFAACC1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一則故事的省思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42C1F8A-22AA-4B0D-A290-7F6AAE1399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5937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1C3A28-C8B2-4FB4-B572-F9C4B3CC7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035300" cy="1325563"/>
          </a:xfrm>
        </p:spPr>
        <p:txBody>
          <a:bodyPr/>
          <a:lstStyle/>
          <a:p>
            <a:r>
              <a:rPr lang="zh-TW" altLang="en-US" dirty="0"/>
              <a:t>故事列表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2F58BA0-2D59-475E-873C-079F08746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6612"/>
            <a:ext cx="10515600" cy="1846263"/>
          </a:xfrm>
        </p:spPr>
        <p:txBody>
          <a:bodyPr>
            <a:normAutofit/>
          </a:bodyPr>
          <a:lstStyle/>
          <a:p>
            <a:r>
              <a:rPr lang="zh-TW" altLang="en-US" dirty="0"/>
              <a:t>從小聽過不少故事，寫任何你想得到的故事都行，不僅限於上面幾則故事，不論東西方作品、古代現代都可以，但是請寫</a:t>
            </a:r>
            <a:r>
              <a:rPr lang="en-US" altLang="zh-TW" dirty="0"/>
              <a:t>”</a:t>
            </a:r>
            <a:r>
              <a:rPr lang="zh-TW" altLang="en-US" dirty="0">
                <a:solidFill>
                  <a:srgbClr val="FF0000"/>
                </a:solidFill>
              </a:rPr>
              <a:t>一則</a:t>
            </a:r>
            <a:r>
              <a:rPr lang="en-US" altLang="zh-TW" dirty="0"/>
              <a:t>”</a:t>
            </a:r>
            <a:r>
              <a:rPr lang="zh-TW" altLang="en-US" dirty="0"/>
              <a:t>故事的省思。</a:t>
            </a:r>
            <a:endParaRPr lang="en-US" altLang="zh-TW" dirty="0"/>
          </a:p>
          <a:p>
            <a:r>
              <a:rPr lang="zh-TW" altLang="en-US" dirty="0"/>
              <a:t>找好發揮的題材，你才想得出要寫什麼省思。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AE75C03-7F0B-4CA9-B62B-B93D17438089}"/>
              </a:ext>
            </a:extLst>
          </p:cNvPr>
          <p:cNvSpPr txBox="1"/>
          <p:nvPr/>
        </p:nvSpPr>
        <p:spPr>
          <a:xfrm>
            <a:off x="838200" y="1887309"/>
            <a:ext cx="2184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/>
              <a:t>守株待兔</a:t>
            </a: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/>
              <a:t>龜兔賽跑</a:t>
            </a: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/>
              <a:t>揠苗助長</a:t>
            </a: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/>
              <a:t>鷸蚌相爭</a:t>
            </a: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/>
              <a:t>塞翁失馬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0769DB4-0427-453B-8661-E89848ADDAF9}"/>
              </a:ext>
            </a:extLst>
          </p:cNvPr>
          <p:cNvSpPr txBox="1"/>
          <p:nvPr/>
        </p:nvSpPr>
        <p:spPr>
          <a:xfrm>
            <a:off x="3022600" y="1887308"/>
            <a:ext cx="259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/>
              <a:t>放羊的孩子</a:t>
            </a: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/>
              <a:t>海鷗與少年</a:t>
            </a:r>
            <a:endParaRPr lang="en-US" altLang="zh-TW" sz="2800" dirty="0"/>
          </a:p>
          <a:p>
            <a:pPr marL="457200" indent="-457200">
              <a:buFont typeface="Wingdings" panose="05000000000000000000" pitchFamily="2" charset="2"/>
              <a:buChar char="u"/>
            </a:pPr>
            <a:endParaRPr lang="zh-TW" altLang="en-US" sz="2800" dirty="0"/>
          </a:p>
          <a:p>
            <a:pPr marL="457200" indent="-457200">
              <a:buFont typeface="Wingdings" panose="05000000000000000000" pitchFamily="2" charset="2"/>
              <a:buChar char="u"/>
            </a:pPr>
            <a:endParaRPr lang="zh-TW" altLang="en-US" sz="2800" dirty="0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75F0F5AC-7D62-47D4-B8CC-32890075BD7C}"/>
              </a:ext>
            </a:extLst>
          </p:cNvPr>
          <p:cNvSpPr txBox="1">
            <a:spLocks/>
          </p:cNvSpPr>
          <p:nvPr/>
        </p:nvSpPr>
        <p:spPr>
          <a:xfrm>
            <a:off x="6096000" y="365125"/>
            <a:ext cx="3035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省思列表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39DD932-AD80-438D-8127-BD4E64EE3AFF}"/>
              </a:ext>
            </a:extLst>
          </p:cNvPr>
          <p:cNvSpPr txBox="1"/>
          <p:nvPr/>
        </p:nvSpPr>
        <p:spPr>
          <a:xfrm>
            <a:off x="6096000" y="1887308"/>
            <a:ext cx="43561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/>
              <a:t>永不放棄</a:t>
            </a:r>
            <a:endParaRPr lang="en-US" altLang="zh-TW" sz="2800" dirty="0"/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/>
              <a:t>做事要用對方法</a:t>
            </a:r>
            <a:endParaRPr lang="en-US" altLang="zh-TW" sz="2800" dirty="0"/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/>
              <a:t>心存善念</a:t>
            </a:r>
            <a:endParaRPr lang="en-US" altLang="zh-TW" sz="2800" dirty="0"/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800" dirty="0"/>
              <a:t>要誠實，不要說謊</a:t>
            </a:r>
            <a:endParaRPr lang="en-US" altLang="zh-TW" sz="2800" dirty="0"/>
          </a:p>
          <a:p>
            <a:pPr marL="457200" indent="-457200">
              <a:buFont typeface="Wingdings" panose="05000000000000000000" pitchFamily="2" charset="2"/>
              <a:buChar char="u"/>
            </a:pPr>
            <a:endParaRPr lang="en-US" altLang="zh-TW" sz="2800" dirty="0"/>
          </a:p>
          <a:p>
            <a:pPr marL="457200" indent="-457200">
              <a:buFont typeface="Wingdings" panose="05000000000000000000" pitchFamily="2" charset="2"/>
              <a:buChar char="u"/>
            </a:pPr>
            <a:endParaRPr lang="zh-TW" altLang="en-US" sz="2800" dirty="0"/>
          </a:p>
          <a:p>
            <a:pPr marL="457200" indent="-457200">
              <a:buFont typeface="Wingdings" panose="05000000000000000000" pitchFamily="2" charset="2"/>
              <a:buChar char="u"/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50591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04F37-F37F-4EB6-B1E4-8E17941E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注意細節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3AD734-7698-4621-8BD0-C7536CE89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故事內容不要寫太長，因為</a:t>
            </a:r>
            <a:r>
              <a:rPr lang="zh-TW" altLang="en-US" dirty="0">
                <a:solidFill>
                  <a:srgbClr val="FF0000"/>
                </a:solidFill>
              </a:rPr>
              <a:t>省思</a:t>
            </a:r>
            <a:r>
              <a:rPr lang="zh-TW" altLang="en-US" dirty="0"/>
              <a:t>才是</a:t>
            </a:r>
            <a:r>
              <a:rPr lang="zh-TW" altLang="en-US" u="sng" dirty="0"/>
              <a:t>重點</a:t>
            </a:r>
            <a:r>
              <a:rPr lang="zh-TW" altLang="en-US" dirty="0"/>
              <a:t>！</a:t>
            </a:r>
            <a:endParaRPr lang="en-US" altLang="zh-TW" dirty="0"/>
          </a:p>
          <a:p>
            <a:r>
              <a:rPr lang="zh-TW" altLang="en-US" dirty="0"/>
              <a:t>盡量使用文雅的措詞，優美的文句能使你的文章大大加分。</a:t>
            </a:r>
            <a:endParaRPr lang="en-US" altLang="zh-TW" dirty="0"/>
          </a:p>
          <a:p>
            <a:r>
              <a:rPr lang="zh-TW" altLang="en-US" dirty="0"/>
              <a:t>運用修辭：譬喻、擬人、類疊等，使文章更生動。</a:t>
            </a:r>
            <a:endParaRPr lang="en-US" altLang="zh-TW" dirty="0"/>
          </a:p>
          <a:p>
            <a:r>
              <a:rPr lang="zh-TW" altLang="en-US" dirty="0"/>
              <a:t>引用名言佳句，使文章具有說服力。</a:t>
            </a:r>
            <a:endParaRPr lang="en-US" altLang="zh-TW" dirty="0"/>
          </a:p>
          <a:p>
            <a:r>
              <a:rPr lang="zh-TW" altLang="en-US" dirty="0"/>
              <a:t>最後寫完</a:t>
            </a:r>
            <a:r>
              <a:rPr lang="zh-TW" altLang="en-US" dirty="0">
                <a:solidFill>
                  <a:srgbClr val="FF0000"/>
                </a:solidFill>
              </a:rPr>
              <a:t>檢查</a:t>
            </a:r>
            <a:r>
              <a:rPr lang="zh-TW" altLang="en-US" dirty="0"/>
              <a:t>一遍，是否有漏字或不通順的地方。不會的字請去查字典，基本分要拿到。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02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624E59-D530-4571-9053-48FA170E5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範例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13DAA5E-2761-44E5-A77D-832D5E262C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996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CD14A2-31C4-46EC-A386-63639012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一則故事的省思 分段架構</a:t>
            </a:r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EECE67A2-E4B0-42F2-8F64-39AF0BC39C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476387"/>
              </p:ext>
            </p:extLst>
          </p:nvPr>
        </p:nvGraphicFramePr>
        <p:xfrm>
          <a:off x="838200" y="1457325"/>
          <a:ext cx="10515600" cy="501332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536700">
                  <a:extLst>
                    <a:ext uri="{9D8B030D-6E8A-4147-A177-3AD203B41FA5}">
                      <a16:colId xmlns:a16="http://schemas.microsoft.com/office/drawing/2014/main" val="3830033327"/>
                    </a:ext>
                  </a:extLst>
                </a:gridCol>
                <a:gridCol w="8978900">
                  <a:extLst>
                    <a:ext uri="{9D8B030D-6E8A-4147-A177-3AD203B41FA5}">
                      <a16:colId xmlns:a16="http://schemas.microsoft.com/office/drawing/2014/main" val="30932580"/>
                    </a:ext>
                  </a:extLst>
                </a:gridCol>
              </a:tblGrid>
              <a:tr h="933450">
                <a:tc>
                  <a:txBody>
                    <a:bodyPr/>
                    <a:lstStyle/>
                    <a:p>
                      <a:r>
                        <a:rPr lang="zh-TW" altLang="en-US" sz="3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第一段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b="0" dirty="0">
                          <a:solidFill>
                            <a:sysClr val="windowText" lastClr="000000"/>
                          </a:solidFill>
                        </a:rPr>
                        <a:t>從小到大，我聽過、看過許多的故事，有些故事充滿了人生哲理，有些故事讓人開懷大笑，這些故事，除了有趣驚險刺激以外，通常也包含了某些道理。在這些故事中，令我印象最深的一則故事是「</a:t>
                      </a:r>
                      <a:r>
                        <a:rPr lang="en-US" altLang="zh-TW" sz="2800" b="0" dirty="0">
                          <a:solidFill>
                            <a:sysClr val="windowText" lastClr="000000"/>
                          </a:solidFill>
                        </a:rPr>
                        <a:t>OOOOO</a:t>
                      </a:r>
                      <a:r>
                        <a:rPr lang="zh-TW" altLang="en-US" sz="2800" b="0" dirty="0">
                          <a:solidFill>
                            <a:sysClr val="windowText" lastClr="000000"/>
                          </a:solidFill>
                        </a:rPr>
                        <a:t>」。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299484"/>
                  </a:ext>
                </a:extLst>
              </a:tr>
              <a:tr h="681355"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ysClr val="windowText" lastClr="000000"/>
                          </a:solidFill>
                        </a:rPr>
                        <a:t>第二段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sz="2800" dirty="0">
                          <a:solidFill>
                            <a:sysClr val="windowText" lastClr="000000"/>
                          </a:solidFill>
                        </a:rPr>
                        <a:t>寫故事內容</a:t>
                      </a:r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zh-TW" alt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3754834"/>
                  </a:ext>
                </a:extLst>
              </a:tr>
              <a:tr h="763905"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ysClr val="windowText" lastClr="000000"/>
                          </a:solidFill>
                        </a:rPr>
                        <a:t>第三段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sz="2800" dirty="0">
                          <a:solidFill>
                            <a:sysClr val="windowText" lastClr="000000"/>
                          </a:solidFill>
                        </a:rPr>
                        <a:t>寫故事內容</a:t>
                      </a:r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zh-TW" alt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323448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ysClr val="windowText" lastClr="000000"/>
                          </a:solidFill>
                        </a:rPr>
                        <a:t>第四段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sz="2800" dirty="0">
                          <a:solidFill>
                            <a:sysClr val="windowText" lastClr="000000"/>
                          </a:solidFill>
                        </a:rPr>
                        <a:t>寫故事中的省思，以及舉現實生活的例子呼應省思</a:t>
                      </a:r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zh-TW" alt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425909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ysClr val="windowText" lastClr="000000"/>
                          </a:solidFill>
                        </a:rPr>
                        <a:t>第五段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sz="2800" dirty="0">
                          <a:solidFill>
                            <a:sysClr val="windowText" lastClr="000000"/>
                          </a:solidFill>
                        </a:rPr>
                        <a:t>寫最後你的心得感想做總結</a:t>
                      </a:r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zh-TW" alt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8788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120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338CD7-CA40-455C-83AC-C643B764A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1000"/>
            <a:ext cx="10515600" cy="6134100"/>
          </a:xfrm>
        </p:spPr>
        <p:txBody>
          <a:bodyPr>
            <a:normAutofit lnSpcReduction="10000"/>
          </a:bodyPr>
          <a:lstStyle/>
          <a:p>
            <a:pPr marL="0" indent="720000">
              <a:buNone/>
            </a:pPr>
            <a:r>
              <a:rPr lang="zh-TW" altLang="en-US" dirty="0"/>
              <a:t>從小到大，我聽過、看過許多的故事，有些故事充滿了人生哲理，有些故事讓人開懷大笑，這些故事，除了有趣驚險刺激以外，通常也包含了某些道理，在這些故事中，令我印象最深的一則故事是「機智的老驢子」。</a:t>
            </a:r>
            <a:endParaRPr lang="en-US" altLang="zh-TW" dirty="0"/>
          </a:p>
          <a:p>
            <a:pPr marL="0" indent="720000">
              <a:buNone/>
            </a:pPr>
            <a:r>
              <a:rPr lang="zh-TW" altLang="en-US" dirty="0"/>
              <a:t>故事的內容是這樣的：有一天，有位農夫的老驢子，一不小心掉進了一口枯井，農夫絞盡腦汁想盡辦法都無法救牠出來，農夫也不想太大費周章地把牠救出來，所以就決定乾脆把井填起來。剛開始驢子哭得很悽慘，但一會兒驢子就安靜下來了，原來當農夫用鏟子鏟起井裡外的土準備撒下時，驢子便將泥土都踢往背後的小空地，因此牠便將泥土抖在一旁，所以就堆成一堆土堆，然後就可以站在泥土堆上面，很快的，驢子便得意的上升到井口，於是便快步跑開。</a:t>
            </a:r>
            <a:endParaRPr lang="en-US" altLang="zh-TW" dirty="0"/>
          </a:p>
          <a:p>
            <a:pPr marL="0" indent="720000">
              <a:buNone/>
            </a:pPr>
            <a:r>
              <a:rPr lang="zh-TW" altLang="en-US" dirty="0"/>
              <a:t>原本以為農夫要活埋老驢子，但是驢子處理危機的態度是正面的、積極的，所以牠將危機化為轉機。就像我們平常在考試後，成績差了，不要氣餒，要找出錯誤，確實理解，這樣下一次考試時成績一定會進步。而在生活不管遇到什麼困難，沉著正向思考才是良策，那麼即使是落到最深的井，我們也能安然脫困。</a:t>
            </a:r>
          </a:p>
        </p:txBody>
      </p:sp>
    </p:spTree>
    <p:extLst>
      <p:ext uri="{BB962C8B-B14F-4D97-AF65-F5344CB8AC3E}">
        <p14:creationId xmlns:p14="http://schemas.microsoft.com/office/powerpoint/2010/main" val="190982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71B358-F7A0-4877-A45A-C16B1068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3362F25-8347-4D7C-8701-80F5CDFC6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720000">
              <a:buNone/>
            </a:pPr>
            <a:r>
              <a:rPr lang="zh-TW" altLang="en-US" dirty="0"/>
              <a:t>在生活中我們遇到的困難與挫折，就好像故事中的泥沙一樣，只要我們鍥而不捨地將它們都踢落掉，它們也可以成為墊腳石的。所以只要以肯定、沉著、穩重的態度面對困境，助力往往就藏在困境中，而一切成敗都決定於我們的態度。像有一次我到校外比賽籃球，原本以為自己能卓越的勝出而沒有特別練習，結果只拿到優勝而非特優，於是開始檢討自己，當上網看到那些參賽者，他們不但投籃百發百中，上籃的技術也是一流的，使我不得不佩服。</a:t>
            </a:r>
            <a:endParaRPr lang="en-US" altLang="zh-TW" dirty="0"/>
          </a:p>
          <a:p>
            <a:pPr marL="0" indent="720000">
              <a:buNone/>
            </a:pPr>
            <a:r>
              <a:rPr lang="zh-TW" altLang="en-US" dirty="0"/>
              <a:t>所以一件事情的成功與失敗都取決於態度。若是沒有鍥而不捨且貫徹始終的態度，事情就不會成功，因此做每件事的時候都要全力以赴且認真以對，不要再敗在態度了。</a:t>
            </a:r>
          </a:p>
        </p:txBody>
      </p:sp>
    </p:spTree>
    <p:extLst>
      <p:ext uri="{BB962C8B-B14F-4D97-AF65-F5344CB8AC3E}">
        <p14:creationId xmlns:p14="http://schemas.microsoft.com/office/powerpoint/2010/main" val="3363003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540CC1-E2AB-49B5-B7BC-A68280600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範例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6B5773D-1A4D-4BC3-8B78-C5DB4D21D1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048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CD14A2-31C4-46EC-A386-63639012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一則故事的省思 分段架構</a:t>
            </a:r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EECE67A2-E4B0-42F2-8F64-39AF0BC39C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567300"/>
              </p:ext>
            </p:extLst>
          </p:nvPr>
        </p:nvGraphicFramePr>
        <p:xfrm>
          <a:off x="838200" y="1825625"/>
          <a:ext cx="10515600" cy="46786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536700">
                  <a:extLst>
                    <a:ext uri="{9D8B030D-6E8A-4147-A177-3AD203B41FA5}">
                      <a16:colId xmlns:a16="http://schemas.microsoft.com/office/drawing/2014/main" val="3830033327"/>
                    </a:ext>
                  </a:extLst>
                </a:gridCol>
                <a:gridCol w="8978900">
                  <a:extLst>
                    <a:ext uri="{9D8B030D-6E8A-4147-A177-3AD203B41FA5}">
                      <a16:colId xmlns:a16="http://schemas.microsoft.com/office/drawing/2014/main" val="30932580"/>
                    </a:ext>
                  </a:extLst>
                </a:gridCol>
              </a:tblGrid>
              <a:tr h="933450">
                <a:tc>
                  <a:txBody>
                    <a:bodyPr/>
                    <a:lstStyle/>
                    <a:p>
                      <a:r>
                        <a:rPr lang="zh-TW" altLang="en-US" sz="3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第一段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b="0" dirty="0">
                          <a:solidFill>
                            <a:sysClr val="windowText" lastClr="000000"/>
                          </a:solidFill>
                        </a:rPr>
                        <a:t>我要分享的故事是</a:t>
                      </a:r>
                      <a:r>
                        <a:rPr lang="en-US" altLang="zh-TW" sz="2800" b="0" dirty="0">
                          <a:solidFill>
                            <a:sysClr val="windowText" lastClr="000000"/>
                          </a:solidFill>
                        </a:rPr>
                        <a:t>OOOOO</a:t>
                      </a:r>
                      <a:r>
                        <a:rPr lang="zh-TW" altLang="en-US" sz="2800" b="0" dirty="0">
                          <a:solidFill>
                            <a:sysClr val="windowText" lastClr="000000"/>
                          </a:solidFill>
                        </a:rPr>
                        <a:t>，這則故事告訴我們：</a:t>
                      </a:r>
                      <a:r>
                        <a:rPr lang="en-US" altLang="zh-TW" sz="2800" b="0" dirty="0">
                          <a:solidFill>
                            <a:sysClr val="windowText" lastClr="000000"/>
                          </a:solidFill>
                        </a:rPr>
                        <a:t>____________</a:t>
                      </a:r>
                      <a:r>
                        <a:rPr lang="zh-TW" altLang="en-US" sz="2800" b="0" dirty="0">
                          <a:solidFill>
                            <a:sysClr val="windowText" lastClr="000000"/>
                          </a:solidFill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299484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ysClr val="windowText" lastClr="000000"/>
                          </a:solidFill>
                        </a:rPr>
                        <a:t>第二段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sz="2800" dirty="0">
                          <a:solidFill>
                            <a:sysClr val="windowText" lastClr="000000"/>
                          </a:solidFill>
                        </a:rPr>
                        <a:t>寫故事內容</a:t>
                      </a:r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zh-TW" alt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3754834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ysClr val="windowText" lastClr="000000"/>
                          </a:solidFill>
                        </a:rPr>
                        <a:t>第三段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sz="2800" dirty="0">
                          <a:solidFill>
                            <a:sysClr val="windowText" lastClr="000000"/>
                          </a:solidFill>
                        </a:rPr>
                        <a:t>寫從故事中獲得的省思</a:t>
                      </a:r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zh-TW" alt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323448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ysClr val="windowText" lastClr="000000"/>
                          </a:solidFill>
                        </a:rPr>
                        <a:t>第四段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sz="2800" dirty="0">
                          <a:solidFill>
                            <a:sysClr val="windowText" lastClr="000000"/>
                          </a:solidFill>
                        </a:rPr>
                        <a:t>舉現實生活的例子呼應省思</a:t>
                      </a:r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zh-TW" alt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425909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ysClr val="windowText" lastClr="000000"/>
                          </a:solidFill>
                        </a:rPr>
                        <a:t>第五段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zh-TW" altLang="en-US" sz="2800" dirty="0">
                          <a:solidFill>
                            <a:sysClr val="windowText" lastClr="000000"/>
                          </a:solidFill>
                        </a:rPr>
                        <a:t>寫最後你的心得感想</a:t>
                      </a:r>
                      <a:r>
                        <a:rPr lang="en-US" altLang="zh-TW" sz="28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zh-TW" alt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8788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728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F4A4BCC-F831-452D-9A1A-4CBE0D7EA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7900"/>
            <a:ext cx="10515600" cy="5199063"/>
          </a:xfrm>
        </p:spPr>
        <p:txBody>
          <a:bodyPr>
            <a:normAutofit/>
          </a:bodyPr>
          <a:lstStyle/>
          <a:p>
            <a:pPr marL="0" indent="720000">
              <a:buNone/>
            </a:pPr>
            <a:r>
              <a:rPr lang="zh-TW" altLang="en-US" dirty="0"/>
              <a:t>我要分享的故事是</a:t>
            </a:r>
            <a:r>
              <a:rPr lang="zh-TW" altLang="en-US" dirty="0">
                <a:solidFill>
                  <a:srgbClr val="FF0000"/>
                </a:solidFill>
              </a:rPr>
              <a:t>守株待兔</a:t>
            </a:r>
            <a:r>
              <a:rPr lang="zh-TW" altLang="en-US" dirty="0"/>
              <a:t>，這則故事告訴我們：</a:t>
            </a:r>
            <a:r>
              <a:rPr lang="zh-TW" altLang="en-US" dirty="0">
                <a:solidFill>
                  <a:srgbClr val="FF0000"/>
                </a:solidFill>
              </a:rPr>
              <a:t>做事必須要腳踏實地、吃苦耐勞，不能只盲目貪婪好的成果，更不能有不勞而獲的心態。</a:t>
            </a:r>
            <a:endParaRPr lang="en-US" altLang="zh-TW" dirty="0">
              <a:solidFill>
                <a:srgbClr val="FF0000"/>
              </a:solidFill>
            </a:endParaRPr>
          </a:p>
          <a:p>
            <a:pPr marL="0" indent="720000">
              <a:buNone/>
            </a:pPr>
            <a:r>
              <a:rPr lang="zh-TW" altLang="en-US" dirty="0"/>
              <a:t>從前有一位勤勞的農夫在田間除草，說時遲那時快，草叢間忽然蹦出一隻兔子，那隻兔子撞到樹幹後，便</a:t>
            </a:r>
            <a:r>
              <a:rPr lang="zh-TW" altLang="en-US" u="sng" dirty="0"/>
              <a:t>一命嗚呼</a:t>
            </a:r>
            <a:r>
              <a:rPr lang="zh-TW" altLang="en-US" dirty="0"/>
              <a:t>，接著，農夫走過去，抓起兔子就走回家享用。從此之後，農夫便不再工作，等待另一隻撞暈的兔子出現。</a:t>
            </a:r>
            <a:endParaRPr lang="en-US" altLang="zh-TW" dirty="0"/>
          </a:p>
          <a:p>
            <a:pPr marL="0" indent="720000">
              <a:buNone/>
            </a:pPr>
            <a:r>
              <a:rPr lang="zh-TW" altLang="en-US" u="sng" dirty="0"/>
              <a:t>古人常說：「一步一腳印。」</a:t>
            </a:r>
            <a:r>
              <a:rPr lang="zh-TW" altLang="en-US" dirty="0"/>
              <a:t>做事必須腳踏實地，而不是存著</a:t>
            </a:r>
            <a:r>
              <a:rPr lang="zh-TW" altLang="en-US" u="sng" dirty="0"/>
              <a:t>坐收漁翁之利</a:t>
            </a:r>
            <a:r>
              <a:rPr lang="zh-TW" altLang="en-US" dirty="0"/>
              <a:t>的心態，這樣不僅會得不償失，還會使人後悔莫及。因此我們不能抱持著</a:t>
            </a:r>
            <a:r>
              <a:rPr lang="zh-TW" altLang="en-US" u="sng" dirty="0"/>
              <a:t>守株待兔</a:t>
            </a:r>
            <a:r>
              <a:rPr lang="zh-TW" altLang="en-US" dirty="0"/>
              <a:t>的念頭，因為做事時，如果無法持之以恆，就不易達成目標。</a:t>
            </a:r>
          </a:p>
        </p:txBody>
      </p:sp>
    </p:spTree>
    <p:extLst>
      <p:ext uri="{BB962C8B-B14F-4D97-AF65-F5344CB8AC3E}">
        <p14:creationId xmlns:p14="http://schemas.microsoft.com/office/powerpoint/2010/main" val="3997071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FD0DF0-E30D-42AD-BEE6-F96DAA1D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5CF5D48-D954-43CB-81F9-96C60AF97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720000">
              <a:buNone/>
            </a:pPr>
            <a:r>
              <a:rPr lang="zh-TW" altLang="en-US" dirty="0"/>
              <a:t>有一次，老師派了數學功課，有一些題目太困難，我不想動腦筋，也不問安親班老師，就向一位同學借來抄。結果考完試後，數學不但考得不理想，回去還被爸媽臭罵一頓。這時，我想起，自己像是故事中的農夫，等待好處的降臨，而不思付出勞力，真是慚愧不已。</a:t>
            </a:r>
            <a:endParaRPr lang="en-US" altLang="zh-TW" dirty="0"/>
          </a:p>
          <a:p>
            <a:pPr marL="0" indent="720000">
              <a:buNone/>
            </a:pPr>
            <a:r>
              <a:rPr lang="zh-TW" altLang="en-US" dirty="0"/>
              <a:t>寓言故事簡單扼要，不但帶有勸喻或諷刺的意味，也蘊含深刻的哲理，加上內容生動有趣、生動，常在無形中，教會讀者許多做人處事的道理，我以後會多讀寓言故事，相信一定能有更深刻的體悟。</a:t>
            </a:r>
          </a:p>
        </p:txBody>
      </p:sp>
    </p:spTree>
    <p:extLst>
      <p:ext uri="{BB962C8B-B14F-4D97-AF65-F5344CB8AC3E}">
        <p14:creationId xmlns:p14="http://schemas.microsoft.com/office/powerpoint/2010/main" val="1085701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1147</Words>
  <Application>Microsoft Office PowerPoint</Application>
  <PresentationFormat>寬螢幕</PresentationFormat>
  <Paragraphs>57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新細明體</vt:lpstr>
      <vt:lpstr>Arial</vt:lpstr>
      <vt:lpstr>Calibri</vt:lpstr>
      <vt:lpstr>Calibri Light</vt:lpstr>
      <vt:lpstr>Wingdings</vt:lpstr>
      <vt:lpstr>Office 佈景主題</vt:lpstr>
      <vt:lpstr>一則故事的省思</vt:lpstr>
      <vt:lpstr>範例1</vt:lpstr>
      <vt:lpstr>一則故事的省思 分段架構</vt:lpstr>
      <vt:lpstr>PowerPoint 簡報</vt:lpstr>
      <vt:lpstr>PowerPoint 簡報</vt:lpstr>
      <vt:lpstr>範例2</vt:lpstr>
      <vt:lpstr>一則故事的省思 分段架構</vt:lpstr>
      <vt:lpstr>PowerPoint 簡報</vt:lpstr>
      <vt:lpstr>PowerPoint 簡報</vt:lpstr>
      <vt:lpstr>故事列表</vt:lpstr>
      <vt:lpstr>注意細節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一則故事的省思</dc:title>
  <dc:creator>Windows 使用者</dc:creator>
  <cp:lastModifiedBy>Windows 使用者</cp:lastModifiedBy>
  <cp:revision>5</cp:revision>
  <dcterms:created xsi:type="dcterms:W3CDTF">2019-11-27T08:40:47Z</dcterms:created>
  <dcterms:modified xsi:type="dcterms:W3CDTF">2019-11-27T09:28:56Z</dcterms:modified>
</cp:coreProperties>
</file>