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15"/>
  </p:notesMasterIdLst>
  <p:sldIdLst>
    <p:sldId id="272" r:id="rId2"/>
    <p:sldId id="303" r:id="rId3"/>
    <p:sldId id="306" r:id="rId4"/>
    <p:sldId id="305" r:id="rId5"/>
    <p:sldId id="304" r:id="rId6"/>
    <p:sldId id="282" r:id="rId7"/>
    <p:sldId id="307" r:id="rId8"/>
    <p:sldId id="301" r:id="rId9"/>
    <p:sldId id="263" r:id="rId10"/>
    <p:sldId id="267" r:id="rId11"/>
    <p:sldId id="275" r:id="rId12"/>
    <p:sldId id="276" r:id="rId13"/>
    <p:sldId id="277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charset="0"/>
        <a:cs typeface="新細明體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charset="0"/>
        <a:cs typeface="新細明體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charset="0"/>
        <a:cs typeface="新細明體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charset="0"/>
        <a:cs typeface="新細明體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charset="0"/>
        <a:cs typeface="新細明體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新細明體" charset="0"/>
        <a:cs typeface="新細明體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新細明體" charset="0"/>
        <a:cs typeface="新細明體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新細明體" charset="0"/>
        <a:cs typeface="新細明體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新細明體" charset="0"/>
        <a:cs typeface="新細明體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EC78"/>
    <a:srgbClr val="72AF2F"/>
    <a:srgbClr val="CCFF99"/>
    <a:srgbClr val="99FF66"/>
    <a:srgbClr val="F7F7F7"/>
    <a:srgbClr val="0000FF"/>
    <a:srgbClr val="FF66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Times New Roman" pitchFamily="18" charset="0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Times New Roman" pitchFamily="18" charset="0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Times New Roman" pitchFamily="18" charset="0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Times New Roman" charset="0"/>
              </a:defRPr>
            </a:lvl1pPr>
          </a:lstStyle>
          <a:p>
            <a:fld id="{6B04C130-4A4B-0D44-9531-9D0BC82BFE8E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17558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fld id="{A64DA4EE-6CFA-7946-8CD2-8D3FF92B08FB}" type="slidenum">
              <a:rPr lang="zh-TW" altLang="en-US">
                <a:latin typeface="Times New Roman" charset="0"/>
              </a:rPr>
              <a:pPr/>
              <a:t>1</a:t>
            </a:fld>
            <a:endParaRPr lang="en-US" altLang="zh-TW">
              <a:latin typeface="Times New Roman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endParaRPr lang="zh-TW" altLang="en-US">
              <a:latin typeface="Times New Roman" charset="0"/>
              <a:ea typeface="新細明體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6114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fld id="{8ED6941A-86ED-5A43-85C5-6471D4B22CA5}" type="slidenum">
              <a:rPr lang="zh-TW" altLang="en-US">
                <a:latin typeface="Times New Roman" charset="0"/>
              </a:rPr>
              <a:pPr/>
              <a:t>13</a:t>
            </a:fld>
            <a:endParaRPr lang="en-US" altLang="zh-TW"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endParaRPr lang="zh-TW" altLang="en-US">
              <a:latin typeface="Times New Roman" charset="0"/>
              <a:ea typeface="新細明體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246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fld id="{C7978509-1FA6-7D4D-8A53-8C00881EB639}" type="slidenum">
              <a:rPr lang="zh-TW" altLang="en-US">
                <a:latin typeface="Times New Roman" charset="0"/>
              </a:rPr>
              <a:pPr/>
              <a:t>4</a:t>
            </a:fld>
            <a:endParaRPr lang="en-US" altLang="zh-TW">
              <a:latin typeface="Times New Roman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endParaRPr lang="zh-TW" altLang="en-US" dirty="0">
              <a:latin typeface="Times New Roman" charset="0"/>
              <a:ea typeface="新細明體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666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fld id="{ED953BE9-46E5-8642-BAE7-78952EAAD25F}" type="slidenum">
              <a:rPr lang="zh-TW" altLang="en-US">
                <a:latin typeface="Times New Roman" charset="0"/>
              </a:rPr>
              <a:pPr/>
              <a:t>5</a:t>
            </a:fld>
            <a:endParaRPr lang="en-US" altLang="zh-TW">
              <a:latin typeface="Times New Roman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endParaRPr lang="zh-TW" altLang="en-US">
              <a:latin typeface="Times New Roman" charset="0"/>
              <a:ea typeface="新細明體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6703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zh-TW" altLang="en-US">
              <a:latin typeface="Times New Roman" charset="0"/>
              <a:ea typeface="新細明體" charset="0"/>
            </a:endParaRPr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fld id="{9BA85721-DD01-B94F-86CA-F72D6A582642}" type="slidenum">
              <a:rPr lang="zh-TW" altLang="en-US">
                <a:latin typeface="Times New Roman" charset="0"/>
              </a:rPr>
              <a:pPr/>
              <a:t>6</a:t>
            </a:fld>
            <a:endParaRPr lang="zh-TW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9083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642;p3:notes"/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>
            <a:round/>
            <a:headEnd type="none" w="sm" len="sm"/>
            <a:tailEnd type="none" w="sm" len="sm"/>
          </a:ln>
        </p:spPr>
      </p:sp>
      <p:sp>
        <p:nvSpPr>
          <p:cNvPr id="15363" name="Google Shape;643;p3:notes"/>
          <p:cNvSpPr>
            <a:spLocks noGrp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1425" tIns="91425" rIns="91425" bIns="91425"/>
          <a:lstStyle/>
          <a:p>
            <a:pPr marL="457200" indent="-228600">
              <a:spcBef>
                <a:spcPct val="0"/>
              </a:spcBef>
            </a:pPr>
            <a:endParaRPr lang="zh-TW">
              <a:latin typeface="Times New Roman" charset="0"/>
              <a:ea typeface="新細明體" charset="0"/>
            </a:endParaRPr>
          </a:p>
        </p:txBody>
      </p:sp>
      <p:sp>
        <p:nvSpPr>
          <p:cNvPr id="15364" name="Google Shape;644;p3:notes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1425" tIns="45700" rIns="91425" bIns="45700" anchor="t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l"/>
            <a:fld id="{36128B4D-A7D5-814B-B766-8102AD02B7A1}" type="slidenum">
              <a:rPr lang="en-US" altLang="zh-TW" sz="1400">
                <a:solidFill>
                  <a:srgbClr val="000000"/>
                </a:solidFill>
                <a:cs typeface="Arial" charset="0"/>
                <a:sym typeface="Arial" charset="0"/>
              </a:rPr>
              <a:pPr algn="l"/>
              <a:t>7</a:t>
            </a:fld>
            <a:endParaRPr lang="zh-TW" sz="1400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9998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fld id="{95C8E086-2DA3-3F42-9B0A-5209A9822251}" type="slidenum">
              <a:rPr lang="zh-TW" altLang="en-US">
                <a:latin typeface="Times New Roman" charset="0"/>
              </a:rPr>
              <a:pPr/>
              <a:t>9</a:t>
            </a:fld>
            <a:endParaRPr lang="en-US" altLang="zh-TW">
              <a:latin typeface="Times New Roman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endParaRPr lang="zh-TW" altLang="en-US">
              <a:latin typeface="Times New Roman" charset="0"/>
              <a:ea typeface="新細明體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106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fld id="{27CC3BFF-BE1C-FD49-8797-EA7787D6D324}" type="slidenum">
              <a:rPr lang="zh-TW" altLang="en-US">
                <a:latin typeface="Times New Roman" charset="0"/>
              </a:rPr>
              <a:pPr/>
              <a:t>10</a:t>
            </a:fld>
            <a:endParaRPr lang="en-US" altLang="zh-TW">
              <a:latin typeface="Times New Roman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endParaRPr lang="zh-TW" altLang="en-US">
              <a:latin typeface="Times New Roman" charset="0"/>
              <a:ea typeface="新細明體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528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fld id="{0AE392C1-F69A-B546-B857-B27428F9C4AD}" type="slidenum">
              <a:rPr lang="zh-TW" altLang="en-US">
                <a:latin typeface="Times New Roman" charset="0"/>
              </a:rPr>
              <a:pPr/>
              <a:t>11</a:t>
            </a:fld>
            <a:endParaRPr lang="en-US" altLang="zh-TW">
              <a:latin typeface="Times New Roman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endParaRPr lang="zh-TW" altLang="en-US">
              <a:latin typeface="Times New Roman" charset="0"/>
              <a:ea typeface="新細明體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1983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fld id="{8A73FBC1-B2CC-7744-8C17-A2A97FC6C7D4}" type="slidenum">
              <a:rPr lang="zh-TW" altLang="en-US">
                <a:latin typeface="Times New Roman" charset="0"/>
              </a:rPr>
              <a:pPr/>
              <a:t>12</a:t>
            </a:fld>
            <a:endParaRPr lang="en-US" altLang="zh-TW"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endParaRPr lang="zh-TW" altLang="en-US">
              <a:latin typeface="Times New Roman" charset="0"/>
              <a:ea typeface="新細明體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138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142984"/>
            <a:ext cx="7858180" cy="1470025"/>
          </a:xfrm>
        </p:spPr>
        <p:txBody>
          <a:bodyPr/>
          <a:lstStyle>
            <a:lvl1pPr>
              <a:defRPr baseline="0">
                <a:ea typeface="+mj-ea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72" y="3071810"/>
            <a:ext cx="8001056" cy="642942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 </a:t>
            </a:r>
            <a:r>
              <a:rPr lang="zh-TW" altLang="en-US" smtClean="0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F9E210-3121-7047-BA2C-17DE7DC5BFCB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06842283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ThepowerpointTemplates.com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C19F06-3DCD-E943-B675-D165A1E265C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35357808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ThepowerpointTemplates.com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D68EEB-55E7-F047-8E89-E798D2A283B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35108751"/>
      </p:ext>
    </p:extLst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162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1066800" y="2133600"/>
            <a:ext cx="3429000" cy="36576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429000" cy="36576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ThepowerpointTemplates.com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3DFB09-8EA0-EA45-83F1-BB56F5451A6F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53558238"/>
      </p:ext>
    </p:extLst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162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1066800" y="2133600"/>
            <a:ext cx="3429000" cy="36576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648200" y="2133600"/>
            <a:ext cx="3429000" cy="17526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3429000" cy="17526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ThepowerpointTemplates.com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536446-6450-E347-B7B7-AE71313B901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52999108"/>
      </p:ext>
    </p:extLst>
  </p:cSld>
  <p:clrMapOvr>
    <a:masterClrMapping/>
  </p:clrMapOvr>
  <p:transition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標題，1 個大物件與 2 個小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162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66800" y="2133600"/>
            <a:ext cx="3429000" cy="36576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648200" y="2133600"/>
            <a:ext cx="3429000" cy="17526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3429000" cy="17526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ThepowerpointTemplates.com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E384B8-5DF8-1740-AF2A-63612F1BAC4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67930293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ThepowerpointTemplates.com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6F5341-B26E-5B47-AE63-C77CFB4FE622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9401530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ThepowerpointTemplates.com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CA7963-BAB5-5740-91B1-AF5E701155A3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4908290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ThepowerpointTemplates.com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FE9A8-B37B-AD44-9247-1A01EDEA2853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54911117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77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77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ThepowerpointTemplates.com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0AB827-F9BB-AD4C-AD31-E4086CF8AE9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11002818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ThepowerpointTemplates.com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3F611A-DFA0-2C4D-9412-F3CBDF69AA2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06705545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ThepowerpointTemplates.com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F54CFF-B9A7-FC43-ADD8-7BB9351E99D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7470226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ThepowerpointTemplates.com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A19314-8B20-524A-9A81-53A93597853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44263935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將圖片拖曳至版面配置區或按一下圖示以新增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ThepowerpointTemplates.com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4D452-D14C-3740-B84A-B762DB3470A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0109209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2060"/>
                </a:solidFill>
                <a:latin typeface="Arial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2060"/>
                </a:solidFill>
                <a:latin typeface="Arial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r>
              <a:rPr lang="en-US" altLang="zh-TW"/>
              <a:t>ThepowerpointTemplates.com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2060"/>
                </a:solidFill>
              </a:defRPr>
            </a:lvl1pPr>
          </a:lstStyle>
          <a:p>
            <a:fld id="{96A6AE78-8433-254E-A05A-82C29E9BE3EA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50" r:id="rId2"/>
    <p:sldLayoutId id="2147484051" r:id="rId3"/>
    <p:sldLayoutId id="2147484052" r:id="rId4"/>
    <p:sldLayoutId id="2147484053" r:id="rId5"/>
    <p:sldLayoutId id="2147484054" r:id="rId6"/>
    <p:sldLayoutId id="2147484055" r:id="rId7"/>
    <p:sldLayoutId id="2147484056" r:id="rId8"/>
    <p:sldLayoutId id="2147484057" r:id="rId9"/>
    <p:sldLayoutId id="2147484058" r:id="rId10"/>
    <p:sldLayoutId id="2147484059" r:id="rId11"/>
    <p:sldLayoutId id="2147484060" r:id="rId12"/>
    <p:sldLayoutId id="2147484061" r:id="rId13"/>
    <p:sldLayoutId id="2147484062" r:id="rId14"/>
  </p:sldLayoutIdLst>
  <p:transition>
    <p:random/>
  </p:transition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ln w="1905">
            <a:solidFill>
              <a:schemeClr val="bg1">
                <a:lumMod val="95000"/>
              </a:schemeClr>
            </a:solidFill>
          </a:ln>
          <a:solidFill>
            <a:srgbClr val="00339A"/>
          </a:solidFill>
          <a:effectLst>
            <a:innerShdw blurRad="69850" dist="43180" dir="5400000">
              <a:srgbClr val="000000">
                <a:alpha val="65000"/>
              </a:srgbClr>
            </a:innerShdw>
          </a:effectLst>
          <a:latin typeface="+mj-lt"/>
          <a:ea typeface="新細明體" pitchFamily="18" charset="-120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ea typeface="新細明體" pitchFamily="18" charset="-12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ea typeface="新細明體" pitchFamily="18" charset="-12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ea typeface="新細明體" pitchFamily="18" charset="-12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ea typeface="新細明體" pitchFamily="18" charset="-12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kumimoji="1" sz="3200" kern="1200">
          <a:solidFill>
            <a:srgbClr val="483226"/>
          </a:solidFill>
          <a:latin typeface="+mn-lt"/>
          <a:ea typeface="新細明體" pitchFamily="18" charset="-120"/>
          <a:cs typeface="新細明體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kumimoji="1" sz="2800" kern="1200">
          <a:solidFill>
            <a:srgbClr val="483226"/>
          </a:solidFill>
          <a:latin typeface="+mn-lt"/>
          <a:ea typeface="新細明體" pitchFamily="18" charset="-12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kumimoji="1" sz="2400" kern="1200">
          <a:solidFill>
            <a:srgbClr val="483226"/>
          </a:solidFill>
          <a:latin typeface="+mn-lt"/>
          <a:ea typeface="新細明體" pitchFamily="18" charset="-12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kumimoji="1" sz="2000" kern="1200">
          <a:solidFill>
            <a:srgbClr val="483226"/>
          </a:solidFill>
          <a:latin typeface="+mn-lt"/>
          <a:ea typeface="新細明體" pitchFamily="18" charset="-12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kumimoji="1" sz="2000" kern="1200">
          <a:solidFill>
            <a:srgbClr val="483226"/>
          </a:solidFill>
          <a:latin typeface="+mn-lt"/>
          <a:ea typeface="新細明體" pitchFamily="18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8"/>
        </a:buBlip>
        <a:defRPr sz="1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7"/>
        </a:buBlip>
        <a:defRPr sz="1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8"/>
        </a:buBlip>
        <a:defRPr sz="16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7"/>
        </a:buBlip>
        <a:defRPr sz="14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5.jpeg"/><Relationship Id="rId4" Type="http://schemas.openxmlformats.org/officeDocument/2006/relationships/hyperlink" Target="https://youtu.be/HoEcLhzAn78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404664"/>
            <a:ext cx="7559675" cy="201622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>
                <a:solidFill>
                  <a:srgbClr val="990099"/>
                </a:solidFill>
                <a:latin typeface="Cataneo BT" charset="0"/>
                <a:ea typeface="文鼎中特廣告體" charset="0"/>
                <a:cs typeface="文鼎中特廣告體" charset="0"/>
              </a:rPr>
              <a:t/>
            </a:r>
            <a:br>
              <a:rPr lang="en-US" altLang="zh-TW" dirty="0">
                <a:solidFill>
                  <a:srgbClr val="990099"/>
                </a:solidFill>
                <a:latin typeface="Cataneo BT" charset="0"/>
                <a:ea typeface="文鼎中特廣告體" charset="0"/>
                <a:cs typeface="文鼎中特廣告體" charset="0"/>
              </a:rPr>
            </a:br>
            <a:r>
              <a:rPr lang="en-US" altLang="zh-TW" sz="2700" dirty="0">
                <a:solidFill>
                  <a:srgbClr val="990099"/>
                </a:solidFill>
                <a:latin typeface="Cataneo BT" charset="0"/>
                <a:ea typeface="文鼎中特廣告體" charset="0"/>
                <a:cs typeface="文鼎中特廣告體" charset="0"/>
              </a:rPr>
              <a:t>Welcome to Emma’s English castle </a:t>
            </a:r>
            <a:r>
              <a:rPr lang="en-US" altLang="zh-TW" sz="2800" dirty="0">
                <a:solidFill>
                  <a:srgbClr val="990099"/>
                </a:solidFill>
                <a:latin typeface="Cataneo BT" charset="0"/>
                <a:ea typeface="文鼎中特廣告體" charset="0"/>
                <a:cs typeface="文鼎中特廣告體" charset="0"/>
              </a:rPr>
              <a:t/>
            </a:r>
            <a:br>
              <a:rPr lang="en-US" altLang="zh-TW" sz="2800" dirty="0">
                <a:solidFill>
                  <a:srgbClr val="990099"/>
                </a:solidFill>
                <a:latin typeface="Cataneo BT" charset="0"/>
                <a:ea typeface="文鼎中特廣告體" charset="0"/>
                <a:cs typeface="文鼎中特廣告體" charset="0"/>
              </a:rPr>
            </a:br>
            <a:r>
              <a:rPr lang="zh-TW" altLang="en-US" sz="3600" dirty="0" smtClean="0">
                <a:latin typeface="標楷體" charset="0"/>
                <a:ea typeface="標楷體" charset="0"/>
                <a:cs typeface="標楷體" charset="0"/>
              </a:rPr>
              <a:t>二年級英語教學計畫簡</a:t>
            </a:r>
            <a:r>
              <a:rPr lang="zh-TW" altLang="en-US" sz="3600" dirty="0">
                <a:latin typeface="標楷體" charset="0"/>
                <a:ea typeface="標楷體" charset="0"/>
                <a:cs typeface="標楷體" charset="0"/>
              </a:rPr>
              <a:t>介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2708275"/>
            <a:ext cx="8064500" cy="14414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kumimoji="0" lang="zh-TW" altLang="en-US" sz="1800">
                <a:solidFill>
                  <a:srgbClr val="483226"/>
                </a:solidFill>
                <a:latin typeface="Andy" charset="0"/>
                <a:ea typeface="微軟正黑體" charset="0"/>
                <a:cs typeface="微軟正黑體" charset="0"/>
              </a:rPr>
              <a:t>       </a:t>
            </a:r>
          </a:p>
          <a:p>
            <a:pPr eaLnBrk="1" hangingPunct="1">
              <a:lnSpc>
                <a:spcPct val="80000"/>
              </a:lnSpc>
            </a:pPr>
            <a:r>
              <a:rPr kumimoji="0" lang="en-US" altLang="zh-TW" sz="3600" b="1">
                <a:solidFill>
                  <a:srgbClr val="D60093"/>
                </a:solidFill>
                <a:latin typeface="Cataneo BT" charset="0"/>
                <a:ea typeface="文鼎中特廣告體" charset="0"/>
                <a:cs typeface="文鼎中特廣告體" charset="0"/>
              </a:rPr>
              <a:t>Teacher  Emma</a:t>
            </a:r>
          </a:p>
          <a:p>
            <a:pPr eaLnBrk="1" hangingPunct="1">
              <a:lnSpc>
                <a:spcPct val="80000"/>
              </a:lnSpc>
            </a:pPr>
            <a:r>
              <a:rPr kumimoji="0" lang="zh-TW" altLang="en-US" sz="3600">
                <a:solidFill>
                  <a:srgbClr val="D60093"/>
                </a:solidFill>
                <a:latin typeface="Andy" charset="0"/>
                <a:ea typeface="微軟正黑體" charset="0"/>
                <a:cs typeface="微軟正黑體" charset="0"/>
              </a:rPr>
              <a:t>許月玫老師</a:t>
            </a:r>
            <a:endParaRPr kumimoji="0" lang="en-US" altLang="zh-TW" sz="3600">
              <a:solidFill>
                <a:srgbClr val="D60093"/>
              </a:solidFill>
              <a:latin typeface="Times New Roman" charset="0"/>
              <a:ea typeface="微軟正黑體" charset="0"/>
              <a:cs typeface="微軟正黑體" charset="0"/>
            </a:endParaRPr>
          </a:p>
          <a:p>
            <a:pPr eaLnBrk="1" hangingPunct="1">
              <a:lnSpc>
                <a:spcPct val="80000"/>
              </a:lnSpc>
            </a:pPr>
            <a:endParaRPr kumimoji="0" lang="en-US" altLang="zh-TW" sz="3600">
              <a:solidFill>
                <a:srgbClr val="D60093"/>
              </a:solidFill>
              <a:latin typeface="Times New Roman" charset="0"/>
              <a:ea typeface="微軟正黑體" charset="0"/>
              <a:cs typeface="微軟正黑體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476672"/>
            <a:ext cx="7162800" cy="8953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4800" dirty="0">
                <a:solidFill>
                  <a:srgbClr val="0000FF"/>
                </a:solidFill>
                <a:latin typeface="Andy" charset="0"/>
                <a:ea typeface="文鼎中特廣告體" charset="0"/>
                <a:cs typeface="文鼎中特廣告體" charset="0"/>
              </a:rPr>
              <a:t>學期成績計算方式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31913" y="1628775"/>
            <a:ext cx="6553200" cy="3186113"/>
          </a:xfrm>
          <a:gradFill rotWithShape="1">
            <a:gsLst>
              <a:gs pos="0">
                <a:srgbClr val="F0F3DD"/>
              </a:gs>
              <a:gs pos="72000">
                <a:srgbClr val="D5DCA0"/>
              </a:gs>
              <a:gs pos="100000">
                <a:srgbClr val="CFD78E"/>
              </a:gs>
            </a:gsLst>
            <a:lin ang="5400000" scaled="1"/>
          </a:gradFill>
          <a:ln w="10000" cap="flat">
            <a:solidFill>
              <a:srgbClr val="B2B787"/>
            </a:solidFill>
            <a:miter lim="800000"/>
            <a:headEnd/>
            <a:tailEnd/>
          </a:ln>
          <a:effectLst>
            <a:outerShdw blurRad="76200" dist="50800" dir="5400000" rotWithShape="0">
              <a:srgbClr val="4E3B30">
                <a:alpha val="59998"/>
              </a:srgbClr>
            </a:outerShdw>
          </a:effectLst>
        </p:spPr>
        <p:txBody>
          <a:bodyPr/>
          <a:lstStyle/>
          <a:p>
            <a:pPr eaLnBrk="1" hangingPunct="1"/>
            <a:r>
              <a:rPr kumimoji="0" lang="en-US" altLang="zh-TW" sz="4200" b="1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Assignment (</a:t>
            </a:r>
            <a:r>
              <a:rPr kumimoji="0" lang="zh-TW" altLang="en-US" sz="4200" b="1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作業</a:t>
            </a:r>
            <a:r>
              <a:rPr kumimoji="0" lang="en-US" altLang="zh-TW" sz="4200" b="1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) 30%</a:t>
            </a:r>
            <a:r>
              <a:rPr kumimoji="0" lang="en-US" altLang="zh-TW" sz="420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 </a:t>
            </a:r>
            <a:endParaRPr kumimoji="0" lang="en-US" altLang="zh-TW" sz="4200" b="1">
              <a:solidFill>
                <a:srgbClr val="D60093"/>
              </a:solidFill>
              <a:latin typeface="Andy" charset="0"/>
              <a:ea typeface="微軟正黑體" charset="0"/>
              <a:cs typeface="微軟正黑體" charset="0"/>
            </a:endParaRPr>
          </a:p>
          <a:p>
            <a:pPr eaLnBrk="1" hangingPunct="1"/>
            <a:r>
              <a:rPr kumimoji="0" lang="en-US" altLang="zh-TW" sz="4200" b="1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Participation (</a:t>
            </a:r>
            <a:r>
              <a:rPr kumimoji="0" lang="zh-TW" altLang="en-US" sz="4200" b="1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參與</a:t>
            </a:r>
            <a:r>
              <a:rPr kumimoji="0" lang="en-US" altLang="zh-TW" sz="4200" b="1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)30%</a:t>
            </a:r>
          </a:p>
          <a:p>
            <a:pPr eaLnBrk="1" hangingPunct="1"/>
            <a:r>
              <a:rPr kumimoji="0" lang="en-US" altLang="zh-TW" sz="4200" b="1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Assessment (</a:t>
            </a:r>
            <a:r>
              <a:rPr kumimoji="0" lang="zh-TW" altLang="en-US" sz="4200" b="1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評量</a:t>
            </a:r>
            <a:r>
              <a:rPr kumimoji="0" lang="en-US" altLang="zh-TW" sz="4200" b="1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)</a:t>
            </a:r>
            <a:r>
              <a:rPr kumimoji="0" lang="en-US" altLang="zh-TW" sz="4200" b="1">
                <a:solidFill>
                  <a:srgbClr val="D60093"/>
                </a:solidFill>
                <a:latin typeface="Andy" charset="0"/>
                <a:ea typeface="微軟正黑體" charset="0"/>
                <a:cs typeface="微軟正黑體" charset="0"/>
              </a:rPr>
              <a:t> 40%</a:t>
            </a:r>
            <a:endParaRPr kumimoji="0" lang="en-US" altLang="zh-TW" sz="4200">
              <a:solidFill>
                <a:srgbClr val="000000"/>
              </a:solidFill>
              <a:latin typeface="Andy" charset="0"/>
              <a:ea typeface="微軟正黑體" charset="0"/>
              <a:cs typeface="微軟正黑體" charset="0"/>
            </a:endParaRPr>
          </a:p>
        </p:txBody>
      </p:sp>
      <p:sp>
        <p:nvSpPr>
          <p:cNvPr id="21508" name="頁尾版面配置區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 sz="3200">
                <a:solidFill>
                  <a:srgbClr val="483226"/>
                </a:solidFill>
                <a:latin typeface="Franklin Gothic Book" charset="0"/>
                <a:ea typeface="新細明體" charset="0"/>
                <a:cs typeface="新細明體" charset="0"/>
              </a:defRPr>
            </a:lvl1pPr>
            <a:lvl2pPr>
              <a:defRPr kumimoji="1" sz="28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2pPr>
            <a:lvl3pPr>
              <a:defRPr kumimoji="1" sz="24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3pPr>
            <a:lvl4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4pPr>
            <a:lvl5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5pPr>
            <a:lvl6pPr eaLnBrk="0" fontAlgn="base" hangingPunct="0">
              <a:spcAft>
                <a:spcPct val="0"/>
              </a:spcAft>
              <a:buBlip>
                <a:blip r:embed="rId3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6pPr>
            <a:lvl7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7pPr>
            <a:lvl8pPr eaLnBrk="0" fontAlgn="base" hangingPunct="0">
              <a:spcAft>
                <a:spcPct val="0"/>
              </a:spcAft>
              <a:buBlip>
                <a:blip r:embed="rId3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8pPr>
            <a:lvl9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9pPr>
          </a:lstStyle>
          <a:p>
            <a:r>
              <a:rPr kumimoji="0" lang="en-US" altLang="zh-TW" sz="1200">
                <a:solidFill>
                  <a:schemeClr val="tx1"/>
                </a:solidFill>
                <a:latin typeface="Arial" charset="0"/>
              </a:rPr>
              <a:t>ThepowerpointTemplates.com</a:t>
            </a:r>
          </a:p>
        </p:txBody>
      </p:sp>
      <p:sp>
        <p:nvSpPr>
          <p:cNvPr id="21509" name="Text Box 6"/>
          <p:cNvSpPr txBox="1">
            <a:spLocks noChangeArrowheads="1"/>
          </p:cNvSpPr>
          <p:nvPr/>
        </p:nvSpPr>
        <p:spPr bwMode="auto">
          <a:xfrm>
            <a:off x="1331913" y="4076700"/>
            <a:ext cx="66960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3200">
                <a:solidFill>
                  <a:srgbClr val="483226"/>
                </a:solidFill>
                <a:latin typeface="Franklin Gothic Book" charset="0"/>
                <a:ea typeface="新細明體" charset="0"/>
                <a:cs typeface="新細明體" charset="0"/>
              </a:defRPr>
            </a:lvl1pPr>
            <a:lvl2pPr>
              <a:defRPr kumimoji="1" sz="28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2pPr>
            <a:lvl3pPr>
              <a:defRPr kumimoji="1" sz="24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3pPr>
            <a:lvl4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4pPr>
            <a:lvl5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5pPr>
            <a:lvl6pPr eaLnBrk="0" fontAlgn="base" hangingPunct="0">
              <a:spcAft>
                <a:spcPct val="0"/>
              </a:spcAft>
              <a:buBlip>
                <a:blip r:embed="rId3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6pPr>
            <a:lvl7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7pPr>
            <a:lvl8pPr eaLnBrk="0" fontAlgn="base" hangingPunct="0">
              <a:spcAft>
                <a:spcPct val="0"/>
              </a:spcAft>
              <a:buBlip>
                <a:blip r:embed="rId3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8pPr>
            <a:lvl9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D60093"/>
                </a:solidFill>
                <a:latin typeface="Calibri" charset="0"/>
              </a:rPr>
              <a:t>態度和能力一樣重要</a:t>
            </a:r>
            <a:r>
              <a:rPr lang="en-US" altLang="zh-TW" sz="4000">
                <a:solidFill>
                  <a:srgbClr val="D60093"/>
                </a:solidFill>
                <a:latin typeface="Calibri" charset="0"/>
              </a:rPr>
              <a:t>!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116632"/>
            <a:ext cx="7162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>
                <a:latin typeface="Andy" charset="0"/>
                <a:ea typeface="+mj-ea"/>
                <a:cs typeface="新細明體" charset="0"/>
              </a:rPr>
              <a:t> </a:t>
            </a:r>
            <a:r>
              <a:rPr lang="zh-TW" altLang="en-US" sz="5400" dirty="0">
                <a:latin typeface="Andy" charset="0"/>
                <a:ea typeface="文鼎中特廣告體" charset="0"/>
                <a:cs typeface="文鼎中特廣告體" charset="0"/>
              </a:rPr>
              <a:t>平時成績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971550" y="1412875"/>
            <a:ext cx="6840538" cy="3240088"/>
          </a:xfrm>
          <a:solidFill>
            <a:srgbClr val="CCFF99"/>
          </a:solidFill>
          <a:ln w="10000" cap="flat">
            <a:solidFill>
              <a:schemeClr val="accent2"/>
            </a:solidFill>
            <a:miter lim="800000"/>
            <a:headEnd/>
            <a:tailEnd/>
          </a:ln>
          <a:effectLst>
            <a:outerShdw blurRad="76200" dist="50800" dir="5400000" rotWithShape="0">
              <a:srgbClr val="4E3B30">
                <a:alpha val="59998"/>
              </a:srgb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kumimoji="0" lang="zh-TW" altLang="en-US" sz="4000" dirty="0">
                <a:solidFill>
                  <a:schemeClr val="dk1"/>
                </a:solidFill>
                <a:latin typeface="Andy" charset="0"/>
                <a:ea typeface="微軟正黑體" charset="0"/>
                <a:cs typeface="微軟正黑體" charset="0"/>
              </a:rPr>
              <a:t>參與教學活動表現</a:t>
            </a:r>
          </a:p>
          <a:p>
            <a:pPr eaLnBrk="1" hangingPunct="1">
              <a:defRPr/>
            </a:pPr>
            <a:r>
              <a:rPr kumimoji="0" lang="zh-TW" altLang="en-US" sz="4000" dirty="0">
                <a:solidFill>
                  <a:schemeClr val="dk1"/>
                </a:solidFill>
                <a:latin typeface="Andy" charset="0"/>
                <a:ea typeface="微軟正黑體" charset="0"/>
                <a:cs typeface="微軟正黑體" charset="0"/>
              </a:rPr>
              <a:t>遵守班級秩序</a:t>
            </a:r>
          </a:p>
          <a:p>
            <a:pPr eaLnBrk="1" hangingPunct="1">
              <a:defRPr/>
            </a:pPr>
            <a:r>
              <a:rPr kumimoji="0" lang="zh-TW" altLang="en-US" sz="4000" dirty="0">
                <a:solidFill>
                  <a:schemeClr val="dk1"/>
                </a:solidFill>
                <a:latin typeface="Andy" charset="0"/>
                <a:ea typeface="微軟正黑體" charset="0"/>
                <a:cs typeface="微軟正黑體" charset="0"/>
              </a:rPr>
              <a:t>參考課堂上所獲得的點數</a:t>
            </a:r>
            <a:endParaRPr kumimoji="0" lang="en-US" altLang="zh-TW" sz="4000" dirty="0">
              <a:solidFill>
                <a:schemeClr val="dk1"/>
              </a:solidFill>
              <a:latin typeface="Andy" charset="0"/>
              <a:ea typeface="微軟正黑體" charset="0"/>
              <a:cs typeface="微軟正黑體" charset="0"/>
            </a:endParaRPr>
          </a:p>
          <a:p>
            <a:pPr eaLnBrk="1" hangingPunct="1">
              <a:defRPr/>
            </a:pPr>
            <a:r>
              <a:rPr kumimoji="0" lang="zh-TW" altLang="en-US" sz="4000" dirty="0">
                <a:solidFill>
                  <a:srgbClr val="FF0000"/>
                </a:solidFill>
                <a:latin typeface="Andy" charset="0"/>
                <a:ea typeface="微軟正黑體" charset="0"/>
                <a:cs typeface="微軟正黑體" charset="0"/>
              </a:rPr>
              <a:t>完成作業訂簽（為自己負責）</a:t>
            </a:r>
            <a:endParaRPr kumimoji="0" lang="en-US" altLang="zh-TW" sz="4000" dirty="0">
              <a:solidFill>
                <a:srgbClr val="FF0000"/>
              </a:solidFill>
              <a:latin typeface="Andy" charset="0"/>
              <a:ea typeface="微軟正黑體" charset="0"/>
              <a:cs typeface="微軟正黑體" charset="0"/>
            </a:endParaRPr>
          </a:p>
          <a:p>
            <a:pPr eaLnBrk="1" hangingPunct="1">
              <a:defRPr/>
            </a:pPr>
            <a:endParaRPr kumimoji="0" lang="zh-TW" altLang="en-US" sz="4000" dirty="0">
              <a:solidFill>
                <a:schemeClr val="dk1"/>
              </a:solidFill>
              <a:latin typeface="Andy" charset="0"/>
              <a:ea typeface="微軟正黑體" charset="0"/>
              <a:cs typeface="微軟正黑體" charset="0"/>
            </a:endParaRPr>
          </a:p>
        </p:txBody>
      </p:sp>
      <p:sp>
        <p:nvSpPr>
          <p:cNvPr id="23556" name="頁尾版面配置區 6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 sz="3200">
                <a:solidFill>
                  <a:srgbClr val="483226"/>
                </a:solidFill>
                <a:latin typeface="Franklin Gothic Book" charset="0"/>
                <a:ea typeface="新細明體" charset="0"/>
                <a:cs typeface="新細明體" charset="0"/>
              </a:defRPr>
            </a:lvl1pPr>
            <a:lvl2pPr>
              <a:defRPr kumimoji="1" sz="28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2pPr>
            <a:lvl3pPr>
              <a:defRPr kumimoji="1" sz="24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3pPr>
            <a:lvl4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4pPr>
            <a:lvl5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5pPr>
            <a:lvl6pPr eaLnBrk="0" fontAlgn="base" hangingPunct="0">
              <a:spcAft>
                <a:spcPct val="0"/>
              </a:spcAft>
              <a:buBlip>
                <a:blip r:embed="rId3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6pPr>
            <a:lvl7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7pPr>
            <a:lvl8pPr eaLnBrk="0" fontAlgn="base" hangingPunct="0">
              <a:spcAft>
                <a:spcPct val="0"/>
              </a:spcAft>
              <a:buBlip>
                <a:blip r:embed="rId3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8pPr>
            <a:lvl9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9pPr>
          </a:lstStyle>
          <a:p>
            <a:r>
              <a:rPr kumimoji="0" lang="en-US" altLang="zh-TW" sz="1200">
                <a:solidFill>
                  <a:schemeClr val="tx1"/>
                </a:solidFill>
                <a:latin typeface="Arial" charset="0"/>
              </a:rPr>
              <a:t>ThepowerpointTemplates.com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1763713" y="4941888"/>
            <a:ext cx="2089150" cy="1162050"/>
          </a:xfrm>
          <a:prstGeom prst="rect">
            <a:avLst/>
          </a:prstGeom>
          <a:solidFill>
            <a:srgbClr val="FFFFFF"/>
          </a:solidFill>
          <a:ln w="57150">
            <a:pattFill prst="smCheck">
              <a:fgClr>
                <a:srgbClr val="000000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/>
          <a:lstStyle>
            <a:lvl1pPr>
              <a:defRPr kumimoji="1" sz="3200">
                <a:solidFill>
                  <a:srgbClr val="483226"/>
                </a:solidFill>
                <a:latin typeface="Franklin Gothic Book" charset="0"/>
                <a:ea typeface="新細明體" charset="0"/>
                <a:cs typeface="新細明體" charset="0"/>
              </a:defRPr>
            </a:lvl1pPr>
            <a:lvl2pPr>
              <a:defRPr kumimoji="1" sz="28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2pPr>
            <a:lvl3pPr>
              <a:defRPr kumimoji="1" sz="24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3pPr>
            <a:lvl4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4pPr>
            <a:lvl5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5pPr>
            <a:lvl6pPr eaLnBrk="0" fontAlgn="base" hangingPunct="0">
              <a:spcAft>
                <a:spcPct val="0"/>
              </a:spcAft>
              <a:buBlip>
                <a:blip r:embed="rId3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6pPr>
            <a:lvl7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7pPr>
            <a:lvl8pPr eaLnBrk="0" fontAlgn="base" hangingPunct="0">
              <a:spcAft>
                <a:spcPct val="0"/>
              </a:spcAft>
              <a:buBlip>
                <a:blip r:embed="rId3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8pPr>
            <a:lvl9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9pPr>
          </a:lstStyle>
          <a:p>
            <a:r>
              <a:rPr kumimoji="0" lang="en-US" altLang="zh-TW" sz="1200">
                <a:solidFill>
                  <a:schemeClr val="tx1"/>
                </a:solidFill>
                <a:latin typeface="Arial" charset="0"/>
              </a:rPr>
              <a:t>Good job</a:t>
            </a:r>
            <a:r>
              <a:rPr kumimoji="0" lang="zh-TW" altLang="en-US" sz="1200">
                <a:solidFill>
                  <a:schemeClr val="tx1"/>
                </a:solidFill>
                <a:latin typeface="Arial" charset="0"/>
              </a:rPr>
              <a:t>～蓋章獎勵</a:t>
            </a:r>
            <a:endParaRPr kumimoji="0" lang="zh-TW" sz="1200">
              <a:solidFill>
                <a:schemeClr val="tx1"/>
              </a:solidFill>
              <a:latin typeface="Arial" charset="0"/>
            </a:endParaRPr>
          </a:p>
          <a:p>
            <a:r>
              <a:rPr kumimoji="0" lang="zh-TW" altLang="en-US" sz="1200">
                <a:solidFill>
                  <a:schemeClr val="tx1"/>
                </a:solidFill>
                <a:latin typeface="Arial" charset="0"/>
              </a:rPr>
              <a:t>遵守秩序</a:t>
            </a:r>
            <a:r>
              <a:rPr kumimoji="0" lang="en-US" altLang="zh-TW" sz="1200">
                <a:solidFill>
                  <a:schemeClr val="tx1"/>
                </a:solidFill>
                <a:latin typeface="Arial" charset="0"/>
              </a:rPr>
              <a:t>; </a:t>
            </a:r>
            <a:r>
              <a:rPr kumimoji="0" lang="zh-TW" altLang="en-US" sz="1200">
                <a:solidFill>
                  <a:schemeClr val="tx1"/>
                </a:solidFill>
                <a:latin typeface="Arial" charset="0"/>
              </a:rPr>
              <a:t>尊重他人</a:t>
            </a:r>
            <a:endParaRPr kumimoji="0" lang="zh-TW" sz="1200">
              <a:solidFill>
                <a:schemeClr val="tx1"/>
              </a:solidFill>
              <a:latin typeface="Arial" charset="0"/>
            </a:endParaRPr>
          </a:p>
          <a:p>
            <a:r>
              <a:rPr kumimoji="0" lang="zh-TW" altLang="en-US" sz="1200">
                <a:solidFill>
                  <a:schemeClr val="tx1"/>
                </a:solidFill>
                <a:latin typeface="Arial" charset="0"/>
              </a:rPr>
              <a:t>專心聽講</a:t>
            </a:r>
            <a:r>
              <a:rPr kumimoji="0" lang="en-US" altLang="zh-TW" sz="1200">
                <a:solidFill>
                  <a:schemeClr val="tx1"/>
                </a:solidFill>
                <a:latin typeface="Arial" charset="0"/>
              </a:rPr>
              <a:t>; </a:t>
            </a:r>
            <a:r>
              <a:rPr kumimoji="0" lang="zh-TW" altLang="en-US" sz="1200">
                <a:solidFill>
                  <a:schemeClr val="tx1"/>
                </a:solidFill>
                <a:latin typeface="Arial" charset="0"/>
              </a:rPr>
              <a:t>完成任務</a:t>
            </a:r>
            <a:r>
              <a:rPr kumimoji="0" lang="en-US" altLang="zh-TW" sz="1200">
                <a:solidFill>
                  <a:schemeClr val="tx1"/>
                </a:solidFill>
                <a:latin typeface="Arial" charset="0"/>
              </a:rPr>
              <a:t>; </a:t>
            </a:r>
            <a:endParaRPr kumimoji="0" lang="zh-TW" sz="1200">
              <a:solidFill>
                <a:schemeClr val="tx1"/>
              </a:solidFill>
              <a:latin typeface="Arial" charset="0"/>
            </a:endParaRPr>
          </a:p>
          <a:p>
            <a:r>
              <a:rPr kumimoji="0" lang="zh-TW" altLang="en-US" sz="1200">
                <a:solidFill>
                  <a:schemeClr val="tx1"/>
                </a:solidFill>
                <a:latin typeface="Arial" charset="0"/>
              </a:rPr>
              <a:t>作業優良</a:t>
            </a:r>
            <a:r>
              <a:rPr kumimoji="0" lang="zh-TW" sz="1200">
                <a:solidFill>
                  <a:schemeClr val="tx1"/>
                </a:solidFill>
                <a:latin typeface="Arial" charset="0"/>
              </a:rPr>
              <a:t> </a:t>
            </a:r>
            <a:r>
              <a:rPr kumimoji="0" lang="zh-TW" altLang="en-US" sz="1200">
                <a:solidFill>
                  <a:schemeClr val="tx1"/>
                </a:solidFill>
                <a:latin typeface="Arial" charset="0"/>
              </a:rPr>
              <a:t>訂簽作業</a:t>
            </a:r>
            <a:r>
              <a:rPr kumimoji="0" lang="en-US" altLang="zh-TW" sz="1200">
                <a:solidFill>
                  <a:schemeClr val="tx1"/>
                </a:solidFill>
                <a:latin typeface="Arial" charset="0"/>
              </a:rPr>
              <a:t>;</a:t>
            </a:r>
            <a:endParaRPr kumimoji="0" lang="zh-TW" sz="1200">
              <a:solidFill>
                <a:schemeClr val="tx1"/>
              </a:solidFill>
              <a:latin typeface="Arial" charset="0"/>
            </a:endParaRPr>
          </a:p>
          <a:p>
            <a:r>
              <a:rPr kumimoji="0" lang="zh-TW" altLang="en-US" sz="1200">
                <a:solidFill>
                  <a:schemeClr val="tx1"/>
                </a:solidFill>
                <a:latin typeface="Arial" charset="0"/>
              </a:rPr>
              <a:t>踴躍發言</a:t>
            </a:r>
            <a:r>
              <a:rPr kumimoji="0" lang="en-US" altLang="zh-TW" sz="1200">
                <a:solidFill>
                  <a:schemeClr val="tx1"/>
                </a:solidFill>
                <a:latin typeface="Arial" charset="0"/>
              </a:rPr>
              <a:t>; </a:t>
            </a:r>
            <a:r>
              <a:rPr kumimoji="0" lang="zh-TW" altLang="en-US" sz="1200">
                <a:solidFill>
                  <a:schemeClr val="tx1"/>
                </a:solidFill>
                <a:latin typeface="Arial" charset="0"/>
              </a:rPr>
              <a:t>擔任小幫手</a:t>
            </a:r>
            <a:endParaRPr kumimoji="0" lang="zh-TW" sz="120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endParaRPr kumimoji="0" lang="zh-TW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4572000" y="4941888"/>
            <a:ext cx="2232025" cy="1162050"/>
          </a:xfrm>
          <a:prstGeom prst="rect">
            <a:avLst/>
          </a:prstGeom>
          <a:solidFill>
            <a:srgbClr val="FFFFFF"/>
          </a:solidFill>
          <a:ln w="57150">
            <a:pattFill prst="smCheck">
              <a:fgClr>
                <a:srgbClr val="000000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/>
          <a:lstStyle>
            <a:lvl1pPr>
              <a:defRPr kumimoji="1" sz="3200">
                <a:solidFill>
                  <a:srgbClr val="483226"/>
                </a:solidFill>
                <a:latin typeface="Franklin Gothic Book" charset="0"/>
                <a:ea typeface="新細明體" charset="0"/>
                <a:cs typeface="新細明體" charset="0"/>
              </a:defRPr>
            </a:lvl1pPr>
            <a:lvl2pPr>
              <a:defRPr kumimoji="1" sz="28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2pPr>
            <a:lvl3pPr>
              <a:defRPr kumimoji="1" sz="24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3pPr>
            <a:lvl4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4pPr>
            <a:lvl5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5pPr>
            <a:lvl6pPr eaLnBrk="0" fontAlgn="base" hangingPunct="0">
              <a:spcAft>
                <a:spcPct val="0"/>
              </a:spcAft>
              <a:buBlip>
                <a:blip r:embed="rId3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6pPr>
            <a:lvl7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7pPr>
            <a:lvl8pPr eaLnBrk="0" fontAlgn="base" hangingPunct="0">
              <a:spcAft>
                <a:spcPct val="0"/>
              </a:spcAft>
              <a:buBlip>
                <a:blip r:embed="rId3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8pPr>
            <a:lvl9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9pPr>
          </a:lstStyle>
          <a:p>
            <a:r>
              <a:rPr kumimoji="0" lang="en-US" altLang="zh-TW" sz="1200">
                <a:solidFill>
                  <a:schemeClr val="tx1"/>
                </a:solidFill>
                <a:latin typeface="Arial" charset="0"/>
              </a:rPr>
              <a:t>I’ll be better!</a:t>
            </a:r>
            <a:r>
              <a:rPr kumimoji="0" lang="zh-TW" altLang="en-US" sz="1200">
                <a:solidFill>
                  <a:schemeClr val="tx1"/>
                </a:solidFill>
                <a:latin typeface="Arial" charset="0"/>
              </a:rPr>
              <a:t>～扣章提醒</a:t>
            </a:r>
            <a:endParaRPr kumimoji="0" lang="zh-TW" sz="1200">
              <a:solidFill>
                <a:schemeClr val="tx1"/>
              </a:solidFill>
              <a:latin typeface="Arial" charset="0"/>
            </a:endParaRPr>
          </a:p>
          <a:p>
            <a:r>
              <a:rPr kumimoji="0" lang="zh-TW" altLang="en-US" sz="1200">
                <a:solidFill>
                  <a:schemeClr val="tx1"/>
                </a:solidFill>
                <a:latin typeface="Arial" charset="0"/>
              </a:rPr>
              <a:t>我要帶齊學用具</a:t>
            </a:r>
            <a:r>
              <a:rPr kumimoji="0" lang="en-US" altLang="zh-TW" sz="1200">
                <a:solidFill>
                  <a:schemeClr val="tx1"/>
                </a:solidFill>
                <a:latin typeface="Arial" charset="0"/>
              </a:rPr>
              <a:t>!</a:t>
            </a:r>
            <a:endParaRPr kumimoji="0" lang="zh-TW" sz="1200">
              <a:solidFill>
                <a:schemeClr val="tx1"/>
              </a:solidFill>
              <a:latin typeface="Arial" charset="0"/>
            </a:endParaRPr>
          </a:p>
          <a:p>
            <a:r>
              <a:rPr kumimoji="0" lang="zh-TW" altLang="en-US" sz="1200">
                <a:solidFill>
                  <a:schemeClr val="tx1"/>
                </a:solidFill>
                <a:latin typeface="Arial" charset="0"/>
              </a:rPr>
              <a:t>我會舉手發言尊重別人</a:t>
            </a:r>
            <a:endParaRPr kumimoji="0" lang="zh-TW" sz="1200">
              <a:solidFill>
                <a:schemeClr val="tx1"/>
              </a:solidFill>
              <a:latin typeface="Arial" charset="0"/>
            </a:endParaRPr>
          </a:p>
          <a:p>
            <a:r>
              <a:rPr kumimoji="0" lang="zh-TW" altLang="en-US" sz="1200">
                <a:solidFill>
                  <a:schemeClr val="tx1"/>
                </a:solidFill>
                <a:latin typeface="Arial" charset="0"/>
              </a:rPr>
              <a:t>我要專心聽講，參與活動</a:t>
            </a:r>
            <a:r>
              <a:rPr kumimoji="0" lang="en-US" altLang="zh-TW" sz="1200">
                <a:solidFill>
                  <a:schemeClr val="tx1"/>
                </a:solidFill>
                <a:latin typeface="Arial" charset="0"/>
              </a:rPr>
              <a:t>!</a:t>
            </a:r>
            <a:endParaRPr kumimoji="0" lang="zh-TW" sz="1200">
              <a:solidFill>
                <a:schemeClr val="tx1"/>
              </a:solidFill>
              <a:latin typeface="Arial" charset="0"/>
            </a:endParaRPr>
          </a:p>
          <a:p>
            <a:r>
              <a:rPr kumimoji="0" lang="zh-TW" altLang="en-US" sz="1200">
                <a:solidFill>
                  <a:schemeClr val="tx1"/>
                </a:solidFill>
                <a:latin typeface="Arial" charset="0"/>
              </a:rPr>
              <a:t>我會抄聯絡簿！完成作業</a:t>
            </a:r>
            <a:r>
              <a:rPr kumimoji="0" lang="en-US" altLang="zh-TW" sz="1200">
                <a:solidFill>
                  <a:schemeClr val="tx1"/>
                </a:solidFill>
                <a:latin typeface="Arial" charset="0"/>
              </a:rPr>
              <a:t>!</a:t>
            </a:r>
            <a:endParaRPr kumimoji="0" lang="zh-TW" sz="120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endParaRPr kumimoji="0" lang="en-US" altLang="zh-TW" sz="1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836712"/>
            <a:ext cx="59055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6600" dirty="0">
                <a:latin typeface="Andy" charset="0"/>
                <a:ea typeface="文鼎中特廣告體" charset="0"/>
                <a:cs typeface="文鼎中特廣告體" charset="0"/>
              </a:rPr>
              <a:t>樂於與您聯繫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2133600"/>
            <a:ext cx="3432175" cy="3657600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endParaRPr kumimoji="0" lang="zh-TW" altLang="en-US" sz="4800">
              <a:latin typeface="Andy" charset="0"/>
              <a:ea typeface="微軟正黑體" charset="0"/>
              <a:cs typeface="微軟正黑體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kumimoji="0" lang="zh-TW" altLang="en-US" sz="4800">
              <a:latin typeface="Andy" charset="0"/>
              <a:ea typeface="微軟正黑體" charset="0"/>
              <a:cs typeface="微軟正黑體" charset="0"/>
            </a:endParaRPr>
          </a:p>
          <a:p>
            <a:pPr eaLnBrk="1" hangingPunct="1"/>
            <a:endParaRPr kumimoji="0" lang="zh-TW" altLang="en-US">
              <a:latin typeface="Andy" charset="0"/>
              <a:ea typeface="微軟正黑體" charset="0"/>
              <a:cs typeface="微軟正黑體" charset="0"/>
            </a:endParaRPr>
          </a:p>
        </p:txBody>
      </p:sp>
      <p:pic>
        <p:nvPicPr>
          <p:cNvPr id="25604" name="Picture 5" descr="E12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1142740">
            <a:off x="6156325" y="2420938"/>
            <a:ext cx="1439863" cy="1020762"/>
          </a:xfrm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5605" name="頁尾版面配置區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 sz="3200">
                <a:solidFill>
                  <a:srgbClr val="483226"/>
                </a:solidFill>
                <a:latin typeface="Franklin Gothic Book" charset="0"/>
                <a:ea typeface="新細明體" charset="0"/>
                <a:cs typeface="新細明體" charset="0"/>
              </a:defRPr>
            </a:lvl1pPr>
            <a:lvl2pPr>
              <a:defRPr kumimoji="1" sz="28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2pPr>
            <a:lvl3pPr>
              <a:defRPr kumimoji="1" sz="24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3pPr>
            <a:lvl4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4pPr>
            <a:lvl5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5pPr>
            <a:lvl6pPr eaLnBrk="0" fontAlgn="base" hangingPunct="0">
              <a:spcAft>
                <a:spcPct val="0"/>
              </a:spcAft>
              <a:buBlip>
                <a:blip r:embed="rId4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6pPr>
            <a:lvl7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7pPr>
            <a:lvl8pPr eaLnBrk="0" fontAlgn="base" hangingPunct="0">
              <a:spcAft>
                <a:spcPct val="0"/>
              </a:spcAft>
              <a:buBlip>
                <a:blip r:embed="rId4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8pPr>
            <a:lvl9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9pPr>
          </a:lstStyle>
          <a:p>
            <a:r>
              <a:rPr kumimoji="0" lang="en-US" altLang="zh-TW" sz="1200">
                <a:solidFill>
                  <a:schemeClr val="tx1"/>
                </a:solidFill>
                <a:latin typeface="Arial" charset="0"/>
              </a:rPr>
              <a:t>ThepowerpointTemplates.com</a:t>
            </a:r>
          </a:p>
        </p:txBody>
      </p:sp>
      <p:sp>
        <p:nvSpPr>
          <p:cNvPr id="25606" name="Text Box 4"/>
          <p:cNvSpPr txBox="1">
            <a:spLocks noChangeArrowheads="1"/>
          </p:cNvSpPr>
          <p:nvPr/>
        </p:nvSpPr>
        <p:spPr bwMode="auto">
          <a:xfrm>
            <a:off x="1116013" y="1989138"/>
            <a:ext cx="7056437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3200">
                <a:solidFill>
                  <a:srgbClr val="483226"/>
                </a:solidFill>
                <a:latin typeface="Franklin Gothic Book" charset="0"/>
                <a:ea typeface="新細明體" charset="0"/>
                <a:cs typeface="新細明體" charset="0"/>
              </a:defRPr>
            </a:lvl1pPr>
            <a:lvl2pPr>
              <a:defRPr kumimoji="1" sz="28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2pPr>
            <a:lvl3pPr>
              <a:defRPr kumimoji="1" sz="24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3pPr>
            <a:lvl4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4pPr>
            <a:lvl5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5pPr>
            <a:lvl6pPr eaLnBrk="0" fontAlgn="base" hangingPunct="0">
              <a:spcAft>
                <a:spcPct val="0"/>
              </a:spcAft>
              <a:buBlip>
                <a:blip r:embed="rId4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6pPr>
            <a:lvl7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7pPr>
            <a:lvl8pPr eaLnBrk="0" fontAlgn="base" hangingPunct="0">
              <a:spcAft>
                <a:spcPct val="0"/>
              </a:spcAft>
              <a:buBlip>
                <a:blip r:embed="rId4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8pPr>
            <a:lvl9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accent1"/>
              </a:buClr>
              <a:buFont typeface="Wingdings" charset="0"/>
              <a:buNone/>
            </a:pPr>
            <a:r>
              <a:rPr lang="en-US" altLang="zh-TW" sz="5400">
                <a:solidFill>
                  <a:schemeClr val="tx1"/>
                </a:solidFill>
                <a:latin typeface="Arial" charset="0"/>
              </a:rPr>
              <a:t>          </a:t>
            </a:r>
            <a:r>
              <a:rPr lang="en-US" altLang="zh-TW">
                <a:solidFill>
                  <a:schemeClr val="tx1"/>
                </a:solidFill>
                <a:latin typeface="Arial" charset="0"/>
              </a:rPr>
              <a:t>214</a:t>
            </a:r>
            <a:r>
              <a:rPr lang="zh-TW" altLang="en-US">
                <a:solidFill>
                  <a:schemeClr val="tx1"/>
                </a:solidFill>
                <a:latin typeface="Arial" charset="0"/>
              </a:rPr>
              <a:t>辦公室   </a:t>
            </a:r>
          </a:p>
          <a:p>
            <a:pPr algn="ctr" eaLnBrk="1" hangingPunct="1">
              <a:spcBef>
                <a:spcPct val="50000"/>
              </a:spcBef>
              <a:buClr>
                <a:schemeClr val="accent1"/>
              </a:buClr>
              <a:buFont typeface="Wingdings" charset="0"/>
              <a:buNone/>
            </a:pPr>
            <a:r>
              <a:rPr lang="en-US" altLang="zh-TW">
                <a:solidFill>
                  <a:schemeClr val="tx1"/>
                </a:solidFill>
                <a:latin typeface="Arial" charset="0"/>
              </a:rPr>
              <a:t>23110395 ext 214</a:t>
            </a:r>
          </a:p>
          <a:p>
            <a:pPr algn="ctr" eaLnBrk="1" hangingPunct="1">
              <a:spcBef>
                <a:spcPct val="50000"/>
              </a:spcBef>
              <a:buClr>
                <a:schemeClr val="accent1"/>
              </a:buClr>
              <a:buFont typeface="Wingdings" charset="0"/>
              <a:buNone/>
            </a:pPr>
            <a:r>
              <a:rPr lang="en-US" altLang="zh-TW" sz="2800">
                <a:solidFill>
                  <a:srgbClr val="0000FF"/>
                </a:solidFill>
                <a:latin typeface="Arial" charset="0"/>
              </a:rPr>
              <a:t>E-mail:yuemei1222@tp.edu.tw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052513"/>
            <a:ext cx="7704137" cy="48958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kumimoji="0" lang="en-US" altLang="zh-TW">
                <a:solidFill>
                  <a:srgbClr val="9900CC"/>
                </a:solidFill>
                <a:latin typeface="文鼎中特廣告體" charset="0"/>
                <a:ea typeface="文鼎中特廣告體" charset="0"/>
                <a:cs typeface="文鼎中特廣告體" charset="0"/>
              </a:rPr>
              <a:t>Thank you for your listening!</a:t>
            </a:r>
          </a:p>
          <a:p>
            <a:pPr algn="ctr" eaLnBrk="1" hangingPunct="1">
              <a:buFontTx/>
              <a:buNone/>
            </a:pPr>
            <a:endParaRPr kumimoji="0" lang="en-US" altLang="zh-TW">
              <a:solidFill>
                <a:srgbClr val="9900CC"/>
              </a:solidFill>
              <a:latin typeface="文鼎中特廣告體" charset="0"/>
              <a:ea typeface="文鼎中特廣告體" charset="0"/>
              <a:cs typeface="文鼎中特廣告體" charset="0"/>
            </a:endParaRPr>
          </a:p>
        </p:txBody>
      </p:sp>
      <p:sp>
        <p:nvSpPr>
          <p:cNvPr id="27651" name="頁尾版面配置區 6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 sz="3200">
                <a:solidFill>
                  <a:srgbClr val="483226"/>
                </a:solidFill>
                <a:latin typeface="Franklin Gothic Book" charset="0"/>
                <a:ea typeface="新細明體" charset="0"/>
                <a:cs typeface="新細明體" charset="0"/>
              </a:defRPr>
            </a:lvl1pPr>
            <a:lvl2pPr>
              <a:defRPr kumimoji="1" sz="28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2pPr>
            <a:lvl3pPr>
              <a:defRPr kumimoji="1" sz="24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3pPr>
            <a:lvl4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4pPr>
            <a:lvl5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5pPr>
            <a:lvl6pPr eaLnBrk="0" fontAlgn="base" hangingPunct="0">
              <a:spcAft>
                <a:spcPct val="0"/>
              </a:spcAft>
              <a:buBlip>
                <a:blip r:embed="rId3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6pPr>
            <a:lvl7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7pPr>
            <a:lvl8pPr eaLnBrk="0" fontAlgn="base" hangingPunct="0">
              <a:spcAft>
                <a:spcPct val="0"/>
              </a:spcAft>
              <a:buBlip>
                <a:blip r:embed="rId3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8pPr>
            <a:lvl9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9pPr>
          </a:lstStyle>
          <a:p>
            <a:r>
              <a:rPr kumimoji="0" lang="en-US" altLang="zh-TW" sz="1200">
                <a:solidFill>
                  <a:schemeClr val="tx1"/>
                </a:solidFill>
                <a:latin typeface="Arial" charset="0"/>
              </a:rPr>
              <a:t>ThepowerpointTemplates.com</a:t>
            </a:r>
          </a:p>
        </p:txBody>
      </p:sp>
      <p:pic>
        <p:nvPicPr>
          <p:cNvPr id="27652" name="Picture 3" descr="07%A5%AD%AD%B1%B4%A1%B9%CF%2F03%A4j%B4%A1%B9%CF%2F02%A4H%AA%AB%2F09%AAB%A4%CD%2F06%2E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1844675"/>
            <a:ext cx="4679950" cy="334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99592" y="197967"/>
            <a:ext cx="7162800" cy="1143000"/>
          </a:xfrm>
        </p:spPr>
        <p:txBody>
          <a:bodyPr/>
          <a:lstStyle/>
          <a:p>
            <a:pPr>
              <a:defRPr/>
            </a:pPr>
            <a:r>
              <a:rPr lang="zh-TW" altLang="en-US" dirty="0" smtClean="0"/>
              <a:t>課程的層次銜接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369888" y="1603375"/>
            <a:ext cx="4057650" cy="3960813"/>
          </a:xfr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zh-TW" altLang="en-US">
                <a:latin typeface="Franklin Gothic Medium" charset="0"/>
                <a:ea typeface="微軟正黑體" charset="0"/>
                <a:cs typeface="微軟正黑體" charset="0"/>
              </a:rPr>
              <a:t>精讀部分</a:t>
            </a:r>
            <a:r>
              <a:rPr lang="en-US" altLang="zh-TW">
                <a:solidFill>
                  <a:srgbClr val="FF0000"/>
                </a:solidFill>
                <a:latin typeface="Franklin Gothic Medium" charset="0"/>
                <a:ea typeface="微軟正黑體" charset="0"/>
                <a:cs typeface="微軟正黑體" charset="0"/>
              </a:rPr>
              <a:t>(</a:t>
            </a:r>
            <a:r>
              <a:rPr lang="zh-TW" altLang="en-US">
                <a:solidFill>
                  <a:srgbClr val="FF0000"/>
                </a:solidFill>
                <a:latin typeface="Franklin Gothic Medium" charset="0"/>
                <a:ea typeface="微軟正黑體" charset="0"/>
                <a:cs typeface="微軟正黑體" charset="0"/>
              </a:rPr>
              <a:t>考試重點</a:t>
            </a:r>
            <a:r>
              <a:rPr lang="en-US" altLang="zh-TW">
                <a:solidFill>
                  <a:srgbClr val="FF0000"/>
                </a:solidFill>
                <a:latin typeface="Franklin Gothic Medium" charset="0"/>
                <a:ea typeface="微軟正黑體" charset="0"/>
                <a:cs typeface="微軟正黑體" charset="0"/>
              </a:rPr>
              <a:t>)</a:t>
            </a:r>
          </a:p>
          <a:p>
            <a:pPr>
              <a:buFontTx/>
              <a:buNone/>
            </a:pPr>
            <a:r>
              <a:rPr lang="zh-TW" altLang="en-US">
                <a:latin typeface="Franklin Gothic Medium" charset="0"/>
                <a:ea typeface="微軟正黑體" charset="0"/>
                <a:cs typeface="微軟正黑體" charset="0"/>
              </a:rPr>
              <a:t>   </a:t>
            </a:r>
            <a:r>
              <a:rPr lang="en-US" altLang="zh-TW">
                <a:solidFill>
                  <a:srgbClr val="FF0000"/>
                </a:solidFill>
                <a:latin typeface="Franklin Gothic Medium" charset="0"/>
                <a:ea typeface="微軟正黑體" charset="0"/>
                <a:cs typeface="微軟正黑體" charset="0"/>
              </a:rPr>
              <a:t>(</a:t>
            </a:r>
            <a:r>
              <a:rPr lang="zh-TW" altLang="en-US">
                <a:solidFill>
                  <a:srgbClr val="FF0000"/>
                </a:solidFill>
                <a:latin typeface="Franklin Gothic Medium" charset="0"/>
                <a:ea typeface="微軟正黑體" charset="0"/>
                <a:cs typeface="微軟正黑體" charset="0"/>
              </a:rPr>
              <a:t>基本能力指標</a:t>
            </a:r>
            <a:r>
              <a:rPr lang="en-US" altLang="zh-TW">
                <a:solidFill>
                  <a:srgbClr val="FF0000"/>
                </a:solidFill>
                <a:latin typeface="Franklin Gothic Medium" charset="0"/>
                <a:ea typeface="微軟正黑體" charset="0"/>
                <a:cs typeface="微軟正黑體" charset="0"/>
              </a:rPr>
              <a:t>)</a:t>
            </a:r>
          </a:p>
          <a:p>
            <a:r>
              <a:rPr lang="zh-TW" altLang="en-US">
                <a:solidFill>
                  <a:srgbClr val="FF0000"/>
                </a:solidFill>
                <a:latin typeface="Franklin Gothic Medium" charset="0"/>
                <a:ea typeface="微軟正黑體" charset="0"/>
                <a:cs typeface="微軟正黑體" charset="0"/>
              </a:rPr>
              <a:t>每單元第</a:t>
            </a:r>
            <a:r>
              <a:rPr lang="en-US" altLang="zh-TW">
                <a:solidFill>
                  <a:srgbClr val="FF0000"/>
                </a:solidFill>
                <a:latin typeface="Franklin Gothic Medium" charset="0"/>
                <a:ea typeface="微軟正黑體" charset="0"/>
                <a:cs typeface="微軟正黑體" charset="0"/>
              </a:rPr>
              <a:t>1-2</a:t>
            </a:r>
            <a:r>
              <a:rPr lang="zh-TW" altLang="en-US">
                <a:solidFill>
                  <a:srgbClr val="FF0000"/>
                </a:solidFill>
                <a:latin typeface="Franklin Gothic Medium" charset="0"/>
                <a:ea typeface="微軟正黑體" charset="0"/>
                <a:cs typeface="微軟正黑體" charset="0"/>
              </a:rPr>
              <a:t>頁</a:t>
            </a:r>
            <a:r>
              <a:rPr lang="zh-TW" altLang="en-US">
                <a:latin typeface="Franklin Gothic Medium" charset="0"/>
                <a:ea typeface="微軟正黑體" charset="0"/>
                <a:cs typeface="微軟正黑體" charset="0"/>
              </a:rPr>
              <a:t>，</a:t>
            </a:r>
            <a:endParaRPr lang="en-US" altLang="zh-TW">
              <a:latin typeface="Franklin Gothic Medium" charset="0"/>
              <a:ea typeface="微軟正黑體" charset="0"/>
              <a:cs typeface="微軟正黑體" charset="0"/>
            </a:endParaRPr>
          </a:p>
          <a:p>
            <a:pPr>
              <a:buFontTx/>
              <a:buNone/>
            </a:pPr>
            <a:r>
              <a:rPr lang="zh-TW" altLang="en-US">
                <a:solidFill>
                  <a:srgbClr val="FF0000"/>
                </a:solidFill>
                <a:latin typeface="Franklin Gothic Medium" charset="0"/>
                <a:ea typeface="微軟正黑體" charset="0"/>
                <a:cs typeface="微軟正黑體" charset="0"/>
              </a:rPr>
              <a:t>   單字、句型</a:t>
            </a:r>
            <a:r>
              <a:rPr lang="zh-TW" altLang="en-US">
                <a:latin typeface="Franklin Gothic Medium" charset="0"/>
                <a:ea typeface="微軟正黑體" charset="0"/>
                <a:cs typeface="微軟正黑體" charset="0"/>
              </a:rPr>
              <a:t>認讀</a:t>
            </a:r>
            <a:endParaRPr lang="en-US" altLang="zh-TW">
              <a:latin typeface="Franklin Gothic Medium" charset="0"/>
              <a:ea typeface="微軟正黑體" charset="0"/>
              <a:cs typeface="微軟正黑體" charset="0"/>
            </a:endParaRPr>
          </a:p>
          <a:p>
            <a:r>
              <a:rPr lang="zh-TW" altLang="en-US">
                <a:solidFill>
                  <a:srgbClr val="FF0000"/>
                </a:solidFill>
                <a:latin typeface="Franklin Gothic Medium" charset="0"/>
                <a:ea typeface="微軟正黑體" charset="0"/>
                <a:cs typeface="微軟正黑體" charset="0"/>
              </a:rPr>
              <a:t>每單元第</a:t>
            </a:r>
            <a:r>
              <a:rPr lang="en-US" altLang="zh-TW">
                <a:solidFill>
                  <a:srgbClr val="FF0000"/>
                </a:solidFill>
                <a:latin typeface="Franklin Gothic Medium" charset="0"/>
                <a:ea typeface="微軟正黑體" charset="0"/>
                <a:cs typeface="微軟正黑體" charset="0"/>
              </a:rPr>
              <a:t>8</a:t>
            </a:r>
            <a:r>
              <a:rPr lang="zh-TW" altLang="en-US">
                <a:solidFill>
                  <a:srgbClr val="FF0000"/>
                </a:solidFill>
                <a:latin typeface="Franklin Gothic Medium" charset="0"/>
                <a:ea typeface="微軟正黑體" charset="0"/>
                <a:cs typeface="微軟正黑體" charset="0"/>
              </a:rPr>
              <a:t>頁 </a:t>
            </a:r>
            <a:r>
              <a:rPr lang="en-US" altLang="zh-TW">
                <a:solidFill>
                  <a:srgbClr val="FF0000"/>
                </a:solidFill>
                <a:latin typeface="Franklin Gothic Medium" charset="0"/>
                <a:ea typeface="微軟正黑體" charset="0"/>
                <a:cs typeface="微軟正黑體" charset="0"/>
              </a:rPr>
              <a:t>Phonics</a:t>
            </a:r>
            <a:r>
              <a:rPr lang="en-US" altLang="zh-TW">
                <a:latin typeface="Franklin Gothic Medium" charset="0"/>
                <a:ea typeface="微軟正黑體" charset="0"/>
                <a:cs typeface="微軟正黑體" charset="0"/>
              </a:rPr>
              <a:t>.</a:t>
            </a:r>
            <a:endParaRPr lang="zh-TW" altLang="en-US">
              <a:latin typeface="Franklin Gothic Medium" charset="0"/>
              <a:ea typeface="微軟正黑體" charset="0"/>
              <a:cs typeface="微軟正黑體" charset="0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481513" y="1603375"/>
            <a:ext cx="4338637" cy="3960813"/>
          </a:xfr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zh-TW" altLang="en-US">
                <a:latin typeface="Franklin Gothic Medium" charset="0"/>
                <a:ea typeface="微軟正黑體" charset="0"/>
                <a:cs typeface="微軟正黑體" charset="0"/>
              </a:rPr>
              <a:t>閱讀部分</a:t>
            </a:r>
            <a:r>
              <a:rPr lang="en-US" altLang="zh-TW">
                <a:latin typeface="Franklin Gothic Medium" charset="0"/>
                <a:ea typeface="微軟正黑體" charset="0"/>
                <a:cs typeface="微軟正黑體" charset="0"/>
              </a:rPr>
              <a:t>(</a:t>
            </a:r>
            <a:r>
              <a:rPr lang="zh-TW" altLang="en-US">
                <a:latin typeface="Franklin Gothic Medium" charset="0"/>
                <a:ea typeface="微軟正黑體" charset="0"/>
                <a:cs typeface="微軟正黑體" charset="0"/>
              </a:rPr>
              <a:t>補充題材</a:t>
            </a:r>
            <a:r>
              <a:rPr lang="en-US" altLang="zh-TW">
                <a:latin typeface="Franklin Gothic Medium" charset="0"/>
                <a:ea typeface="微軟正黑體" charset="0"/>
                <a:cs typeface="微軟正黑體" charset="0"/>
              </a:rPr>
              <a:t>)</a:t>
            </a:r>
            <a:r>
              <a:rPr lang="zh-TW" altLang="en-US">
                <a:latin typeface="Franklin Gothic Medium" charset="0"/>
                <a:ea typeface="微軟正黑體" charset="0"/>
                <a:cs typeface="微軟正黑體" charset="0"/>
              </a:rPr>
              <a:t>  </a:t>
            </a:r>
            <a:r>
              <a:rPr lang="zh-TW" altLang="en-US" sz="2000">
                <a:latin typeface="Franklin Gothic Medium" charset="0"/>
                <a:ea typeface="微軟正黑體" charset="0"/>
                <a:cs typeface="微軟正黑體" charset="0"/>
              </a:rPr>
              <a:t>  </a:t>
            </a:r>
            <a:r>
              <a:rPr lang="en-US" altLang="zh-TW" sz="2000">
                <a:solidFill>
                  <a:srgbClr val="FF0000"/>
                </a:solidFill>
                <a:latin typeface="Franklin Gothic Medium" charset="0"/>
                <a:ea typeface="微軟正黑體" charset="0"/>
                <a:cs typeface="微軟正黑體" charset="0"/>
              </a:rPr>
              <a:t>(</a:t>
            </a:r>
            <a:r>
              <a:rPr lang="zh-TW" altLang="en-US" sz="2000">
                <a:solidFill>
                  <a:srgbClr val="FF0000"/>
                </a:solidFill>
                <a:latin typeface="Franklin Gothic Medium" charset="0"/>
                <a:ea typeface="微軟正黑體" charset="0"/>
                <a:cs typeface="微軟正黑體" charset="0"/>
              </a:rPr>
              <a:t>跨學科、文化、生活情境</a:t>
            </a:r>
            <a:r>
              <a:rPr lang="en-US" altLang="zh-TW" sz="2000">
                <a:solidFill>
                  <a:srgbClr val="FF0000"/>
                </a:solidFill>
                <a:latin typeface="Franklin Gothic Medium" charset="0"/>
                <a:ea typeface="微軟正黑體" charset="0"/>
                <a:cs typeface="微軟正黑體" charset="0"/>
              </a:rPr>
              <a:t>)</a:t>
            </a:r>
            <a:endParaRPr lang="en-US" altLang="zh-TW" sz="2000">
              <a:latin typeface="Franklin Gothic Medium" charset="0"/>
              <a:ea typeface="微軟正黑體" charset="0"/>
              <a:cs typeface="微軟正黑體" charset="0"/>
            </a:endParaRPr>
          </a:p>
          <a:p>
            <a:r>
              <a:rPr lang="zh-TW" altLang="en-US">
                <a:latin typeface="Franklin Gothic Medium" charset="0"/>
                <a:ea typeface="微軟正黑體" charset="0"/>
                <a:cs typeface="微軟正黑體" charset="0"/>
              </a:rPr>
              <a:t>每單元</a:t>
            </a:r>
            <a:r>
              <a:rPr lang="en-US" altLang="zh-TW">
                <a:latin typeface="Franklin Gothic Medium" charset="0"/>
                <a:ea typeface="微軟正黑體" charset="0"/>
                <a:cs typeface="微軟正黑體" charset="0"/>
              </a:rPr>
              <a:t>3-7</a:t>
            </a:r>
            <a:r>
              <a:rPr lang="zh-TW" altLang="en-US">
                <a:latin typeface="Franklin Gothic Medium" charset="0"/>
                <a:ea typeface="微軟正黑體" charset="0"/>
                <a:cs typeface="微軟正黑體" charset="0"/>
              </a:rPr>
              <a:t>頁</a:t>
            </a:r>
            <a:endParaRPr lang="en-US" altLang="zh-TW">
              <a:latin typeface="Franklin Gothic Medium" charset="0"/>
              <a:ea typeface="微軟正黑體" charset="0"/>
              <a:cs typeface="微軟正黑體" charset="0"/>
            </a:endParaRPr>
          </a:p>
          <a:p>
            <a:r>
              <a:rPr lang="zh-TW" altLang="en-US">
                <a:latin typeface="Franklin Gothic Medium" charset="0"/>
                <a:ea typeface="微軟正黑體" charset="0"/>
                <a:cs typeface="微軟正黑體" charset="0"/>
              </a:rPr>
              <a:t>語意理解</a:t>
            </a:r>
            <a:endParaRPr lang="en-US" altLang="zh-TW">
              <a:latin typeface="Franklin Gothic Medium" charset="0"/>
              <a:ea typeface="微軟正黑體" charset="0"/>
              <a:cs typeface="微軟正黑體" charset="0"/>
            </a:endParaRPr>
          </a:p>
          <a:p>
            <a:r>
              <a:rPr lang="zh-TW" altLang="en-US">
                <a:latin typeface="Franklin Gothic Medium" charset="0"/>
                <a:ea typeface="微軟正黑體" charset="0"/>
                <a:cs typeface="微軟正黑體" charset="0"/>
              </a:rPr>
              <a:t>課本不是全部教學內容，會視孩子學習狀況增、刪調整。</a:t>
            </a:r>
            <a:endParaRPr lang="en-US" altLang="zh-TW">
              <a:latin typeface="Franklin Gothic Medium" charset="0"/>
              <a:ea typeface="微軟正黑體" charset="0"/>
              <a:cs typeface="微軟正黑體" charset="0"/>
            </a:endParaRPr>
          </a:p>
          <a:p>
            <a:pPr>
              <a:buFontTx/>
              <a:buNone/>
            </a:pPr>
            <a:endParaRPr lang="en-US" altLang="zh-TW">
              <a:latin typeface="Franklin Gothic Medium" charset="0"/>
              <a:ea typeface="微軟正黑體" charset="0"/>
              <a:cs typeface="微軟正黑體" charset="0"/>
            </a:endParaRPr>
          </a:p>
          <a:p>
            <a:endParaRPr lang="en-US" altLang="zh-TW">
              <a:latin typeface="Franklin Gothic Medium" charset="0"/>
              <a:ea typeface="微軟正黑體" charset="0"/>
              <a:cs typeface="微軟正黑體" charset="0"/>
            </a:endParaRPr>
          </a:p>
        </p:txBody>
      </p:sp>
      <p:sp>
        <p:nvSpPr>
          <p:cNvPr id="6149" name="頁尾版面配置區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 sz="3200">
                <a:solidFill>
                  <a:srgbClr val="483226"/>
                </a:solidFill>
                <a:latin typeface="Franklin Gothic Book" charset="0"/>
                <a:ea typeface="新細明體" charset="0"/>
                <a:cs typeface="新細明體" charset="0"/>
              </a:defRPr>
            </a:lvl1pPr>
            <a:lvl2pPr>
              <a:defRPr kumimoji="1" sz="28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2pPr>
            <a:lvl3pPr>
              <a:defRPr kumimoji="1" sz="24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3pPr>
            <a:lvl4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4pPr>
            <a:lvl5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5pPr>
            <a:lvl6pPr eaLnBrk="0" fontAlgn="base" hangingPunct="0">
              <a:spcAft>
                <a:spcPct val="0"/>
              </a:spcAft>
              <a:buBlip>
                <a:blip r:embed="rId2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6pPr>
            <a:lvl7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7pPr>
            <a:lvl8pPr eaLnBrk="0" fontAlgn="base" hangingPunct="0">
              <a:spcAft>
                <a:spcPct val="0"/>
              </a:spcAft>
              <a:buBlip>
                <a:blip r:embed="rId2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8pPr>
            <a:lvl9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9pPr>
          </a:lstStyle>
          <a:p>
            <a:r>
              <a:rPr kumimoji="0" lang="en-US" altLang="zh-TW" sz="1200">
                <a:solidFill>
                  <a:srgbClr val="002060"/>
                </a:solidFill>
                <a:latin typeface="Arial" charset="0"/>
              </a:rPr>
              <a:t>ThepowerpointTemplates.com</a:t>
            </a:r>
          </a:p>
        </p:txBody>
      </p:sp>
      <p:pic>
        <p:nvPicPr>
          <p:cNvPr id="6150" name="Picture 2" descr="My First Book蒙特梭利寶寶布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758" t="36517" r="2560" b="16443"/>
          <a:stretch>
            <a:fillRect/>
          </a:stretch>
        </p:blipFill>
        <p:spPr bwMode="auto">
          <a:xfrm>
            <a:off x="7594600" y="2579688"/>
            <a:ext cx="936625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7584" y="166849"/>
            <a:ext cx="7776864" cy="1101911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zh-TW" sz="2700" dirty="0" smtClean="0">
                <a:latin typeface="+mj-ea"/>
                <a:ea typeface="+mj-ea"/>
              </a:rPr>
              <a:t/>
            </a:r>
            <a:br>
              <a:rPr lang="en-US" altLang="zh-TW" sz="2700" dirty="0" smtClean="0">
                <a:latin typeface="+mj-ea"/>
                <a:ea typeface="+mj-ea"/>
              </a:rPr>
            </a:br>
            <a:r>
              <a:rPr lang="zh-TW" altLang="en-US" dirty="0"/>
              <a:t>句型</a:t>
            </a:r>
            <a:r>
              <a:rPr lang="zh-TW" altLang="en-US" dirty="0" smtClean="0"/>
              <a:t>複述與主題單字替</a:t>
            </a:r>
            <a:r>
              <a:rPr lang="zh-TW" altLang="en-US" dirty="0"/>
              <a:t>代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67544" y="1628800"/>
            <a:ext cx="7344940" cy="3657600"/>
          </a:xfrm>
          <a:solidFill>
            <a:srgbClr val="89EC78"/>
          </a:solidFill>
        </p:spPr>
        <p:txBody>
          <a:bodyPr/>
          <a:lstStyle/>
          <a:p>
            <a:r>
              <a:rPr lang="zh-TW" altLang="en-US" dirty="0">
                <a:latin typeface="Franklin Gothic Book" charset="0"/>
                <a:ea typeface="新細明體" charset="0"/>
              </a:rPr>
              <a:t> </a:t>
            </a:r>
            <a:r>
              <a:rPr lang="en-US" altLang="zh-TW" dirty="0">
                <a:latin typeface="Franklin Gothic Book" charset="0"/>
                <a:ea typeface="新細明體" charset="0"/>
              </a:rPr>
              <a:t>U5: I</a:t>
            </a:r>
            <a:r>
              <a:rPr lang="zh-TW" altLang="en-US" dirty="0">
                <a:latin typeface="Franklin Gothic Book" charset="0"/>
                <a:ea typeface="新細明體" charset="0"/>
              </a:rPr>
              <a:t> </a:t>
            </a:r>
            <a:r>
              <a:rPr lang="en-US" altLang="zh-TW" dirty="0">
                <a:latin typeface="Franklin Gothic Book" charset="0"/>
                <a:ea typeface="新細明體" charset="0"/>
              </a:rPr>
              <a:t>have</a:t>
            </a:r>
            <a:r>
              <a:rPr lang="zh-TW" altLang="en-US" dirty="0">
                <a:latin typeface="Franklin Gothic Book" charset="0"/>
                <a:ea typeface="新細明體" charset="0"/>
              </a:rPr>
              <a:t> </a:t>
            </a:r>
            <a:r>
              <a:rPr lang="en-US" altLang="zh-TW" u="sng" dirty="0">
                <a:solidFill>
                  <a:srgbClr val="FF0000"/>
                </a:solidFill>
                <a:latin typeface="Franklin Gothic Book" charset="0"/>
                <a:ea typeface="新細明體" charset="0"/>
              </a:rPr>
              <a:t>a</a:t>
            </a:r>
            <a:r>
              <a:rPr lang="zh-TW" altLang="en-US" u="sng" dirty="0">
                <a:solidFill>
                  <a:srgbClr val="FF0000"/>
                </a:solidFill>
                <a:latin typeface="Franklin Gothic Book" charset="0"/>
                <a:ea typeface="新細明體" charset="0"/>
              </a:rPr>
              <a:t> </a:t>
            </a:r>
            <a:r>
              <a:rPr lang="en-US" altLang="zh-TW" u="sng" dirty="0">
                <a:solidFill>
                  <a:srgbClr val="FF0000"/>
                </a:solidFill>
                <a:latin typeface="Franklin Gothic Book" charset="0"/>
                <a:ea typeface="新細明體" charset="0"/>
              </a:rPr>
              <a:t>dog</a:t>
            </a:r>
            <a:r>
              <a:rPr lang="en-US" altLang="zh-TW" dirty="0">
                <a:latin typeface="Franklin Gothic Book" charset="0"/>
                <a:ea typeface="新細明體" charset="0"/>
              </a:rPr>
              <a:t>.  He/</a:t>
            </a:r>
            <a:r>
              <a:rPr lang="zh-TW" altLang="en-US" dirty="0">
                <a:latin typeface="Franklin Gothic Book" charset="0"/>
                <a:ea typeface="新細明體" charset="0"/>
              </a:rPr>
              <a:t> </a:t>
            </a:r>
            <a:r>
              <a:rPr lang="en-US" altLang="zh-TW" dirty="0">
                <a:latin typeface="Franklin Gothic Book" charset="0"/>
                <a:ea typeface="新細明體" charset="0"/>
              </a:rPr>
              <a:t>She</a:t>
            </a:r>
            <a:r>
              <a:rPr lang="zh-TW" altLang="en-US" dirty="0">
                <a:latin typeface="Franklin Gothic Book" charset="0"/>
                <a:ea typeface="新細明體" charset="0"/>
              </a:rPr>
              <a:t> </a:t>
            </a:r>
            <a:r>
              <a:rPr lang="en-US" altLang="zh-TW" dirty="0">
                <a:latin typeface="Franklin Gothic Book" charset="0"/>
                <a:ea typeface="新細明體" charset="0"/>
              </a:rPr>
              <a:t>has</a:t>
            </a:r>
            <a:r>
              <a:rPr lang="zh-TW" altLang="en-US" dirty="0">
                <a:latin typeface="Franklin Gothic Book" charset="0"/>
                <a:ea typeface="新細明體" charset="0"/>
              </a:rPr>
              <a:t> </a:t>
            </a:r>
            <a:r>
              <a:rPr lang="en-US" altLang="zh-TW" u="sng" dirty="0">
                <a:solidFill>
                  <a:srgbClr val="FF0000"/>
                </a:solidFill>
                <a:latin typeface="Franklin Gothic Book" charset="0"/>
                <a:ea typeface="新細明體" charset="0"/>
              </a:rPr>
              <a:t>a</a:t>
            </a:r>
            <a:r>
              <a:rPr lang="zh-TW" altLang="en-US" u="sng" dirty="0">
                <a:solidFill>
                  <a:srgbClr val="FF0000"/>
                </a:solidFill>
                <a:latin typeface="Franklin Gothic Book" charset="0"/>
                <a:ea typeface="新細明體" charset="0"/>
              </a:rPr>
              <a:t> </a:t>
            </a:r>
            <a:r>
              <a:rPr lang="en-US" altLang="zh-TW" u="sng" dirty="0">
                <a:solidFill>
                  <a:srgbClr val="FF0000"/>
                </a:solidFill>
                <a:latin typeface="Franklin Gothic Book" charset="0"/>
                <a:ea typeface="新細明體" charset="0"/>
              </a:rPr>
              <a:t>dog</a:t>
            </a:r>
            <a:r>
              <a:rPr lang="en-US" altLang="zh-TW" dirty="0">
                <a:latin typeface="Franklin Gothic Book" charset="0"/>
                <a:ea typeface="新細明體" charset="0"/>
              </a:rPr>
              <a:t>.</a:t>
            </a:r>
          </a:p>
          <a:p>
            <a:r>
              <a:rPr lang="en-US" altLang="zh-TW" dirty="0">
                <a:solidFill>
                  <a:schemeClr val="tx1"/>
                </a:solidFill>
                <a:latin typeface="Franklin Gothic Book" charset="0"/>
                <a:ea typeface="新細明體" charset="0"/>
              </a:rPr>
              <a:t>U6:  She’s </a:t>
            </a:r>
            <a:r>
              <a:rPr lang="en-US" altLang="zh-TW" u="sng" dirty="0">
                <a:solidFill>
                  <a:srgbClr val="FF0000"/>
                </a:solidFill>
                <a:latin typeface="Franklin Gothic Book" charset="0"/>
                <a:ea typeface="新細明體" charset="0"/>
              </a:rPr>
              <a:t>in the living room</a:t>
            </a:r>
            <a:r>
              <a:rPr lang="en-US" altLang="zh-TW" dirty="0">
                <a:solidFill>
                  <a:schemeClr val="tx1"/>
                </a:solidFill>
                <a:latin typeface="Franklin Gothic Book" charset="0"/>
                <a:ea typeface="新細明體" charset="0"/>
              </a:rPr>
              <a:t>.</a:t>
            </a:r>
          </a:p>
          <a:p>
            <a:pPr>
              <a:buFontTx/>
              <a:buNone/>
            </a:pPr>
            <a:r>
              <a:rPr lang="en-US" altLang="zh-TW" dirty="0">
                <a:solidFill>
                  <a:schemeClr val="tx1"/>
                </a:solidFill>
                <a:latin typeface="Franklin Gothic Book" charset="0"/>
                <a:ea typeface="新細明體" charset="0"/>
              </a:rPr>
              <a:t>             They’re in the bedroom.</a:t>
            </a:r>
          </a:p>
          <a:p>
            <a:r>
              <a:rPr lang="en-US" altLang="zh-TW" dirty="0">
                <a:solidFill>
                  <a:schemeClr val="tx1"/>
                </a:solidFill>
                <a:latin typeface="Franklin Gothic Book" charset="0"/>
                <a:ea typeface="新細明體" charset="0"/>
              </a:rPr>
              <a:t>U7: I like </a:t>
            </a:r>
            <a:r>
              <a:rPr lang="en-US" altLang="zh-TW" u="sng" dirty="0">
                <a:solidFill>
                  <a:srgbClr val="FF0000"/>
                </a:solidFill>
                <a:latin typeface="Franklin Gothic Book" charset="0"/>
                <a:ea typeface="新細明體" charset="0"/>
              </a:rPr>
              <a:t>cake and milk.</a:t>
            </a:r>
          </a:p>
          <a:p>
            <a:pPr>
              <a:buFontTx/>
              <a:buNone/>
            </a:pPr>
            <a:r>
              <a:rPr lang="en-US" altLang="zh-TW" dirty="0">
                <a:solidFill>
                  <a:schemeClr val="tx1"/>
                </a:solidFill>
                <a:latin typeface="Franklin Gothic Book" charset="0"/>
                <a:ea typeface="新細明體" charset="0"/>
              </a:rPr>
              <a:t>          I don’t like </a:t>
            </a:r>
            <a:r>
              <a:rPr lang="en-US" altLang="zh-TW" u="sng" dirty="0">
                <a:solidFill>
                  <a:srgbClr val="FF0000"/>
                </a:solidFill>
                <a:latin typeface="Franklin Gothic Book" charset="0"/>
                <a:ea typeface="新細明體" charset="0"/>
              </a:rPr>
              <a:t>salad and fish.</a:t>
            </a:r>
          </a:p>
          <a:p>
            <a:r>
              <a:rPr lang="en-US" altLang="zh-TW" dirty="0">
                <a:solidFill>
                  <a:srgbClr val="FF0000"/>
                </a:solidFill>
                <a:latin typeface="Franklin Gothic Book" charset="0"/>
                <a:ea typeface="新細明體" charset="0"/>
              </a:rPr>
              <a:t> U8: I’m hungry. He’s/ She’s thirsty.</a:t>
            </a:r>
          </a:p>
          <a:p>
            <a:pPr>
              <a:buFontTx/>
              <a:buNone/>
            </a:pPr>
            <a:endParaRPr lang="en-US" altLang="zh-TW" dirty="0">
              <a:solidFill>
                <a:schemeClr val="tx1"/>
              </a:solidFill>
              <a:latin typeface="Franklin Gothic Book" charset="0"/>
              <a:ea typeface="新細明體" charset="0"/>
            </a:endParaRPr>
          </a:p>
          <a:p>
            <a:pPr>
              <a:buFontTx/>
              <a:buNone/>
            </a:pPr>
            <a:endParaRPr lang="en-US" altLang="zh-TW" dirty="0">
              <a:latin typeface="Franklin Gothic Book" charset="0"/>
              <a:ea typeface="新細明體" charset="0"/>
            </a:endParaRPr>
          </a:p>
          <a:p>
            <a:pPr>
              <a:buFontTx/>
              <a:buNone/>
            </a:pPr>
            <a:endParaRPr lang="zh-TW" altLang="en-US" dirty="0">
              <a:solidFill>
                <a:schemeClr val="tx1"/>
              </a:solidFill>
              <a:latin typeface="Franklin Gothic Book" charset="0"/>
              <a:ea typeface="新細明體" charset="0"/>
            </a:endParaRPr>
          </a:p>
        </p:txBody>
      </p:sp>
      <p:sp>
        <p:nvSpPr>
          <p:cNvPr id="7172" name="頁尾版面配置區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 sz="3200">
                <a:solidFill>
                  <a:srgbClr val="483226"/>
                </a:solidFill>
                <a:latin typeface="Franklin Gothic Book" charset="0"/>
                <a:ea typeface="新細明體" charset="0"/>
                <a:cs typeface="新細明體" charset="0"/>
              </a:defRPr>
            </a:lvl1pPr>
            <a:lvl2pPr>
              <a:defRPr kumimoji="1" sz="28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2pPr>
            <a:lvl3pPr>
              <a:defRPr kumimoji="1" sz="24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3pPr>
            <a:lvl4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4pPr>
            <a:lvl5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5pPr>
            <a:lvl6pPr eaLnBrk="0" fontAlgn="base" hangingPunct="0">
              <a:spcAft>
                <a:spcPct val="0"/>
              </a:spcAft>
              <a:buBlip>
                <a:blip r:embed="rId2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6pPr>
            <a:lvl7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7pPr>
            <a:lvl8pPr eaLnBrk="0" fontAlgn="base" hangingPunct="0">
              <a:spcAft>
                <a:spcPct val="0"/>
              </a:spcAft>
              <a:buBlip>
                <a:blip r:embed="rId2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8pPr>
            <a:lvl9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9pPr>
          </a:lstStyle>
          <a:p>
            <a:r>
              <a:rPr kumimoji="0" lang="en-US" altLang="zh-TW" sz="1200">
                <a:solidFill>
                  <a:srgbClr val="002060"/>
                </a:solidFill>
                <a:latin typeface="Arial" charset="0"/>
              </a:rPr>
              <a:t>ThepowerpointTemplates.com</a:t>
            </a:r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0"/>
            <a:ext cx="7162800" cy="7508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5400" dirty="0">
                <a:solidFill>
                  <a:srgbClr val="0000FF"/>
                </a:solidFill>
                <a:latin typeface="Andy" charset="0"/>
                <a:ea typeface="文鼎中特廣告體" charset="0"/>
                <a:cs typeface="文鼎中特廣告體" charset="0"/>
              </a:rPr>
              <a:t>回家作業內容及方式</a:t>
            </a:r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-22001" y="1772816"/>
            <a:ext cx="9324528" cy="5085184"/>
          </a:xfrm>
          <a:blipFill dpi="0" rotWithShape="1">
            <a:blip r:embed="rId3"/>
            <a:srcRect/>
            <a:tile tx="0" ty="0" sx="100000" sy="100000" flip="none" algn="tl"/>
          </a:blipFill>
          <a:ln w="10000" cap="flat">
            <a:solidFill>
              <a:schemeClr val="accent1"/>
            </a:solidFill>
            <a:miter lim="800000"/>
            <a:headEnd/>
            <a:tailEnd/>
          </a:ln>
          <a:effectLst>
            <a:outerShdw blurRad="76200" dist="50800" dir="5400000" rotWithShape="0">
              <a:srgbClr val="4E3B30">
                <a:alpha val="59998"/>
              </a:srgbClr>
            </a:outerShdw>
          </a:effectLst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kumimoji="0" lang="zh-TW" altLang="en-US" sz="2400" dirty="0" smtClean="0">
                <a:solidFill>
                  <a:srgbClr val="0000FF"/>
                </a:solidFill>
                <a:latin typeface="Andy" charset="0"/>
                <a:ea typeface="微軟正黑體" charset="0"/>
                <a:cs typeface="微軟正黑體" charset="0"/>
              </a:rPr>
              <a:t>聽力作業分兩</a:t>
            </a:r>
            <a:r>
              <a:rPr kumimoji="0" lang="zh-TW" altLang="en-US" sz="2400" dirty="0">
                <a:solidFill>
                  <a:srgbClr val="0000FF"/>
                </a:solidFill>
                <a:latin typeface="Andy" charset="0"/>
                <a:ea typeface="微軟正黑體" charset="0"/>
                <a:cs typeface="微軟正黑體" charset="0"/>
              </a:rPr>
              <a:t>種方式</a:t>
            </a:r>
            <a:r>
              <a:rPr kumimoji="0" lang="en-US" altLang="zh-TW" sz="2400" dirty="0">
                <a:solidFill>
                  <a:srgbClr val="0000FF"/>
                </a:solidFill>
                <a:latin typeface="Andy" charset="0"/>
                <a:ea typeface="微軟正黑體" charset="0"/>
                <a:cs typeface="微軟正黑體" charset="0"/>
              </a:rPr>
              <a:t>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latin typeface="Andy" charset="0"/>
                <a:ea typeface="微軟正黑體" charset="0"/>
                <a:cs typeface="微軟正黑體" charset="0"/>
              </a:rPr>
              <a:t>(</a:t>
            </a:r>
            <a:r>
              <a:rPr kumimoji="0" lang="zh-TW" altLang="en-US" sz="2400" dirty="0">
                <a:solidFill>
                  <a:srgbClr val="FF0000"/>
                </a:solidFill>
                <a:latin typeface="Andy" charset="0"/>
                <a:ea typeface="微軟正黑體" charset="0"/>
                <a:cs typeface="微軟正黑體" charset="0"/>
              </a:rPr>
              <a:t>一</a:t>
            </a:r>
            <a:r>
              <a:rPr kumimoji="0" lang="en-US" altLang="zh-TW" sz="2400" dirty="0">
                <a:solidFill>
                  <a:srgbClr val="FF0000"/>
                </a:solidFill>
                <a:latin typeface="Andy" charset="0"/>
                <a:ea typeface="微軟正黑體" charset="0"/>
                <a:cs typeface="微軟正黑體" charset="0"/>
              </a:rPr>
              <a:t>)</a:t>
            </a:r>
            <a:r>
              <a:rPr kumimoji="0" lang="en-US" altLang="zh-TW" sz="2400" dirty="0">
                <a:solidFill>
                  <a:srgbClr val="0000FF"/>
                </a:solidFill>
                <a:latin typeface="Andy" charset="0"/>
                <a:ea typeface="微軟正黑體" charset="0"/>
                <a:cs typeface="微軟正黑體" charset="0"/>
              </a:rPr>
              <a:t>LRS</a:t>
            </a:r>
            <a:r>
              <a:rPr kumimoji="0" lang="en-US" altLang="zh-TW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 </a:t>
            </a:r>
            <a:r>
              <a:rPr kumimoji="0" lang="zh-TW" altLang="en-US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聽</a:t>
            </a:r>
            <a:r>
              <a:rPr kumimoji="0" lang="en-US" altLang="zh-TW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(</a:t>
            </a:r>
            <a:r>
              <a:rPr kumimoji="0" lang="en-US" altLang="zh-TW" sz="2400" b="1" u="sng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L</a:t>
            </a:r>
            <a:r>
              <a:rPr kumimoji="0" lang="en-US" altLang="zh-TW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isten)</a:t>
            </a:r>
            <a:r>
              <a:rPr kumimoji="0" lang="zh-TW" altLang="en-US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、唸</a:t>
            </a:r>
            <a:r>
              <a:rPr kumimoji="0" lang="en-US" altLang="zh-TW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(</a:t>
            </a:r>
            <a:r>
              <a:rPr kumimoji="0" lang="en-US" altLang="zh-TW" sz="2400" b="1" u="sng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R</a:t>
            </a:r>
            <a:r>
              <a:rPr kumimoji="0" lang="en-US" altLang="zh-TW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ead)</a:t>
            </a:r>
            <a:r>
              <a:rPr kumimoji="0" lang="zh-TW" altLang="en-US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、簽</a:t>
            </a:r>
            <a:r>
              <a:rPr kumimoji="0" lang="en-US" altLang="zh-TW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(</a:t>
            </a:r>
            <a:r>
              <a:rPr kumimoji="0" lang="en-US" altLang="zh-TW" sz="2400" b="1" u="sng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S</a:t>
            </a:r>
            <a:r>
              <a:rPr kumimoji="0" lang="en-US" altLang="zh-TW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ign)</a:t>
            </a:r>
            <a:r>
              <a:rPr kumimoji="0" lang="zh-TW" altLang="en-US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 </a:t>
            </a:r>
            <a:endParaRPr kumimoji="0" lang="en-US" altLang="zh-TW" sz="2400" dirty="0">
              <a:solidFill>
                <a:srgbClr val="000000"/>
              </a:solidFill>
              <a:latin typeface="Andy" charset="0"/>
              <a:ea typeface="微軟正黑體" charset="0"/>
              <a:cs typeface="微軟正黑體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kumimoji="0" lang="zh-TW" altLang="en-US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     </a:t>
            </a:r>
            <a:r>
              <a:rPr kumimoji="0" lang="en-US" altLang="zh-TW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(</a:t>
            </a:r>
            <a:r>
              <a:rPr kumimoji="0" lang="zh-TW" altLang="en-US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聽音檔數遍能獨立</a:t>
            </a:r>
            <a:r>
              <a:rPr kumimoji="0" lang="zh-TW" altLang="en-US" sz="2400" u="sng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朗讀給家長聽</a:t>
            </a:r>
            <a:r>
              <a:rPr kumimoji="0" lang="zh-TW" altLang="en-US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後，</a:t>
            </a:r>
            <a:r>
              <a:rPr kumimoji="0" lang="zh-TW" altLang="en-US" sz="2400" i="1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請家長在</a:t>
            </a:r>
            <a:r>
              <a:rPr kumimoji="0" lang="en-US" altLang="zh-TW" sz="2400" i="1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LRS</a:t>
            </a:r>
            <a:r>
              <a:rPr kumimoji="0" lang="zh-TW" altLang="en-US" sz="2400" i="1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表簽名</a:t>
            </a:r>
            <a:r>
              <a:rPr kumimoji="0" lang="en-US" altLang="zh-TW" sz="2400" i="1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,</a:t>
            </a:r>
            <a:r>
              <a:rPr kumimoji="0" lang="zh-TW" altLang="en-US" sz="2400" i="1" dirty="0" smtClean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並依</a:t>
            </a:r>
            <a:endParaRPr kumimoji="0" lang="en-US" altLang="zh-TW" sz="2400" i="1" dirty="0" smtClean="0">
              <a:solidFill>
                <a:srgbClr val="000000"/>
              </a:solidFill>
              <a:latin typeface="Andy" charset="0"/>
              <a:ea typeface="微軟正黑體" charset="0"/>
              <a:cs typeface="微軟正黑體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kumimoji="0" lang="en-US" altLang="zh-TW" sz="2400" i="1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 </a:t>
            </a:r>
            <a:r>
              <a:rPr kumimoji="0" lang="en-US" altLang="zh-TW" sz="2400" i="1" dirty="0" smtClean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     </a:t>
            </a:r>
            <a:r>
              <a:rPr kumimoji="0" lang="zh-TW" altLang="en-US" sz="2400" i="1" dirty="0" smtClean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孩子的表現將笑臉著</a:t>
            </a:r>
            <a:r>
              <a:rPr kumimoji="0" lang="zh-TW" altLang="en-US" sz="2400" i="1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色。</a:t>
            </a:r>
            <a:r>
              <a:rPr kumimoji="0" lang="zh-TW" altLang="en-US" sz="2400" i="1" dirty="0">
                <a:solidFill>
                  <a:srgbClr val="FF0000"/>
                </a:solidFill>
                <a:latin typeface="Andy" charset="0"/>
                <a:ea typeface="微軟正黑體" charset="0"/>
                <a:cs typeface="微軟正黑體" charset="0"/>
              </a:rPr>
              <a:t>此項作業納入成績加分計算</a:t>
            </a:r>
            <a:r>
              <a:rPr kumimoji="0" lang="zh-TW" altLang="en-US" sz="2400" i="1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。</a:t>
            </a:r>
            <a:r>
              <a:rPr kumimoji="0" lang="en-US" altLang="zh-TW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)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kumimoji="0" lang="en-US" altLang="zh-TW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(</a:t>
            </a:r>
            <a:r>
              <a:rPr kumimoji="0" lang="zh-TW" altLang="en-US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二</a:t>
            </a:r>
            <a:r>
              <a:rPr kumimoji="0" lang="en-US" altLang="zh-TW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)</a:t>
            </a:r>
            <a:r>
              <a:rPr kumimoji="0" lang="en-US" altLang="zh-TW" sz="2400" dirty="0">
                <a:solidFill>
                  <a:srgbClr val="0000FF"/>
                </a:solidFill>
                <a:latin typeface="Andy" charset="0"/>
                <a:ea typeface="微軟正黑體" charset="0"/>
                <a:cs typeface="微軟正黑體" charset="0"/>
              </a:rPr>
              <a:t>SB p.2-3 </a:t>
            </a:r>
            <a:r>
              <a:rPr kumimoji="0" lang="zh-TW" altLang="en-US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聽</a:t>
            </a:r>
            <a:r>
              <a:rPr kumimoji="0" lang="en-US" altLang="zh-TW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CD</a:t>
            </a:r>
            <a:r>
              <a:rPr kumimoji="0" lang="zh-TW" altLang="en-US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即可簽名，</a:t>
            </a:r>
            <a:r>
              <a:rPr kumimoji="0" lang="zh-TW" altLang="en-US" sz="2400" b="1" dirty="0" smtClean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依個別孩子狀況股利跟讀或獨立唸讀</a:t>
            </a:r>
            <a:endParaRPr kumimoji="0" lang="en-US" altLang="zh-TW" sz="2400" b="1" dirty="0">
              <a:solidFill>
                <a:srgbClr val="000000"/>
              </a:solidFill>
              <a:latin typeface="Andy" charset="0"/>
              <a:ea typeface="微軟正黑體" charset="0"/>
              <a:cs typeface="微軟正黑體" charset="0"/>
            </a:endParaRPr>
          </a:p>
          <a:p>
            <a:pPr marL="0" indent="0" eaLnBrk="1" hangingPunct="1">
              <a:lnSpc>
                <a:spcPct val="80000"/>
              </a:lnSpc>
            </a:pPr>
            <a:r>
              <a:rPr kumimoji="0" lang="zh-TW" altLang="en-US" sz="2400" b="1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寫</a:t>
            </a:r>
            <a:r>
              <a:rPr kumimoji="0" lang="en-US" altLang="zh-TW" sz="2400" b="1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(Write)</a:t>
            </a:r>
            <a:r>
              <a:rPr kumimoji="0" lang="zh-TW" altLang="en-US" sz="2400" b="1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字母本</a:t>
            </a:r>
            <a:r>
              <a:rPr kumimoji="0" lang="en-US" altLang="zh-TW" sz="2400" b="1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EB1, EB2 (HW1, HW2)</a:t>
            </a:r>
          </a:p>
          <a:p>
            <a:pPr marL="0" indent="0" eaLnBrk="1" hangingPunct="1">
              <a:lnSpc>
                <a:spcPct val="80000"/>
              </a:lnSpc>
            </a:pPr>
            <a:r>
              <a:rPr kumimoji="0" lang="zh-TW" altLang="en-US" sz="2400" b="1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訂、簽作業</a:t>
            </a:r>
            <a:r>
              <a:rPr kumimoji="0" lang="zh-TW" altLang="en-US" sz="2400" b="1" dirty="0">
                <a:solidFill>
                  <a:srgbClr val="C00000"/>
                </a:solidFill>
                <a:latin typeface="Andy" charset="0"/>
                <a:ea typeface="微軟正黑體" charset="0"/>
                <a:cs typeface="微軟正黑體" charset="0"/>
              </a:rPr>
              <a:t> </a:t>
            </a:r>
            <a:r>
              <a:rPr kumimoji="0" lang="en-US" altLang="zh-TW" sz="2400" b="1" dirty="0">
                <a:solidFill>
                  <a:srgbClr val="FF0000"/>
                </a:solidFill>
                <a:latin typeface="Andy" charset="0"/>
                <a:ea typeface="微軟正黑體" charset="0"/>
                <a:cs typeface="微軟正黑體" charset="0"/>
              </a:rPr>
              <a:t> (</a:t>
            </a:r>
            <a:r>
              <a:rPr kumimoji="0" lang="zh-TW" altLang="en-US" sz="2400" b="1" dirty="0">
                <a:solidFill>
                  <a:srgbClr val="FF0000"/>
                </a:solidFill>
                <a:latin typeface="Andy" charset="0"/>
                <a:ea typeface="微軟正黑體" charset="0"/>
                <a:cs typeface="微軟正黑體" charset="0"/>
              </a:rPr>
              <a:t>作業未訂正    、遲交</a:t>
            </a:r>
            <a:r>
              <a:rPr kumimoji="0" lang="en-US" altLang="zh-TW" sz="2400" b="1" dirty="0">
                <a:solidFill>
                  <a:srgbClr val="FF0000"/>
                </a:solidFill>
                <a:latin typeface="Andy" charset="0"/>
                <a:ea typeface="微軟正黑體" charset="0"/>
                <a:cs typeface="微軟正黑體" charset="0"/>
              </a:rPr>
              <a:t>(late)</a:t>
            </a:r>
            <a:r>
              <a:rPr kumimoji="0" lang="zh-TW" altLang="en-US" sz="2400" b="1" dirty="0">
                <a:solidFill>
                  <a:srgbClr val="FF0000"/>
                </a:solidFill>
                <a:latin typeface="Andy" charset="0"/>
                <a:ea typeface="微軟正黑體" charset="0"/>
                <a:cs typeface="微軟正黑體" charset="0"/>
              </a:rPr>
              <a:t>將酌減作業成績</a:t>
            </a:r>
            <a:r>
              <a:rPr kumimoji="0" lang="en-US" altLang="zh-TW" sz="2400" b="1" dirty="0">
                <a:solidFill>
                  <a:srgbClr val="FF0000"/>
                </a:solidFill>
                <a:latin typeface="Andy" charset="0"/>
                <a:ea typeface="微軟正黑體" charset="0"/>
                <a:cs typeface="微軟正黑體" charset="0"/>
              </a:rPr>
              <a:t>)</a:t>
            </a:r>
          </a:p>
          <a:p>
            <a:pPr marL="0" indent="0" eaLnBrk="1" hangingPunct="1">
              <a:lnSpc>
                <a:spcPct val="80000"/>
              </a:lnSpc>
            </a:pPr>
            <a:r>
              <a:rPr kumimoji="0" lang="zh-TW" altLang="en-US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若有特殊原因無法準時繳交作業，請於作業本註明原因並請</a:t>
            </a:r>
            <a:r>
              <a:rPr kumimoji="0" lang="zh-TW" altLang="en-US" sz="2400" dirty="0" smtClean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家長簽</a:t>
            </a:r>
            <a:endParaRPr kumimoji="0" lang="en-US" altLang="zh-TW" sz="2400" dirty="0" smtClean="0">
              <a:solidFill>
                <a:srgbClr val="000000"/>
              </a:solidFill>
              <a:latin typeface="Andy" charset="0"/>
              <a:ea typeface="微軟正黑體" charset="0"/>
              <a:cs typeface="微軟正黑體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kumimoji="0" lang="en-US" altLang="zh-TW" sz="2400" dirty="0" smtClean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  </a:t>
            </a:r>
            <a:r>
              <a:rPr kumimoji="0" lang="zh-TW" altLang="en-US" sz="2400" dirty="0" smtClean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名</a:t>
            </a:r>
            <a:r>
              <a:rPr kumimoji="0" lang="zh-TW" altLang="en-US" sz="2400" b="1" dirty="0">
                <a:solidFill>
                  <a:srgbClr val="C00000"/>
                </a:solidFill>
                <a:latin typeface="Andy" charset="0"/>
                <a:ea typeface="微軟正黑體" charset="0"/>
                <a:cs typeface="微軟正黑體" charset="0"/>
              </a:rPr>
              <a:t>，並叮嚀孩子主動繳交作業</a:t>
            </a:r>
            <a:r>
              <a:rPr kumimoji="0" lang="zh-TW" altLang="en-US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          </a:t>
            </a:r>
            <a:endParaRPr kumimoji="0" lang="en-US" altLang="zh-TW" dirty="0">
              <a:solidFill>
                <a:srgbClr val="000000"/>
              </a:solidFill>
              <a:latin typeface="Andy" charset="0"/>
              <a:ea typeface="微軟正黑體" charset="0"/>
              <a:cs typeface="微軟正黑體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kumimoji="0" lang="zh-TW" altLang="en-US" dirty="0">
                <a:solidFill>
                  <a:srgbClr val="C00000"/>
                </a:solidFill>
                <a:latin typeface="Andy" charset="0"/>
                <a:ea typeface="微軟正黑體" charset="0"/>
                <a:cs typeface="微軟正黑體" charset="0"/>
              </a:rPr>
              <a:t>          </a:t>
            </a:r>
            <a:r>
              <a:rPr kumimoji="0" lang="zh-TW" altLang="en-US" sz="2000" dirty="0">
                <a:solidFill>
                  <a:srgbClr val="C00000"/>
                </a:solidFill>
                <a:latin typeface="Andy" charset="0"/>
                <a:ea typeface="微軟正黑體" charset="0"/>
                <a:cs typeface="微軟正黑體" charset="0"/>
              </a:rPr>
              <a:t>能仔細聽老師交待回家作業、抄聯絡簿、主動整理簿本、</a:t>
            </a:r>
            <a:endParaRPr kumimoji="0" lang="en-US" altLang="zh-TW" sz="2000" dirty="0">
              <a:solidFill>
                <a:srgbClr val="C00000"/>
              </a:solidFill>
              <a:latin typeface="Andy" charset="0"/>
              <a:ea typeface="微軟正黑體" charset="0"/>
              <a:cs typeface="微軟正黑體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kumimoji="0" lang="zh-TW" altLang="en-US" sz="2000" dirty="0">
                <a:solidFill>
                  <a:srgbClr val="C00000"/>
                </a:solidFill>
                <a:latin typeface="Andy" charset="0"/>
                <a:ea typeface="微軟正黑體" charset="0"/>
                <a:cs typeface="微軟正黑體" charset="0"/>
              </a:rPr>
              <a:t>                完成作業並準時繳交是低年級需培養的責任感與習慣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kumimoji="0" lang="en-US" altLang="zh-TW" sz="1800" dirty="0">
              <a:solidFill>
                <a:srgbClr val="000000"/>
              </a:solidFill>
              <a:latin typeface="Andy" charset="0"/>
              <a:ea typeface="微軟正黑體" charset="0"/>
              <a:cs typeface="微軟正黑體" charset="0"/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kumimoji="0" lang="zh-TW" altLang="en-US" sz="1800" dirty="0">
                <a:solidFill>
                  <a:srgbClr val="FF0000"/>
                </a:solidFill>
                <a:latin typeface="Andy" charset="0"/>
                <a:ea typeface="微軟正黑體" charset="0"/>
                <a:cs typeface="微軟正黑體" charset="0"/>
              </a:rPr>
              <a:t>低年級就養成孩子自動完成功課的責任感 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US" altLang="zh-TW" sz="1800" dirty="0">
                <a:solidFill>
                  <a:srgbClr val="FF0000"/>
                </a:solidFill>
                <a:latin typeface="Arial" charset="0"/>
                <a:ea typeface="文鼎中特廣告體" charset="0"/>
                <a:cs typeface="文鼎中特廣告體" charset="0"/>
              </a:rPr>
              <a:t>~</a:t>
            </a:r>
            <a:r>
              <a:rPr lang="zh-TW" altLang="en-US" sz="1800" dirty="0">
                <a:solidFill>
                  <a:srgbClr val="FF0000"/>
                </a:solidFill>
                <a:latin typeface="Arial" charset="0"/>
                <a:ea typeface="文鼎中特廣告體" charset="0"/>
                <a:cs typeface="文鼎中特廣告體" charset="0"/>
              </a:rPr>
              <a:t>我們一起努力吧</a:t>
            </a:r>
            <a:r>
              <a:rPr lang="en-US" altLang="zh-TW" sz="1800" dirty="0">
                <a:solidFill>
                  <a:srgbClr val="FF0000"/>
                </a:solidFill>
                <a:latin typeface="Arial" charset="0"/>
                <a:ea typeface="文鼎中特廣告體" charset="0"/>
                <a:cs typeface="文鼎中特廣告體" charset="0"/>
              </a:rPr>
              <a:t>!~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zh-TW" altLang="en-US" sz="1800" dirty="0">
              <a:solidFill>
                <a:srgbClr val="000000"/>
              </a:solidFill>
              <a:latin typeface="Arial" charset="0"/>
              <a:ea typeface="文鼎中特廣告體" charset="0"/>
              <a:cs typeface="文鼎中特廣告體" charset="0"/>
            </a:endParaRPr>
          </a:p>
        </p:txBody>
      </p:sp>
      <p:pic>
        <p:nvPicPr>
          <p:cNvPr id="8196" name="Picture 5" descr="E031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96188" y="4941888"/>
            <a:ext cx="1098550" cy="1152525"/>
          </a:xfrm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197" name="等腰三角形 1"/>
          <p:cNvSpPr>
            <a:spLocks noChangeArrowheads="1"/>
          </p:cNvSpPr>
          <p:nvPr/>
        </p:nvSpPr>
        <p:spPr bwMode="auto">
          <a:xfrm>
            <a:off x="3635896" y="3933056"/>
            <a:ext cx="288925" cy="288925"/>
          </a:xfrm>
          <a:prstGeom prst="triangle">
            <a:avLst>
              <a:gd name="adj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" name="橢圓形圖說文字 1"/>
          <p:cNvSpPr/>
          <p:nvPr/>
        </p:nvSpPr>
        <p:spPr>
          <a:xfrm>
            <a:off x="3995936" y="750887"/>
            <a:ext cx="3384376" cy="1021929"/>
          </a:xfrm>
          <a:prstGeom prst="wedgeEllipseCallout">
            <a:avLst>
              <a:gd name="adj1" fmla="val -31452"/>
              <a:gd name="adj2" fmla="val 8953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sz="2200" b="1" dirty="0" smtClean="0">
                <a:solidFill>
                  <a:srgbClr val="7030A0"/>
                </a:solidFill>
                <a:latin typeface="王漢宗粗圓體一雙空" panose="02020600000000000000" pitchFamily="18" charset="-120"/>
                <a:ea typeface="王漢宗粗圓體一雙空" panose="02020600000000000000" pitchFamily="18" charset="-120"/>
              </a:rPr>
              <a:t>確實完成功課</a:t>
            </a:r>
            <a:endParaRPr lang="en-US" altLang="zh-TW" sz="2200" b="1" dirty="0" smtClean="0">
              <a:solidFill>
                <a:srgbClr val="7030A0"/>
              </a:solidFill>
              <a:latin typeface="王漢宗粗圓體一雙空" panose="02020600000000000000" pitchFamily="18" charset="-120"/>
              <a:ea typeface="王漢宗粗圓體一雙空" panose="02020600000000000000" pitchFamily="18" charset="-120"/>
            </a:endParaRPr>
          </a:p>
          <a:p>
            <a:pPr algn="ctr">
              <a:defRPr/>
            </a:pPr>
            <a:r>
              <a:rPr lang="zh-TW" altLang="en-US" sz="2200" b="1" dirty="0" smtClean="0">
                <a:solidFill>
                  <a:srgbClr val="7030A0"/>
                </a:solidFill>
                <a:latin typeface="王漢宗粗圓體一雙空" panose="02020600000000000000" pitchFamily="18" charset="-120"/>
                <a:ea typeface="王漢宗粗圓體一雙空" panose="02020600000000000000" pitchFamily="18" charset="-120"/>
              </a:rPr>
              <a:t>為學習效果加分</a:t>
            </a:r>
            <a:endParaRPr lang="zh-TW" altLang="en-US" sz="2200" b="1" dirty="0">
              <a:solidFill>
                <a:srgbClr val="7030A0"/>
              </a:solidFill>
              <a:latin typeface="王漢宗粗圓體一雙空" panose="02020600000000000000" pitchFamily="18" charset="-120"/>
              <a:ea typeface="王漢宗粗圓體一雙空" panose="02020600000000000000" pitchFamily="18" charset="-12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601439"/>
            <a:ext cx="7313612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4800" dirty="0">
                <a:latin typeface="Andy" charset="0"/>
                <a:ea typeface="文鼎中特廣告體" charset="0"/>
                <a:cs typeface="文鼎中特廣告體" charset="0"/>
              </a:rPr>
              <a:t>評量範圍與方式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655763" y="1700213"/>
            <a:ext cx="5832475" cy="3816350"/>
          </a:xfrm>
          <a:solidFill>
            <a:srgbClr val="CCFF99"/>
          </a:solidFill>
        </p:spPr>
        <p:txBody>
          <a:bodyPr/>
          <a:lstStyle/>
          <a:p>
            <a:pPr eaLnBrk="1" hangingPunct="1"/>
            <a:r>
              <a:rPr kumimoji="0" lang="zh-TW" altLang="en-US" sz="2400">
                <a:latin typeface="Andy" charset="0"/>
                <a:ea typeface="微軟正黑體" charset="0"/>
                <a:cs typeface="微軟正黑體" charset="0"/>
              </a:rPr>
              <a:t>期中 評量</a:t>
            </a:r>
            <a:r>
              <a:rPr lang="en-US" altLang="zh-TW" sz="2400" b="1">
                <a:solidFill>
                  <a:srgbClr val="FF0000"/>
                </a:solidFill>
                <a:latin typeface="微軟正黑體" charset="0"/>
                <a:ea typeface="微軟正黑體" charset="0"/>
                <a:cs typeface="微軟正黑體" charset="0"/>
              </a:rPr>
              <a:t>4/22</a:t>
            </a:r>
            <a:r>
              <a:rPr lang="zh-TW" altLang="en-US" sz="2400" b="1">
                <a:solidFill>
                  <a:srgbClr val="FF0000"/>
                </a:solidFill>
                <a:latin typeface="微軟正黑體" charset="0"/>
                <a:ea typeface="微軟正黑體" charset="0"/>
                <a:cs typeface="微軟正黑體" charset="0"/>
              </a:rPr>
              <a:t>、</a:t>
            </a:r>
            <a:r>
              <a:rPr lang="en-US" altLang="zh-TW" sz="2400" b="1">
                <a:solidFill>
                  <a:srgbClr val="FF0000"/>
                </a:solidFill>
                <a:latin typeface="微軟正黑體" charset="0"/>
                <a:ea typeface="微軟正黑體" charset="0"/>
                <a:cs typeface="微軟正黑體" charset="0"/>
              </a:rPr>
              <a:t>23</a:t>
            </a:r>
            <a:r>
              <a:rPr kumimoji="0" lang="en-US" altLang="zh-TW" sz="3200">
                <a:latin typeface="Andy" charset="0"/>
                <a:ea typeface="微軟正黑體" charset="0"/>
                <a:cs typeface="微軟正黑體" charset="0"/>
              </a:rPr>
              <a:t>(</a:t>
            </a:r>
            <a:r>
              <a:rPr kumimoji="0" lang="zh-TW" altLang="en-US" sz="3200">
                <a:latin typeface="Andy" charset="0"/>
                <a:ea typeface="微軟正黑體" charset="0"/>
                <a:cs typeface="微軟正黑體" charset="0"/>
              </a:rPr>
              <a:t>四、五</a:t>
            </a:r>
            <a:r>
              <a:rPr kumimoji="0" lang="en-US" altLang="zh-TW" sz="3200">
                <a:latin typeface="Andy" charset="0"/>
                <a:ea typeface="微軟正黑體" charset="0"/>
                <a:cs typeface="微軟正黑體" charset="0"/>
              </a:rPr>
              <a:t>)</a:t>
            </a:r>
          </a:p>
          <a:p>
            <a:pPr eaLnBrk="1" hangingPunct="1">
              <a:buFontTx/>
              <a:buNone/>
            </a:pPr>
            <a:r>
              <a:rPr kumimoji="0" lang="en-US" altLang="zh-TW" sz="3200">
                <a:latin typeface="Andy" charset="0"/>
                <a:ea typeface="微軟正黑體" charset="0"/>
                <a:cs typeface="微軟正黑體" charset="0"/>
              </a:rPr>
              <a:t>     </a:t>
            </a:r>
            <a:r>
              <a:rPr kumimoji="0" lang="zh-TW" altLang="en-US" sz="2400">
                <a:latin typeface="Andy" charset="0"/>
                <a:ea typeface="微軟正黑體" charset="0"/>
                <a:cs typeface="微軟正黑體" charset="0"/>
              </a:rPr>
              <a:t>範圍 </a:t>
            </a:r>
            <a:r>
              <a:rPr kumimoji="0" lang="en-US" altLang="zh-TW" sz="2400">
                <a:latin typeface="Andy" charset="0"/>
                <a:ea typeface="微軟正黑體" charset="0"/>
                <a:cs typeface="微軟正黑體" charset="0"/>
              </a:rPr>
              <a:t>:</a:t>
            </a:r>
            <a:r>
              <a:rPr kumimoji="0" lang="zh-TW" altLang="en-US" sz="2400">
                <a:latin typeface="Andy" charset="0"/>
                <a:ea typeface="微軟正黑體" charset="0"/>
                <a:cs typeface="微軟正黑體" charset="0"/>
              </a:rPr>
              <a:t> </a:t>
            </a:r>
            <a:r>
              <a:rPr kumimoji="0" lang="en-US" altLang="zh-TW" sz="2400">
                <a:latin typeface="Andy" charset="0"/>
                <a:ea typeface="微軟正黑體" charset="0"/>
                <a:cs typeface="微軟正黑體" charset="0"/>
              </a:rPr>
              <a:t>Unit </a:t>
            </a:r>
            <a:r>
              <a:rPr kumimoji="0" lang="en-US" altLang="zh-TW" sz="2400">
                <a:solidFill>
                  <a:srgbClr val="FF0000"/>
                </a:solidFill>
                <a:latin typeface="Andy" charset="0"/>
                <a:ea typeface="微軟正黑體" charset="0"/>
                <a:cs typeface="微軟正黑體" charset="0"/>
              </a:rPr>
              <a:t>5-6</a:t>
            </a:r>
            <a:r>
              <a:rPr kumimoji="0" lang="zh-TW" altLang="en-US" sz="2400">
                <a:latin typeface="Andy" charset="0"/>
                <a:ea typeface="微軟正黑體" charset="0"/>
                <a:cs typeface="微軟正黑體" charset="0"/>
              </a:rPr>
              <a:t>單元</a:t>
            </a:r>
            <a:endParaRPr kumimoji="0" lang="en-US" altLang="zh-TW" sz="2400">
              <a:latin typeface="Andy" charset="0"/>
              <a:ea typeface="微軟正黑體" charset="0"/>
              <a:cs typeface="微軟正黑體" charset="0"/>
            </a:endParaRPr>
          </a:p>
          <a:p>
            <a:pPr eaLnBrk="1" hangingPunct="1"/>
            <a:r>
              <a:rPr kumimoji="0" lang="zh-TW" altLang="en-US" sz="2400">
                <a:latin typeface="Andy" charset="0"/>
                <a:ea typeface="微軟正黑體" charset="0"/>
                <a:cs typeface="微軟正黑體" charset="0"/>
              </a:rPr>
              <a:t>期末</a:t>
            </a:r>
            <a:r>
              <a:rPr kumimoji="0" lang="en-US" altLang="zh-TW" sz="2400">
                <a:latin typeface="Andy" charset="0"/>
                <a:ea typeface="微軟正黑體" charset="0"/>
                <a:cs typeface="微軟正黑體" charset="0"/>
              </a:rPr>
              <a:t>(</a:t>
            </a:r>
            <a:r>
              <a:rPr kumimoji="0" lang="zh-TW" altLang="en-US" sz="2400">
                <a:latin typeface="Andy" charset="0"/>
                <a:ea typeface="微軟正黑體" charset="0"/>
                <a:cs typeface="微軟正黑體" charset="0"/>
              </a:rPr>
              <a:t>評量</a:t>
            </a:r>
            <a:r>
              <a:rPr kumimoji="0" lang="en-US" altLang="zh-TW" sz="2400">
                <a:latin typeface="Andy" charset="0"/>
                <a:ea typeface="微軟正黑體" charset="0"/>
                <a:cs typeface="微軟正黑體" charset="0"/>
              </a:rPr>
              <a:t>) </a:t>
            </a:r>
            <a:r>
              <a:rPr lang="en-US" altLang="zh-TW" sz="2400" b="1">
                <a:solidFill>
                  <a:srgbClr val="FF0000"/>
                </a:solidFill>
                <a:latin typeface="微軟正黑體" charset="0"/>
                <a:ea typeface="微軟正黑體" charset="0"/>
                <a:cs typeface="微軟正黑體" charset="0"/>
              </a:rPr>
              <a:t>6/22</a:t>
            </a:r>
            <a:r>
              <a:rPr lang="zh-TW" altLang="en-US" sz="2400" b="1">
                <a:solidFill>
                  <a:srgbClr val="FF0000"/>
                </a:solidFill>
                <a:latin typeface="微軟正黑體" charset="0"/>
                <a:ea typeface="微軟正黑體" charset="0"/>
                <a:cs typeface="微軟正黑體" charset="0"/>
              </a:rPr>
              <a:t>、</a:t>
            </a:r>
            <a:r>
              <a:rPr lang="en-US" altLang="zh-TW" sz="2400" b="1">
                <a:solidFill>
                  <a:srgbClr val="FF0000"/>
                </a:solidFill>
                <a:latin typeface="微軟正黑體" charset="0"/>
                <a:ea typeface="微軟正黑體" charset="0"/>
                <a:cs typeface="微軟正黑體" charset="0"/>
              </a:rPr>
              <a:t>23</a:t>
            </a:r>
            <a:r>
              <a:rPr kumimoji="0" lang="en-US" altLang="zh-TW" sz="3200">
                <a:latin typeface="Andy" charset="0"/>
                <a:ea typeface="微軟正黑體" charset="0"/>
                <a:cs typeface="微軟正黑體" charset="0"/>
              </a:rPr>
              <a:t>(</a:t>
            </a:r>
            <a:r>
              <a:rPr kumimoji="0" lang="zh-TW" altLang="en-US" sz="3200">
                <a:latin typeface="Andy" charset="0"/>
                <a:ea typeface="微軟正黑體" charset="0"/>
                <a:cs typeface="微軟正黑體" charset="0"/>
              </a:rPr>
              <a:t>二、三</a:t>
            </a:r>
            <a:r>
              <a:rPr kumimoji="0" lang="en-US" altLang="zh-TW" sz="3200">
                <a:latin typeface="Andy" charset="0"/>
                <a:ea typeface="微軟正黑體" charset="0"/>
                <a:cs typeface="微軟正黑體" charset="0"/>
              </a:rPr>
              <a:t>)</a:t>
            </a:r>
          </a:p>
          <a:p>
            <a:pPr eaLnBrk="1" hangingPunct="1">
              <a:buFontTx/>
              <a:buNone/>
            </a:pPr>
            <a:r>
              <a:rPr kumimoji="0" lang="zh-TW" altLang="en-US" sz="2400">
                <a:latin typeface="Andy" charset="0"/>
                <a:ea typeface="微軟正黑體" charset="0"/>
                <a:cs typeface="微軟正黑體" charset="0"/>
              </a:rPr>
              <a:t>      範圍</a:t>
            </a:r>
            <a:r>
              <a:rPr kumimoji="0" lang="en-US" altLang="zh-TW" sz="2400">
                <a:latin typeface="Andy" charset="0"/>
                <a:ea typeface="微軟正黑體" charset="0"/>
                <a:cs typeface="微軟正黑體" charset="0"/>
              </a:rPr>
              <a:t>: Unit </a:t>
            </a:r>
            <a:r>
              <a:rPr kumimoji="0" lang="en-US" altLang="zh-TW" sz="2400">
                <a:solidFill>
                  <a:srgbClr val="FF0000"/>
                </a:solidFill>
                <a:latin typeface="Andy" charset="0"/>
                <a:ea typeface="微軟正黑體" charset="0"/>
                <a:cs typeface="微軟正黑體" charset="0"/>
              </a:rPr>
              <a:t>7-8</a:t>
            </a:r>
            <a:r>
              <a:rPr kumimoji="0" lang="zh-TW" altLang="en-US" sz="2400">
                <a:latin typeface="Andy" charset="0"/>
                <a:ea typeface="微軟正黑體" charset="0"/>
                <a:cs typeface="微軟正黑體" charset="0"/>
              </a:rPr>
              <a:t>單元		</a:t>
            </a:r>
            <a:endParaRPr kumimoji="0" lang="en-US" altLang="zh-TW" sz="2400">
              <a:latin typeface="Andy" charset="0"/>
              <a:ea typeface="微軟正黑體" charset="0"/>
              <a:cs typeface="微軟正黑體" charset="0"/>
            </a:endParaRPr>
          </a:p>
          <a:p>
            <a:pPr eaLnBrk="1" hangingPunct="1">
              <a:buFontTx/>
              <a:buNone/>
            </a:pPr>
            <a:endParaRPr kumimoji="0" lang="en-US" altLang="zh-TW" sz="2400">
              <a:latin typeface="Andy" charset="0"/>
              <a:ea typeface="微軟正黑體" charset="0"/>
              <a:cs typeface="微軟正黑體" charset="0"/>
            </a:endParaRPr>
          </a:p>
          <a:p>
            <a:pPr eaLnBrk="1" hangingPunct="1">
              <a:buFontTx/>
              <a:buChar char="•"/>
            </a:pPr>
            <a:r>
              <a:rPr kumimoji="0" lang="zh-TW" altLang="en-US">
                <a:solidFill>
                  <a:srgbClr val="D60093"/>
                </a:solidFill>
                <a:latin typeface="Andy" charset="0"/>
                <a:ea typeface="微軟正黑體" charset="0"/>
                <a:cs typeface="微軟正黑體" charset="0"/>
              </a:rPr>
              <a:t>評量的目的在了解孩子學習情形</a:t>
            </a:r>
          </a:p>
          <a:p>
            <a:pPr eaLnBrk="1" hangingPunct="1">
              <a:buFontTx/>
              <a:buNone/>
            </a:pPr>
            <a:r>
              <a:rPr kumimoji="0" lang="zh-TW" altLang="en-US">
                <a:solidFill>
                  <a:srgbClr val="D60093"/>
                </a:solidFill>
                <a:latin typeface="Andy" charset="0"/>
                <a:ea typeface="微軟正黑體" charset="0"/>
                <a:cs typeface="微軟正黑體" charset="0"/>
              </a:rPr>
              <a:t>      做為教學參考 請以平常心待之</a:t>
            </a:r>
            <a:endParaRPr kumimoji="0" lang="en-US" altLang="zh-TW">
              <a:solidFill>
                <a:srgbClr val="D60093"/>
              </a:solidFill>
              <a:latin typeface="Andy" charset="0"/>
              <a:ea typeface="微軟正黑體" charset="0"/>
              <a:cs typeface="微軟正黑體" charset="0"/>
            </a:endParaRPr>
          </a:p>
        </p:txBody>
      </p:sp>
      <p:sp>
        <p:nvSpPr>
          <p:cNvPr id="10244" name="頁尾版面配置區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 sz="3200">
                <a:solidFill>
                  <a:srgbClr val="483226"/>
                </a:solidFill>
                <a:latin typeface="Franklin Gothic Book" charset="0"/>
                <a:ea typeface="新細明體" charset="0"/>
                <a:cs typeface="新細明體" charset="0"/>
              </a:defRPr>
            </a:lvl1pPr>
            <a:lvl2pPr>
              <a:defRPr kumimoji="1" sz="28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2pPr>
            <a:lvl3pPr>
              <a:defRPr kumimoji="1" sz="24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3pPr>
            <a:lvl4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4pPr>
            <a:lvl5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5pPr>
            <a:lvl6pPr eaLnBrk="0" fontAlgn="base" hangingPunct="0">
              <a:spcAft>
                <a:spcPct val="0"/>
              </a:spcAft>
              <a:buBlip>
                <a:blip r:embed="rId3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6pPr>
            <a:lvl7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7pPr>
            <a:lvl8pPr eaLnBrk="0" fontAlgn="base" hangingPunct="0">
              <a:spcAft>
                <a:spcPct val="0"/>
              </a:spcAft>
              <a:buBlip>
                <a:blip r:embed="rId3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8pPr>
            <a:lvl9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9pPr>
          </a:lstStyle>
          <a:p>
            <a:r>
              <a:rPr kumimoji="0" lang="en-US" altLang="zh-TW" sz="1200">
                <a:solidFill>
                  <a:schemeClr val="tx1"/>
                </a:solidFill>
                <a:latin typeface="Arial" charset="0"/>
              </a:rPr>
              <a:t>ThepowerpointTemplates.com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 smtClean="0">
                <a:latin typeface="王漢宗特圓體繁" panose="02020300000000000000" pitchFamily="18" charset="-120"/>
                <a:ea typeface="王漢宗特圓體繁" panose="02020300000000000000" pitchFamily="18" charset="-120"/>
              </a:rPr>
              <a:t>校定課程</a:t>
            </a:r>
            <a:r>
              <a:rPr lang="en-US" altLang="zh-TW" dirty="0" smtClean="0"/>
              <a:t>~</a:t>
            </a:r>
            <a:br>
              <a:rPr lang="en-US" altLang="zh-TW" dirty="0" smtClean="0"/>
            </a:br>
            <a:r>
              <a:rPr lang="en-US" altLang="zh-TW" sz="3200" dirty="0" smtClean="0"/>
              <a:t>(</a:t>
            </a:r>
            <a:r>
              <a:rPr lang="zh-TW" altLang="en-US" sz="3200" dirty="0" smtClean="0"/>
              <a:t>教科書外的課程</a:t>
            </a:r>
            <a:r>
              <a:rPr lang="en-US" altLang="zh-TW" sz="3200" dirty="0" smtClean="0"/>
              <a:t>)</a:t>
            </a:r>
            <a:endParaRPr lang="zh-TW" altLang="en-US" sz="3200" dirty="0"/>
          </a:p>
        </p:txBody>
      </p:sp>
      <p:sp>
        <p:nvSpPr>
          <p:cNvPr id="12291" name="副標題 2"/>
          <p:cNvSpPr>
            <a:spLocks noGrp="1"/>
          </p:cNvSpPr>
          <p:nvPr>
            <p:ph type="subTitle" idx="1"/>
          </p:nvPr>
        </p:nvSpPr>
        <p:spPr>
          <a:xfrm>
            <a:off x="571500" y="3071813"/>
            <a:ext cx="8001000" cy="6429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4800" b="1">
                <a:solidFill>
                  <a:srgbClr val="483226"/>
                </a:solidFill>
                <a:latin typeface="王漢宗特圓體繁" charset="0"/>
                <a:ea typeface="王漢宗特圓體繁" charset="0"/>
                <a:cs typeface="王漢宗特圓體繁" charset="0"/>
              </a:rPr>
              <a:t>世界大不同</a:t>
            </a:r>
            <a:endParaRPr lang="en-US" altLang="zh-TW" sz="4800" b="1">
              <a:solidFill>
                <a:srgbClr val="483226"/>
              </a:solidFill>
              <a:latin typeface="王漢宗特圓體繁" charset="0"/>
              <a:ea typeface="王漢宗特圓體繁" charset="0"/>
              <a:cs typeface="王漢宗特圓體繁" charset="0"/>
            </a:endParaRPr>
          </a:p>
          <a:p>
            <a:pPr>
              <a:lnSpc>
                <a:spcPct val="80000"/>
              </a:lnSpc>
            </a:pPr>
            <a:r>
              <a:rPr lang="zh-TW" sz="2800">
                <a:solidFill>
                  <a:srgbClr val="FF0000"/>
                </a:solidFill>
                <a:latin typeface="Franklin Gothic Book" charset="0"/>
                <a:ea typeface="新細明體" charset="0"/>
              </a:rPr>
              <a:t>Loving, Caring &amp; Respect </a:t>
            </a:r>
            <a:endParaRPr lang="zh-TW" altLang="en-US" sz="2800">
              <a:solidFill>
                <a:srgbClr val="FF0000"/>
              </a:solidFill>
              <a:latin typeface="Franklin Gothic Book" charset="0"/>
              <a:ea typeface="新細明體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p3"/>
          <p:cNvSpPr txBox="1">
            <a:spLocks noGrp="1"/>
          </p:cNvSpPr>
          <p:nvPr>
            <p:ph type="title"/>
          </p:nvPr>
        </p:nvSpPr>
        <p:spPr>
          <a:xfrm>
            <a:off x="1730203" y="303420"/>
            <a:ext cx="8520600" cy="572700"/>
          </a:xfr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buSzPts val="2800"/>
              <a:defRPr/>
            </a:pPr>
            <a:r>
              <a:rPr lang="en" dirty="0">
                <a:latin typeface="Arial"/>
                <a:ea typeface="Arial"/>
                <a:cs typeface="Arial"/>
                <a:sym typeface="Arial"/>
              </a:rPr>
              <a:t>學習任務</a:t>
            </a:r>
            <a:endParaRPr dirty="0"/>
          </a:p>
        </p:txBody>
      </p:sp>
      <p:graphicFrame>
        <p:nvGraphicFramePr>
          <p:cNvPr id="647" name="Google Shape;647;p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472202"/>
              </p:ext>
            </p:extLst>
          </p:nvPr>
        </p:nvGraphicFramePr>
        <p:xfrm>
          <a:off x="331788" y="3073400"/>
          <a:ext cx="8585200" cy="1291704"/>
        </p:xfrm>
        <a:graphic>
          <a:graphicData uri="http://schemas.openxmlformats.org/drawingml/2006/table">
            <a:tbl>
              <a:tblPr/>
              <a:tblGrid>
                <a:gridCol w="1555750"/>
                <a:gridCol w="1509712"/>
                <a:gridCol w="1533525"/>
                <a:gridCol w="1485900"/>
                <a:gridCol w="1201738"/>
                <a:gridCol w="1298575"/>
              </a:tblGrid>
              <a:tr h="12917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新細明體" charset="0"/>
                        <a:cs typeface="新細明體" charset="0"/>
                        <a:sym typeface="Calibri" charset="0"/>
                      </a:endParaRPr>
                    </a:p>
                  </a:txBody>
                  <a:tcPr marL="51425" marR="5142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charset="0"/>
                        <a:buAutoNum type="arabicPeriod"/>
                        <a:tabLst/>
                      </a:pPr>
                      <a:endParaRPr kumimoji="0" lang="zh-TW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新細明體" charset="0"/>
                        <a:cs typeface="新細明體" charset="0"/>
                        <a:sym typeface="Calibri" charset="0"/>
                      </a:endParaRPr>
                    </a:p>
                  </a:txBody>
                  <a:tcPr marL="51425" marR="5142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9700" marR="0" lvl="0" indent="-139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新細明體" charset="0"/>
                        <a:cs typeface="新細明體" charset="0"/>
                        <a:sym typeface="Calibri" charset="0"/>
                      </a:endParaRPr>
                    </a:p>
                  </a:txBody>
                  <a:tcPr marL="51425" marR="5142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9850" marR="0" lvl="0" indent="-698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新細明體" charset="0"/>
                        <a:cs typeface="新細明體" charset="0"/>
                        <a:sym typeface="Calibri" charset="0"/>
                      </a:endParaRPr>
                    </a:p>
                  </a:txBody>
                  <a:tcPr marL="51425" marR="5142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9700" marR="0" lvl="0" indent="-139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新細明體" charset="0"/>
                        <a:cs typeface="新細明體" charset="0"/>
                        <a:sym typeface="Calibri" charset="0"/>
                      </a:endParaRPr>
                    </a:p>
                  </a:txBody>
                  <a:tcPr marL="51425" marR="5142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新細明體" charset="0"/>
                        <a:cs typeface="新細明體" charset="0"/>
                        <a:sym typeface="Calibri" charset="0"/>
                      </a:endParaRPr>
                    </a:p>
                  </a:txBody>
                  <a:tcPr marL="51425" marR="5142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4355" name="Google Shape;648;p3"/>
          <p:cNvPicPr preferRelativeResize="0"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75" y="3101975"/>
            <a:ext cx="1400175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6" name="Google Shape;649;p3"/>
          <p:cNvPicPr preferRelativeResize="0"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188" y="3092450"/>
            <a:ext cx="1443037" cy="118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7" name="Google Shape;650;p3"/>
          <p:cNvPicPr preferRelativeResize="0"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0263" y="3113088"/>
            <a:ext cx="1431925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8" name="Google Shape;651;p3"/>
          <p:cNvPicPr preferRelativeResize="0"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5213" y="3146425"/>
            <a:ext cx="1614487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52" name="Google Shape;652;p3"/>
          <p:cNvGraphicFramePr>
            <a:graphicFrameLocks noGrp="1"/>
          </p:cNvGraphicFramePr>
          <p:nvPr/>
        </p:nvGraphicFramePr>
        <p:xfrm>
          <a:off x="239713" y="1812925"/>
          <a:ext cx="8767762" cy="1260475"/>
        </p:xfrm>
        <a:graphic>
          <a:graphicData uri="http://schemas.openxmlformats.org/drawingml/2006/table">
            <a:tbl>
              <a:tblPr/>
              <a:tblGrid>
                <a:gridCol w="1589087"/>
                <a:gridCol w="1231900"/>
                <a:gridCol w="1550988"/>
                <a:gridCol w="1685925"/>
                <a:gridCol w="1358900"/>
                <a:gridCol w="1350962"/>
              </a:tblGrid>
              <a:tr h="1260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新細明體" panose="02020500000000000000" pitchFamily="18" charset="-120"/>
                        </a:rPr>
                        <a:t>一年級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新細明體" panose="02020500000000000000" pitchFamily="18" charset="-120"/>
                        </a:rPr>
                        <a:t>2節校訂課程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Franklin Gothic Book" panose="020B0503020102020204" pitchFamily="34" charset="0"/>
                          <a:ea typeface="新細明體" panose="02020500000000000000" pitchFamily="18" charset="-120"/>
                        </a:rPr>
                        <a:t>愛與尊重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Franklin Gothic Book" panose="020B05030201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1425" marR="5142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262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新細明體" panose="02020500000000000000" pitchFamily="18" charset="-120"/>
                        </a:rPr>
                        <a:t>二年級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新細明體" panose="02020500000000000000" pitchFamily="18" charset="-120"/>
                        </a:rPr>
                        <a:t>2節校訂課程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Franklin Gothic Book" panose="020B0503020102020204" pitchFamily="34" charset="0"/>
                          <a:ea typeface="新細明體" panose="02020500000000000000" pitchFamily="18" charset="-120"/>
                        </a:rPr>
                        <a:t>愛與尊重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Franklin Gothic Book" panose="020B05030201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1425" marR="5142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262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新細明體" panose="02020500000000000000" pitchFamily="18" charset="-120"/>
                        </a:rPr>
                        <a:t>三年級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新細明體" panose="02020500000000000000" pitchFamily="18" charset="-120"/>
                        </a:rPr>
                        <a:t>2節校訂課程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Franklin Gothic Book" panose="020B0503020102020204" pitchFamily="34" charset="0"/>
                          <a:ea typeface="新細明體" panose="02020500000000000000" pitchFamily="18" charset="-120"/>
                        </a:rPr>
                        <a:t>生態關注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Franklin Gothic Book" panose="020B05030201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1425" marR="5142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262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新細明體" panose="02020500000000000000" pitchFamily="18" charset="-120"/>
                        </a:rPr>
                        <a:t>四年級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新細明體" panose="02020500000000000000" pitchFamily="18" charset="-120"/>
                        </a:rPr>
                        <a:t>2節校訂課程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Franklin Gothic Book" panose="020B0503020102020204" pitchFamily="34" charset="0"/>
                          <a:ea typeface="新細明體" panose="02020500000000000000" pitchFamily="18" charset="-120"/>
                        </a:rPr>
                        <a:t>氣候變遷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Franklin Gothic Book" panose="020B0503020102020204" pitchFamily="34" charset="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Franklin Gothic Book" panose="020B0503020102020204" pitchFamily="34" charset="0"/>
                          <a:ea typeface="新細明體" panose="02020500000000000000" pitchFamily="18" charset="-120"/>
                        </a:rPr>
                        <a:t>環境與永續</a:t>
                      </a:r>
                    </a:p>
                  </a:txBody>
                  <a:tcPr marL="51425" marR="5142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262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新細明體" panose="02020500000000000000" pitchFamily="18" charset="-120"/>
                        </a:rPr>
                        <a:t>五年級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新細明體" panose="02020500000000000000" pitchFamily="18" charset="-120"/>
                        </a:rPr>
                        <a:t>1節校訂課程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Franklin Gothic Book" panose="020B0503020102020204" pitchFamily="34" charset="0"/>
                          <a:ea typeface="新細明體" panose="02020500000000000000" pitchFamily="18" charset="-120"/>
                        </a:rPr>
                        <a:t>自然與人文藝術</a:t>
                      </a:r>
                      <a:endParaRPr kumimoji="0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sym typeface="Calibri" panose="020F0502020204030204" pitchFamily="34" charset="0"/>
                      </a:endParaRPr>
                    </a:p>
                  </a:txBody>
                  <a:tcPr marL="51425" marR="5142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262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rgbClr val="483226"/>
                          </a:solidFill>
                          <a:latin typeface="Franklin Gothic Book" panose="020B05030201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新細明體" panose="02020500000000000000" pitchFamily="18" charset="-120"/>
                        </a:rPr>
                        <a:t>六年級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新細明體" panose="02020500000000000000" pitchFamily="18" charset="-120"/>
                        </a:rPr>
                        <a:t>1節校訂課程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Franklin Gothic Book" panose="020B0503020102020204" pitchFamily="34" charset="0"/>
                          <a:ea typeface="新細明體" panose="02020500000000000000" pitchFamily="18" charset="-120"/>
                        </a:rPr>
                        <a:t>移民</a:t>
                      </a:r>
                      <a:endParaRPr kumimoji="0" lang="zh-TW" altLang="zh-TW" sz="21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sym typeface="Calibri" panose="020F0502020204030204" pitchFamily="34" charset="0"/>
                      </a:endParaRPr>
                    </a:p>
                  </a:txBody>
                  <a:tcPr marL="51425" marR="5142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2626"/>
                    </a:solidFill>
                  </a:tcPr>
                </a:tc>
              </a:tr>
            </a:tbl>
          </a:graphicData>
        </a:graphic>
      </p:graphicFrame>
      <p:pic>
        <p:nvPicPr>
          <p:cNvPr id="14375" name="Google Shape;653;p3"/>
          <p:cNvPicPr preferRelativeResize="0"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325" y="3098800"/>
            <a:ext cx="1296988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76" name="Google Shape;654;p3"/>
          <p:cNvPicPr preferRelativeResize="0"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7638" y="3070225"/>
            <a:ext cx="1182687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7162800" cy="1143000"/>
          </a:xfrm>
        </p:spPr>
        <p:txBody>
          <a:bodyPr/>
          <a:lstStyle/>
          <a:p>
            <a:pPr>
              <a:defRPr/>
            </a:pPr>
            <a:r>
              <a:rPr kumimoji="1" lang="en-US" altLang="zh-TW" sz="4800" dirty="0" smtClean="0">
                <a:solidFill>
                  <a:srgbClr val="660066"/>
                </a:solidFill>
              </a:rPr>
              <a:t>Culture and Holiday!</a:t>
            </a:r>
            <a:endParaRPr kumimoji="1" lang="zh-TW" altLang="en-US" sz="4800" dirty="0">
              <a:solidFill>
                <a:srgbClr val="660066"/>
              </a:solidFill>
            </a:endParaRPr>
          </a:p>
        </p:txBody>
      </p:sp>
      <p:sp>
        <p:nvSpPr>
          <p:cNvPr id="39938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2051050" y="1341438"/>
            <a:ext cx="5400675" cy="2663825"/>
          </a:xfrm>
          <a:solidFill>
            <a:srgbClr val="B2B787"/>
          </a:solidFill>
          <a:ln w="38100" cap="flat">
            <a:solidFill>
              <a:schemeClr val="bg1"/>
            </a:solidFill>
            <a:miter lim="800000"/>
            <a:headEnd/>
            <a:tailEnd/>
          </a:ln>
          <a:effectLst>
            <a:outerShdw blurRad="76200" dist="50800" dir="5400000" rotWithShape="0">
              <a:srgbClr val="4E3B30">
                <a:alpha val="59998"/>
              </a:srgbClr>
            </a:outerShdw>
          </a:effectLst>
        </p:spPr>
        <p:txBody>
          <a:bodyPr/>
          <a:lstStyle/>
          <a:p>
            <a:r>
              <a:rPr lang="en-US" altLang="zh-TW" sz="4400">
                <a:solidFill>
                  <a:srgbClr val="0000FF"/>
                </a:solidFill>
                <a:latin typeface="Franklin Gothic Book" charset="0"/>
                <a:ea typeface="新細明體" charset="0"/>
              </a:rPr>
              <a:t>Mother’s Day              </a:t>
            </a:r>
          </a:p>
          <a:p>
            <a:r>
              <a:rPr lang="en-US" altLang="zh-TW" sz="4400">
                <a:solidFill>
                  <a:srgbClr val="0000FF"/>
                </a:solidFill>
                <a:latin typeface="Franklin Gothic Book" charset="0"/>
                <a:ea typeface="新細明體" charset="0"/>
              </a:rPr>
              <a:t>Father’s Day</a:t>
            </a:r>
          </a:p>
          <a:p>
            <a:r>
              <a:rPr lang="en-US" altLang="zh-TW" sz="4400">
                <a:solidFill>
                  <a:srgbClr val="0000FF"/>
                </a:solidFill>
                <a:latin typeface="Franklin Gothic Book" charset="0"/>
                <a:ea typeface="新細明體" charset="0"/>
              </a:rPr>
              <a:t>Wider world</a:t>
            </a:r>
          </a:p>
          <a:p>
            <a:pPr>
              <a:buFontTx/>
              <a:buNone/>
            </a:pPr>
            <a:endParaRPr lang="en-US" altLang="zh-TW" sz="4400">
              <a:solidFill>
                <a:srgbClr val="0000FF"/>
              </a:solidFill>
              <a:latin typeface="Franklin Gothic Book" charset="0"/>
              <a:ea typeface="新細明體" charset="0"/>
            </a:endParaRPr>
          </a:p>
        </p:txBody>
      </p:sp>
      <p:sp>
        <p:nvSpPr>
          <p:cNvPr id="16388" name="頁尾版面配置區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 sz="3200">
                <a:solidFill>
                  <a:srgbClr val="483226"/>
                </a:solidFill>
                <a:latin typeface="Franklin Gothic Book" charset="0"/>
                <a:ea typeface="新細明體" charset="0"/>
                <a:cs typeface="新細明體" charset="0"/>
              </a:defRPr>
            </a:lvl1pPr>
            <a:lvl2pPr>
              <a:defRPr kumimoji="1" sz="28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2pPr>
            <a:lvl3pPr>
              <a:defRPr kumimoji="1" sz="24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3pPr>
            <a:lvl4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4pPr>
            <a:lvl5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5pPr>
            <a:lvl6pPr eaLnBrk="0" fontAlgn="base" hangingPunct="0">
              <a:spcAft>
                <a:spcPct val="0"/>
              </a:spcAft>
              <a:buBlip>
                <a:blip r:embed="rId2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6pPr>
            <a:lvl7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7pPr>
            <a:lvl8pPr eaLnBrk="0" fontAlgn="base" hangingPunct="0">
              <a:spcAft>
                <a:spcPct val="0"/>
              </a:spcAft>
              <a:buBlip>
                <a:blip r:embed="rId2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8pPr>
            <a:lvl9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9pPr>
          </a:lstStyle>
          <a:p>
            <a:r>
              <a:rPr kumimoji="0" lang="en-US" altLang="zh-TW" sz="1200">
                <a:solidFill>
                  <a:srgbClr val="002060"/>
                </a:solidFill>
                <a:latin typeface="Arial" charset="0"/>
              </a:rPr>
              <a:t>ThepowerpointTemplates.com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1115616" y="277020"/>
            <a:ext cx="7162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5400" dirty="0">
                <a:solidFill>
                  <a:srgbClr val="0000FF"/>
                </a:solidFill>
                <a:latin typeface="Andy" charset="0"/>
                <a:ea typeface="文鼎中特廣告體" charset="0"/>
                <a:cs typeface="文鼎中特廣告體" charset="0"/>
              </a:rPr>
              <a:t>請家長配合事項</a:t>
            </a: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67544" y="1622619"/>
            <a:ext cx="7416800" cy="2569591"/>
          </a:xfrm>
          <a:gradFill rotWithShape="1">
            <a:gsLst>
              <a:gs pos="0">
                <a:srgbClr val="DAECEC"/>
              </a:gs>
              <a:gs pos="72000">
                <a:srgbClr val="94C8C8"/>
              </a:gs>
              <a:gs pos="100000">
                <a:srgbClr val="7DC0C0"/>
              </a:gs>
            </a:gsLst>
            <a:lin ang="5400000" scaled="1"/>
          </a:gradFill>
          <a:ln w="10000" cap="flat">
            <a:solidFill>
              <a:srgbClr val="6A9A9A"/>
            </a:solidFill>
            <a:miter lim="800000"/>
            <a:headEnd/>
            <a:tailEnd/>
          </a:ln>
          <a:effectLst>
            <a:outerShdw blurRad="76200" dist="50800" dir="5400000" rotWithShape="0">
              <a:srgbClr val="4E3B30">
                <a:alpha val="59998"/>
              </a:srgbClr>
            </a:outerShdw>
          </a:effectLst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en-US" altLang="zh-TW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1.</a:t>
            </a:r>
            <a:r>
              <a:rPr kumimoji="0" lang="zh-TW" altLang="en-US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請留意聯絡簿作業內容及課本獎勵紀錄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en-US" altLang="zh-TW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2.</a:t>
            </a:r>
            <a:r>
              <a:rPr kumimoji="0" lang="zh-TW" altLang="en-US" sz="2400" dirty="0">
                <a:solidFill>
                  <a:srgbClr val="FF0066"/>
                </a:solidFill>
                <a:latin typeface="Andy" charset="0"/>
                <a:ea typeface="微軟正黑體" charset="0"/>
                <a:cs typeface="微軟正黑體" charset="0"/>
              </a:rPr>
              <a:t>作業和評量會寫聯絡本通知，請家長協助指導檢查</a:t>
            </a:r>
            <a:endParaRPr kumimoji="0" lang="en-US" altLang="zh-TW" sz="2400" dirty="0">
              <a:solidFill>
                <a:srgbClr val="FF0066"/>
              </a:solidFill>
              <a:latin typeface="Andy" charset="0"/>
              <a:ea typeface="微軟正黑體" charset="0"/>
              <a:cs typeface="微軟正黑體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en-US" altLang="zh-TW" sz="2400" dirty="0">
                <a:solidFill>
                  <a:srgbClr val="FF0066"/>
                </a:solidFill>
                <a:latin typeface="Andy" charset="0"/>
                <a:ea typeface="微軟正黑體" charset="0"/>
                <a:cs typeface="微軟正黑體" charset="0"/>
              </a:rPr>
              <a:t>    </a:t>
            </a:r>
            <a:r>
              <a:rPr kumimoji="0" lang="zh-TW" altLang="en-US" sz="2400" dirty="0">
                <a:solidFill>
                  <a:srgbClr val="FF0066"/>
                </a:solidFill>
                <a:latin typeface="Andy" charset="0"/>
                <a:ea typeface="微軟正黑體" charset="0"/>
                <a:cs typeface="微軟正黑體" charset="0"/>
              </a:rPr>
              <a:t>並在作業本該處簽名</a:t>
            </a:r>
            <a:r>
              <a:rPr kumimoji="0" lang="en-US" altLang="zh-TW" sz="2400" b="1" dirty="0">
                <a:solidFill>
                  <a:srgbClr val="FF0066"/>
                </a:solidFill>
                <a:latin typeface="Andy" charset="0"/>
                <a:ea typeface="微軟正黑體" charset="0"/>
                <a:cs typeface="微軟正黑體" charset="0"/>
              </a:rPr>
              <a:t>(</a:t>
            </a:r>
            <a:r>
              <a:rPr kumimoji="0" lang="zh-TW" altLang="en-US" sz="2400" b="1" dirty="0">
                <a:solidFill>
                  <a:srgbClr val="FF0066"/>
                </a:solidFill>
                <a:latin typeface="Andy" charset="0"/>
                <a:ea typeface="微軟正黑體" charset="0"/>
                <a:cs typeface="微軟正黑體" charset="0"/>
              </a:rPr>
              <a:t>每次英文課都會指派功課</a:t>
            </a:r>
            <a:r>
              <a:rPr kumimoji="0" lang="en-US" altLang="zh-TW" sz="2400" b="1" dirty="0">
                <a:solidFill>
                  <a:srgbClr val="FF0066"/>
                </a:solidFill>
                <a:latin typeface="Andy" charset="0"/>
                <a:ea typeface="微軟正黑體" charset="0"/>
                <a:cs typeface="微軟正黑體" charset="0"/>
              </a:rPr>
              <a:t>)</a:t>
            </a:r>
            <a:r>
              <a:rPr kumimoji="0" lang="zh-TW" altLang="en-US" sz="2400" dirty="0">
                <a:solidFill>
                  <a:srgbClr val="FF0066"/>
                </a:solidFill>
                <a:latin typeface="Andy" charset="0"/>
                <a:ea typeface="微軟正黑體" charset="0"/>
                <a:cs typeface="微軟正黑體" charset="0"/>
              </a:rPr>
              <a:t>。 </a:t>
            </a:r>
            <a:endParaRPr kumimoji="0" lang="zh-TW" altLang="en-US" sz="2400" dirty="0">
              <a:solidFill>
                <a:srgbClr val="000000"/>
              </a:solidFill>
              <a:latin typeface="Andy" charset="0"/>
              <a:ea typeface="微軟正黑體" charset="0"/>
              <a:cs typeface="微軟正黑體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en-US" altLang="zh-TW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3.</a:t>
            </a:r>
            <a:r>
              <a:rPr kumimoji="0" lang="zh-TW" altLang="en-US" sz="2400" dirty="0">
                <a:solidFill>
                  <a:srgbClr val="FF0066"/>
                </a:solidFill>
                <a:latin typeface="Andy" charset="0"/>
                <a:ea typeface="微軟正黑體" charset="0"/>
                <a:cs typeface="微軟正黑體" charset="0"/>
              </a:rPr>
              <a:t> </a:t>
            </a:r>
            <a:r>
              <a:rPr kumimoji="0" lang="zh-TW" altLang="en-US" sz="2400" dirty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請鼓勵學生多聽音檔，以利嫻熟學習內容</a:t>
            </a:r>
            <a:r>
              <a:rPr kumimoji="0" lang="zh-TW" altLang="en-US" sz="2400" dirty="0" smtClean="0">
                <a:solidFill>
                  <a:srgbClr val="000000"/>
                </a:solidFill>
                <a:latin typeface="Andy" charset="0"/>
                <a:ea typeface="微軟正黑體" charset="0"/>
                <a:cs typeface="微軟正黑體" charset="0"/>
              </a:rPr>
              <a:t>。</a:t>
            </a:r>
            <a:endParaRPr kumimoji="0" lang="en-US" altLang="zh-TW" sz="2400" dirty="0" smtClean="0">
              <a:solidFill>
                <a:srgbClr val="000000"/>
              </a:solidFill>
              <a:latin typeface="Andy" charset="0"/>
              <a:ea typeface="微軟正黑體" charset="0"/>
              <a:cs typeface="微軟正黑體" charset="0"/>
            </a:endParaRPr>
          </a:p>
          <a:p>
            <a:pPr eaLnBrk="1" hangingPunct="1">
              <a:buFontTx/>
              <a:buNone/>
            </a:pPr>
            <a:r>
              <a:rPr kumimoji="0" lang="en-US" altLang="zh-TW" sz="2400" dirty="0">
                <a:latin typeface="Andy" charset="0"/>
                <a:ea typeface="微軟正黑體" charset="0"/>
                <a:cs typeface="微軟正黑體" charset="0"/>
              </a:rPr>
              <a:t>4.</a:t>
            </a:r>
            <a:r>
              <a:rPr kumimoji="0" lang="zh-TW" altLang="en-US" sz="2400" dirty="0">
                <a:latin typeface="Andy" charset="0"/>
                <a:ea typeface="微軟正黑體" charset="0"/>
                <a:cs typeface="微軟正黑體" charset="0"/>
              </a:rPr>
              <a:t>協助孩子查閱功課表攜帶簿本。</a:t>
            </a:r>
          </a:p>
          <a:p>
            <a:pPr eaLnBrk="1" hangingPunct="1">
              <a:buFontTx/>
              <a:buNone/>
            </a:pPr>
            <a:r>
              <a:rPr kumimoji="0" lang="en-US" altLang="zh-TW" sz="2400" dirty="0">
                <a:latin typeface="Andy" charset="0"/>
                <a:ea typeface="微軟正黑體" charset="0"/>
                <a:cs typeface="微軟正黑體" charset="0"/>
              </a:rPr>
              <a:t>5.</a:t>
            </a:r>
            <a:r>
              <a:rPr kumimoji="0" lang="zh-TW" altLang="en-US" sz="2400" dirty="0">
                <a:solidFill>
                  <a:srgbClr val="CC3300"/>
                </a:solidFill>
                <a:latin typeface="Andy" charset="0"/>
                <a:ea typeface="微軟正黑體" charset="0"/>
                <a:cs typeface="微軟正黑體" charset="0"/>
              </a:rPr>
              <a:t> 影印學習資料</a:t>
            </a:r>
            <a:r>
              <a:rPr kumimoji="0" lang="en-US" altLang="zh-TW" sz="2400" dirty="0">
                <a:solidFill>
                  <a:srgbClr val="CC3300"/>
                </a:solidFill>
                <a:latin typeface="Andy" charset="0"/>
                <a:ea typeface="微軟正黑體" charset="0"/>
                <a:cs typeface="微軟正黑體" charset="0"/>
              </a:rPr>
              <a:t>~</a:t>
            </a:r>
            <a:r>
              <a:rPr kumimoji="0" lang="zh-TW" altLang="en-US" sz="2400" dirty="0">
                <a:solidFill>
                  <a:srgbClr val="CC3300"/>
                </a:solidFill>
                <a:latin typeface="Andy" charset="0"/>
                <a:ea typeface="微軟正黑體" charset="0"/>
                <a:cs typeface="微軟正黑體" charset="0"/>
              </a:rPr>
              <a:t>收據申請煩請財委協助</a:t>
            </a:r>
            <a:r>
              <a:rPr kumimoji="0" lang="zh-TW" altLang="en-US" sz="2400" dirty="0">
                <a:latin typeface="Andy" charset="0"/>
                <a:ea typeface="微軟正黑體" charset="0"/>
                <a:cs typeface="微軟正黑體" charset="0"/>
              </a:rPr>
              <a:t>。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kumimoji="0" lang="zh-TW" altLang="en-US" sz="2400" dirty="0">
              <a:solidFill>
                <a:srgbClr val="000000"/>
              </a:solidFill>
              <a:latin typeface="Andy" charset="0"/>
              <a:ea typeface="微軟正黑體" charset="0"/>
              <a:cs typeface="微軟正黑體" charset="0"/>
            </a:endParaRPr>
          </a:p>
        </p:txBody>
      </p:sp>
      <p:pic>
        <p:nvPicPr>
          <p:cNvPr id="17412" name="Picture 4" descr="E12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19566769">
            <a:off x="7787411" y="3859755"/>
            <a:ext cx="1246188" cy="714375"/>
          </a:xfrm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7413" name="頁尾版面配置區 6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 sz="3200">
                <a:solidFill>
                  <a:srgbClr val="483226"/>
                </a:solidFill>
                <a:latin typeface="Franklin Gothic Book" charset="0"/>
                <a:ea typeface="新細明體" charset="0"/>
                <a:cs typeface="新細明體" charset="0"/>
              </a:defRPr>
            </a:lvl1pPr>
            <a:lvl2pPr>
              <a:defRPr kumimoji="1" sz="28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2pPr>
            <a:lvl3pPr>
              <a:defRPr kumimoji="1" sz="24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3pPr>
            <a:lvl4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4pPr>
            <a:lvl5pPr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5pPr>
            <a:lvl6pPr eaLnBrk="0" fontAlgn="base" hangingPunct="0">
              <a:spcAft>
                <a:spcPct val="0"/>
              </a:spcAft>
              <a:buBlip>
                <a:blip r:embed="rId4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6pPr>
            <a:lvl7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7pPr>
            <a:lvl8pPr eaLnBrk="0" fontAlgn="base" hangingPunct="0">
              <a:spcAft>
                <a:spcPct val="0"/>
              </a:spcAft>
              <a:buBlip>
                <a:blip r:embed="rId4"/>
              </a:buBlip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8pPr>
            <a:lvl9pPr eaLnBrk="0" fontAlgn="base" hangingPunct="0">
              <a:spcAft>
                <a:spcPct val="0"/>
              </a:spcAft>
              <a:defRPr kumimoji="1" sz="2000">
                <a:solidFill>
                  <a:srgbClr val="483226"/>
                </a:solidFill>
                <a:latin typeface="Franklin Gothic Book" charset="0"/>
                <a:ea typeface="新細明體" charset="0"/>
              </a:defRPr>
            </a:lvl9pPr>
          </a:lstStyle>
          <a:p>
            <a:r>
              <a:rPr kumimoji="0" lang="en-US" altLang="zh-TW" sz="1200">
                <a:solidFill>
                  <a:schemeClr val="tx1"/>
                </a:solidFill>
                <a:latin typeface="Arial" charset="0"/>
              </a:rPr>
              <a:t>ThepowerpointTemplates.com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362645-2">
  <a:themeElements>
    <a:clrScheme name="行雲流水">
      <a:dk1>
        <a:sysClr val="windowText" lastClr="000000"/>
      </a:dk1>
      <a:lt1>
        <a:sysClr val="window" lastClr="FFFFFF"/>
      </a:lt1>
      <a:dk2>
        <a:srgbClr val="411401"/>
      </a:dk2>
      <a:lt2>
        <a:srgbClr val="FFE6E6"/>
      </a:lt2>
      <a:accent1>
        <a:srgbClr val="A24A48"/>
      </a:accent1>
      <a:accent2>
        <a:srgbClr val="B2935C"/>
      </a:accent2>
      <a:accent3>
        <a:srgbClr val="6A9A9A"/>
      </a:accent3>
      <a:accent4>
        <a:srgbClr val="B2B787"/>
      </a:accent4>
      <a:accent5>
        <a:srgbClr val="91644B"/>
      </a:accent5>
      <a:accent6>
        <a:srgbClr val="654A76"/>
      </a:accent6>
      <a:hlink>
        <a:srgbClr val="00A800"/>
      </a:hlink>
      <a:folHlink>
        <a:srgbClr val="FF00FF"/>
      </a:folHlink>
    </a:clrScheme>
    <a:fontScheme name="田野色系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田野色系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TS010362645-2.thmx</Template>
  <TotalTime>1959</TotalTime>
  <Words>699</Words>
  <Application>Microsoft Office PowerPoint</Application>
  <PresentationFormat>如螢幕大小 (4:3)</PresentationFormat>
  <Paragraphs>126</Paragraphs>
  <Slides>13</Slides>
  <Notes>10</Notes>
  <HiddenSlides>0</HiddenSlides>
  <MMClips>0</MMClips>
  <ScaleCrop>false</ScaleCrop>
  <HeadingPairs>
    <vt:vector size="6" baseType="variant">
      <vt:variant>
        <vt:lpstr>使用字型</vt:lpstr>
      </vt:variant>
      <vt:variant>
        <vt:i4>15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9" baseType="lpstr">
      <vt:lpstr>Andy</vt:lpstr>
      <vt:lpstr>Cataneo BT</vt:lpstr>
      <vt:lpstr>文鼎中特廣告體</vt:lpstr>
      <vt:lpstr>王漢宗特圓體繁</vt:lpstr>
      <vt:lpstr>王漢宗粗圓體一雙空</vt:lpstr>
      <vt:lpstr>微軟正黑體</vt:lpstr>
      <vt:lpstr>新細明體</vt:lpstr>
      <vt:lpstr>標楷體</vt:lpstr>
      <vt:lpstr>Arial</vt:lpstr>
      <vt:lpstr>Calibri</vt:lpstr>
      <vt:lpstr>Franklin Gothic Book</vt:lpstr>
      <vt:lpstr>Franklin Gothic Medium</vt:lpstr>
      <vt:lpstr>Tahoma</vt:lpstr>
      <vt:lpstr>Times New Roman</vt:lpstr>
      <vt:lpstr>Wingdings</vt:lpstr>
      <vt:lpstr>TS010362645-2</vt:lpstr>
      <vt:lpstr> Welcome to Emma’s English castle  二年級英語教學計畫簡介</vt:lpstr>
      <vt:lpstr>課程的層次銜接</vt:lpstr>
      <vt:lpstr> 句型複述與主題單字替代</vt:lpstr>
      <vt:lpstr>回家作業內容及方式</vt:lpstr>
      <vt:lpstr>評量範圍與方式</vt:lpstr>
      <vt:lpstr>校定課程~ (教科書外的課程)</vt:lpstr>
      <vt:lpstr>學習任務</vt:lpstr>
      <vt:lpstr>Culture and Holiday!</vt:lpstr>
      <vt:lpstr>請家長配合事項</vt:lpstr>
      <vt:lpstr>學期成績計算方式</vt:lpstr>
      <vt:lpstr> 平時成績</vt:lpstr>
      <vt:lpstr>樂於與您聯繫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144</cp:revision>
  <dcterms:created xsi:type="dcterms:W3CDTF">1601-01-01T00:00:00Z</dcterms:created>
  <dcterms:modified xsi:type="dcterms:W3CDTF">2021-03-04T06:36:39Z</dcterms:modified>
</cp:coreProperties>
</file>