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1" r:id="rId7"/>
    <p:sldId id="264" r:id="rId8"/>
    <p:sldId id="260" r:id="rId9"/>
    <p:sldId id="262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C2352-F7EC-41DC-9472-FEF6D649AB0D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3E3ED-D18D-4D38-8AAE-23A665F63A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0959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C2352-F7EC-41DC-9472-FEF6D649AB0D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3E3ED-D18D-4D38-8AAE-23A665F63A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0126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C2352-F7EC-41DC-9472-FEF6D649AB0D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3E3ED-D18D-4D38-8AAE-23A665F63A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7837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C2352-F7EC-41DC-9472-FEF6D649AB0D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3E3ED-D18D-4D38-8AAE-23A665F63A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0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C2352-F7EC-41DC-9472-FEF6D649AB0D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3E3ED-D18D-4D38-8AAE-23A665F63A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9112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C2352-F7EC-41DC-9472-FEF6D649AB0D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3E3ED-D18D-4D38-8AAE-23A665F63A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281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C2352-F7EC-41DC-9472-FEF6D649AB0D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3E3ED-D18D-4D38-8AAE-23A665F63A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9668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C2352-F7EC-41DC-9472-FEF6D649AB0D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3E3ED-D18D-4D38-8AAE-23A665F63A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9367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C2352-F7EC-41DC-9472-FEF6D649AB0D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3E3ED-D18D-4D38-8AAE-23A665F63A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5413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C2352-F7EC-41DC-9472-FEF6D649AB0D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3E3ED-D18D-4D38-8AAE-23A665F63A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4583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C2352-F7EC-41DC-9472-FEF6D649AB0D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3E3ED-D18D-4D38-8AAE-23A665F63A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6752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C2352-F7EC-41DC-9472-FEF6D649AB0D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3E3ED-D18D-4D38-8AAE-23A665F63A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9856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61058"/>
          </a:xfrm>
          <a:prstGeom prst="rect">
            <a:avLst/>
          </a:prstGeom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sz="4800" b="1" dirty="0" smtClean="0">
                <a:solidFill>
                  <a:srgbClr val="154B15"/>
                </a:solidFill>
                <a:latin typeface="Arial" panose="020B0604020202020204" pitchFamily="34" charset="0"/>
                <a:ea typeface="標楷體" panose="03000509000000000000" pitchFamily="65" charset="-120"/>
              </a:rPr>
              <a:t>6-6</a:t>
            </a:r>
            <a:r>
              <a:rPr lang="zh-TW" altLang="en-US" sz="4800" b="1" dirty="0" smtClean="0">
                <a:solidFill>
                  <a:srgbClr val="154B15"/>
                </a:solidFill>
                <a:latin typeface="Arial" panose="020B0604020202020204" pitchFamily="34" charset="0"/>
                <a:ea typeface="標楷體" panose="03000509000000000000" pitchFamily="65" charset="-120"/>
              </a:rPr>
              <a:t>親師座談會</a:t>
            </a:r>
            <a:endParaRPr lang="zh-TW" altLang="en-US" sz="48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ctrTitle"/>
          </p:nvPr>
        </p:nvSpPr>
        <p:spPr bwMode="auto">
          <a:xfrm>
            <a:off x="1524000" y="1122363"/>
            <a:ext cx="9144000" cy="1414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9000" b="1" dirty="0" smtClean="0">
                <a:solidFill>
                  <a:srgbClr val="660033"/>
                </a:solidFill>
                <a:ea typeface="標楷體" panose="03000509000000000000" pitchFamily="65" charset="-120"/>
              </a:rPr>
              <a:t>歡迎家長蒞臨</a:t>
            </a:r>
          </a:p>
        </p:txBody>
      </p:sp>
    </p:spTree>
    <p:extLst>
      <p:ext uri="{BB962C8B-B14F-4D97-AF65-F5344CB8AC3E}">
        <p14:creationId xmlns:p14="http://schemas.microsoft.com/office/powerpoint/2010/main" val="183634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7999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660033"/>
                </a:solidFill>
                <a:ea typeface="標楷體" panose="03000509000000000000" pitchFamily="65" charset="-120"/>
              </a:rPr>
              <a:t>親師座談會流程</a:t>
            </a:r>
            <a:endParaRPr lang="zh-TW" alt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03350" y="1916113"/>
            <a:ext cx="7131050" cy="3900487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80000"/>
              <a:buFont typeface="Wingdings" panose="05000000000000000000" pitchFamily="2" charset="2"/>
              <a:buNone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zh-TW" sz="3200" b="1" i="0" u="none" strike="noStrike" kern="0" cap="none" spc="0" normalizeH="0" baseline="0" noProof="0" smtClean="0">
                <a:ln>
                  <a:noFill/>
                </a:ln>
                <a:solidFill>
                  <a:srgbClr val="00000C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19</a:t>
            </a:r>
            <a:r>
              <a:rPr kumimoji="1" lang="zh-TW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C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kumimoji="1" lang="en-US" altLang="zh-TW" sz="3200" b="1" i="0" u="none" strike="noStrike" kern="0" cap="none" spc="0" normalizeH="0" baseline="0" noProof="0" smtClean="0">
                <a:ln>
                  <a:noFill/>
                </a:ln>
                <a:solidFill>
                  <a:srgbClr val="00000C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00--- 19</a:t>
            </a:r>
            <a:r>
              <a:rPr kumimoji="1" lang="zh-TW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C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kumimoji="1" lang="en-US" altLang="zh-TW" sz="3200" b="1" i="0" u="none" strike="noStrike" kern="0" cap="none" spc="0" normalizeH="0" baseline="0" noProof="0" smtClean="0">
                <a:ln>
                  <a:noFill/>
                </a:ln>
                <a:solidFill>
                  <a:srgbClr val="00000C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05  </a:t>
            </a:r>
            <a:r>
              <a:rPr kumimoji="1" lang="zh-TW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C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報到、簽名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zh-TW" sz="3200" b="1" i="0" u="none" strike="noStrike" kern="0" cap="none" spc="0" normalizeH="0" baseline="0" noProof="0" smtClean="0">
                <a:ln>
                  <a:noFill/>
                </a:ln>
                <a:solidFill>
                  <a:srgbClr val="00000C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19</a:t>
            </a:r>
            <a:r>
              <a:rPr kumimoji="1" lang="zh-TW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C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kumimoji="1" lang="en-US" altLang="zh-TW" sz="3200" b="1" i="0" u="none" strike="noStrike" kern="0" cap="none" spc="0" normalizeH="0" baseline="0" noProof="0" smtClean="0">
                <a:ln>
                  <a:noFill/>
                </a:ln>
                <a:solidFill>
                  <a:srgbClr val="00000C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05--- 19</a:t>
            </a:r>
            <a:r>
              <a:rPr kumimoji="1" lang="zh-TW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C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kumimoji="1" lang="en-US" altLang="zh-TW" sz="3200" b="1" i="0" u="none" strike="noStrike" kern="0" cap="none" spc="0" normalizeH="0" baseline="0" noProof="0" smtClean="0">
                <a:ln>
                  <a:noFill/>
                </a:ln>
                <a:solidFill>
                  <a:srgbClr val="00000C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15  </a:t>
            </a:r>
            <a:r>
              <a:rPr kumimoji="1" lang="zh-TW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C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認識老師及家長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zh-TW" sz="3200" b="1" i="0" u="none" strike="noStrike" kern="0" cap="none" spc="0" normalizeH="0" baseline="0" noProof="0" smtClean="0">
                <a:ln>
                  <a:noFill/>
                </a:ln>
                <a:solidFill>
                  <a:srgbClr val="00000C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19</a:t>
            </a:r>
            <a:r>
              <a:rPr kumimoji="1" lang="zh-TW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C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kumimoji="1" lang="en-US" altLang="zh-TW" sz="3200" b="1" i="0" u="none" strike="noStrike" kern="0" cap="none" spc="0" normalizeH="0" baseline="0" noProof="0" smtClean="0">
                <a:ln>
                  <a:noFill/>
                </a:ln>
                <a:solidFill>
                  <a:srgbClr val="00000C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15--- 19</a:t>
            </a:r>
            <a:r>
              <a:rPr kumimoji="1" lang="zh-TW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C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kumimoji="1" lang="en-US" altLang="zh-TW" sz="3200" b="1" i="0" u="none" strike="noStrike" kern="0" cap="none" spc="0" normalizeH="0" baseline="0" noProof="0" smtClean="0">
                <a:ln>
                  <a:noFill/>
                </a:ln>
                <a:solidFill>
                  <a:srgbClr val="00000C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30  </a:t>
            </a:r>
            <a:r>
              <a:rPr kumimoji="1" lang="zh-TW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C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班級經營理念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zh-TW" sz="3200" b="1" i="0" u="none" strike="noStrike" kern="0" cap="none" spc="0" normalizeH="0" baseline="0" noProof="0" smtClean="0">
                <a:ln>
                  <a:noFill/>
                </a:ln>
                <a:solidFill>
                  <a:srgbClr val="00000C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19</a:t>
            </a:r>
            <a:r>
              <a:rPr kumimoji="1" lang="zh-TW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C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kumimoji="1" lang="en-US" altLang="zh-TW" sz="3200" b="1" i="0" u="none" strike="noStrike" kern="0" cap="none" spc="0" normalizeH="0" baseline="0" noProof="0" smtClean="0">
                <a:ln>
                  <a:noFill/>
                </a:ln>
                <a:solidFill>
                  <a:srgbClr val="00000C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30---</a:t>
            </a:r>
            <a:r>
              <a:rPr kumimoji="1" lang="zh-TW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C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kumimoji="1" lang="en-US" altLang="zh-TW" sz="3200" b="1" i="0" u="none" strike="noStrike" kern="0" cap="none" spc="0" normalizeH="0" baseline="0" noProof="0" smtClean="0">
                <a:ln>
                  <a:noFill/>
                </a:ln>
                <a:solidFill>
                  <a:srgbClr val="00000C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kumimoji="1" lang="zh-TW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C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kumimoji="1" lang="en-US" altLang="zh-TW" sz="3200" b="1" i="0" u="none" strike="noStrike" kern="0" cap="none" spc="0" normalizeH="0" baseline="0" noProof="0" smtClean="0">
                <a:ln>
                  <a:noFill/>
                </a:ln>
                <a:solidFill>
                  <a:srgbClr val="00000C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00  </a:t>
            </a:r>
            <a:r>
              <a:rPr kumimoji="1" lang="zh-TW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C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親師交流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zh-TW" sz="44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kumimoji="1" lang="zh-TW" altLang="en-US" sz="44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kumimoji="1" lang="en-US" altLang="zh-TW" sz="44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00  </a:t>
            </a:r>
            <a:r>
              <a:rPr kumimoji="1" lang="zh-TW" altLang="en-US" sz="44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散       會</a:t>
            </a:r>
            <a:endParaRPr kumimoji="1" lang="en-US" altLang="zh-TW" sz="4400" b="1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zh-TW" sz="4400" b="1" i="0" u="none" strike="noStrike" kern="0" cap="none" spc="0" normalizeH="0" baseline="0" noProof="0" smtClean="0">
                <a:ln>
                  <a:noFill/>
                </a:ln>
                <a:solidFill>
                  <a:srgbClr val="000054">
                    <a:lumMod val="50000"/>
                    <a:lumOff val="50000"/>
                  </a:srgbClr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19</a:t>
            </a:r>
            <a:r>
              <a:rPr kumimoji="1" lang="zh-TW" altLang="en-US" sz="4400" b="1" i="0" u="none" strike="noStrike" kern="0" cap="none" spc="0" normalizeH="0" baseline="0" noProof="0" smtClean="0">
                <a:ln>
                  <a:noFill/>
                </a:ln>
                <a:solidFill>
                  <a:srgbClr val="000054">
                    <a:lumMod val="50000"/>
                    <a:lumOff val="50000"/>
                  </a:srgbClr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kumimoji="1" lang="en-US" altLang="zh-TW" sz="4400" b="1" i="0" u="none" strike="noStrike" kern="0" cap="none" spc="0" normalizeH="0" baseline="0" noProof="0" smtClean="0">
                <a:ln>
                  <a:noFill/>
                </a:ln>
                <a:solidFill>
                  <a:srgbClr val="000054">
                    <a:lumMod val="50000"/>
                    <a:lumOff val="50000"/>
                  </a:srgbClr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50</a:t>
            </a:r>
            <a:r>
              <a:rPr kumimoji="1" lang="zh-TW" altLang="en-US" sz="4400" b="1" i="0" u="none" strike="noStrike" kern="0" cap="none" spc="0" normalizeH="0" baseline="0" noProof="0" smtClean="0">
                <a:ln>
                  <a:noFill/>
                </a:ln>
                <a:solidFill>
                  <a:srgbClr val="000054">
                    <a:lumMod val="50000"/>
                    <a:lumOff val="50000"/>
                  </a:srgbClr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  家長代表大會</a:t>
            </a:r>
            <a:endParaRPr kumimoji="1" lang="en-US" altLang="zh-TW" sz="4400" b="1" i="0" u="none" strike="noStrike" kern="0" cap="none" spc="0" normalizeH="0" baseline="0" noProof="0" smtClean="0">
              <a:ln>
                <a:noFill/>
              </a:ln>
              <a:solidFill>
                <a:srgbClr val="000054">
                  <a:lumMod val="50000"/>
                  <a:lumOff val="50000"/>
                </a:srgbClr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endParaRPr kumimoji="1" lang="zh-TW" altLang="en-US" sz="4400" b="1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1" lang="zh-TW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7A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1" lang="zh-TW" alt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endParaRPr kumimoji="1" lang="en-US" altLang="zh-TW" sz="3200" b="0" i="0" u="none" strike="noStrike" kern="0" cap="none" spc="0" normalizeH="0" baseline="0" noProof="0" dirty="0" smtClean="0">
              <a:ln>
                <a:noFill/>
              </a:ln>
              <a:solidFill>
                <a:srgbClr val="EAEAEA"/>
              </a:solidFill>
              <a:effectLst/>
              <a:uLnTx/>
              <a:uFillTx/>
              <a:latin typeface="Arial"/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418577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2341" y="89452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rgbClr val="660033"/>
                </a:solidFill>
                <a:ea typeface="標楷體" panose="03000509000000000000" pitchFamily="65" charset="-120"/>
              </a:rPr>
              <a:t>作業調整說明</a:t>
            </a:r>
            <a:r>
              <a:rPr lang="en-US" altLang="zh-TW" b="1" dirty="0" smtClean="0">
                <a:solidFill>
                  <a:srgbClr val="660033"/>
                </a:solidFill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solidFill>
                  <a:srgbClr val="660033"/>
                </a:solidFill>
                <a:ea typeface="標楷體" panose="03000509000000000000" pitchFamily="65" charset="-120"/>
              </a:rPr>
              <a:t>簿本使用說明</a:t>
            </a:r>
            <a:r>
              <a:rPr lang="en-US" altLang="zh-TW" b="1" dirty="0" smtClean="0">
                <a:solidFill>
                  <a:srgbClr val="660033"/>
                </a:solidFill>
                <a:ea typeface="標楷體" panose="03000509000000000000" pitchFamily="65" charset="-120"/>
              </a:rPr>
              <a:t>)</a:t>
            </a:r>
            <a:endParaRPr lang="zh-TW" altLang="en-US" b="1" dirty="0">
              <a:solidFill>
                <a:srgbClr val="660033"/>
              </a:solidFill>
              <a:ea typeface="標楷體" panose="03000509000000000000" pitchFamily="65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520683"/>
              </p:ext>
            </p:extLst>
          </p:nvPr>
        </p:nvGraphicFramePr>
        <p:xfrm>
          <a:off x="945292" y="3024490"/>
          <a:ext cx="6822988" cy="3363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5747"/>
                <a:gridCol w="1438453"/>
                <a:gridCol w="1973041"/>
                <a:gridCol w="1705747"/>
              </a:tblGrid>
              <a:tr h="3359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科目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簿本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使用方式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評分標準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98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國語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國語習作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配合課本進度練習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百分制</a:t>
                      </a:r>
                      <a:r>
                        <a:rPr lang="en-US" sz="1800" kern="100">
                          <a:effectLst/>
                        </a:rPr>
                        <a:t>(</a:t>
                      </a:r>
                      <a:r>
                        <a:rPr lang="zh-TW" sz="1800" kern="100">
                          <a:effectLst/>
                        </a:rPr>
                        <a:t>計分</a:t>
                      </a:r>
                      <a:r>
                        <a:rPr lang="en-US" sz="1800" kern="100">
                          <a:effectLst/>
                        </a:rPr>
                        <a:t>)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59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格子本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生字</a:t>
                      </a:r>
                      <a:r>
                        <a:rPr lang="en-US" sz="1800" kern="100">
                          <a:effectLst/>
                        </a:rPr>
                        <a:t>(</a:t>
                      </a:r>
                      <a:r>
                        <a:rPr lang="zh-TW" sz="1800" kern="100">
                          <a:effectLst/>
                        </a:rPr>
                        <a:t>查生字</a:t>
                      </a:r>
                      <a:r>
                        <a:rPr lang="en-US" sz="1800" kern="100">
                          <a:effectLst/>
                        </a:rPr>
                        <a:t>)</a:t>
                      </a:r>
                      <a:r>
                        <a:rPr lang="zh-TW" sz="1800" kern="100">
                          <a:effectLst/>
                        </a:rPr>
                        <a:t>練習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等第制</a:t>
                      </a:r>
                      <a:r>
                        <a:rPr lang="en-US" sz="1800" kern="100">
                          <a:effectLst/>
                        </a:rPr>
                        <a:t>(</a:t>
                      </a:r>
                      <a:r>
                        <a:rPr lang="zh-TW" sz="1800" kern="100">
                          <a:effectLst/>
                        </a:rPr>
                        <a:t>不計分</a:t>
                      </a:r>
                      <a:r>
                        <a:rPr lang="en-US" sz="1800" kern="100">
                          <a:effectLst/>
                        </a:rPr>
                        <a:t>)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59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格子本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聽寫測驗用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百分制</a:t>
                      </a:r>
                      <a:r>
                        <a:rPr lang="en-US" sz="1800" kern="100">
                          <a:effectLst/>
                        </a:rPr>
                        <a:t>(</a:t>
                      </a:r>
                      <a:r>
                        <a:rPr lang="zh-TW" sz="1800" kern="100">
                          <a:effectLst/>
                        </a:rPr>
                        <a:t>計分</a:t>
                      </a:r>
                      <a:r>
                        <a:rPr lang="en-US" sz="1800" kern="100">
                          <a:effectLst/>
                        </a:rPr>
                        <a:t>)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59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直行本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閱讀思考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等第制</a:t>
                      </a:r>
                      <a:r>
                        <a:rPr lang="en-US" sz="1800" kern="100">
                          <a:effectLst/>
                        </a:rPr>
                        <a:t>(</a:t>
                      </a:r>
                      <a:r>
                        <a:rPr lang="zh-TW" sz="1800" kern="100">
                          <a:effectLst/>
                        </a:rPr>
                        <a:t>不計分</a:t>
                      </a:r>
                      <a:r>
                        <a:rPr lang="en-US" sz="1800" kern="100">
                          <a:effectLst/>
                        </a:rPr>
                        <a:t>)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59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直行本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造句、短練習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等第制</a:t>
                      </a:r>
                      <a:r>
                        <a:rPr lang="en-US" sz="1800" kern="100">
                          <a:effectLst/>
                        </a:rPr>
                        <a:t>(</a:t>
                      </a:r>
                      <a:r>
                        <a:rPr lang="zh-TW" sz="1800" kern="100">
                          <a:effectLst/>
                        </a:rPr>
                        <a:t>不計分</a:t>
                      </a:r>
                      <a:r>
                        <a:rPr lang="en-US" sz="1800" kern="100">
                          <a:effectLst/>
                        </a:rPr>
                        <a:t>)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59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國語練習簿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每課結束後練習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(</a:t>
                      </a:r>
                      <a:r>
                        <a:rPr lang="zh-TW" sz="1800" kern="100">
                          <a:effectLst/>
                        </a:rPr>
                        <a:t>不計分</a:t>
                      </a:r>
                      <a:r>
                        <a:rPr lang="en-US" sz="1800" kern="100">
                          <a:effectLst/>
                        </a:rPr>
                        <a:t>)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59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數學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數學習作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配合課本進度練習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百分制</a:t>
                      </a:r>
                      <a:r>
                        <a:rPr lang="en-US" sz="1800" kern="100">
                          <a:effectLst/>
                        </a:rPr>
                        <a:t>(</a:t>
                      </a:r>
                      <a:r>
                        <a:rPr lang="zh-TW" sz="1800" kern="100">
                          <a:effectLst/>
                        </a:rPr>
                        <a:t>計分</a:t>
                      </a:r>
                      <a:r>
                        <a:rPr lang="en-US" sz="1800" kern="100">
                          <a:effectLst/>
                        </a:rPr>
                        <a:t>)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59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數十格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配合課本進度練習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(</a:t>
                      </a:r>
                      <a:r>
                        <a:rPr lang="zh-TW" sz="1800" kern="100">
                          <a:effectLst/>
                        </a:rPr>
                        <a:t>不計分</a:t>
                      </a:r>
                      <a:r>
                        <a:rPr lang="en-US" sz="1800" kern="100">
                          <a:effectLst/>
                        </a:rPr>
                        <a:t>)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59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數學練習簿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每課結束後練習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(</a:t>
                      </a:r>
                      <a:r>
                        <a:rPr lang="zh-TW" sz="1800" kern="100" dirty="0">
                          <a:effectLst/>
                        </a:rPr>
                        <a:t>不計分</a:t>
                      </a:r>
                      <a:r>
                        <a:rPr lang="en-US" sz="1800" kern="100" dirty="0">
                          <a:effectLst/>
                        </a:rPr>
                        <a:t>)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813487" y="1085502"/>
            <a:ext cx="1034054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本學期作業調整部分：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zh-TW" altLang="zh-TW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本學期查生字作業改寫至簿本上，需加註多音字及解釋。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zh-TW" altLang="zh-TW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本學期不圈寫圈詞，直接以測驗的方式檢視學習成果，考試錯誤者訂正三遍。圈詞考試由每課</a:t>
            </a:r>
            <a:r>
              <a:rPr lang="en-US" altLang="zh-TW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16</a:t>
            </a:r>
            <a:r>
              <a:rPr lang="zh-TW" altLang="zh-TW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個增加為</a:t>
            </a:r>
            <a:r>
              <a:rPr lang="en-US" altLang="zh-TW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32</a:t>
            </a:r>
            <a:r>
              <a:rPr lang="zh-TW" altLang="zh-TW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個，補充講義列入考試內容。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zh-TW" altLang="zh-TW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數十格練習量會逐漸增多！</a:t>
            </a:r>
          </a:p>
        </p:txBody>
      </p:sp>
    </p:spTree>
    <p:extLst>
      <p:ext uri="{BB962C8B-B14F-4D97-AF65-F5344CB8AC3E}">
        <p14:creationId xmlns:p14="http://schemas.microsoft.com/office/powerpoint/2010/main" val="62812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4059" y="101514"/>
            <a:ext cx="10515600" cy="1325563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660033"/>
                </a:solidFill>
                <a:ea typeface="標楷體" panose="03000509000000000000" pitchFamily="65" charset="-120"/>
              </a:rPr>
              <a:t>評分標</a:t>
            </a:r>
            <a:r>
              <a:rPr lang="zh-TW" altLang="en-US" b="1" dirty="0">
                <a:solidFill>
                  <a:srgbClr val="660033"/>
                </a:solidFill>
                <a:ea typeface="標楷體" panose="03000509000000000000" pitchFamily="65" charset="-120"/>
              </a:rPr>
              <a:t>準</a:t>
            </a:r>
            <a:endParaRPr lang="zh-TW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880893"/>
              </p:ext>
            </p:extLst>
          </p:nvPr>
        </p:nvGraphicFramePr>
        <p:xfrm>
          <a:off x="1013253" y="1153296"/>
          <a:ext cx="9918357" cy="5065288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664044"/>
                <a:gridCol w="3179806"/>
                <a:gridCol w="5074507"/>
              </a:tblGrid>
              <a:tr h="4523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科目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評量內容與比例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743589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國語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作業</a:t>
                      </a:r>
                      <a:r>
                        <a:rPr lang="zh-TW" sz="2000" kern="100" dirty="0" smtClean="0">
                          <a:effectLst/>
                        </a:rPr>
                        <a:t>成績</a:t>
                      </a:r>
                      <a:r>
                        <a:rPr lang="en-US" altLang="zh-TW" sz="2000" kern="100" dirty="0" smtClean="0">
                          <a:effectLst/>
                        </a:rPr>
                        <a:t>25</a:t>
                      </a:r>
                      <a:r>
                        <a:rPr lang="zh-TW" sz="2000" kern="100" dirty="0" smtClean="0">
                          <a:effectLst/>
                        </a:rPr>
                        <a:t>％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effectLst/>
                        </a:rPr>
                        <a:t>國</a:t>
                      </a:r>
                      <a:r>
                        <a:rPr lang="zh-TW" altLang="en-US" sz="2000" kern="100" dirty="0" smtClean="0">
                          <a:effectLst/>
                        </a:rPr>
                        <a:t>語</a:t>
                      </a:r>
                      <a:r>
                        <a:rPr lang="zh-TW" sz="2000" kern="100" dirty="0" smtClean="0">
                          <a:effectLst/>
                        </a:rPr>
                        <a:t>習</a:t>
                      </a:r>
                      <a:r>
                        <a:rPr lang="zh-TW" altLang="en-US" sz="2000" kern="100" dirty="0" smtClean="0">
                          <a:effectLst/>
                        </a:rPr>
                        <a:t>作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029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平時</a:t>
                      </a:r>
                      <a:r>
                        <a:rPr lang="zh-TW" sz="2000" kern="100" dirty="0" smtClean="0">
                          <a:effectLst/>
                        </a:rPr>
                        <a:t>成績</a:t>
                      </a:r>
                      <a:r>
                        <a:rPr lang="en-US" altLang="zh-TW" sz="2000" kern="100" dirty="0" smtClean="0">
                          <a:effectLst/>
                        </a:rPr>
                        <a:t>25</a:t>
                      </a:r>
                      <a:r>
                        <a:rPr lang="zh-TW" sz="2000" kern="100" dirty="0" smtClean="0">
                          <a:effectLst/>
                        </a:rPr>
                        <a:t>％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小考、平時</a:t>
                      </a:r>
                      <a:r>
                        <a:rPr lang="zh-TW" sz="2000" kern="100" dirty="0" smtClean="0">
                          <a:effectLst/>
                        </a:rPr>
                        <a:t>卷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029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月考</a:t>
                      </a:r>
                      <a:r>
                        <a:rPr lang="en-US" sz="2000" kern="100" dirty="0">
                          <a:effectLst/>
                        </a:rPr>
                        <a:t>50</a:t>
                      </a:r>
                      <a:r>
                        <a:rPr lang="zh-TW" sz="2000" kern="100" dirty="0">
                          <a:effectLst/>
                        </a:rPr>
                        <a:t>％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月考考卷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43589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數學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作業</a:t>
                      </a:r>
                      <a:r>
                        <a:rPr lang="zh-TW" sz="2000" kern="100" dirty="0" smtClean="0">
                          <a:effectLst/>
                        </a:rPr>
                        <a:t>成績</a:t>
                      </a:r>
                      <a:r>
                        <a:rPr lang="en-US" altLang="zh-TW" sz="2000" kern="100" dirty="0" smtClean="0">
                          <a:effectLst/>
                        </a:rPr>
                        <a:t>25</a:t>
                      </a:r>
                      <a:r>
                        <a:rPr lang="zh-TW" sz="2000" kern="100" dirty="0" smtClean="0">
                          <a:effectLst/>
                        </a:rPr>
                        <a:t>％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數學</a:t>
                      </a:r>
                      <a:r>
                        <a:rPr lang="zh-TW" sz="2000" kern="100" dirty="0" smtClean="0">
                          <a:effectLst/>
                        </a:rPr>
                        <a:t>習作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029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平時</a:t>
                      </a:r>
                      <a:r>
                        <a:rPr lang="zh-TW" sz="2000" kern="100" dirty="0" smtClean="0">
                          <a:effectLst/>
                        </a:rPr>
                        <a:t>成績</a:t>
                      </a:r>
                      <a:r>
                        <a:rPr lang="en-US" altLang="zh-TW" sz="2000" kern="100" dirty="0" smtClean="0">
                          <a:effectLst/>
                        </a:rPr>
                        <a:t>25</a:t>
                      </a:r>
                      <a:r>
                        <a:rPr lang="zh-TW" sz="2000" kern="100" dirty="0" smtClean="0">
                          <a:effectLst/>
                        </a:rPr>
                        <a:t>％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小考、平時考、課堂發表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029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effectLst/>
                        </a:rPr>
                        <a:t>月考</a:t>
                      </a:r>
                      <a:r>
                        <a:rPr lang="en-US" altLang="zh-TW" sz="2000" kern="100" dirty="0" smtClean="0">
                          <a:effectLst/>
                        </a:rPr>
                        <a:t>5</a:t>
                      </a:r>
                      <a:r>
                        <a:rPr lang="en-US" sz="2000" kern="100" dirty="0" smtClean="0">
                          <a:effectLst/>
                        </a:rPr>
                        <a:t>0</a:t>
                      </a:r>
                      <a:r>
                        <a:rPr lang="zh-TW" sz="2000" kern="100" dirty="0">
                          <a:effectLst/>
                        </a:rPr>
                        <a:t>％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月考考卷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435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綜合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平時成績</a:t>
                      </a:r>
                      <a:r>
                        <a:rPr lang="en-US" sz="2000" kern="100" dirty="0">
                          <a:effectLst/>
                        </a:rPr>
                        <a:t>100</a:t>
                      </a:r>
                      <a:r>
                        <a:rPr lang="zh-TW" sz="2000" kern="100" dirty="0">
                          <a:effectLst/>
                        </a:rPr>
                        <a:t>％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課堂發表、學習態度、學習</a:t>
                      </a:r>
                      <a:r>
                        <a:rPr lang="zh-TW" sz="2000" kern="100" dirty="0" smtClean="0">
                          <a:effectLst/>
                        </a:rPr>
                        <a:t>單</a:t>
                      </a:r>
                      <a:r>
                        <a:rPr lang="zh-TW" altLang="en-US" sz="2000" kern="100" dirty="0" smtClean="0">
                          <a:effectLst/>
                        </a:rPr>
                        <a:t>、期末小考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0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健康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000" kern="100" dirty="0" smtClean="0">
                          <a:effectLst/>
                        </a:rPr>
                        <a:t>平時成績</a:t>
                      </a:r>
                      <a:r>
                        <a:rPr lang="en-US" altLang="zh-TW" sz="2000" kern="100" dirty="0" smtClean="0">
                          <a:effectLst/>
                        </a:rPr>
                        <a:t>100</a:t>
                      </a:r>
                      <a:r>
                        <a:rPr lang="zh-TW" altLang="zh-TW" sz="2000" kern="100" dirty="0" smtClean="0">
                          <a:effectLst/>
                        </a:rPr>
                        <a:t>％</a:t>
                      </a:r>
                      <a:endParaRPr lang="zh-TW" altLang="zh-TW" sz="2000" kern="100" dirty="0" smtClean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zh-TW" sz="20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000" kern="100" dirty="0" smtClean="0">
                          <a:effectLst/>
                        </a:rPr>
                        <a:t>課堂發表、學習態度、學習單</a:t>
                      </a:r>
                      <a:r>
                        <a:rPr lang="zh-TW" altLang="en-US" sz="2000" kern="100" dirty="0" smtClean="0">
                          <a:effectLst/>
                        </a:rPr>
                        <a:t>、期末小考</a:t>
                      </a:r>
                      <a:endParaRPr lang="zh-TW" altLang="zh-TW" sz="2000" kern="100" dirty="0" smtClean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382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3568" y="0"/>
            <a:ext cx="12192000" cy="6858000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660033"/>
                </a:solidFill>
                <a:ea typeface="標楷體" panose="03000509000000000000" pitchFamily="65" charset="-120"/>
              </a:rPr>
              <a:t>班</a:t>
            </a:r>
            <a:r>
              <a:rPr lang="zh-TW" altLang="en-US" b="1" dirty="0" smtClean="0">
                <a:solidFill>
                  <a:srgbClr val="660033"/>
                </a:solidFill>
                <a:ea typeface="標楷體" panose="03000509000000000000" pitchFamily="65" charset="-120"/>
              </a:rPr>
              <a:t>費</a:t>
            </a:r>
            <a:r>
              <a:rPr lang="zh-TW" altLang="en-US" b="1" dirty="0">
                <a:solidFill>
                  <a:srgbClr val="660033"/>
                </a:solidFill>
                <a:ea typeface="標楷體" panose="03000509000000000000" pitchFamily="65" charset="-120"/>
              </a:rPr>
              <a:t>支出</a:t>
            </a:r>
            <a:r>
              <a:rPr lang="zh-TW" altLang="en-US" b="1" dirty="0" smtClean="0">
                <a:solidFill>
                  <a:srgbClr val="660033"/>
                </a:solidFill>
                <a:ea typeface="標楷體" panose="03000509000000000000" pitchFamily="65" charset="-120"/>
              </a:rPr>
              <a:t>說明</a:t>
            </a:r>
            <a:endParaRPr lang="zh-TW" altLang="en-US" b="1" dirty="0">
              <a:solidFill>
                <a:srgbClr val="660033"/>
              </a:solidFill>
              <a:ea typeface="標楷體" panose="03000509000000000000" pitchFamily="65" charset="-120"/>
            </a:endParaRPr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544513" y="2001838"/>
            <a:ext cx="8280400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317125"/>
              </p:ext>
            </p:extLst>
          </p:nvPr>
        </p:nvGraphicFramePr>
        <p:xfrm>
          <a:off x="378941" y="1690688"/>
          <a:ext cx="7356389" cy="43871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2788"/>
                <a:gridCol w="161999"/>
                <a:gridCol w="1443553"/>
                <a:gridCol w="473347"/>
                <a:gridCol w="473347"/>
                <a:gridCol w="473347"/>
                <a:gridCol w="3708008"/>
              </a:tblGrid>
              <a:tr h="308663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</a:rPr>
                        <a:t>班費收支明細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0315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日期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細目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收入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支出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小結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備註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303152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108.1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影印費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　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200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　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附收據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30315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　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1/15</a:t>
                      </a:r>
                      <a:r>
                        <a:rPr lang="zh-TW" sz="1600" kern="0">
                          <a:effectLst/>
                        </a:rPr>
                        <a:t>午餐退費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600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　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　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活動：煮火鍋，當日午餐退費</a:t>
                      </a:r>
                      <a:r>
                        <a:rPr lang="en-US" sz="1600" kern="0">
                          <a:effectLst/>
                        </a:rPr>
                        <a:t>(20*30=600)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529137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108.3.30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園遊會收入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9260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　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　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</a:rPr>
                        <a:t>家長、老師提供的商品未拿回成本，</a:t>
                      </a:r>
                      <a:endParaRPr lang="zh-TW" sz="16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</a:rPr>
                        <a:t>全數捐給班級做班費使用。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30315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108.4.8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愛心公益捐款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　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500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　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竹君老師自捐</a:t>
                      </a:r>
                      <a:r>
                        <a:rPr lang="en-US" sz="1600" kern="0">
                          <a:effectLst/>
                        </a:rPr>
                        <a:t>500</a:t>
                      </a:r>
                      <a:r>
                        <a:rPr lang="zh-TW" sz="1600" kern="0">
                          <a:effectLst/>
                        </a:rPr>
                        <a:t>元，班級</a:t>
                      </a:r>
                      <a:r>
                        <a:rPr lang="en-US" sz="1600" kern="0">
                          <a:effectLst/>
                        </a:rPr>
                        <a:t>500</a:t>
                      </a:r>
                      <a:r>
                        <a:rPr lang="zh-TW" sz="1600" kern="0">
                          <a:effectLst/>
                        </a:rPr>
                        <a:t>元。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30315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　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6/25</a:t>
                      </a:r>
                      <a:r>
                        <a:rPr lang="zh-TW" sz="1600" kern="0">
                          <a:effectLst/>
                        </a:rPr>
                        <a:t>午餐退費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600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　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　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</a:rPr>
                        <a:t>活動：校外參訪，當日午餐退費。</a:t>
                      </a:r>
                      <a:r>
                        <a:rPr lang="en-US" sz="1600" kern="0" dirty="0">
                          <a:effectLst/>
                        </a:rPr>
                        <a:t>(20*30=600)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529137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108.6.25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校外參訪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　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7460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　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未給收據。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303152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108.6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影印費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　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500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　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附收據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303152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5</a:t>
                      </a:r>
                      <a:r>
                        <a:rPr lang="zh-TW" sz="1600" kern="0">
                          <a:effectLst/>
                        </a:rPr>
                        <a:t>年級班費使用餘額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1800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未用完的金費，繼續使用至畢業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5291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　</a:t>
                      </a:r>
                      <a:r>
                        <a:rPr lang="en-US" sz="1600" kern="0">
                          <a:effectLst/>
                        </a:rPr>
                        <a:t>108.9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　加購直行本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　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</a:rPr>
                        <a:t>　</a:t>
                      </a:r>
                      <a:r>
                        <a:rPr lang="en-US" sz="1600" kern="0">
                          <a:effectLst/>
                        </a:rPr>
                        <a:t>290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1510</a:t>
                      </a:r>
                      <a:endParaRPr lang="zh-TW" sz="16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</a:rPr>
                        <a:t>每本</a:t>
                      </a:r>
                      <a:r>
                        <a:rPr lang="en-US" sz="1600" kern="0" dirty="0">
                          <a:effectLst/>
                        </a:rPr>
                        <a:t>10</a:t>
                      </a:r>
                      <a:r>
                        <a:rPr lang="zh-TW" sz="1600" kern="0" dirty="0">
                          <a:effectLst/>
                        </a:rPr>
                        <a:t>元，共</a:t>
                      </a:r>
                      <a:r>
                        <a:rPr lang="en-US" sz="1600" kern="0" dirty="0">
                          <a:effectLst/>
                        </a:rPr>
                        <a:t>29</a:t>
                      </a:r>
                      <a:r>
                        <a:rPr lang="zh-TW" sz="1600" kern="0" dirty="0">
                          <a:effectLst/>
                        </a:rPr>
                        <a:t>本。</a:t>
                      </a:r>
                      <a:r>
                        <a:rPr lang="en-US" sz="1600" kern="0" dirty="0">
                          <a:effectLst/>
                        </a:rPr>
                        <a:t>(</a:t>
                      </a:r>
                      <a:r>
                        <a:rPr lang="zh-TW" sz="1600" kern="0" dirty="0">
                          <a:effectLst/>
                        </a:rPr>
                        <a:t>附收據</a:t>
                      </a:r>
                      <a:r>
                        <a:rPr lang="en-US" sz="1600" kern="0" dirty="0">
                          <a:effectLst/>
                        </a:rPr>
                        <a:t>)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  <p:pic>
        <p:nvPicPr>
          <p:cNvPr id="7" name="圖片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5965" y="739149"/>
            <a:ext cx="2997835" cy="159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1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2" y="0"/>
            <a:ext cx="12092080" cy="6858000"/>
          </a:xfrm>
        </p:spPr>
      </p:pic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798513" y="366713"/>
            <a:ext cx="7772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8000" b="1" kern="0" smtClean="0">
                <a:solidFill>
                  <a:srgbClr val="660033"/>
                </a:solidFill>
                <a:ea typeface="標楷體" panose="03000509000000000000" pitchFamily="65" charset="-120"/>
              </a:rPr>
              <a:t>學校重要行事</a:t>
            </a:r>
            <a:endParaRPr lang="zh-TW" altLang="en-US" sz="8000" b="1" kern="0" dirty="0" smtClean="0">
              <a:solidFill>
                <a:srgbClr val="660033"/>
              </a:solidFill>
              <a:ea typeface="標楷體" panose="03000509000000000000" pitchFamily="65" charset="-120"/>
            </a:endParaRPr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544513" y="2001838"/>
            <a:ext cx="10082298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TW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108/10/26</a:t>
            </a:r>
            <a:r>
              <a:rPr lang="en-US" altLang="zh-TW" sz="3600" b="1" dirty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(</a:t>
            </a:r>
            <a:r>
              <a:rPr lang="zh-TW" altLang="en-US" sz="3600" b="1" dirty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r>
              <a:rPr lang="en-US" altLang="zh-TW" sz="3600" b="1" dirty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b="1" dirty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運動會</a:t>
            </a:r>
            <a:r>
              <a:rPr lang="en-US" altLang="zh-TW" sz="3600" b="1" dirty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歡迎家長蒞臨</a:t>
            </a:r>
            <a:r>
              <a:rPr lang="en-US" altLang="zh-TW" sz="3600" b="1" dirty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3600" b="1" dirty="0">
              <a:solidFill>
                <a:srgbClr val="00000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TW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108/11/01</a:t>
            </a:r>
            <a:r>
              <a:rPr lang="en-US" altLang="zh-TW" sz="36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600" b="1" dirty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36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拍攝畢業</a:t>
            </a:r>
            <a:r>
              <a:rPr lang="zh-TW" altLang="en-US" sz="36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照</a:t>
            </a:r>
            <a:r>
              <a:rPr lang="en-US" altLang="zh-TW" sz="20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盡量不要請假</a:t>
            </a:r>
            <a:r>
              <a:rPr lang="en-US" altLang="zh-TW" sz="20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sz="2000" b="1" dirty="0" smtClean="0">
              <a:solidFill>
                <a:srgbClr val="00000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None/>
            </a:pPr>
            <a:r>
              <a:rPr lang="zh-TW" altLang="en-US" sz="36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期中考</a:t>
            </a:r>
            <a:r>
              <a:rPr lang="en-US" altLang="zh-TW" sz="3600" b="1" dirty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en-US" altLang="zh-TW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108/11/05~108/11/06</a:t>
            </a:r>
          </a:p>
          <a:p>
            <a:pPr eaLnBrk="1" hangingPunct="1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None/>
            </a:pPr>
            <a:r>
              <a:rPr lang="zh-TW" altLang="en-US" sz="3600" b="1" dirty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期末考</a:t>
            </a:r>
            <a:r>
              <a:rPr lang="en-US" altLang="zh-TW" sz="3600" b="1" dirty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en-US" altLang="zh-TW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109/1/8~108/1/9</a:t>
            </a:r>
            <a:endParaRPr lang="zh-TW" altLang="en-US" sz="3600" b="1" dirty="0">
              <a:solidFill>
                <a:srgbClr val="00000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None/>
            </a:pPr>
            <a:r>
              <a:rPr lang="zh-TW" altLang="en-US" sz="3600" b="1" dirty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結業式</a:t>
            </a:r>
            <a:r>
              <a:rPr lang="en-US" altLang="zh-TW" sz="3600" b="1" dirty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 </a:t>
            </a:r>
            <a:r>
              <a:rPr lang="en-US" altLang="zh-TW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108/1/20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1624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1" cy="6857999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53255" y="172898"/>
            <a:ext cx="10515600" cy="899749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660033"/>
                </a:solidFill>
                <a:ea typeface="標楷體" panose="03000509000000000000" pitchFamily="65" charset="-120"/>
              </a:rPr>
              <a:t>班級宣導事項</a:t>
            </a:r>
            <a:endParaRPr lang="zh-TW" alt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03350" y="1916113"/>
            <a:ext cx="7131050" cy="3900487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80000"/>
              <a:buFont typeface="Wingdings" panose="05000000000000000000" pitchFamily="2" charset="2"/>
              <a:buNone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endParaRPr kumimoji="1" lang="zh-TW" altLang="en-US" sz="4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1" lang="zh-TW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A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1" lang="zh-TW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endParaRPr kumimoji="1" lang="en-US" altLang="zh-TW" sz="3200" b="0" i="0" u="none" strike="noStrike" kern="0" cap="none" spc="0" normalizeH="0" baseline="0" noProof="0" dirty="0" smtClean="0">
              <a:ln>
                <a:noFill/>
              </a:ln>
              <a:solidFill>
                <a:srgbClr val="EAEAEA"/>
              </a:solidFill>
              <a:effectLst/>
              <a:uLnTx/>
              <a:uFillTx/>
              <a:latin typeface="Arial"/>
              <a:ea typeface="新細明體"/>
            </a:endParaRPr>
          </a:p>
        </p:txBody>
      </p:sp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552749" y="970499"/>
            <a:ext cx="10716611" cy="5487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 Narrow" panose="020B0606020202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TW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108/9/20</a:t>
            </a:r>
            <a:r>
              <a:rPr lang="en-US" altLang="zh-TW" sz="36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6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altLang="zh-TW" sz="36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地景</a:t>
            </a:r>
            <a:r>
              <a:rPr lang="zh-TW" altLang="en-US" sz="36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藝術節</a:t>
            </a:r>
            <a:r>
              <a:rPr lang="en-US" altLang="zh-TW" sz="18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午餐改麵包，無退費</a:t>
            </a:r>
            <a:r>
              <a:rPr lang="en-US" altLang="zh-TW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b="1" dirty="0" smtClean="0">
              <a:solidFill>
                <a:srgbClr val="00000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20000"/>
              </a:spcBef>
              <a:buClr>
                <a:srgbClr val="FFFF00"/>
              </a:buClr>
              <a:buSzPct val="80000"/>
            </a:pPr>
            <a:r>
              <a:rPr lang="zh-TW" altLang="en-US" sz="36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班級家長代表</a:t>
            </a:r>
            <a:r>
              <a:rPr lang="en-US" altLang="zh-TW" sz="20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五位</a:t>
            </a:r>
            <a:r>
              <a:rPr lang="en-US" altLang="zh-TW" sz="20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3600" b="1" dirty="0" smtClean="0">
              <a:solidFill>
                <a:srgbClr val="00000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20000"/>
              </a:spcBef>
              <a:buClr>
                <a:srgbClr val="FFFF00"/>
              </a:buClr>
              <a:buSzPct val="80000"/>
            </a:pPr>
            <a:r>
              <a:rPr lang="zh-TW" altLang="en-US" sz="36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柏策爸爸</a:t>
            </a:r>
            <a:r>
              <a:rPr lang="en-US" altLang="zh-TW" sz="36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600" b="1" dirty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文彥爸爸</a:t>
            </a:r>
            <a:r>
              <a:rPr lang="en-US" altLang="zh-TW" sz="36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600" b="1" dirty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宥翔爸爸</a:t>
            </a:r>
            <a:r>
              <a:rPr lang="en-US" altLang="zh-TW" sz="36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600" b="1" dirty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冠諺</a:t>
            </a:r>
            <a:r>
              <a:rPr lang="zh-TW" altLang="en-US" sz="36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爸爸</a:t>
            </a:r>
            <a:r>
              <a:rPr lang="en-US" altLang="zh-TW" sz="36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600" b="1" dirty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禹希</a:t>
            </a:r>
            <a:r>
              <a:rPr lang="zh-TW" altLang="en-US" sz="36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爸爸</a:t>
            </a:r>
            <a:endParaRPr lang="en-US" altLang="zh-TW" sz="3600" b="1" dirty="0" smtClean="0">
              <a:solidFill>
                <a:srgbClr val="00000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20000"/>
              </a:spcBef>
              <a:buClr>
                <a:srgbClr val="FFFF00"/>
              </a:buClr>
              <a:buSzPct val="80000"/>
            </a:pPr>
            <a:r>
              <a:rPr lang="zh-TW" altLang="en-US" sz="3600" b="1" dirty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星期三穿班</a:t>
            </a:r>
            <a:r>
              <a:rPr lang="zh-TW" altLang="en-US" sz="36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服</a:t>
            </a:r>
            <a:endParaRPr lang="en-US" altLang="zh-TW" sz="3600" b="1" dirty="0">
              <a:solidFill>
                <a:srgbClr val="00000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20000"/>
              </a:spcBef>
              <a:buClr>
                <a:srgbClr val="FFFF00"/>
              </a:buClr>
              <a:buSzPct val="80000"/>
            </a:pPr>
            <a:endParaRPr lang="en-US" altLang="zh-TW" sz="3600" b="1" dirty="0" smtClean="0">
              <a:solidFill>
                <a:srgbClr val="00000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None/>
            </a:pPr>
            <a:endParaRPr lang="en-US" altLang="zh-TW" sz="1100" b="1" dirty="0" smtClean="0">
              <a:solidFill>
                <a:srgbClr val="00000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None/>
            </a:pPr>
            <a:r>
              <a:rPr lang="zh-TW" altLang="en-US" sz="36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青春期注意！</a:t>
            </a:r>
            <a:endParaRPr lang="en-US" altLang="zh-TW" sz="3600" b="1" dirty="0" smtClean="0">
              <a:solidFill>
                <a:srgbClr val="00000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None/>
            </a:pPr>
            <a:r>
              <a:rPr lang="zh-TW" altLang="en-US" sz="36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人際</a:t>
            </a:r>
            <a:r>
              <a:rPr lang="zh-TW" altLang="en-US" sz="3600" b="1" dirty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交往</a:t>
            </a:r>
            <a:r>
              <a:rPr lang="zh-TW" altLang="en-US" sz="36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學問大！</a:t>
            </a:r>
            <a:endParaRPr lang="en-US" altLang="zh-TW" sz="3600" b="1" dirty="0" smtClean="0">
              <a:solidFill>
                <a:srgbClr val="00000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None/>
            </a:pPr>
            <a:r>
              <a:rPr lang="zh-TW" altLang="en-US" sz="36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網路世界陷阱多！</a:t>
            </a:r>
            <a:endParaRPr lang="en-US" altLang="zh-TW" sz="3600" b="1" dirty="0" smtClean="0">
              <a:solidFill>
                <a:srgbClr val="00000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None/>
            </a:pP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552749" y="3713700"/>
            <a:ext cx="10515600" cy="920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b="1" dirty="0">
                <a:solidFill>
                  <a:srgbClr val="660033"/>
                </a:solidFill>
                <a:ea typeface="標楷體" panose="03000509000000000000" pitchFamily="65" charset="-120"/>
              </a:rPr>
              <a:t>老師、爸媽</a:t>
            </a:r>
            <a:r>
              <a:rPr lang="zh-TW" altLang="en-US" sz="3600" b="1" dirty="0" smtClean="0">
                <a:solidFill>
                  <a:srgbClr val="660033"/>
                </a:solidFill>
                <a:ea typeface="標楷體" panose="03000509000000000000" pitchFamily="65" charset="-120"/>
              </a:rPr>
              <a:t>傷腦筋</a:t>
            </a:r>
            <a:endParaRPr lang="zh-TW" altLang="en-US" sz="3600" b="1" dirty="0">
              <a:solidFill>
                <a:srgbClr val="660033"/>
              </a:solidFill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6347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72297" y="15875"/>
            <a:ext cx="10515600" cy="1325563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660033"/>
                </a:solidFill>
                <a:ea typeface="標楷體" panose="03000509000000000000" pitchFamily="65" charset="-120"/>
              </a:rPr>
              <a:t>家長配合事項</a:t>
            </a:r>
            <a:endParaRPr lang="zh-TW" alt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40038" y="1053114"/>
            <a:ext cx="8748713" cy="566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0" indent="-381000">
              <a:lnSpc>
                <a:spcPct val="120000"/>
              </a:lnSpc>
              <a:buClr>
                <a:schemeClr val="bg1"/>
              </a:buClr>
              <a:buFont typeface="Wingdings" panose="05000000000000000000" pitchFamily="2" charset="2"/>
              <a:buAutoNum type="arabicPeriod"/>
            </a:pPr>
            <a:r>
              <a:rPr lang="zh-TW" altLang="en-US" sz="30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關心</a:t>
            </a:r>
            <a:r>
              <a:rPr lang="zh-TW" altLang="en-US" sz="30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孩子學校生活，</a:t>
            </a:r>
            <a:r>
              <a:rPr lang="zh-TW" altLang="en-US" sz="30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作業簿、聯絡簿請</a:t>
            </a:r>
            <a:r>
              <a:rPr lang="zh-TW" altLang="en-US" sz="3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務必簽名</a:t>
            </a:r>
            <a:r>
              <a:rPr lang="zh-TW" altLang="en-US" sz="30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381000" indent="-381000">
              <a:lnSpc>
                <a:spcPct val="120000"/>
              </a:lnSpc>
              <a:buClr>
                <a:schemeClr val="bg1"/>
              </a:buClr>
              <a:buFont typeface="Wingdings" panose="05000000000000000000" pitchFamily="2" charset="2"/>
              <a:buAutoNum type="arabicPeriod"/>
            </a:pPr>
            <a:r>
              <a:rPr lang="zh-TW" altLang="en-US" sz="3000" b="1" dirty="0">
                <a:solidFill>
                  <a:srgbClr val="00000C"/>
                </a:solidFill>
                <a:ea typeface="標楷體" panose="03000509000000000000" pitchFamily="65" charset="-120"/>
              </a:rPr>
              <a:t>請於</a:t>
            </a:r>
            <a:r>
              <a:rPr lang="zh-TW" altLang="en-US" sz="3000" b="1" dirty="0">
                <a:solidFill>
                  <a:srgbClr val="FF0000"/>
                </a:solidFill>
                <a:ea typeface="標楷體" panose="03000509000000000000" pitchFamily="65" charset="-120"/>
              </a:rPr>
              <a:t>家中</a:t>
            </a:r>
            <a:r>
              <a:rPr lang="zh-TW" altLang="en-US" sz="3000" b="1" dirty="0">
                <a:solidFill>
                  <a:srgbClr val="00000C"/>
                </a:solidFill>
                <a:ea typeface="標楷體" panose="03000509000000000000" pitchFamily="65" charset="-120"/>
              </a:rPr>
              <a:t>用完早餐再上學。</a:t>
            </a:r>
            <a:endParaRPr lang="zh-TW" altLang="en-US" sz="3000" b="1" dirty="0">
              <a:solidFill>
                <a:srgbClr val="00000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81000" indent="-381000">
              <a:lnSpc>
                <a:spcPct val="120000"/>
              </a:lnSpc>
              <a:buClr>
                <a:schemeClr val="bg1"/>
              </a:buClr>
              <a:buFont typeface="Wingdings" panose="05000000000000000000" pitchFamily="2" charset="2"/>
              <a:buAutoNum type="arabicPeriod"/>
            </a:pPr>
            <a:r>
              <a:rPr lang="zh-TW" altLang="en-US" sz="30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培養</a:t>
            </a:r>
            <a:r>
              <a:rPr lang="zh-TW" altLang="en-US" sz="30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孩子良好</a:t>
            </a:r>
            <a:r>
              <a:rPr lang="zh-TW" altLang="en-US" sz="3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衛生習慣</a:t>
            </a:r>
            <a:r>
              <a:rPr lang="zh-TW" altLang="en-US" sz="30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，及做資源回收的能力。</a:t>
            </a:r>
          </a:p>
          <a:p>
            <a:pPr marL="381000" indent="-381000">
              <a:lnSpc>
                <a:spcPct val="120000"/>
              </a:lnSpc>
              <a:buClr>
                <a:schemeClr val="bg1"/>
              </a:buClr>
              <a:buFont typeface="Wingdings" panose="05000000000000000000" pitchFamily="2" charset="2"/>
              <a:buAutoNum type="arabicPeriod"/>
            </a:pPr>
            <a:r>
              <a:rPr lang="zh-TW" altLang="en-US" sz="30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培養孩子</a:t>
            </a:r>
            <a:r>
              <a:rPr lang="zh-TW" altLang="en-US" sz="3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整理書包</a:t>
            </a:r>
            <a:r>
              <a:rPr lang="zh-TW" altLang="en-US" sz="30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、準備學用品的能力。</a:t>
            </a:r>
          </a:p>
          <a:p>
            <a:pPr marL="381000" indent="-381000">
              <a:lnSpc>
                <a:spcPct val="120000"/>
              </a:lnSpc>
              <a:buClr>
                <a:schemeClr val="bg1"/>
              </a:buClr>
              <a:buFont typeface="Wingdings" panose="05000000000000000000" pitchFamily="2" charset="2"/>
              <a:buAutoNum type="arabicPeriod"/>
            </a:pPr>
            <a:r>
              <a:rPr lang="zh-TW" altLang="en-US" sz="30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不讓孩子帶玩具及零食到學校。</a:t>
            </a:r>
          </a:p>
          <a:p>
            <a:pPr marL="381000" indent="-381000">
              <a:lnSpc>
                <a:spcPct val="120000"/>
              </a:lnSpc>
              <a:buClr>
                <a:schemeClr val="bg1"/>
              </a:buClr>
              <a:buFont typeface="Wingdings" panose="05000000000000000000" pitchFamily="2" charset="2"/>
              <a:buAutoNum type="arabicPeriod"/>
            </a:pPr>
            <a:r>
              <a:rPr lang="zh-TW" altLang="en-US" sz="30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若家長之</a:t>
            </a:r>
            <a:r>
              <a:rPr lang="zh-TW" altLang="en-US" sz="3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聯絡電話</a:t>
            </a:r>
            <a:r>
              <a:rPr lang="zh-TW" altLang="en-US" sz="30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有更動，請務必告知。</a:t>
            </a:r>
          </a:p>
          <a:p>
            <a:pPr marL="381000" indent="-381000">
              <a:lnSpc>
                <a:spcPct val="120000"/>
              </a:lnSpc>
              <a:buClr>
                <a:schemeClr val="bg1"/>
              </a:buClr>
              <a:buFont typeface="Wingdings" panose="05000000000000000000" pitchFamily="2" charset="2"/>
              <a:buAutoNum type="arabicPeriod"/>
            </a:pPr>
            <a:r>
              <a:rPr lang="zh-TW" altLang="en-US" sz="30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引導孩子多閱讀，減少使用手機或電玩遊戲。</a:t>
            </a:r>
            <a:endParaRPr lang="en-US" altLang="zh-TW" sz="3000" b="1" dirty="0">
              <a:solidFill>
                <a:srgbClr val="00000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81000" indent="-381000">
              <a:lnSpc>
                <a:spcPct val="120000"/>
              </a:lnSpc>
              <a:buClr>
                <a:schemeClr val="bg1"/>
              </a:buClr>
              <a:buFont typeface="Wingdings" panose="05000000000000000000" pitchFamily="2" charset="2"/>
              <a:buAutoNum type="arabicPeriod"/>
            </a:pPr>
            <a:r>
              <a:rPr lang="zh-TW" altLang="en-US" sz="30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注意、關心孩子</a:t>
            </a:r>
            <a:r>
              <a:rPr lang="zh-TW" altLang="en-US" sz="3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網路使用</a:t>
            </a:r>
            <a:r>
              <a:rPr lang="zh-TW" altLang="en-US" sz="3000" b="1" dirty="0" smtClean="0">
                <a:solidFill>
                  <a:srgbClr val="00000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的狀況。</a:t>
            </a:r>
            <a:endParaRPr lang="zh-TW" altLang="en-US" sz="3000" b="1" dirty="0" smtClean="0">
              <a:solidFill>
                <a:srgbClr val="00000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81000" indent="-381000">
              <a:lnSpc>
                <a:spcPct val="80000"/>
              </a:lnSpc>
            </a:pP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6247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61058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042988" y="404813"/>
            <a:ext cx="7772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8000" b="1" smtClean="0">
                <a:solidFill>
                  <a:srgbClr val="660033"/>
                </a:solidFill>
                <a:ea typeface="標楷體" panose="03000509000000000000" pitchFamily="65" charset="-120"/>
              </a:rPr>
              <a:t>散         會</a:t>
            </a:r>
            <a:endParaRPr lang="zh-TW" altLang="en-US" sz="8000" b="1" dirty="0">
              <a:solidFill>
                <a:srgbClr val="660033"/>
              </a:solidFill>
              <a:ea typeface="標楷體" panose="03000509000000000000" pitchFamily="65" charset="-12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825052" y="1841475"/>
            <a:ext cx="4892374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80000"/>
              <a:buFont typeface="Wingdings" panose="05000000000000000000" pitchFamily="2" charset="2"/>
              <a:buNone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1" lang="zh-TW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A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敬祝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1" lang="zh-TW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A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各位家長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1" lang="zh-TW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A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    闔府平安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1" lang="zh-TW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A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    事事順心如意！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1" lang="zh-TW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A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60054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694</Words>
  <Application>Microsoft Office PowerPoint</Application>
  <PresentationFormat>寬螢幕</PresentationFormat>
  <Paragraphs>175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7" baseType="lpstr">
      <vt:lpstr>新細明體</vt:lpstr>
      <vt:lpstr>標楷體</vt:lpstr>
      <vt:lpstr>Arial</vt:lpstr>
      <vt:lpstr>Calibri</vt:lpstr>
      <vt:lpstr>Calibri Light</vt:lpstr>
      <vt:lpstr>Times New Roman</vt:lpstr>
      <vt:lpstr>Wingdings</vt:lpstr>
      <vt:lpstr>Office 佈景主題</vt:lpstr>
      <vt:lpstr>歡迎家長蒞臨</vt:lpstr>
      <vt:lpstr>親師座談會流程</vt:lpstr>
      <vt:lpstr>作業調整說明(簿本使用說明)</vt:lpstr>
      <vt:lpstr>評分標準</vt:lpstr>
      <vt:lpstr>班費支出說明</vt:lpstr>
      <vt:lpstr>PowerPoint 簡報</vt:lpstr>
      <vt:lpstr>班級宣導事項</vt:lpstr>
      <vt:lpstr>家長配合事項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歡迎家長蒞臨</dc:title>
  <dc:creator>User</dc:creator>
  <cp:lastModifiedBy>User</cp:lastModifiedBy>
  <cp:revision>13</cp:revision>
  <dcterms:created xsi:type="dcterms:W3CDTF">2019-09-02T07:33:16Z</dcterms:created>
  <dcterms:modified xsi:type="dcterms:W3CDTF">2019-09-05T09:21:41Z</dcterms:modified>
</cp:coreProperties>
</file>