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78" r:id="rId4"/>
    <p:sldId id="279" r:id="rId5"/>
    <p:sldId id="274" r:id="rId6"/>
    <p:sldId id="275" r:id="rId7"/>
    <p:sldId id="272" r:id="rId8"/>
    <p:sldId id="276" r:id="rId9"/>
    <p:sldId id="273" r:id="rId10"/>
    <p:sldId id="271" r:id="rId11"/>
    <p:sldId id="258" r:id="rId12"/>
    <p:sldId id="259" r:id="rId13"/>
    <p:sldId id="261" r:id="rId14"/>
    <p:sldId id="262" r:id="rId15"/>
    <p:sldId id="270" r:id="rId16"/>
    <p:sldId id="266" r:id="rId17"/>
    <p:sldId id="267" r:id="rId18"/>
    <p:sldId id="280" r:id="rId19"/>
    <p:sldId id="263" r:id="rId20"/>
    <p:sldId id="265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A3"/>
    <a:srgbClr val="002776"/>
    <a:srgbClr val="00339A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ABD0F34-CD74-44EA-8B31-67083E6ECE08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FA951E6-04BB-4E86-B477-B9E63028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55C5334-F493-4DF8-BF44-AE4E95825444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5EF721D-48EC-439B-8862-40AEF5DF0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4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2DA722-A6EF-430A-B7C5-22F67D902171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F9C51D-BF6B-4AB2-95D4-07024C01EFB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985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F9C51D-BF6B-4AB2-95D4-07024C01EFB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247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F9C51D-BF6B-4AB2-95D4-07024C01EFB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F9C51D-BF6B-4AB2-95D4-07024C01EFB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394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F9C51D-BF6B-4AB2-95D4-07024C01EFB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942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EF721D-48EC-439B-8862-40AEF5DF0AD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77F3-CDEC-4023-B6AC-126109177A67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BCC5-98D5-4E54-B847-DD3BFB046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DF20-08FE-45F6-BEAB-7FF63E2517FE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C07D-D45C-45B0-AF9B-1C1666DA3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EE15-E56D-4768-A198-1F1387D0E569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396B-211C-4FDB-A02C-EA3DF2565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D6EC-6AC4-40E9-A782-10DEDAA1DF12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D2C4-6F12-4E22-9709-C6B8AFB11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784-2B09-4A4C-9BC7-0FA412B37647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781C-1ECF-496F-90B1-FDAA936C3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FAA6-46E1-4DF6-9331-680193244B92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C45E-0686-4745-AB7E-DDD78AA3A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F84E-013A-4702-BA1E-3AC6BE2F8E9A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E49B-C5CB-4EF1-8F3A-F2E8F7326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1B3A-AD6A-4A5E-9663-008257EAD988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15EE-8681-429C-B863-AB6E84E15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07E7-A1C5-42B8-B4E3-2B7B8CA2ED37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8B39-DBAD-4C63-983C-E1D2A2FF7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44573-261C-4CD0-8112-690695B38BDC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53FD-2052-46E9-B5B2-5FC57DBD6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889F-86D2-4DFB-95E1-34B25E1814C8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9B1F-846B-4C45-8C3D-2C9C123CE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0206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EE1A8E-AEA8-4358-A4F3-CCC6E6DCFF1B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0206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71BB07-3ECA-4CCA-8F3B-02E8A5CCF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105_4&#19979;&#23478;&#38263;&#26085;--&#38899;&#27138;&#35506;&#25031;&#35531;&#23478;&#38263;&#21332;&#21161;&#20107;&#38917;--&#40635;&#29033;&#23566;&#24107;&#26044;&#23478;&#38263;&#26085;&#25918;&#32102;&#23478;&#38263;&#30475;--&#35613;&#35613;&#65281;.docx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&#22235;&#19979;&#34389;&#23460;&#36039;&#26009;/&#25945;&#21209;&#34389;-&#23478;&#38263;&#26085;&#23459;&#23566;&#36039;&#26009;.pdf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2235;&#19979;&#34389;&#23460;&#36039;&#26009;/&#26032;&#21271;&#26657;&#22290;&#36890;APP&#19979;&#36617;-&#30331;&#20837;-&#23458;&#26381;&#35498;&#26126;.pdf" TargetMode="External"/><Relationship Id="rId5" Type="http://schemas.openxmlformats.org/officeDocument/2006/relationships/hyperlink" Target="&#22235;&#19979;&#34389;&#23460;&#36039;&#26009;/&#23416;&#21209;&#34389;-&#23478;&#38263;&#26085;&#23459;&#23566;&#36039;&#26009;.pdf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&#22235;&#19979;&#34389;&#23460;&#36039;&#26009;/&#36628;&#23566;&#34389;-&#23478;&#38263;&#26085;&#23459;&#23566;&#36039;&#26009;.pdf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071813"/>
            <a:ext cx="8001000" cy="642937"/>
          </a:xfrm>
        </p:spPr>
        <p:txBody>
          <a:bodyPr>
            <a:normAutofit/>
          </a:bodyPr>
          <a:lstStyle/>
          <a:p>
            <a:r>
              <a:rPr lang="zh-TW" altLang="en-US" b="1">
                <a:solidFill>
                  <a:srgbClr val="0070C0"/>
                </a:solidFill>
                <a:latin typeface="微軟正黑體"/>
                <a:cs typeface="微軟正黑體"/>
              </a:rPr>
              <a:t>導師   陳鴻綸</a:t>
            </a:r>
          </a:p>
        </p:txBody>
      </p:sp>
      <p:sp>
        <p:nvSpPr>
          <p:cNvPr id="2" name="Subtitle 2"/>
          <p:cNvSpPr>
            <a:spLocks/>
          </p:cNvSpPr>
          <p:nvPr/>
        </p:nvSpPr>
        <p:spPr bwMode="auto">
          <a:xfrm>
            <a:off x="468313" y="1268413"/>
            <a:ext cx="8001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0" lang="en-US" altLang="zh-TW" sz="72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415 </a:t>
            </a:r>
            <a:r>
              <a:rPr kumimoji="0" lang="zh-TW" altLang="en-US" sz="72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家長日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>
              <a:buFontTx/>
              <a:buNone/>
            </a:pPr>
            <a:r>
              <a:rPr kumimoji="1" lang="zh-TW" altLang="en-US" sz="3600" b="1" dirty="0">
                <a:solidFill>
                  <a:srgbClr val="41211B"/>
                </a:solidFill>
                <a:latin typeface="標楷體" pitchFamily="65" charset="-120"/>
                <a:ea typeface="標楷體" pitchFamily="65" charset="-120"/>
              </a:rPr>
              <a:t>營造快樂的學習環境</a:t>
            </a:r>
          </a:p>
          <a:p>
            <a:pPr>
              <a:buFontTx/>
              <a:buNone/>
            </a:pPr>
            <a:r>
              <a:rPr kumimoji="1" lang="zh-TW" altLang="en-US" sz="3600" b="1" dirty="0">
                <a:solidFill>
                  <a:srgbClr val="41211B"/>
                </a:solidFill>
                <a:latin typeface="標楷體" pitchFamily="65" charset="-120"/>
                <a:ea typeface="標楷體" pitchFamily="65" charset="-120"/>
              </a:rPr>
              <a:t>創造孩子的成就感</a:t>
            </a:r>
          </a:p>
          <a:p>
            <a:pPr>
              <a:buFontTx/>
              <a:buNone/>
            </a:pPr>
            <a:r>
              <a:rPr kumimoji="1" lang="zh-TW" altLang="en-US" sz="3600" b="1" dirty="0">
                <a:solidFill>
                  <a:srgbClr val="41211B"/>
                </a:solidFill>
                <a:latin typeface="標楷體" pitchFamily="65" charset="-120"/>
                <a:ea typeface="標楷體" pitchFamily="65" charset="-120"/>
              </a:rPr>
              <a:t>讓孩子學習守紀律，負責任</a:t>
            </a:r>
          </a:p>
          <a:p>
            <a:pPr>
              <a:buFontTx/>
              <a:buNone/>
            </a:pPr>
            <a:r>
              <a:rPr kumimoji="1" lang="zh-TW" altLang="en-US" sz="3600" b="1" dirty="0">
                <a:solidFill>
                  <a:srgbClr val="41211B"/>
                </a:solidFill>
                <a:latin typeface="標楷體" pitchFamily="65" charset="-120"/>
                <a:ea typeface="標楷體" pitchFamily="65" charset="-120"/>
              </a:rPr>
              <a:t>尊重他人</a:t>
            </a:r>
          </a:p>
          <a:p>
            <a:pPr>
              <a:buFontTx/>
              <a:buNone/>
            </a:pPr>
            <a:r>
              <a:rPr kumimoji="1" lang="zh-TW" altLang="en-US" sz="3600" b="1" dirty="0">
                <a:solidFill>
                  <a:srgbClr val="41211B"/>
                </a:solidFill>
                <a:latin typeface="標楷體" pitchFamily="65" charset="-120"/>
                <a:ea typeface="標楷體" pitchFamily="65" charset="-120"/>
              </a:rPr>
              <a:t>培養解決問題的能力</a:t>
            </a:r>
          </a:p>
        </p:txBody>
      </p:sp>
      <p:sp>
        <p:nvSpPr>
          <p:cNvPr id="32772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49935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kumimoji="1" lang="zh-TW" altLang="en-US" sz="6600" b="0">
                <a:ln>
                  <a:noFill/>
                </a:ln>
                <a:effectLst/>
                <a:ea typeface="標楷體" pitchFamily="65" charset="-120"/>
              </a:rPr>
              <a:t>班級經營理念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zh-TW" sz="2600" b="1" dirty="0">
                <a:cs typeface="微軟正黑體"/>
              </a:rPr>
              <a:t>養成良好的學習態度及自主生活習慣是刻不容緩的。</a:t>
            </a:r>
            <a:endParaRPr lang="en-US" altLang="zh-TW" sz="2600" b="1" dirty="0">
              <a:cs typeface="微軟正黑體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600" b="1" dirty="0">
              <a:cs typeface="微軟正黑體"/>
            </a:endParaRPr>
          </a:p>
          <a:p>
            <a:pPr>
              <a:lnSpc>
                <a:spcPct val="90000"/>
              </a:lnSpc>
            </a:pPr>
            <a:r>
              <a:rPr lang="zh-TW" altLang="zh-TW" sz="2600" b="1" dirty="0">
                <a:cs typeface="微軟正黑體"/>
              </a:rPr>
              <a:t>希望孩子養成獨立自主的能力。在家請指導孩子做家事；每天問問孩子學習狀況，看看他的作業。</a:t>
            </a:r>
            <a:endParaRPr lang="en-US" altLang="zh-TW" sz="2600" b="1" dirty="0">
              <a:cs typeface="微軟正黑體"/>
            </a:endParaRPr>
          </a:p>
          <a:p>
            <a:pPr>
              <a:lnSpc>
                <a:spcPct val="90000"/>
              </a:lnSpc>
            </a:pPr>
            <a:endParaRPr lang="en-US" altLang="zh-TW" sz="2600" b="1" dirty="0">
              <a:cs typeface="微軟正黑體"/>
            </a:endParaRPr>
          </a:p>
          <a:p>
            <a:pPr>
              <a:lnSpc>
                <a:spcPct val="90000"/>
              </a:lnSpc>
            </a:pPr>
            <a:r>
              <a:rPr lang="zh-TW" altLang="zh-TW" sz="2600" b="1" dirty="0">
                <a:cs typeface="微軟正黑體"/>
              </a:rPr>
              <a:t>注重孩子的個別差異，接受孩子的成敗，不以成績論英雄，注重孩子的學習態度，及生活常規的教育。</a:t>
            </a:r>
            <a:endParaRPr lang="zh-TW" altLang="en-US" sz="2600" dirty="0">
              <a:cs typeface="微軟正黑體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57200" y="1052513"/>
            <a:ext cx="8229600" cy="5073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zh-TW" sz="2600" b="1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獎懲制度：期許能從讚美方面多做努力，進而培養孩子個人的榮譽心。隨時注意孩子是否有嚴重的行為偏差或屢勸不聽的行為，適時適量給予機會教育。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en-US" altLang="zh-TW" sz="2600" b="1">
              <a:solidFill>
                <a:srgbClr val="483226"/>
              </a:solidFill>
              <a:latin typeface="Franklin Gothic Book"/>
              <a:ea typeface="微軟正黑體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zh-TW" sz="2600" b="1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孩子有時對老師的交代難免會傳達錯誤，您若有任何的問題，希望隨時找我溝通，可利用聯絡簿、電話、或是當面溝通。</a:t>
            </a:r>
            <a:endParaRPr kumimoji="0" lang="en-US" altLang="zh-TW" sz="2600" b="1">
              <a:solidFill>
                <a:srgbClr val="483226"/>
              </a:solidFill>
              <a:latin typeface="Franklin Gothic Book"/>
              <a:ea typeface="微軟正黑體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kumimoji="0" lang="en-US" altLang="zh-TW" sz="2600" b="1">
              <a:solidFill>
                <a:srgbClr val="483226"/>
              </a:solidFill>
              <a:latin typeface="Franklin Gothic Book"/>
              <a:ea typeface="微軟正黑體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zh-TW" sz="2600" b="1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天氣多變，請隨時為孩子增減衣物。夏天天氣炎熱，</a:t>
            </a:r>
            <a:r>
              <a:rPr kumimoji="0" lang="zh-TW" altLang="en-US" sz="2600" b="1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請幫孩子準備水壺，</a:t>
            </a:r>
            <a:r>
              <a:rPr kumimoji="0" lang="zh-TW" altLang="zh-TW" sz="2600" b="1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容易流汗的孩子</a:t>
            </a:r>
            <a:r>
              <a:rPr kumimoji="0" lang="zh-TW" altLang="en-US" sz="2600" b="1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也</a:t>
            </a:r>
            <a:r>
              <a:rPr kumimoji="0" lang="zh-TW" altLang="zh-TW" sz="2600" b="1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最好帶一條毛巾、或是替換衣物，以保持個人衛生。</a:t>
            </a:r>
            <a:endParaRPr kumimoji="0" lang="zh-TW" altLang="en-US" sz="3000">
              <a:solidFill>
                <a:srgbClr val="483226"/>
              </a:solidFill>
              <a:latin typeface="Franklin Gothic Book"/>
              <a:ea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68313" y="908050"/>
            <a:ext cx="8229600" cy="50736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zh-TW" sz="2600" b="1" dirty="0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全班有</a:t>
            </a:r>
            <a:r>
              <a:rPr kumimoji="0" lang="en-US" altLang="zh-TW" sz="2600" b="1" dirty="0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25</a:t>
            </a:r>
            <a:r>
              <a:rPr kumimoji="0" lang="zh-TW" altLang="zh-TW" sz="2600" b="1" dirty="0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位小朋友，下課時間有限，不易做到充分的補救教學。若發現孩子在學習上出現困難，讓我們一起找出其困難所在，雙方彼此配合，協助孩子獲得幫助。</a:t>
            </a:r>
          </a:p>
          <a:p>
            <a:pPr marL="342900" indent="-342900">
              <a:spcBef>
                <a:spcPct val="20000"/>
              </a:spcBef>
            </a:pPr>
            <a:endParaRPr kumimoji="0" lang="en-US" altLang="zh-TW" sz="2600" b="1" dirty="0">
              <a:solidFill>
                <a:srgbClr val="483226"/>
              </a:solidFill>
              <a:latin typeface="Franklin Gothic Book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zh-TW" sz="2600" b="1" dirty="0">
                <a:solidFill>
                  <a:srgbClr val="483226"/>
                </a:solidFill>
                <a:latin typeface="Franklin Gothic Book"/>
                <a:ea typeface="微軟正黑體"/>
                <a:cs typeface="微軟正黑體"/>
              </a:rPr>
              <a:t>孩子在校時間長，與同學相處的機會也多，難免會出現糾紛，請一起勸勉孩子學習包容的心，同時，也教導孩子學習說 “請、謝謝、對不起”，同學間的相處才會和諧。</a:t>
            </a:r>
            <a:endParaRPr kumimoji="0" lang="zh-TW" altLang="en-US" sz="2600" b="1" dirty="0">
              <a:solidFill>
                <a:srgbClr val="483226"/>
              </a:solidFill>
              <a:latin typeface="Franklin Gothic Book"/>
              <a:ea typeface="微軟正黑體"/>
              <a:cs typeface="微軟正黑體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kumimoji="0" lang="zh-TW" altLang="en-US" sz="2600" b="1" dirty="0">
              <a:solidFill>
                <a:srgbClr val="483226"/>
              </a:solidFill>
              <a:latin typeface="Franklin Gothic Book"/>
              <a:ea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57200" y="1052513"/>
            <a:ext cx="8229600" cy="5073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zh-TW" sz="26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</a:rPr>
              <a:t>不事事代勞，多給孩子機會</a:t>
            </a:r>
            <a:r>
              <a:rPr kumimoji="0" lang="zh-TW" altLang="en-US" sz="26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26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養成孩子對自己負責任的態度，睡覺前及上學前請孩子務必自己檢核學用品是否帶齊全，以免東西忘了帶。</a:t>
            </a:r>
            <a:endParaRPr kumimoji="0" lang="zh-TW" altLang="en-US" sz="26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zh-TW" altLang="en-US" sz="26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zh-TW" sz="26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</a:rPr>
              <a:t>請每日</a:t>
            </a:r>
            <a:r>
              <a:rPr kumimoji="0" lang="zh-TW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檢查聯絡簿</a:t>
            </a:r>
            <a:r>
              <a:rPr kumimoji="0" lang="zh-TW" altLang="zh-TW" sz="26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</a:rPr>
              <a:t>並簽名，督導孩子認真完成各項作業，並訂正錯誤。作業訂正：其關乎整個學習的成功與否，請家長在簽名之前，務必再次檢查孩子上次的作業是否確實訂正無誤。</a:t>
            </a:r>
            <a:endParaRPr kumimoji="0" lang="zh-TW" altLang="en-US" sz="26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zh-TW" altLang="en-US" sz="26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600" b="1" dirty="0">
                <a:latin typeface="標楷體" pitchFamily="65" charset="-120"/>
                <a:ea typeface="標楷體" pitchFamily="65" charset="-120"/>
              </a:rPr>
              <a:t>不要立即給孩子答案，可以鼓勵孩子多思考，或反問孩子</a:t>
            </a:r>
            <a:r>
              <a:rPr kumimoji="0" lang="en-US" altLang="zh-TW" sz="26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zh-TW" altLang="en-US" sz="26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你認為呢？</a:t>
            </a:r>
            <a:r>
              <a:rPr kumimoji="0" lang="zh-TW" altLang="en-US" sz="2600" b="1" dirty="0">
                <a:latin typeface="標楷體" pitchFamily="65" charset="-120"/>
                <a:ea typeface="標楷體" pitchFamily="65" charset="-120"/>
              </a:rPr>
              <a:t>」「</a:t>
            </a:r>
            <a:r>
              <a:rPr kumimoji="0"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還可以怎麼做？</a:t>
            </a:r>
            <a:r>
              <a:rPr kumimoji="0" lang="zh-TW" altLang="en-US" sz="2600" b="1" dirty="0">
                <a:latin typeface="標楷體" pitchFamily="65" charset="-120"/>
                <a:ea typeface="標楷體" pitchFamily="65" charset="-120"/>
              </a:rPr>
              <a:t>」</a:t>
            </a:r>
            <a:endParaRPr kumimoji="0" lang="en-US" altLang="zh-TW" sz="26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kumimoji="0" lang="en-US" altLang="zh-TW" sz="26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注意孩子作息與言行，若有沉迷電腦、電動和電視的習性，我們一起協助調整改善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>
                <a:ea typeface="標楷體" pitchFamily="65" charset="-120"/>
              </a:rPr>
              <a:t>賞罰分明：凡事讓孩子多嘗試，不要怕做錯，也不要一錯就責罵，以免將來因為怕被罵而不敢做事。</a:t>
            </a:r>
          </a:p>
          <a:p>
            <a:endParaRPr lang="zh-TW" altLang="en-US" dirty="0"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/>
          <a:p>
            <a:r>
              <a:rPr lang="zh-TW" altLang="en-US" b="1" dirty="0">
                <a:cs typeface="微軟正黑體"/>
              </a:rPr>
              <a:t> 國語</a:t>
            </a:r>
            <a:endParaRPr lang="en-US" altLang="zh-TW" b="1" dirty="0">
              <a:cs typeface="微軟正黑體"/>
            </a:endParaRPr>
          </a:p>
          <a:p>
            <a:pPr>
              <a:buFontTx/>
              <a:buNone/>
            </a:pP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</a:t>
            </a:r>
            <a:r>
              <a:rPr lang="zh-TW" altLang="zh-TW" sz="2400" b="1" dirty="0">
                <a:latin typeface="微軟正黑體"/>
                <a:cs typeface="微軟正黑體"/>
              </a:rPr>
              <a:t>養成寫字和閱讀正確姿勢及習慣。</a:t>
            </a:r>
          </a:p>
          <a:p>
            <a:pPr>
              <a:buFontTx/>
              <a:buNone/>
            </a:pP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基礎：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生字、造詞、造句</a:t>
            </a:r>
          </a:p>
          <a:p>
            <a:pPr>
              <a:buFontTx/>
              <a:buNone/>
            </a:pP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  進階：內涵、思考、統整</a:t>
            </a:r>
            <a:endParaRPr lang="zh-TW" altLang="zh-TW" sz="2400" b="1" dirty="0">
              <a:latin typeface="微軟正黑體"/>
              <a:cs typeface="微軟正黑體"/>
            </a:endParaRPr>
          </a:p>
          <a:p>
            <a:pPr>
              <a:buFontTx/>
              <a:buNone/>
            </a:pP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</a:t>
            </a:r>
            <a:r>
              <a:rPr lang="zh-TW" altLang="zh-TW" sz="2400" b="1" dirty="0">
                <a:latin typeface="微軟正黑體"/>
                <a:cs typeface="微軟正黑體"/>
              </a:rPr>
              <a:t>培養良好的聆聽、朗讀、做筆記習慣</a:t>
            </a:r>
            <a:r>
              <a:rPr lang="zh-TW" altLang="en-US" sz="2400" b="1" dirty="0">
                <a:latin typeface="微軟正黑體"/>
                <a:cs typeface="微軟正黑體"/>
              </a:rPr>
              <a:t>。</a:t>
            </a:r>
            <a:endParaRPr lang="zh-TW" altLang="zh-TW" sz="2400" b="1" dirty="0">
              <a:latin typeface="微軟正黑體"/>
              <a:cs typeface="微軟正黑體"/>
            </a:endParaRPr>
          </a:p>
          <a:p>
            <a:pPr>
              <a:buFontTx/>
              <a:buNone/>
            </a:pP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</a:t>
            </a:r>
            <a:r>
              <a:rPr lang="zh-TW" altLang="zh-TW" sz="2400" b="1" dirty="0">
                <a:latin typeface="微軟正黑體"/>
                <a:cs typeface="微軟正黑體"/>
              </a:rPr>
              <a:t>鼓勵孩子多閱讀課外讀物</a:t>
            </a:r>
            <a:r>
              <a:rPr lang="zh-TW" altLang="en-US" sz="2400" b="1" dirty="0">
                <a:latin typeface="微軟正黑體"/>
                <a:cs typeface="微軟正黑體"/>
              </a:rPr>
              <a:t>。</a:t>
            </a:r>
            <a:endParaRPr lang="zh-TW" altLang="zh-TW" sz="2400" b="1" dirty="0">
              <a:latin typeface="微軟正黑體"/>
              <a:cs typeface="微軟正黑體"/>
            </a:endParaRPr>
          </a:p>
          <a:p>
            <a:pPr>
              <a:buFontTx/>
              <a:buNone/>
            </a:pPr>
            <a:endParaRPr lang="zh-TW" altLang="en-US" b="1" dirty="0">
              <a:cs typeface="微軟正黑體"/>
            </a:endParaRPr>
          </a:p>
        </p:txBody>
      </p:sp>
      <p:sp>
        <p:nvSpPr>
          <p:cNvPr id="24579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4038600" cy="4525963"/>
          </a:xfrm>
        </p:spPr>
        <p:txBody>
          <a:bodyPr/>
          <a:lstStyle/>
          <a:p>
            <a:r>
              <a:rPr lang="zh-TW" altLang="en-US" b="1" dirty="0">
                <a:cs typeface="微軟正黑體"/>
              </a:rPr>
              <a:t> 數學</a:t>
            </a:r>
            <a:endParaRPr lang="en-US" altLang="zh-TW" b="1" dirty="0">
              <a:cs typeface="微軟正黑體"/>
            </a:endParaRPr>
          </a:p>
          <a:p>
            <a:pPr>
              <a:buFont typeface="Wingdings 2" pitchFamily="18" charset="2"/>
              <a:buChar char="u"/>
            </a:pP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基本運算能力</a:t>
            </a:r>
          </a:p>
          <a:p>
            <a:pPr>
              <a:buFont typeface="Wingdings 2" pitchFamily="18" charset="2"/>
              <a:buChar char="v"/>
            </a:pP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讀題、審題</a:t>
            </a:r>
            <a:endParaRPr lang="zh-TW" altLang="zh-TW" sz="2400" b="1" dirty="0">
              <a:latin typeface="微軟正黑體"/>
              <a:cs typeface="微軟正黑體"/>
            </a:endParaRPr>
          </a:p>
          <a:p>
            <a:pPr>
              <a:buFont typeface="Wingdings 2" pitchFamily="18" charset="2"/>
              <a:buChar char="w"/>
            </a:pP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畫重點、</a:t>
            </a: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圖示</a:t>
            </a:r>
            <a:endParaRPr lang="zh-TW" altLang="en-US" sz="2400" b="1" dirty="0">
              <a:latin typeface="微軟正黑體"/>
              <a:cs typeface="微軟正黑體"/>
              <a:sym typeface="Wingdings 2" pitchFamily="18" charset="2"/>
            </a:endParaRPr>
          </a:p>
          <a:p>
            <a:pPr>
              <a:buFontTx/>
              <a:buNone/>
            </a:pP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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認識</a:t>
            </a:r>
            <a:r>
              <a:rPr lang="zh-TW" altLang="en-US" sz="2400" b="1" dirty="0">
                <a:solidFill>
                  <a:srgbClr val="00B050"/>
                </a:solidFill>
                <a:latin typeface="微軟正黑體"/>
                <a:cs typeface="微軟正黑體"/>
                <a:sym typeface="Wingdings 2" pitchFamily="18" charset="2"/>
              </a:rPr>
              <a:t>數學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，別讓</a:t>
            </a:r>
            <a:r>
              <a:rPr lang="zh-TW" altLang="en-US" sz="2400" b="1" dirty="0">
                <a:solidFill>
                  <a:srgbClr val="00B050"/>
                </a:solidFill>
                <a:latin typeface="微軟正黑體"/>
                <a:cs typeface="微軟正黑體"/>
                <a:sym typeface="Wingdings 2" pitchFamily="18" charset="2"/>
              </a:rPr>
              <a:t>數學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不認識自己</a:t>
            </a:r>
            <a:endParaRPr lang="en-US" altLang="zh-TW" sz="2400" b="1" dirty="0">
              <a:latin typeface="微軟正黑體"/>
              <a:cs typeface="微軟正黑體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認識</a:t>
            </a:r>
            <a:r>
              <a:rPr lang="zh-TW" altLang="en-US" sz="2400" b="1" dirty="0">
                <a:solidFill>
                  <a:srgbClr val="FF0000"/>
                </a:solidFill>
                <a:latin typeface="微軟正黑體"/>
                <a:cs typeface="微軟正黑體"/>
                <a:sym typeface="Wingdings 2" pitchFamily="18" charset="2"/>
              </a:rPr>
              <a:t>英語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，別讓</a:t>
            </a:r>
            <a:r>
              <a:rPr lang="zh-TW" altLang="en-US" sz="2400" b="1" dirty="0">
                <a:solidFill>
                  <a:srgbClr val="FF0000"/>
                </a:solidFill>
                <a:latin typeface="微軟正黑體"/>
                <a:cs typeface="微軟正黑體"/>
                <a:sym typeface="Wingdings 2" pitchFamily="18" charset="2"/>
              </a:rPr>
              <a:t>英語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不認識自己</a:t>
            </a:r>
            <a:endParaRPr lang="en-US" altLang="zh-TW" sz="2400" b="1" dirty="0">
              <a:latin typeface="微軟正黑體"/>
              <a:cs typeface="微軟正黑體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認識</a:t>
            </a:r>
            <a:r>
              <a:rPr lang="zh-TW" altLang="en-US" sz="2400" b="1" dirty="0">
                <a:solidFill>
                  <a:srgbClr val="7030A0"/>
                </a:solidFill>
                <a:latin typeface="微軟正黑體"/>
                <a:cs typeface="微軟正黑體"/>
                <a:sym typeface="Wingdings 2" pitchFamily="18" charset="2"/>
              </a:rPr>
              <a:t>閩南語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，別讓</a:t>
            </a:r>
            <a:r>
              <a:rPr lang="zh-TW" altLang="en-US" sz="2400" b="1" dirty="0">
                <a:solidFill>
                  <a:srgbClr val="7030A0"/>
                </a:solidFill>
                <a:latin typeface="微軟正黑體"/>
                <a:cs typeface="微軟正黑體"/>
                <a:sym typeface="Wingdings 2" pitchFamily="18" charset="2"/>
              </a:rPr>
              <a:t>閩南語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不認識自己</a:t>
            </a:r>
            <a:endParaRPr lang="en-US" altLang="zh-TW" sz="2400" b="1" dirty="0">
              <a:latin typeface="微軟正黑體"/>
              <a:cs typeface="微軟正黑體"/>
              <a:sym typeface="Wingdings 2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sz="2400" b="1" dirty="0">
              <a:latin typeface="微軟正黑體"/>
              <a:cs typeface="微軟正黑體"/>
              <a:sym typeface="Wingdings 2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內容版面配置區 2"/>
          <p:cNvSpPr>
            <a:spLocks noGrp="1"/>
          </p:cNvSpPr>
          <p:nvPr>
            <p:ph sz="half" idx="1"/>
          </p:nvPr>
        </p:nvSpPr>
        <p:spPr>
          <a:xfrm>
            <a:off x="971550" y="1196974"/>
            <a:ext cx="3535363" cy="4968329"/>
          </a:xfrm>
        </p:spPr>
        <p:txBody>
          <a:bodyPr/>
          <a:lstStyle/>
          <a:p>
            <a:r>
              <a:rPr lang="zh-TW" altLang="en-US" b="1" dirty="0">
                <a:cs typeface="微軟正黑體"/>
              </a:rPr>
              <a:t> 綜合</a:t>
            </a:r>
            <a:endParaRPr lang="en-US" altLang="zh-TW" b="1" dirty="0">
              <a:cs typeface="微軟正黑體"/>
            </a:endParaRPr>
          </a:p>
          <a:p>
            <a:pPr>
              <a:buFontTx/>
              <a:buNone/>
            </a:pP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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 親近大自然</a:t>
            </a:r>
            <a:endParaRPr lang="zh-TW" altLang="zh-TW" sz="2400" b="1" dirty="0">
              <a:latin typeface="微軟正黑體"/>
              <a:cs typeface="微軟正黑體"/>
            </a:endParaRPr>
          </a:p>
          <a:p>
            <a:pPr>
              <a:buFont typeface="Wingdings 2"/>
              <a:buChar char="v"/>
            </a:pP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親情倫理</a:t>
            </a:r>
            <a:endParaRPr lang="en-US" altLang="zh-TW" sz="2400" b="1" dirty="0">
              <a:latin typeface="微軟正黑體"/>
              <a:cs typeface="微軟正黑體"/>
              <a:sym typeface="Wingdings 2" pitchFamily="18" charset="2"/>
            </a:endParaRPr>
          </a:p>
          <a:p>
            <a:pPr>
              <a:buFont typeface="Wingdings 2"/>
              <a:buChar char="w"/>
            </a:pP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社區生活</a:t>
            </a:r>
            <a:endParaRPr lang="en-US" altLang="zh-TW" sz="2400" b="1" dirty="0">
              <a:latin typeface="微軟正黑體"/>
              <a:cs typeface="微軟正黑體"/>
              <a:sym typeface="Wingdings 2" pitchFamily="18" charset="2"/>
            </a:endParaRPr>
          </a:p>
          <a:p>
            <a:pPr marL="0" indent="0">
              <a:buNone/>
            </a:pP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 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性別新視界</a:t>
            </a:r>
            <a:endParaRPr lang="zh-TW" altLang="zh-TW" sz="2400" b="1" dirty="0">
              <a:latin typeface="微軟正黑體"/>
              <a:cs typeface="微軟正黑體"/>
            </a:endParaRPr>
          </a:p>
          <a:p>
            <a:pPr>
              <a:buFontTx/>
              <a:buNone/>
            </a:pPr>
            <a:endParaRPr lang="en-US" altLang="zh-TW" b="1" dirty="0">
              <a:cs typeface="微軟正黑體"/>
            </a:endParaRPr>
          </a:p>
          <a:p>
            <a:pPr lvl="0"/>
            <a:r>
              <a:rPr lang="zh-TW" altLang="en-US" b="1" dirty="0">
                <a:cs typeface="微軟正黑體"/>
              </a:rPr>
              <a:t> </a:t>
            </a:r>
            <a:r>
              <a:rPr lang="zh-TW" altLang="en-US" b="1" dirty="0">
                <a:cs typeface="微軟正黑體"/>
                <a:hlinkClick r:id="rId2" action="ppaction://hlinkfile"/>
              </a:rPr>
              <a:t>音樂</a:t>
            </a:r>
            <a:endParaRPr lang="en-US" altLang="zh-TW" b="1" dirty="0">
              <a:cs typeface="微軟正黑體"/>
            </a:endParaRPr>
          </a:p>
          <a:p>
            <a:pPr>
              <a:buFontTx/>
              <a:buNone/>
            </a:pPr>
            <a:endParaRPr lang="zh-TW" altLang="en-US" b="1" dirty="0">
              <a:cs typeface="微軟正黑體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40200" y="1125538"/>
            <a:ext cx="3744913" cy="4525962"/>
          </a:xfrm>
        </p:spPr>
        <p:txBody>
          <a:bodyPr>
            <a:normAutofit/>
          </a:bodyPr>
          <a:lstStyle/>
          <a:p>
            <a:r>
              <a:rPr lang="zh-TW" altLang="en-US" b="1" dirty="0">
                <a:cs typeface="微軟正黑體"/>
              </a:rPr>
              <a:t> 英文</a:t>
            </a:r>
            <a:endParaRPr lang="en-US" altLang="zh-TW" b="1" dirty="0">
              <a:cs typeface="微軟正黑體"/>
            </a:endParaRPr>
          </a:p>
          <a:p>
            <a:pPr>
              <a:buFontTx/>
              <a:buNone/>
            </a:pPr>
            <a:r>
              <a:rPr lang="zh-TW" altLang="en-US" sz="2400" b="1" dirty="0">
                <a:cs typeface="微軟正黑體"/>
              </a:rPr>
              <a:t> </a:t>
            </a: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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課前課後多聽</a:t>
            </a:r>
            <a:r>
              <a:rPr lang="en-US" altLang="zh-TW" sz="2400" b="1" dirty="0">
                <a:latin typeface="微軟正黑體"/>
                <a:cs typeface="微軟正黑體"/>
                <a:sym typeface="Wingdings 2" pitchFamily="18" charset="2"/>
              </a:rPr>
              <a:t>CD</a:t>
            </a:r>
            <a:r>
              <a:rPr lang="zh-TW" altLang="en-US" sz="2400" b="1" dirty="0">
                <a:latin typeface="微軟正黑體"/>
                <a:cs typeface="微軟正黑體"/>
                <a:sym typeface="Wingdings 2" pitchFamily="18" charset="2"/>
              </a:rPr>
              <a:t>，鼓勵孩子多說英文</a:t>
            </a:r>
            <a:r>
              <a:rPr lang="zh-TW" altLang="en-US" sz="2400" b="1" dirty="0">
                <a:latin typeface="微軟正黑體"/>
                <a:cs typeface="微軟正黑體"/>
              </a:rPr>
              <a:t>。</a:t>
            </a:r>
            <a:endParaRPr lang="en-US" altLang="zh-TW" sz="2400" b="1" dirty="0">
              <a:latin typeface="微軟正黑體"/>
              <a:cs typeface="微軟正黑體"/>
            </a:endParaRPr>
          </a:p>
          <a:p>
            <a:pPr>
              <a:buFontTx/>
              <a:buNone/>
            </a:pPr>
            <a:endParaRPr lang="en-US" altLang="zh-TW" sz="2400" b="1" dirty="0">
              <a:cs typeface="微軟正黑體"/>
            </a:endParaRPr>
          </a:p>
          <a:p>
            <a:r>
              <a:rPr lang="zh-TW" altLang="en-US" b="1" dirty="0">
                <a:cs typeface="微軟正黑體"/>
              </a:rPr>
              <a:t> </a:t>
            </a:r>
            <a:r>
              <a:rPr lang="zh-TW" altLang="en-US" b="1" dirty="0">
                <a:latin typeface="微軟正黑體"/>
                <a:cs typeface="微軟正黑體"/>
              </a:rPr>
              <a:t>台</a:t>
            </a:r>
            <a:r>
              <a:rPr lang="en-US" altLang="zh-TW" b="1" dirty="0">
                <a:latin typeface="微軟正黑體"/>
                <a:cs typeface="微軟正黑體"/>
              </a:rPr>
              <a:t>(</a:t>
            </a:r>
            <a:r>
              <a:rPr lang="zh-TW" altLang="en-US" b="1" dirty="0">
                <a:latin typeface="微軟正黑體"/>
                <a:cs typeface="微軟正黑體"/>
              </a:rPr>
              <a:t>客</a:t>
            </a:r>
            <a:r>
              <a:rPr lang="en-US" altLang="zh-TW" b="1" dirty="0">
                <a:latin typeface="微軟正黑體"/>
                <a:cs typeface="微軟正黑體"/>
              </a:rPr>
              <a:t>)</a:t>
            </a:r>
            <a:r>
              <a:rPr lang="zh-TW" altLang="en-US" b="1" dirty="0">
                <a:latin typeface="微軟正黑體"/>
                <a:cs typeface="微軟正黑體"/>
              </a:rPr>
              <a:t>語</a:t>
            </a:r>
            <a:endParaRPr lang="en-US" altLang="zh-TW" b="1" dirty="0">
              <a:latin typeface="微軟正黑體"/>
              <a:cs typeface="微軟正黑體"/>
            </a:endParaRPr>
          </a:p>
          <a:p>
            <a:pPr>
              <a:buFontTx/>
              <a:buNone/>
            </a:pPr>
            <a:r>
              <a:rPr lang="zh-TW" altLang="en-US" sz="2400" b="1" dirty="0">
                <a:cs typeface="微軟正黑體"/>
              </a:rPr>
              <a:t> </a:t>
            </a:r>
            <a:r>
              <a:rPr lang="zh-TW" altLang="zh-TW" sz="2400" b="1" dirty="0">
                <a:latin typeface="微軟正黑體"/>
                <a:cs typeface="微軟正黑體"/>
                <a:sym typeface="Wingdings 2" pitchFamily="18" charset="2"/>
              </a:rPr>
              <a:t></a:t>
            </a:r>
            <a:r>
              <a:rPr lang="zh-TW" altLang="zh-TW" sz="2400" b="1" dirty="0">
                <a:cs typeface="微軟正黑體"/>
              </a:rPr>
              <a:t>在日常生活中多用台（客）語和孩子對話。</a:t>
            </a:r>
            <a:endParaRPr lang="en-US" altLang="zh-TW" b="1" dirty="0">
              <a:cs typeface="微軟正黑體"/>
            </a:endParaRPr>
          </a:p>
          <a:p>
            <a:pPr>
              <a:buFontTx/>
              <a:buNone/>
            </a:pPr>
            <a:endParaRPr lang="zh-TW" altLang="en-US" b="1" dirty="0">
              <a:cs typeface="微軟正黑體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FFAB8-4D10-4C89-B9B6-1AFDF99B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EE41AFD-BABF-4CD1-8D58-2E48D9324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1" y="224168"/>
            <a:ext cx="5760640" cy="6352585"/>
          </a:xfrm>
        </p:spPr>
      </p:pic>
    </p:spTree>
    <p:extLst>
      <p:ext uri="{BB962C8B-B14F-4D97-AF65-F5344CB8AC3E}">
        <p14:creationId xmlns:p14="http://schemas.microsoft.com/office/powerpoint/2010/main" val="144501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7" y="1341438"/>
            <a:ext cx="7572077" cy="496788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身高、體重、視力檢查： </a:t>
            </a:r>
            <a:r>
              <a:rPr lang="en-US" altLang="zh-TW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3/1(</a:t>
            </a: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複合式防災演練</a:t>
            </a:r>
            <a:r>
              <a:rPr lang="en-US" altLang="zh-TW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3/15</a:t>
            </a: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、 </a:t>
            </a:r>
            <a:r>
              <a:rPr lang="en-US" altLang="zh-TW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3/22</a:t>
            </a:r>
          </a:p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校外教學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林口亞太生態園區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3/20(</a:t>
            </a: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期中考： 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4/20-21</a:t>
            </a:r>
          </a:p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兩性教育講座： 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3/16</a:t>
            </a:r>
          </a:p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大隊接力 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活力健康週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 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4/24-4/28</a:t>
            </a:r>
          </a:p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直笛觀摩：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5/11(</a:t>
            </a:r>
            <a:r>
              <a:rPr lang="zh-TW" altLang="en-US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期末考： 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6/20-21</a:t>
            </a:r>
          </a:p>
          <a:p>
            <a:pPr>
              <a:lnSpc>
                <a:spcPct val="140000"/>
              </a:lnSpc>
            </a:pP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休業式： </a:t>
            </a:r>
            <a:r>
              <a:rPr lang="en-US" altLang="zh-TW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6/30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042988" y="333375"/>
            <a:ext cx="63357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600">
                <a:solidFill>
                  <a:srgbClr val="00339A"/>
                </a:solidFill>
                <a:ea typeface="標楷體" pitchFamily="65" charset="-120"/>
              </a:rPr>
              <a:t>學校重要行事曆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FD444-9E13-4917-831B-338BD339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335CD4B-D036-41A2-B8B9-3B62F7057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7" y="101555"/>
            <a:ext cx="8873186" cy="6654890"/>
          </a:xfrm>
        </p:spPr>
      </p:pic>
    </p:spTree>
    <p:extLst>
      <p:ext uri="{BB962C8B-B14F-4D97-AF65-F5344CB8AC3E}">
        <p14:creationId xmlns:p14="http://schemas.microsoft.com/office/powerpoint/2010/main" val="4180527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議題討論</a:t>
            </a:r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1331913" y="1484312"/>
            <a:ext cx="6696471" cy="3456855"/>
          </a:xfrm>
        </p:spPr>
        <p:txBody>
          <a:bodyPr/>
          <a:lstStyle/>
          <a:p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微軟正黑體"/>
              </a:rPr>
              <a:t>班費：剩餘 </a:t>
            </a:r>
            <a:r>
              <a:rPr lang="en-US" altLang="zh-TW" sz="2600" b="1" dirty="0">
                <a:latin typeface="標楷體" pitchFamily="65" charset="-120"/>
                <a:ea typeface="標楷體" pitchFamily="65" charset="-120"/>
                <a:cs typeface="微軟正黑體"/>
              </a:rPr>
              <a:t>9082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微軟正黑體"/>
              </a:rPr>
              <a:t> 元 </a:t>
            </a:r>
            <a:r>
              <a:rPr lang="en-US" altLang="zh-TW" sz="2600" b="1" dirty="0">
                <a:latin typeface="標楷體" pitchFamily="65" charset="-120"/>
                <a:ea typeface="標楷體" pitchFamily="65" charset="-120"/>
                <a:cs typeface="微軟正黑體"/>
              </a:rPr>
              <a:t>(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微軟正黑體"/>
              </a:rPr>
              <a:t>感謝若桐媽媽</a:t>
            </a:r>
            <a:r>
              <a:rPr lang="en-US" altLang="zh-TW" sz="2600" b="1" dirty="0">
                <a:latin typeface="標楷體" pitchFamily="65" charset="-120"/>
                <a:ea typeface="標楷體" pitchFamily="65" charset="-120"/>
                <a:cs typeface="微軟正黑體"/>
              </a:rPr>
              <a:t>)</a:t>
            </a:r>
          </a:p>
          <a:p>
            <a:pPr marL="0" indent="0">
              <a:buNone/>
            </a:pPr>
            <a:endParaRPr lang="en-US" altLang="zh-TW" sz="2600" b="1" dirty="0"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微軟正黑體"/>
              </a:rPr>
              <a:t>選書代表：楷恩爸爸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0" indent="0">
              <a:buNone/>
            </a:pPr>
            <a:endParaRPr lang="zh-TW" altLang="en-US" sz="2600" b="1" dirty="0"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微軟正黑體"/>
              </a:rPr>
              <a:t>感謝：詠喬媽媽、全班家長 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0" indent="0">
              <a:buNone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微軟正黑體"/>
              </a:rPr>
              <a:t>        時時提供寶貴意見</a:t>
            </a:r>
            <a:endParaRPr lang="en-US" altLang="zh-TW" sz="2600" dirty="0"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>
              <a:buFontTx/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  <a:cs typeface="微軟正黑體"/>
              </a:rPr>
              <a:t>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8800">
                <a:ea typeface="標楷體" pitchFamily="65" charset="-120"/>
              </a:rPr>
              <a:t>謝謝您的蒞臨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7CDE797-C70D-4B54-AA84-A47ED0DE5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60908"/>
            <a:ext cx="8229600" cy="400050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6E24E1C-0636-4CA9-941F-0F2D911F1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5471" y="451087"/>
            <a:ext cx="4175787" cy="330686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796C163-57AF-48AB-A76B-CA463BC70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580"/>
            <a:ext cx="5850737" cy="28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1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E094FB37-E339-41AE-AEC7-A3631A2B0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4984"/>
            <a:ext cx="4803853" cy="36028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619D5D8-CC95-4B5C-8559-2BBE3A8F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F4AAA7B-60B3-4AF2-9EEE-03972F6F2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4" y="15243"/>
            <a:ext cx="4601588" cy="3451191"/>
          </a:xfrm>
          <a:prstGeom prst="rect">
            <a:avLst/>
          </a:prstGeo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AF472CF-280E-4A9C-A24A-E92DD8ECE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13" y="15243"/>
            <a:ext cx="4601588" cy="3451191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AD76DBD-F89D-4915-B605-FB8717355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34" y="3448701"/>
            <a:ext cx="4555058" cy="341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6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776"/>
                </a:solidFill>
                <a:latin typeface="微軟正黑體" pitchFamily="34" charset="-120"/>
              </a:rPr>
              <a:t>校務宣導</a:t>
            </a:r>
            <a:endParaRPr lang="zh-HK" altLang="en-US" sz="4000" dirty="0">
              <a:solidFill>
                <a:srgbClr val="002776"/>
              </a:solidFill>
              <a:latin typeface="微軟正黑體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14550"/>
            <a:ext cx="38884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kumimoji="0" lang="en-US" altLang="zh-TW" sz="2400" b="1" dirty="0">
                <a:latin typeface="新細明體"/>
                <a:ea typeface="新細明體"/>
              </a:rPr>
              <a:t>【</a:t>
            </a:r>
            <a:r>
              <a:rPr kumimoji="0" lang="zh-TW" altLang="en-US" sz="2400" b="1" dirty="0">
                <a:latin typeface="新細明體"/>
                <a:ea typeface="新細明體"/>
                <a:hlinkClick r:id="rId5" action="ppaction://hlinkfile"/>
              </a:rPr>
              <a:t>教務處</a:t>
            </a:r>
            <a:r>
              <a:rPr kumimoji="0" lang="en-US" altLang="zh-TW" sz="2400" b="1" dirty="0">
                <a:ea typeface="標楷體" pitchFamily="65" charset="-120"/>
              </a:rPr>
              <a:t>】</a:t>
            </a:r>
          </a:p>
          <a:p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學的會、帶的走、用的上</a:t>
            </a:r>
            <a:endParaRPr kumimoji="0"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400" dirty="0">
                <a:solidFill>
                  <a:srgbClr val="483226"/>
                </a:solidFill>
                <a:latin typeface="新細明體" charset="-120"/>
              </a:rPr>
              <a:t>閱讀越快樂、全校來共讀</a:t>
            </a:r>
            <a:endParaRPr kumimoji="0" lang="en-US" altLang="zh-TW" sz="2400" dirty="0">
              <a:solidFill>
                <a:srgbClr val="483226"/>
              </a:solidFill>
              <a:latin typeface="新細明體" charset="-120"/>
            </a:endParaRPr>
          </a:p>
          <a:p>
            <a:r>
              <a:rPr lang="zh-TW" altLang="en-US" sz="2400" dirty="0"/>
              <a:t>學習技能化、教學生活化</a:t>
            </a:r>
            <a:endParaRPr lang="en-US" altLang="zh-TW" sz="2400" dirty="0"/>
          </a:p>
          <a:p>
            <a:endParaRPr lang="en-US" altLang="zh-TW" sz="2400" dirty="0"/>
          </a:p>
          <a:p>
            <a:pPr>
              <a:buBlip>
                <a:blip r:embed="rId4"/>
              </a:buBlip>
            </a:pPr>
            <a:r>
              <a:rPr lang="zh-TW" altLang="en-US" sz="2400" dirty="0"/>
              <a:t>生活</a:t>
            </a:r>
            <a:r>
              <a:rPr lang="zh-TW" altLang="en-US" sz="2400" dirty="0">
                <a:solidFill>
                  <a:srgbClr val="FF0000"/>
                </a:solidFill>
              </a:rPr>
              <a:t>英語</a:t>
            </a:r>
            <a:r>
              <a:rPr lang="zh-TW" altLang="en-US" sz="2400" dirty="0"/>
              <a:t>動起來</a:t>
            </a:r>
            <a:endParaRPr lang="en-US" altLang="zh-TW" sz="2400" dirty="0"/>
          </a:p>
          <a:p>
            <a:pPr>
              <a:buBlip>
                <a:blip r:embed="rId4"/>
              </a:buBlip>
            </a:pPr>
            <a:r>
              <a:rPr lang="zh-TW" altLang="en-US" sz="2400" dirty="0"/>
              <a:t>推展校園「</a:t>
            </a:r>
            <a:r>
              <a:rPr lang="zh-TW" altLang="en-US" sz="2400" dirty="0">
                <a:solidFill>
                  <a:srgbClr val="FF0000"/>
                </a:solidFill>
              </a:rPr>
              <a:t>悅讀。樂讀</a:t>
            </a:r>
            <a:r>
              <a:rPr lang="zh-TW" altLang="en-US" sz="2400" dirty="0"/>
              <a:t>」</a:t>
            </a:r>
            <a:endParaRPr lang="en-US" altLang="zh-TW" sz="2400" dirty="0"/>
          </a:p>
          <a:p>
            <a:pPr>
              <a:buBlip>
                <a:blip r:embed="rId4"/>
              </a:buBlip>
            </a:pPr>
            <a:r>
              <a:rPr lang="zh-TW" altLang="en-US" sz="2400" dirty="0">
                <a:solidFill>
                  <a:srgbClr val="00B050"/>
                </a:solidFill>
              </a:rPr>
              <a:t>新北愛教育</a:t>
            </a:r>
            <a:endParaRPr kumimoji="0" lang="zh-HK" altLang="en-US" sz="24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88" y="558800"/>
            <a:ext cx="39068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Blip>
                <a:blip r:embed="rId4"/>
              </a:buBlip>
            </a:pPr>
            <a:endParaRPr kumimoji="0" lang="zh-TW" altLang="en-US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2EC2BA-7EE7-45C0-A6D9-89B309A29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002" y="4221088"/>
            <a:ext cx="3629532" cy="247684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D292AD3-3389-48F6-91FA-BF377BAE0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629"/>
            <a:ext cx="2952328" cy="213408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4AECDD-5725-4954-BEED-064C613DF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33429"/>
            <a:ext cx="3233733" cy="20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3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776"/>
                </a:solidFill>
                <a:latin typeface="微軟正黑體" pitchFamily="34" charset="-120"/>
              </a:rPr>
              <a:t>校務宣導</a:t>
            </a:r>
            <a:endParaRPr lang="zh-HK" altLang="en-US" sz="4000" dirty="0">
              <a:solidFill>
                <a:srgbClr val="002776"/>
              </a:solidFill>
              <a:latin typeface="微軟正黑體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610" y="1933575"/>
            <a:ext cx="402947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kumimoji="0" lang="en-US" altLang="zh-TW" sz="2400" b="1" dirty="0">
                <a:latin typeface="新細明體"/>
                <a:ea typeface="新細明體"/>
              </a:rPr>
              <a:t>【</a:t>
            </a:r>
            <a:r>
              <a:rPr kumimoji="0" lang="zh-TW" altLang="en-US" sz="2400" b="1" dirty="0">
                <a:latin typeface="新細明體"/>
                <a:ea typeface="新細明體"/>
                <a:hlinkClick r:id="rId5" action="ppaction://hlinkfile"/>
              </a:rPr>
              <a:t>學務處</a:t>
            </a:r>
            <a:r>
              <a:rPr kumimoji="0" lang="en-US" altLang="zh-TW" sz="2400" b="1" dirty="0">
                <a:ea typeface="標楷體" pitchFamily="65" charset="-120"/>
              </a:rPr>
              <a:t>】</a:t>
            </a:r>
          </a:p>
          <a:p>
            <a:pPr>
              <a:buBlip>
                <a:blip r:embed="rId4"/>
              </a:buBlip>
            </a:pPr>
            <a:r>
              <a:rPr lang="zh-TW" altLang="en-US" sz="2400" dirty="0"/>
              <a:t>防疫規範</a:t>
            </a:r>
            <a:endParaRPr lang="en-US" altLang="zh-TW" sz="2400" dirty="0"/>
          </a:p>
          <a:p>
            <a:pPr lvl="1">
              <a:buBlip>
                <a:blip r:embed="rId4"/>
              </a:buBlip>
            </a:pPr>
            <a:r>
              <a:rPr lang="zh-TW" altLang="en-US" dirty="0"/>
              <a:t>一、落實三級防護、健康五原則 </a:t>
            </a:r>
            <a:endParaRPr lang="en-US" altLang="zh-TW" dirty="0"/>
          </a:p>
          <a:p>
            <a:pPr lvl="1">
              <a:buBlip>
                <a:blip r:embed="rId4"/>
              </a:buBlip>
            </a:pPr>
            <a:r>
              <a:rPr lang="zh-TW" altLang="en-US" dirty="0"/>
              <a:t>二、防疫隔離到校及請假規定 </a:t>
            </a:r>
            <a:endParaRPr lang="en-US" altLang="zh-TW" dirty="0"/>
          </a:p>
          <a:p>
            <a:pPr lvl="1">
              <a:buBlip>
                <a:blip r:embed="rId4"/>
              </a:buBlip>
            </a:pPr>
            <a:r>
              <a:rPr lang="zh-TW" altLang="en-US" dirty="0"/>
              <a:t>三、校園常見及法定傳染病</a:t>
            </a:r>
            <a:endParaRPr lang="en-US" altLang="zh-TW" sz="2400" dirty="0"/>
          </a:p>
          <a:p>
            <a:pPr>
              <a:buBlip>
                <a:blip r:embed="rId4"/>
              </a:buBlip>
            </a:pPr>
            <a:r>
              <a:rPr lang="zh-TW" altLang="en-US" sz="2400" dirty="0"/>
              <a:t>惜食冰箱 </a:t>
            </a:r>
            <a:endParaRPr lang="en-US" altLang="zh-TW" sz="2400" dirty="0"/>
          </a:p>
          <a:p>
            <a:pPr>
              <a:buBlip>
                <a:blip r:embed="rId4"/>
              </a:buBlip>
            </a:pPr>
            <a:r>
              <a:rPr lang="zh-TW" altLang="en-US" sz="2400" dirty="0"/>
              <a:t>保健專欄 </a:t>
            </a:r>
            <a:endParaRPr lang="en-US" altLang="zh-TW" sz="24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睡滿 </a:t>
            </a:r>
            <a:r>
              <a:rPr lang="en-US" altLang="zh-TW" sz="2000" dirty="0"/>
              <a:t>8 </a:t>
            </a:r>
            <a:r>
              <a:rPr lang="zh-TW" altLang="en-US" sz="2000" dirty="0"/>
              <a:t>小時</a:t>
            </a:r>
            <a:r>
              <a:rPr lang="en-US" altLang="zh-TW" sz="2000" dirty="0"/>
              <a:t> </a:t>
            </a:r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 吃 </a:t>
            </a:r>
            <a:r>
              <a:rPr lang="en-US" altLang="zh-TW" sz="2000" dirty="0"/>
              <a:t>5 </a:t>
            </a:r>
            <a:r>
              <a:rPr lang="zh-TW" altLang="en-US" sz="2000" dirty="0"/>
              <a:t>蔬果均衡飲食</a:t>
            </a:r>
            <a:r>
              <a:rPr lang="en-US" altLang="zh-TW" sz="2000" dirty="0"/>
              <a:t> </a:t>
            </a:r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 </a:t>
            </a:r>
            <a:r>
              <a:rPr lang="en-US" altLang="zh-TW" sz="2000" dirty="0" err="1"/>
              <a:t>3C</a:t>
            </a:r>
            <a:r>
              <a:rPr lang="zh-TW" altLang="en-US" sz="2000" dirty="0"/>
              <a:t>少於 </a:t>
            </a:r>
            <a:r>
              <a:rPr lang="en-US" altLang="zh-TW" sz="2000" dirty="0"/>
              <a:t>1  </a:t>
            </a:r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 久坐少於 </a:t>
            </a:r>
            <a:endParaRPr lang="en-US" altLang="zh-TW" sz="20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 用眼 </a:t>
            </a:r>
            <a:r>
              <a:rPr lang="en-US" altLang="zh-TW" sz="2000" dirty="0"/>
              <a:t>30 </a:t>
            </a:r>
            <a:r>
              <a:rPr lang="zh-TW" altLang="en-US" sz="2000" dirty="0"/>
              <a:t>分鐘休息 </a:t>
            </a:r>
            <a:r>
              <a:rPr lang="en-US" altLang="zh-TW" sz="2000" dirty="0"/>
              <a:t>10 </a:t>
            </a:r>
            <a:r>
              <a:rPr lang="zh-TW" altLang="en-US" sz="2000" dirty="0"/>
              <a:t>分鐘</a:t>
            </a:r>
            <a:r>
              <a:rPr lang="en-US" altLang="zh-TW" sz="2000" dirty="0"/>
              <a:t> </a:t>
            </a:r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距離 </a:t>
            </a:r>
            <a:r>
              <a:rPr lang="en-US" altLang="zh-TW" sz="2000" dirty="0"/>
              <a:t>4 </a:t>
            </a:r>
            <a:r>
              <a:rPr lang="zh-TW" altLang="en-US" sz="2000" dirty="0"/>
              <a:t>關鍵</a:t>
            </a:r>
            <a:endParaRPr lang="en-US" altLang="zh-TW" sz="2000" dirty="0"/>
          </a:p>
          <a:p>
            <a:pPr lvl="1">
              <a:buBlip>
                <a:blip r:embed="rId4"/>
              </a:buBlip>
            </a:pPr>
            <a:r>
              <a:rPr lang="en-US" altLang="zh-TW" sz="2000" dirty="0" err="1"/>
              <a:t>SH150</a:t>
            </a:r>
            <a:endParaRPr lang="en-US" altLang="zh-TW" sz="2400" dirty="0"/>
          </a:p>
          <a:p>
            <a:pPr lvl="1"/>
            <a:endParaRPr lang="en-US" altLang="zh-TW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B89C09F-41E1-426D-9FFF-0B80E57CC1FE}"/>
              </a:ext>
            </a:extLst>
          </p:cNvPr>
          <p:cNvSpPr txBox="1"/>
          <p:nvPr/>
        </p:nvSpPr>
        <p:spPr>
          <a:xfrm>
            <a:off x="4791000" y="620688"/>
            <a:ext cx="3888432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zh-TW" altLang="en-US" sz="2400" dirty="0"/>
              <a:t>生活及校園安全宣導</a:t>
            </a:r>
            <a:endParaRPr lang="en-US" altLang="zh-TW" sz="24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一、整修工程</a:t>
            </a:r>
            <a:endParaRPr lang="en-US" altLang="zh-TW" sz="20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 二、遊戲空間</a:t>
            </a:r>
            <a:endParaRPr lang="en-US" altLang="zh-TW" sz="20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 三、不亂丟垃圾、物品使用後歸位、上廁所隨手關門、走廊樓梯慢慢走不奔跑、打招呼問候等基本</a:t>
            </a:r>
            <a:r>
              <a:rPr lang="zh-TW" altLang="en-US" sz="2000" dirty="0">
                <a:solidFill>
                  <a:srgbClr val="FF0000"/>
                </a:solidFill>
              </a:rPr>
              <a:t>禮貌</a:t>
            </a:r>
            <a:r>
              <a:rPr lang="zh-TW" altLang="en-US" sz="2000" dirty="0"/>
              <a:t>與良好生活</a:t>
            </a:r>
            <a:r>
              <a:rPr lang="zh-TW" altLang="en-US" sz="2000" dirty="0">
                <a:solidFill>
                  <a:srgbClr val="FF0000"/>
                </a:solidFill>
              </a:rPr>
              <a:t>習慣</a:t>
            </a:r>
            <a:r>
              <a:rPr lang="zh-TW" altLang="en-US" sz="2000" dirty="0"/>
              <a:t>，並遵守團體紀律，學會</a:t>
            </a:r>
            <a:r>
              <a:rPr lang="zh-TW" altLang="en-US" sz="2000" dirty="0">
                <a:solidFill>
                  <a:srgbClr val="FF0000"/>
                </a:solidFill>
              </a:rPr>
              <a:t>尊重</a:t>
            </a:r>
            <a:r>
              <a:rPr lang="zh-TW" altLang="en-US" sz="2000" dirty="0"/>
              <a:t>自己與他人。 </a:t>
            </a:r>
            <a:endParaRPr lang="en-US" altLang="zh-TW" sz="20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四、學用品寫妥班級</a:t>
            </a:r>
            <a:r>
              <a:rPr lang="zh-TW" altLang="en-US" sz="2000" dirty="0">
                <a:solidFill>
                  <a:srgbClr val="FF0000"/>
                </a:solidFill>
              </a:rPr>
              <a:t>姓名</a:t>
            </a:r>
            <a:r>
              <a:rPr lang="zh-TW" altLang="en-US" sz="2000" dirty="0"/>
              <a:t>或貼上姓名貼。 </a:t>
            </a:r>
            <a:endParaRPr lang="en-US" altLang="zh-TW" sz="20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五、服裝穿著以乾淨、整潔並配合班級課程為原則。</a:t>
            </a:r>
            <a:endParaRPr lang="en-US" altLang="zh-TW" sz="20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 六、準備</a:t>
            </a:r>
            <a:r>
              <a:rPr lang="zh-TW" altLang="en-US" sz="2000" dirty="0">
                <a:solidFill>
                  <a:srgbClr val="FF0000"/>
                </a:solidFill>
              </a:rPr>
              <a:t>雨衣</a:t>
            </a:r>
            <a:r>
              <a:rPr lang="zh-TW" altLang="en-US" sz="2000" dirty="0"/>
              <a:t>。上放學接送時，請勿撐傘擋住校門。</a:t>
            </a:r>
            <a:endParaRPr lang="en-US" altLang="zh-TW" sz="2000" dirty="0"/>
          </a:p>
          <a:p>
            <a:pPr lvl="1">
              <a:buBlip>
                <a:blip r:embed="rId4"/>
              </a:buBlip>
            </a:pPr>
            <a:r>
              <a:rPr lang="zh-TW" altLang="en-US" sz="2000" dirty="0"/>
              <a:t> 七、學生請假使用</a:t>
            </a:r>
            <a:r>
              <a:rPr lang="zh-TW" altLang="en-US" sz="2000" b="1" dirty="0">
                <a:solidFill>
                  <a:srgbClr val="7030A0"/>
                </a:solidFill>
                <a:hlinkClick r:id="rId6" action="ppaction://hlinkfile"/>
              </a:rPr>
              <a:t>新北校園通 </a:t>
            </a:r>
            <a:r>
              <a:rPr lang="en-US" altLang="zh-TW" sz="2000" b="1" dirty="0">
                <a:solidFill>
                  <a:srgbClr val="7030A0"/>
                </a:solidFill>
                <a:hlinkClick r:id="rId6" action="ppaction://hlinkfile"/>
              </a:rPr>
              <a:t>APP</a:t>
            </a:r>
            <a:r>
              <a:rPr lang="en-US" altLang="zh-TW" sz="2000" dirty="0"/>
              <a:t> </a:t>
            </a:r>
            <a:r>
              <a:rPr lang="zh-TW" altLang="en-US" sz="2000" dirty="0"/>
              <a:t>，事病假三日以上須檢附證明。 </a:t>
            </a:r>
            <a:endParaRPr lang="en-US" altLang="zh-TW" sz="2000" dirty="0"/>
          </a:p>
          <a:p>
            <a:pPr>
              <a:buBlip>
                <a:blip r:embed="rId4"/>
              </a:buBlip>
            </a:pPr>
            <a:endParaRPr kumimoji="0" lang="zh-HK" altLang="en-US" sz="2400" b="1" dirty="0">
              <a:solidFill>
                <a:srgbClr val="4832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111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556792"/>
            <a:ext cx="7704856" cy="4031873"/>
          </a:xfrm>
          <a:prstGeom prst="rect">
            <a:avLst/>
          </a:prstGeom>
          <a:noFill/>
          <a:ln w="38100">
            <a:gradFill>
              <a:gsLst>
                <a:gs pos="0">
                  <a:srgbClr val="00206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zh-TW" sz="3600" dirty="0">
                <a:latin typeface="+mn-ea"/>
                <a:ea typeface="+mn-ea"/>
              </a:rPr>
              <a:t>3/6</a:t>
            </a:r>
            <a:r>
              <a:rPr lang="zh-TW" altLang="en-US" sz="3600" dirty="0">
                <a:latin typeface="+mn-ea"/>
                <a:ea typeface="+mn-ea"/>
              </a:rPr>
              <a:t>校園口罩解封</a:t>
            </a:r>
            <a:endParaRPr lang="en-US" altLang="zh-TW" sz="3600" dirty="0">
              <a:latin typeface="+mn-ea"/>
              <a:ea typeface="+mn-ea"/>
            </a:endParaRPr>
          </a:p>
          <a:p>
            <a:endParaRPr lang="en-US" altLang="zh-TW" sz="3600" dirty="0">
              <a:latin typeface="+mn-ea"/>
              <a:ea typeface="+mn-ea"/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en-US" sz="3600" dirty="0">
                <a:latin typeface="+mn-ea"/>
                <a:ea typeface="+mn-ea"/>
              </a:rPr>
              <a:t>仍請孩子口罩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ea typeface="+mn-ea"/>
              </a:rPr>
              <a:t>隨時戴</a:t>
            </a:r>
            <a:r>
              <a:rPr lang="zh-TW" altLang="en-US" sz="3600" dirty="0">
                <a:latin typeface="+mn-ea"/>
                <a:ea typeface="+mn-ea"/>
              </a:rPr>
              <a:t>、</a:t>
            </a:r>
            <a:r>
              <a:rPr lang="zh-TW" altLang="en-US" sz="3600" dirty="0">
                <a:solidFill>
                  <a:srgbClr val="0070C0"/>
                </a:solidFill>
                <a:latin typeface="+mn-ea"/>
                <a:ea typeface="+mn-ea"/>
              </a:rPr>
              <a:t>隨身帶</a:t>
            </a:r>
            <a:endParaRPr lang="en-US" altLang="zh-TW" sz="3600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buFontTx/>
              <a:buBlip>
                <a:blip r:embed="rId3"/>
              </a:buBlip>
            </a:pPr>
            <a:endParaRPr lang="en-US" altLang="zh-TW" sz="2800" dirty="0">
              <a:latin typeface="+mn-ea"/>
              <a:ea typeface="+mn-ea"/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en-US" sz="2800" dirty="0">
                <a:latin typeface="+mn-ea"/>
                <a:ea typeface="+mn-ea"/>
              </a:rPr>
              <a:t>午餐時有午餐隔板</a:t>
            </a:r>
            <a:endParaRPr lang="en-US" altLang="zh-TW" sz="2800" dirty="0">
              <a:latin typeface="+mn-ea"/>
              <a:ea typeface="+mn-ea"/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en-US" sz="2800" dirty="0">
                <a:latin typeface="+mn-ea"/>
                <a:ea typeface="+mn-ea"/>
              </a:rPr>
              <a:t>午睡時有午餐隔板</a:t>
            </a:r>
            <a:endParaRPr lang="en-US" altLang="zh-TW" sz="2800" dirty="0">
              <a:latin typeface="+mn-ea"/>
              <a:ea typeface="+mn-ea"/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en-US" sz="2800" dirty="0">
                <a:latin typeface="+mn-ea"/>
                <a:ea typeface="+mn-ea"/>
              </a:rPr>
              <a:t>音樂可練習直笛</a:t>
            </a:r>
            <a:endParaRPr lang="en-US" altLang="zh-TW" sz="2800" dirty="0">
              <a:latin typeface="+mn-ea"/>
              <a:ea typeface="+mn-ea"/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en-US" sz="2800" dirty="0">
                <a:latin typeface="+mn-ea"/>
                <a:ea typeface="+mn-ea"/>
              </a:rPr>
              <a:t>體育課戶外活動</a:t>
            </a:r>
            <a:endParaRPr lang="en-US" altLang="zh-TW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312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776"/>
                </a:solidFill>
                <a:latin typeface="微軟正黑體" pitchFamily="34" charset="-120"/>
              </a:rPr>
              <a:t>校務宣導</a:t>
            </a:r>
            <a:endParaRPr lang="zh-HK" altLang="en-US" sz="4000" dirty="0">
              <a:solidFill>
                <a:srgbClr val="002776"/>
              </a:solidFill>
              <a:latin typeface="微軟正黑體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8567" y="199424"/>
            <a:ext cx="38884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kumimoji="0" lang="en-US" altLang="zh-TW" sz="2400" b="1" dirty="0">
                <a:latin typeface="新細明體"/>
                <a:ea typeface="新細明體"/>
              </a:rPr>
              <a:t>【</a:t>
            </a:r>
            <a:r>
              <a:rPr kumimoji="0" lang="zh-TW" altLang="en-US" sz="2400" b="1" dirty="0">
                <a:latin typeface="新細明體"/>
                <a:ea typeface="新細明體"/>
                <a:hlinkClick r:id="rId5" action="ppaction://hlinkfile"/>
              </a:rPr>
              <a:t>輔導處</a:t>
            </a:r>
            <a:r>
              <a:rPr kumimoji="0" lang="en-US" altLang="zh-TW" sz="2400" b="1" dirty="0">
                <a:ea typeface="標楷體" pitchFamily="65" charset="-120"/>
              </a:rPr>
              <a:t>】</a:t>
            </a:r>
          </a:p>
          <a:p>
            <a:pPr>
              <a:buFontTx/>
              <a:buBlip>
                <a:blip r:embed="rId4"/>
              </a:buBlip>
            </a:pP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尊重孩子而非放縱</a:t>
            </a:r>
            <a:endParaRPr kumimoji="0" lang="en-US" altLang="zh-TW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>
              <a:buFontTx/>
              <a:buBlip>
                <a:blip r:embed="rId4"/>
              </a:buBlip>
            </a:pP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同理孩子而非溺愛</a:t>
            </a:r>
            <a:endParaRPr kumimoji="0" lang="en-US" altLang="zh-TW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>
              <a:buFontTx/>
              <a:buBlip>
                <a:blip r:embed="rId4"/>
              </a:buBlip>
            </a:pP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傾聽孩子而非順從 </a:t>
            </a:r>
            <a:endParaRPr kumimoji="0" lang="en-US" altLang="zh-TW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>
              <a:buFontTx/>
              <a:buBlip>
                <a:blip r:embed="rId4"/>
              </a:buBlip>
            </a:pP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幸福家庭 </a:t>
            </a:r>
            <a:r>
              <a:rPr kumimoji="0" lang="en-US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123 </a:t>
            </a: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計畫</a:t>
            </a:r>
            <a:endParaRPr kumimoji="0" lang="zh-HK" altLang="en-US" sz="2400" b="1" dirty="0">
              <a:solidFill>
                <a:srgbClr val="4832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A0DFE6-7E55-47C5-9949-4EBBC5514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21" y="2138416"/>
            <a:ext cx="7177958" cy="43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4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550" y="1196752"/>
            <a:ext cx="3906838" cy="3785652"/>
          </a:xfrm>
          <a:prstGeom prst="rect">
            <a:avLst/>
          </a:prstGeom>
          <a:noFill/>
          <a:ln w="38100">
            <a:gradFill>
              <a:gsLst>
                <a:gs pos="0">
                  <a:srgbClr val="00206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zh-TW" altLang="en-US" sz="2400" dirty="0"/>
              <a:t>中正路三號門：設置三處家長機車停放區，麻煩您將愛車擺放整齊，善加利用。</a:t>
            </a:r>
            <a:endParaRPr lang="en-US" altLang="zh-TW" sz="2400" dirty="0"/>
          </a:p>
          <a:p>
            <a:pPr>
              <a:buFontTx/>
              <a:buBlip>
                <a:blip r:embed="rId3"/>
              </a:buBlip>
            </a:pPr>
            <a:r>
              <a:rPr lang="zh-TW" altLang="en-US" sz="2400" dirty="0"/>
              <a:t>機車請勿騎上人行道。</a:t>
            </a:r>
            <a:endParaRPr lang="en-US" altLang="zh-TW" sz="2400" dirty="0"/>
          </a:p>
          <a:p>
            <a:pPr>
              <a:buFontTx/>
              <a:buBlip>
                <a:blip r:embed="rId3"/>
              </a:buBlip>
            </a:pPr>
            <a:endParaRPr lang="en-US" altLang="zh-TW" sz="2400" dirty="0"/>
          </a:p>
          <a:p>
            <a:pPr>
              <a:buFontTx/>
              <a:buBlip>
                <a:blip r:embed="rId3"/>
              </a:buBlip>
            </a:pPr>
            <a:r>
              <a:rPr lang="zh-TW" altLang="en-US" sz="2400" dirty="0"/>
              <a:t>六號門：勿將汽機車、腳踏車騎、駛入安樂路 </a:t>
            </a:r>
            <a:r>
              <a:rPr lang="en-US" altLang="zh-TW" sz="2400" dirty="0"/>
              <a:t>198 </a:t>
            </a:r>
            <a:r>
              <a:rPr lang="zh-TW" altLang="en-US" sz="2400" dirty="0"/>
              <a:t>巷道內。</a:t>
            </a:r>
            <a:endParaRPr lang="en-US" altLang="zh-TW" sz="2400" dirty="0"/>
          </a:p>
          <a:p>
            <a:pPr>
              <a:buFontTx/>
              <a:buBlip>
                <a:blip r:embed="rId3"/>
              </a:buBlip>
            </a:pPr>
            <a:r>
              <a:rPr lang="en-US" altLang="zh-TW" sz="2400" dirty="0"/>
              <a:t>7:50 </a:t>
            </a:r>
            <a:r>
              <a:rPr lang="zh-TW" altLang="en-US" sz="2400" dirty="0"/>
              <a:t>關閉，請家長協助培養孩子守時的好習慣。</a:t>
            </a:r>
            <a:endParaRPr kumimoji="0" lang="en-US" altLang="zh-TW" sz="2400" dirty="0">
              <a:solidFill>
                <a:srgbClr val="483226"/>
              </a:solidFill>
              <a:latin typeface="新細明體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3" y="1196752"/>
            <a:ext cx="3906837" cy="4524315"/>
          </a:xfrm>
          <a:prstGeom prst="rect">
            <a:avLst/>
          </a:prstGeom>
          <a:noFill/>
          <a:ln w="38100">
            <a:gradFill>
              <a:gsLst>
                <a:gs pos="0">
                  <a:srgbClr val="00206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雨天請讓孩子以雨衣替代</a:t>
            </a:r>
          </a:p>
          <a:p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撐傘，避免傷到他人眼睛或影響視線。</a:t>
            </a:r>
          </a:p>
          <a:p>
            <a:pPr>
              <a:buFontTx/>
              <a:buBlip>
                <a:blip r:embed="rId3"/>
              </a:buBlip>
            </a:pPr>
            <a:endParaRPr kumimoji="0" lang="en-US" altLang="zh-TW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>
              <a:buFontTx/>
              <a:buBlip>
                <a:blip r:embed="rId3"/>
              </a:buBlip>
            </a:pP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學校制服及</a:t>
            </a:r>
            <a:r>
              <a:rPr kumimoji="0" lang="zh-TW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運動服</a:t>
            </a: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要縫上名牌</a:t>
            </a:r>
            <a:r>
              <a:rPr kumimoji="0" lang="zh-TW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、穿</a:t>
            </a: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便服要配戴名牌。</a:t>
            </a:r>
            <a:endParaRPr kumimoji="0" lang="en-US" altLang="zh-TW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>
              <a:buFontTx/>
              <a:buBlip>
                <a:blip r:embed="rId3"/>
              </a:buBlip>
            </a:pPr>
            <a:endParaRPr kumimoji="0" lang="zh-TW" altLang="en-US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>
              <a:buFontTx/>
              <a:buBlip>
                <a:blip r:embed="rId3"/>
              </a:buBlip>
            </a:pPr>
            <a:r>
              <a:rPr kumimoji="0" lang="zh-TW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估算孩子上下</a:t>
            </a:r>
            <a:r>
              <a:rPr kumimoji="0" lang="zh-TW" altLang="en-US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學</a:t>
            </a:r>
            <a:r>
              <a:rPr kumimoji="0" lang="zh-TW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所需時間，如遇詐騙事件請與導師或學務處</a:t>
            </a:r>
            <a:r>
              <a:rPr kumimoji="0" lang="en-US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(29214615</a:t>
            </a:r>
            <a:r>
              <a:rPr kumimoji="0" lang="zh-TW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轉300-305</a:t>
            </a:r>
            <a:r>
              <a:rPr kumimoji="0" lang="en-US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)</a:t>
            </a:r>
            <a:r>
              <a:rPr kumimoji="0" lang="zh-TW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聯繫，或撥</a:t>
            </a:r>
            <a:r>
              <a:rPr kumimoji="0" lang="en-US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165</a:t>
            </a:r>
            <a:r>
              <a:rPr kumimoji="0" lang="zh-TW" altLang="zh-TW" sz="2400" b="1" dirty="0">
                <a:solidFill>
                  <a:srgbClr val="483226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防詐騙專線。</a:t>
            </a:r>
            <a:endParaRPr kumimoji="0" lang="zh-TW" altLang="en-US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>
              <a:buFontTx/>
              <a:buBlip>
                <a:blip r:embed="rId3"/>
              </a:buBlip>
            </a:pPr>
            <a:endParaRPr kumimoji="0" lang="zh-TW" altLang="en-US" sz="2400" b="1" dirty="0">
              <a:solidFill>
                <a:srgbClr val="483226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876738176"/>
      </p:ext>
    </p:extLst>
  </p:cSld>
  <p:clrMapOvr>
    <a:masterClrMapping/>
  </p:clrMapOvr>
</p:sld>
</file>

<file path=ppt/theme/theme1.xml><?xml version="1.0" encoding="utf-8"?>
<a:theme xmlns:a="http://schemas.openxmlformats.org/drawingml/2006/main" name="MSC_MS_EA_Academic_ID07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MSC_MS_EA_Academic_ID07</Template>
  <TotalTime>0</TotalTime>
  <Words>1166</Words>
  <Application>Microsoft Office PowerPoint</Application>
  <PresentationFormat>如螢幕大小 (4:3)</PresentationFormat>
  <Paragraphs>137</Paragraphs>
  <Slides>21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Tahoma</vt:lpstr>
      <vt:lpstr>Wingdings</vt:lpstr>
      <vt:lpstr>Wingdings 2</vt:lpstr>
      <vt:lpstr>MSC_MS_EA_Academic_ID07</vt:lpstr>
      <vt:lpstr>PowerPoint 簡報</vt:lpstr>
      <vt:lpstr>PowerPoint 簡報</vt:lpstr>
      <vt:lpstr>PowerPoint 簡報</vt:lpstr>
      <vt:lpstr>PowerPoint 簡報</vt:lpstr>
      <vt:lpstr>校務宣導</vt:lpstr>
      <vt:lpstr>校務宣導</vt:lpstr>
      <vt:lpstr>PowerPoint 簡報</vt:lpstr>
      <vt:lpstr>校務宣導</vt:lpstr>
      <vt:lpstr>PowerPoint 簡報</vt:lpstr>
      <vt:lpstr>班級經營理念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議題討論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6</cp:revision>
  <dcterms:created xsi:type="dcterms:W3CDTF">2010-09-13T08:13:01Z</dcterms:created>
  <dcterms:modified xsi:type="dcterms:W3CDTF">2023-03-04T03:46:39Z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TC010362645</vt:lpwstr>
  </property>
  <property fmtid="{D5CDD505-2E9C-101B-9397-08002B2CF9AE}" pid="3" name="_MsoHelpTopicId">
    <vt:lpwstr/>
  </property>
</Properties>
</file>