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media/image1.jpeg" ContentType="image/jpeg"/>
  <Override PartName="/ppt/media/image2.jpeg" ContentType="image/jpeg"/>
  <Override PartName="/ppt/media/image7.wmf" ContentType="image/x-wmf"/>
  <Override PartName="/ppt/media/image3.jpeg" ContentType="image/jpeg"/>
  <Override PartName="/ppt/media/image4.wmf" ContentType="image/x-wmf"/>
  <Override PartName="/ppt/media/image5.wmf" ContentType="image/x-wmf"/>
  <Override PartName="/ppt/media/image6.wmf" ContentType="image/x-wmf"/>
  <Override PartName="/ppt/media/image8.wmf" ContentType="image/x-wmf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zh-TW" sz="1800" spc="-1" strike="noStrike">
                <a:solidFill>
                  <a:srgbClr val="ffffff"/>
                </a:solidFill>
                <a:latin typeface="Rockwell"/>
              </a:rPr>
              <a:t>請按這裡移動投影片</a:t>
            </a:r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zh-TW" sz="2000" spc="-1" strike="noStrike">
                <a:latin typeface="Arial"/>
              </a:rPr>
              <a:t>請按這裡編輯備註格式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&lt;頁首&gt;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&lt;日期/時間&gt;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3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&lt;頁尾&gt;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3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D979BDF0-A826-492B-8D11-9B81339EA4B0}" type="slidenum">
              <a:rPr b="0" lang="en-US" sz="1400" spc="-1" strike="noStrike">
                <a:latin typeface="Times New Roman"/>
              </a:rPr>
              <a:t>&lt;編號&gt;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0200" cy="3427200"/>
          </a:xfrm>
          <a:prstGeom prst="rect">
            <a:avLst/>
          </a:prstGeom>
        </p:spPr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10" name="CustomShape 3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B1B92744-B1AE-493B-B0B0-33B7DCD7C73C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b="0" lang="en-US" sz="12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0200" cy="3427200"/>
          </a:xfrm>
          <a:prstGeom prst="rect">
            <a:avLst/>
          </a:prstGeom>
        </p:spPr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DDD0F603-AC8D-4431-80D9-87E773AE06BD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 b="0" lang="en-US" sz="12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0200" cy="3427200"/>
          </a:xfrm>
          <a:prstGeom prst="rect">
            <a:avLst/>
          </a:prstGeom>
        </p:spPr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16" name="CustomShape 3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62BE6DC4-4B26-48B5-868C-F4ECDFF22651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 b="0" lang="en-US" sz="12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0200" cy="3427200"/>
          </a:xfrm>
          <a:prstGeom prst="rect">
            <a:avLst/>
          </a:prstGeom>
        </p:spPr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19" name="CustomShape 3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C59A4A7F-F3E3-46A4-A405-A5141A978845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 b="0" lang="en-US" sz="12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0200" cy="3427200"/>
          </a:xfrm>
          <a:prstGeom prst="rect">
            <a:avLst/>
          </a:prstGeom>
        </p:spPr>
      </p:sp>
      <p:sp>
        <p:nvSpPr>
          <p:cNvPr id="22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22" name="CustomShape 3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35AB902D-E305-4D49-969F-E7E339543E91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 b="0" lang="en-US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4f4f4f"/>
            </a:gs>
            <a:gs pos="100000">
              <a:srgbClr val="000000"/>
            </a:gs>
          </a:gsLst>
          <a:path path="circle">
            <a:fillToRect l="50000" t="0" r="50000" b="10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3622320"/>
            <a:ext cx="9143640" cy="2512080"/>
          </a:xfrm>
          <a:prstGeom prst="rect">
            <a:avLst/>
          </a:prstGeom>
          <a:gradFill rotWithShape="0">
            <a:gsLst>
              <a:gs pos="0">
                <a:srgbClr val="454545">
                  <a:alpha val="0"/>
                </a:srgbClr>
              </a:gs>
              <a:gs pos="100000">
                <a:srgbClr val="454545">
                  <a:alpha val="8000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" name="Picture 10" descr=""/>
          <p:cNvPicPr/>
          <p:nvPr/>
        </p:nvPicPr>
        <p:blipFill>
          <a:blip r:embed="rId2"/>
          <a:srcRect l="0" t="2762" r="0" b="-2762"/>
          <a:stretch/>
        </p:blipFill>
        <p:spPr>
          <a:xfrm>
            <a:off x="0" y="6135480"/>
            <a:ext cx="9143640" cy="742680"/>
          </a:xfrm>
          <a:prstGeom prst="rect">
            <a:avLst/>
          </a:prstGeom>
          <a:ln w="0">
            <a:noFill/>
          </a:ln>
        </p:spPr>
      </p:pic>
      <p:sp>
        <p:nvSpPr>
          <p:cNvPr id="2" name="Line 2"/>
          <p:cNvSpPr/>
          <p:nvPr/>
        </p:nvSpPr>
        <p:spPr>
          <a:xfrm>
            <a:off x="0" y="6144480"/>
            <a:ext cx="9144000" cy="0"/>
          </a:xfrm>
          <a:prstGeom prst="line">
            <a:avLst/>
          </a:prstGeom>
          <a:ln w="127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1443600" y="796680"/>
            <a:ext cx="6251040" cy="2700360"/>
          </a:xfrm>
          <a:prstGeom prst="rect">
            <a:avLst/>
          </a:prstGeom>
        </p:spPr>
        <p:txBody>
          <a:bodyPr bIns="0" anchor="b">
            <a:normAutofit/>
          </a:bodyPr>
          <a:p>
            <a:pPr algn="ctr">
              <a:lnSpc>
                <a:spcPct val="90000"/>
              </a:lnSpc>
            </a:pPr>
            <a:r>
              <a:rPr b="0" lang="zh-TW" sz="5400" spc="-1" strike="noStrike" cap="all">
                <a:solidFill>
                  <a:srgbClr val="fb8c29"/>
                </a:solidFill>
                <a:latin typeface="Rockwell"/>
              </a:rPr>
              <a:t>按一下以編輯母片標題樣式</a:t>
            </a:r>
            <a:endParaRPr b="0" lang="en-US" sz="54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dt"/>
          </p:nvPr>
        </p:nvSpPr>
        <p:spPr>
          <a:xfrm>
            <a:off x="5326560" y="330480"/>
            <a:ext cx="2368080" cy="3088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499C1B0-C030-41A6-B93C-CC706B81C86B}" type="datetime">
              <a:rPr b="0" lang="en-US" sz="1000" spc="-1" strike="noStrike">
                <a:solidFill>
                  <a:srgbClr val="ffffff"/>
                </a:solidFill>
                <a:latin typeface="Rockwell"/>
              </a:rPr>
              <a:t>9/7/20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ftr"/>
          </p:nvPr>
        </p:nvSpPr>
        <p:spPr>
          <a:xfrm>
            <a:off x="1443600" y="329400"/>
            <a:ext cx="3718800" cy="3088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6" name="PlaceHolder 6"/>
          <p:cNvSpPr>
            <a:spLocks noGrp="1"/>
          </p:cNvSpPr>
          <p:nvPr>
            <p:ph type="sldNum"/>
          </p:nvPr>
        </p:nvSpPr>
        <p:spPr>
          <a:xfrm>
            <a:off x="477720" y="798840"/>
            <a:ext cx="801720" cy="50328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202B3928-31FB-48E3-B134-5A8A97321EF8}" type="slidenum">
              <a:rPr b="0" lang="en-US" sz="2800" spc="-1" strike="noStrike">
                <a:solidFill>
                  <a:srgbClr val="fb8c29"/>
                </a:solidFill>
                <a:latin typeface="Rockwell"/>
              </a:rPr>
              <a:t>&lt;編號&gt;</a:t>
            </a:fld>
            <a:endParaRPr b="0" lang="en-US" sz="2800" spc="-1" strike="noStrike">
              <a:latin typeface="Times New Roman"/>
            </a:endParaRPr>
          </a:p>
        </p:txBody>
      </p:sp>
      <p:sp>
        <p:nvSpPr>
          <p:cNvPr id="7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ffffff"/>
                </a:solidFill>
                <a:latin typeface="Rockwell"/>
              </a:rPr>
              <a:t>請按這裡編輯大綱文字格式</a:t>
            </a:r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zh-TW" sz="1600" spc="-1" strike="noStrike">
                <a:solidFill>
                  <a:srgbClr val="ffffff"/>
                </a:solidFill>
                <a:latin typeface="Rockwell"/>
              </a:rPr>
              <a:t>第二個大綱層次</a:t>
            </a:r>
            <a:endParaRPr b="0" lang="en-US" sz="1600" spc="-1" strike="noStrike">
              <a:solidFill>
                <a:srgbClr val="ffffff"/>
              </a:solidFill>
              <a:latin typeface="Rockwel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zh-TW" sz="1400" spc="-1" strike="noStrike">
                <a:solidFill>
                  <a:srgbClr val="ffffff"/>
                </a:solidFill>
                <a:latin typeface="Rockwell"/>
              </a:rPr>
              <a:t>第三個大綱層次</a:t>
            </a:r>
            <a:endParaRPr b="0" lang="en-US" sz="1400" spc="-1" strike="noStrike">
              <a:solidFill>
                <a:srgbClr val="ffffff"/>
              </a:solidFill>
              <a:latin typeface="Rockwel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zh-TW" sz="1200" spc="-1" strike="noStrike">
                <a:solidFill>
                  <a:srgbClr val="ffffff"/>
                </a:solidFill>
                <a:latin typeface="Rockwell"/>
              </a:rPr>
              <a:t>第四個大綱層次</a:t>
            </a:r>
            <a:endParaRPr b="0" lang="en-US" sz="1200" spc="-1" strike="noStrike">
              <a:solidFill>
                <a:srgbClr val="ffffff"/>
              </a:solidFill>
              <a:latin typeface="Rockwel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ffffff"/>
                </a:solidFill>
                <a:latin typeface="Rockwell"/>
              </a:rPr>
              <a:t>第五個大綱層次</a:t>
            </a:r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ffffff"/>
                </a:solidFill>
                <a:latin typeface="Rockwell"/>
              </a:rPr>
              <a:t>第六個大綱層次</a:t>
            </a:r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ffffff"/>
                </a:solidFill>
                <a:latin typeface="Rockwell"/>
              </a:rPr>
              <a:t>第七個大綱層次</a:t>
            </a:r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4f4f4f"/>
            </a:gs>
            <a:gs pos="100000">
              <a:srgbClr val="000000"/>
            </a:gs>
          </a:gsLst>
          <a:path path="circle">
            <a:fillToRect l="50000" t="0" r="50000" b="10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3622320"/>
            <a:ext cx="9143640" cy="2512080"/>
          </a:xfrm>
          <a:prstGeom prst="rect">
            <a:avLst/>
          </a:prstGeom>
          <a:gradFill rotWithShape="0">
            <a:gsLst>
              <a:gs pos="0">
                <a:srgbClr val="454545">
                  <a:alpha val="0"/>
                </a:srgbClr>
              </a:gs>
              <a:gs pos="100000">
                <a:srgbClr val="454545">
                  <a:alpha val="8000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5" name="Picture 10" descr=""/>
          <p:cNvPicPr/>
          <p:nvPr/>
        </p:nvPicPr>
        <p:blipFill>
          <a:blip r:embed="rId2"/>
          <a:srcRect l="0" t="2762" r="0" b="-2762"/>
          <a:stretch/>
        </p:blipFill>
        <p:spPr>
          <a:xfrm>
            <a:off x="0" y="6135480"/>
            <a:ext cx="9143640" cy="742680"/>
          </a:xfrm>
          <a:prstGeom prst="rect">
            <a:avLst/>
          </a:prstGeom>
          <a:ln w="0">
            <a:noFill/>
          </a:ln>
        </p:spPr>
      </p:pic>
      <p:sp>
        <p:nvSpPr>
          <p:cNvPr id="46" name="Line 2"/>
          <p:cNvSpPr/>
          <p:nvPr/>
        </p:nvSpPr>
        <p:spPr>
          <a:xfrm>
            <a:off x="0" y="6144480"/>
            <a:ext cx="9144000" cy="0"/>
          </a:xfrm>
          <a:prstGeom prst="line">
            <a:avLst/>
          </a:prstGeom>
          <a:ln w="127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PlaceHolder 3"/>
          <p:cNvSpPr>
            <a:spLocks noGrp="1"/>
          </p:cNvSpPr>
          <p:nvPr>
            <p:ph type="dt"/>
          </p:nvPr>
        </p:nvSpPr>
        <p:spPr>
          <a:xfrm>
            <a:off x="5326560" y="330480"/>
            <a:ext cx="2368080" cy="3088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D8A2EF0-CEED-4985-AB2B-E167D3246831}" type="datetime">
              <a:rPr b="0" lang="en-US" sz="1000" spc="-1" strike="noStrike">
                <a:solidFill>
                  <a:srgbClr val="ffffff"/>
                </a:solidFill>
                <a:latin typeface="Rockwell"/>
              </a:rPr>
              <a:t>9/7/20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ftr"/>
          </p:nvPr>
        </p:nvSpPr>
        <p:spPr>
          <a:xfrm>
            <a:off x="1443600" y="329400"/>
            <a:ext cx="3718800" cy="3088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sldNum"/>
          </p:nvPr>
        </p:nvSpPr>
        <p:spPr>
          <a:xfrm>
            <a:off x="487800" y="798840"/>
            <a:ext cx="795240" cy="50328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70BFA109-C6C3-4CED-A62E-18DB627C2245}" type="slidenum">
              <a:rPr b="0" lang="en-US" sz="2800" spc="-1" strike="noStrike">
                <a:solidFill>
                  <a:srgbClr val="fb8c29"/>
                </a:solidFill>
                <a:latin typeface="Rockwell"/>
              </a:rPr>
              <a:t>&lt;編號&gt;</a:t>
            </a:fld>
            <a:endParaRPr b="0" lang="en-US" sz="2800" spc="-1" strike="noStrike"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zh-TW" sz="1800" spc="-1" strike="noStrike">
                <a:solidFill>
                  <a:srgbClr val="ffffff"/>
                </a:solidFill>
                <a:latin typeface="Rockwell"/>
              </a:rPr>
              <a:t>請按這裡編輯題名文字格式</a:t>
            </a:r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ffffff"/>
                </a:solidFill>
                <a:latin typeface="Rockwell"/>
              </a:rPr>
              <a:t>請按這裡編輯大綱文字格式</a:t>
            </a:r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zh-TW" sz="1600" spc="-1" strike="noStrike">
                <a:solidFill>
                  <a:srgbClr val="ffffff"/>
                </a:solidFill>
                <a:latin typeface="Rockwell"/>
              </a:rPr>
              <a:t>第二個大綱層次</a:t>
            </a:r>
            <a:endParaRPr b="0" lang="en-US" sz="1600" spc="-1" strike="noStrike">
              <a:solidFill>
                <a:srgbClr val="ffffff"/>
              </a:solidFill>
              <a:latin typeface="Rockwel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zh-TW" sz="1400" spc="-1" strike="noStrike">
                <a:solidFill>
                  <a:srgbClr val="ffffff"/>
                </a:solidFill>
                <a:latin typeface="Rockwell"/>
              </a:rPr>
              <a:t>第三個大綱層次</a:t>
            </a:r>
            <a:endParaRPr b="0" lang="en-US" sz="1400" spc="-1" strike="noStrike">
              <a:solidFill>
                <a:srgbClr val="ffffff"/>
              </a:solidFill>
              <a:latin typeface="Rockwel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zh-TW" sz="1200" spc="-1" strike="noStrike">
                <a:solidFill>
                  <a:srgbClr val="ffffff"/>
                </a:solidFill>
                <a:latin typeface="Rockwell"/>
              </a:rPr>
              <a:t>第四個大綱層次</a:t>
            </a:r>
            <a:endParaRPr b="0" lang="en-US" sz="1200" spc="-1" strike="noStrike">
              <a:solidFill>
                <a:srgbClr val="ffffff"/>
              </a:solidFill>
              <a:latin typeface="Rockwel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ffffff"/>
                </a:solidFill>
                <a:latin typeface="Rockwell"/>
              </a:rPr>
              <a:t>第五個大綱層次</a:t>
            </a:r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ffffff"/>
                </a:solidFill>
                <a:latin typeface="Rockwell"/>
              </a:rPr>
              <a:t>第六個大綱層次</a:t>
            </a:r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ffffff"/>
                </a:solidFill>
                <a:latin typeface="Rockwell"/>
              </a:rPr>
              <a:t>第七個大綱層次</a:t>
            </a:r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4f4f4f"/>
            </a:gs>
            <a:gs pos="100000">
              <a:srgbClr val="000000"/>
            </a:gs>
          </a:gsLst>
          <a:path path="circle">
            <a:fillToRect l="50000" t="0" r="50000" b="10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0" y="3622320"/>
            <a:ext cx="9143640" cy="2512080"/>
          </a:xfrm>
          <a:prstGeom prst="rect">
            <a:avLst/>
          </a:prstGeom>
          <a:gradFill rotWithShape="0">
            <a:gsLst>
              <a:gs pos="0">
                <a:srgbClr val="454545">
                  <a:alpha val="0"/>
                </a:srgbClr>
              </a:gs>
              <a:gs pos="100000">
                <a:srgbClr val="454545">
                  <a:alpha val="8000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9" name="Picture 10" descr=""/>
          <p:cNvPicPr/>
          <p:nvPr/>
        </p:nvPicPr>
        <p:blipFill>
          <a:blip r:embed="rId2"/>
          <a:srcRect l="0" t="2762" r="0" b="-2762"/>
          <a:stretch/>
        </p:blipFill>
        <p:spPr>
          <a:xfrm>
            <a:off x="0" y="6135480"/>
            <a:ext cx="9143640" cy="742680"/>
          </a:xfrm>
          <a:prstGeom prst="rect">
            <a:avLst/>
          </a:prstGeom>
          <a:ln w="0">
            <a:noFill/>
          </a:ln>
        </p:spPr>
      </p:pic>
      <p:sp>
        <p:nvSpPr>
          <p:cNvPr id="90" name="Line 2"/>
          <p:cNvSpPr/>
          <p:nvPr/>
        </p:nvSpPr>
        <p:spPr>
          <a:xfrm>
            <a:off x="0" y="6144480"/>
            <a:ext cx="9144000" cy="0"/>
          </a:xfrm>
          <a:prstGeom prst="line">
            <a:avLst/>
          </a:prstGeom>
          <a:ln w="127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PlaceHolder 3"/>
          <p:cNvSpPr>
            <a:spLocks noGrp="1"/>
          </p:cNvSpPr>
          <p:nvPr>
            <p:ph type="dt"/>
          </p:nvPr>
        </p:nvSpPr>
        <p:spPr>
          <a:xfrm>
            <a:off x="5326560" y="330480"/>
            <a:ext cx="2368080" cy="3088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FC5EC4F-18CF-4F73-A541-D82247055B5D}" type="datetime">
              <a:rPr b="0" lang="en-US" sz="1000" spc="-1" strike="noStrike">
                <a:solidFill>
                  <a:srgbClr val="ffffff"/>
                </a:solidFill>
                <a:latin typeface="Rockwell"/>
              </a:rPr>
              <a:t>9/7/20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ftr"/>
          </p:nvPr>
        </p:nvSpPr>
        <p:spPr>
          <a:xfrm>
            <a:off x="1443600" y="329400"/>
            <a:ext cx="3718800" cy="3088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sldNum"/>
          </p:nvPr>
        </p:nvSpPr>
        <p:spPr>
          <a:xfrm>
            <a:off x="487800" y="798840"/>
            <a:ext cx="795240" cy="50328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D1C2A401-9718-4E54-82C3-0F99281D01C9}" type="slidenum">
              <a:rPr b="0" lang="en-US" sz="2800" spc="-1" strike="noStrike">
                <a:solidFill>
                  <a:srgbClr val="fb8c29"/>
                </a:solidFill>
                <a:latin typeface="Rockwell"/>
              </a:rPr>
              <a:t>&lt;編號&gt;</a:t>
            </a:fld>
            <a:endParaRPr b="0" lang="en-US" sz="2800" spc="-1" strike="noStrike">
              <a:latin typeface="Times New Roman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zh-TW" sz="1800" spc="-1" strike="noStrike">
                <a:solidFill>
                  <a:srgbClr val="ffffff"/>
                </a:solidFill>
                <a:latin typeface="Rockwell"/>
              </a:rPr>
              <a:t>請按這裡編輯題名文字格式</a:t>
            </a:r>
            <a:endParaRPr b="0" lang="en-US" sz="18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ffffff"/>
                </a:solidFill>
                <a:latin typeface="Rockwell"/>
              </a:rPr>
              <a:t>請按這裡編輯大綱文字格式</a:t>
            </a:r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zh-TW" sz="1600" spc="-1" strike="noStrike">
                <a:solidFill>
                  <a:srgbClr val="ffffff"/>
                </a:solidFill>
                <a:latin typeface="Rockwell"/>
              </a:rPr>
              <a:t>第二個大綱層次</a:t>
            </a:r>
            <a:endParaRPr b="0" lang="en-US" sz="1600" spc="-1" strike="noStrike">
              <a:solidFill>
                <a:srgbClr val="ffffff"/>
              </a:solidFill>
              <a:latin typeface="Rockwel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zh-TW" sz="1400" spc="-1" strike="noStrike">
                <a:solidFill>
                  <a:srgbClr val="ffffff"/>
                </a:solidFill>
                <a:latin typeface="Rockwell"/>
              </a:rPr>
              <a:t>第三個大綱層次</a:t>
            </a:r>
            <a:endParaRPr b="0" lang="en-US" sz="1400" spc="-1" strike="noStrike">
              <a:solidFill>
                <a:srgbClr val="ffffff"/>
              </a:solidFill>
              <a:latin typeface="Rockwel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zh-TW" sz="1200" spc="-1" strike="noStrike">
                <a:solidFill>
                  <a:srgbClr val="ffffff"/>
                </a:solidFill>
                <a:latin typeface="Rockwell"/>
              </a:rPr>
              <a:t>第四個大綱層次</a:t>
            </a:r>
            <a:endParaRPr b="0" lang="en-US" sz="1200" spc="-1" strike="noStrike">
              <a:solidFill>
                <a:srgbClr val="ffffff"/>
              </a:solidFill>
              <a:latin typeface="Rockwel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ffffff"/>
                </a:solidFill>
                <a:latin typeface="Rockwell"/>
              </a:rPr>
              <a:t>第五個大綱層次</a:t>
            </a:r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ffffff"/>
                </a:solidFill>
                <a:latin typeface="Rockwell"/>
              </a:rPr>
              <a:t>第六個大綱層次</a:t>
            </a:r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ffffff"/>
                </a:solidFill>
                <a:latin typeface="Rockwell"/>
              </a:rPr>
              <a:t>第七個大綱層次</a:t>
            </a:r>
            <a:endParaRPr b="0" lang="en-US" sz="2000" spc="-1" strike="noStrike">
              <a:solidFill>
                <a:srgbClr val="ffffff"/>
              </a:solidFill>
              <a:latin typeface="Rockwel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wmf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1443600" y="796680"/>
            <a:ext cx="6251040" cy="2700360"/>
          </a:xfrm>
          <a:prstGeom prst="rect">
            <a:avLst/>
          </a:prstGeom>
          <a:noFill/>
          <a:ln w="0">
            <a:noFill/>
          </a:ln>
        </p:spPr>
        <p:txBody>
          <a:bodyPr bIns="0" anchor="b">
            <a:normAutofit/>
          </a:bodyPr>
          <a:p>
            <a:pPr algn="ctr">
              <a:lnSpc>
                <a:spcPct val="90000"/>
              </a:lnSpc>
            </a:pPr>
            <a:r>
              <a:rPr b="0" lang="zh-TW" sz="8000" spc="-1" strike="noStrike" cap="all">
                <a:solidFill>
                  <a:srgbClr val="fb8c29"/>
                </a:solidFill>
                <a:latin typeface="微軟正黑體"/>
                <a:ea typeface="微軟正黑體"/>
              </a:rPr>
              <a:t>臺灣產業</a:t>
            </a:r>
            <a:endParaRPr b="0" lang="en-US" sz="8000" spc="-1" strike="noStrike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1443600" y="3497400"/>
            <a:ext cx="6251040" cy="101124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1486440" y="766800"/>
            <a:ext cx="6171120" cy="85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noAutofit/>
          </a:bodyPr>
          <a:p>
            <a:pPr algn="ctr">
              <a:lnSpc>
                <a:spcPct val="100000"/>
              </a:lnSpc>
            </a:pPr>
            <a:r>
              <a:rPr b="1" lang="zh-TW" sz="5400" spc="-1" strike="noStrike">
                <a:solidFill>
                  <a:srgbClr val="ffffff"/>
                </a:solidFill>
                <a:latin typeface="微軟正黑體"/>
                <a:ea typeface="微軟正黑體"/>
              </a:rPr>
              <a:t>優劣分析法</a:t>
            </a:r>
            <a:endParaRPr b="0" lang="en-US" sz="5400" spc="-1" strike="noStrike">
              <a:latin typeface="Arial"/>
            </a:endParaRPr>
          </a:p>
        </p:txBody>
      </p:sp>
      <p:graphicFrame>
        <p:nvGraphicFramePr>
          <p:cNvPr id="141" name="Table 2"/>
          <p:cNvGraphicFramePr/>
          <p:nvPr/>
        </p:nvGraphicFramePr>
        <p:xfrm>
          <a:off x="1709640" y="2186640"/>
          <a:ext cx="5994360" cy="3672000"/>
        </p:xfrm>
        <a:graphic>
          <a:graphicData uri="http://schemas.openxmlformats.org/drawingml/2006/table">
            <a:tbl>
              <a:tblPr/>
              <a:tblGrid>
                <a:gridCol w="2997000"/>
                <a:gridCol w="2997360"/>
              </a:tblGrid>
              <a:tr h="1836000"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68400" rIns="68400" tIns="34200" bIns="34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1836000">
                <a:tc>
                  <a:txBody>
                    <a:bodyPr lIns="68400" rIns="68400" tIns="34200" bIns="34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68400" rIns="68400" tIns="34200" bIns="34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42" name="CustomShape 3"/>
          <p:cNvSpPr/>
          <p:nvPr/>
        </p:nvSpPr>
        <p:spPr>
          <a:xfrm>
            <a:off x="4302000" y="2889000"/>
            <a:ext cx="75492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solidFill>
            <a:schemeClr val="accent1"/>
          </a:solidFill>
          <a:ln w="76200">
            <a:solidFill>
              <a:srgbClr val="c00000"/>
            </a:solidFill>
            <a:round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43" name="CustomShape 4"/>
          <p:cNvSpPr/>
          <p:nvPr/>
        </p:nvSpPr>
        <p:spPr>
          <a:xfrm>
            <a:off x="4302000" y="4725360"/>
            <a:ext cx="75492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solidFill>
            <a:schemeClr val="accent1"/>
          </a:solidFill>
          <a:ln w="76200">
            <a:solidFill>
              <a:srgbClr val="c00000"/>
            </a:solidFill>
            <a:round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44" name="CustomShape 5"/>
          <p:cNvSpPr/>
          <p:nvPr/>
        </p:nvSpPr>
        <p:spPr>
          <a:xfrm>
            <a:off x="1709640" y="2457000"/>
            <a:ext cx="2743200" cy="89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000000"/>
                </a:solidFill>
                <a:latin typeface="Calibri"/>
                <a:ea typeface="宋体"/>
              </a:rPr>
              <a:t>S  </a:t>
            </a:r>
            <a:r>
              <a:rPr b="1" lang="zh-TW" sz="5400" spc="-1" strike="noStrike">
                <a:solidFill>
                  <a:srgbClr val="000000"/>
                </a:solidFill>
                <a:latin typeface="Calibri"/>
                <a:ea typeface="宋体"/>
              </a:rPr>
              <a:t>優勢</a:t>
            </a:r>
            <a:endParaRPr b="0" lang="en-US" sz="5400" spc="-1" strike="noStrike">
              <a:latin typeface="Arial"/>
            </a:endParaRPr>
          </a:p>
        </p:txBody>
      </p:sp>
      <p:sp>
        <p:nvSpPr>
          <p:cNvPr id="145" name="CustomShape 6"/>
          <p:cNvSpPr/>
          <p:nvPr/>
        </p:nvSpPr>
        <p:spPr>
          <a:xfrm>
            <a:off x="5004000" y="2457000"/>
            <a:ext cx="2691360" cy="89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000000"/>
                </a:solidFill>
                <a:latin typeface="Calibri"/>
                <a:ea typeface="宋体"/>
              </a:rPr>
              <a:t>W </a:t>
            </a:r>
            <a:r>
              <a:rPr b="1" lang="zh-TW" sz="5400" spc="-1" strike="noStrike">
                <a:solidFill>
                  <a:srgbClr val="000000"/>
                </a:solidFill>
                <a:latin typeface="Calibri"/>
                <a:ea typeface="宋体"/>
              </a:rPr>
              <a:t>劣勢</a:t>
            </a:r>
            <a:endParaRPr b="0" lang="en-US" sz="5400" spc="-1" strike="noStrike">
              <a:latin typeface="Arial"/>
            </a:endParaRPr>
          </a:p>
        </p:txBody>
      </p:sp>
      <p:sp>
        <p:nvSpPr>
          <p:cNvPr id="146" name="CustomShape 7"/>
          <p:cNvSpPr/>
          <p:nvPr/>
        </p:nvSpPr>
        <p:spPr>
          <a:xfrm>
            <a:off x="1385640" y="4239000"/>
            <a:ext cx="3293640" cy="89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000000"/>
                </a:solidFill>
                <a:latin typeface="Calibri"/>
                <a:ea typeface="宋体"/>
              </a:rPr>
              <a:t>O </a:t>
            </a:r>
            <a:r>
              <a:rPr b="1" lang="zh-TW" sz="5400" spc="-1" strike="noStrike">
                <a:solidFill>
                  <a:srgbClr val="000000"/>
                </a:solidFill>
                <a:latin typeface="Calibri"/>
                <a:ea typeface="宋体"/>
              </a:rPr>
              <a:t>機會</a:t>
            </a:r>
            <a:endParaRPr b="0" lang="en-US" sz="5400" spc="-1" strike="noStrike">
              <a:latin typeface="Arial"/>
            </a:endParaRPr>
          </a:p>
        </p:txBody>
      </p:sp>
      <p:sp>
        <p:nvSpPr>
          <p:cNvPr id="147" name="CustomShape 8"/>
          <p:cNvSpPr/>
          <p:nvPr/>
        </p:nvSpPr>
        <p:spPr>
          <a:xfrm>
            <a:off x="4764960" y="4239000"/>
            <a:ext cx="3208320" cy="89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000000"/>
                </a:solidFill>
                <a:latin typeface="Calibri"/>
                <a:ea typeface="宋体"/>
              </a:rPr>
              <a:t>T </a:t>
            </a:r>
            <a:r>
              <a:rPr b="1" lang="zh-TW" sz="5400" spc="-1" strike="noStrike">
                <a:solidFill>
                  <a:srgbClr val="000000"/>
                </a:solidFill>
                <a:latin typeface="Calibri"/>
                <a:ea typeface="宋体"/>
              </a:rPr>
              <a:t>威脅</a:t>
            </a:r>
            <a:endParaRPr b="0" lang="en-US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2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2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1366560" y="727200"/>
            <a:ext cx="7656120" cy="792360"/>
          </a:xfrm>
          <a:prstGeom prst="rect">
            <a:avLst/>
          </a:prstGeom>
          <a:solidFill>
            <a:srgbClr val="57242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noAutofit/>
          </a:bodyPr>
          <a:p>
            <a:pPr algn="r">
              <a:lnSpc>
                <a:spcPct val="100000"/>
              </a:lnSpc>
            </a:pPr>
            <a:r>
              <a:rPr b="0" lang="zh-TW" sz="4400" spc="-1" strike="noStrike">
                <a:solidFill>
                  <a:srgbClr val="ffffff"/>
                </a:solidFill>
                <a:latin typeface="微軟正黑體"/>
                <a:ea typeface="微軟正黑體"/>
              </a:rPr>
              <a:t>範例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2735640" y="2349000"/>
            <a:ext cx="4928760" cy="339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0" name="CustomShape 3"/>
          <p:cNvSpPr/>
          <p:nvPr/>
        </p:nvSpPr>
        <p:spPr>
          <a:xfrm>
            <a:off x="-1171440" y="-628200"/>
            <a:ext cx="5075280" cy="3293280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1" name="CustomShape 4"/>
          <p:cNvSpPr/>
          <p:nvPr/>
        </p:nvSpPr>
        <p:spPr>
          <a:xfrm>
            <a:off x="-1279440" y="-790200"/>
            <a:ext cx="5075280" cy="3293280"/>
          </a:xfrm>
          <a:prstGeom prst="ellipse">
            <a:avLst/>
          </a:prstGeom>
          <a:ln>
            <a:rou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</p:sp>
      <p:sp>
        <p:nvSpPr>
          <p:cNvPr id="152" name="CustomShape 5"/>
          <p:cNvSpPr/>
          <p:nvPr/>
        </p:nvSpPr>
        <p:spPr>
          <a:xfrm>
            <a:off x="622440" y="535320"/>
            <a:ext cx="2112840" cy="1165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7200" spc="-1" strike="noStrike">
                <a:solidFill>
                  <a:srgbClr val="254061"/>
                </a:solidFill>
                <a:latin typeface="微軟正黑體"/>
                <a:ea typeface="微軟正黑體"/>
              </a:rPr>
              <a:t>土地</a:t>
            </a:r>
            <a:endParaRPr b="0" lang="en-US" sz="7200" spc="-1" strike="noStrike">
              <a:latin typeface="Arial"/>
            </a:endParaRPr>
          </a:p>
        </p:txBody>
      </p:sp>
      <p:pic>
        <p:nvPicPr>
          <p:cNvPr id="153" name="Picture 2_0" descr="C:\Program Files\Microsoft Office\MEDIA\CAGCAT10\j0185604.wmf"/>
          <p:cNvPicPr/>
          <p:nvPr/>
        </p:nvPicPr>
        <p:blipFill>
          <a:blip r:embed="rId1"/>
          <a:stretch/>
        </p:blipFill>
        <p:spPr>
          <a:xfrm>
            <a:off x="7056360" y="5049360"/>
            <a:ext cx="690840" cy="69156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54" name="Table 6"/>
          <p:cNvGraphicFramePr/>
          <p:nvPr/>
        </p:nvGraphicFramePr>
        <p:xfrm>
          <a:off x="2573640" y="2403000"/>
          <a:ext cx="5130360" cy="3266640"/>
        </p:xfrm>
        <a:graphic>
          <a:graphicData uri="http://schemas.openxmlformats.org/drawingml/2006/table">
            <a:tbl>
              <a:tblPr/>
              <a:tblGrid>
                <a:gridCol w="2565000"/>
                <a:gridCol w="2565360"/>
              </a:tblGrid>
              <a:tr h="1620000"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S  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優勢</a:t>
                      </a:r>
                      <a:endParaRPr b="0" lang="en-US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2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W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劣勢</a:t>
                      </a:r>
                      <a:endParaRPr b="0" lang="en-US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2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1647000"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O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機會</a:t>
                      </a:r>
                      <a:endParaRPr b="0" lang="en-US" sz="2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T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威脅</a:t>
                      </a:r>
                      <a:endParaRPr b="0" lang="en-US" sz="2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55" name="CustomShape 7"/>
          <p:cNvSpPr/>
          <p:nvPr/>
        </p:nvSpPr>
        <p:spPr>
          <a:xfrm>
            <a:off x="2627640" y="2835000"/>
            <a:ext cx="3244680" cy="47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特點、優點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156" name="CustomShape 8"/>
          <p:cNvSpPr/>
          <p:nvPr/>
        </p:nvSpPr>
        <p:spPr>
          <a:xfrm>
            <a:off x="5220000" y="2835000"/>
            <a:ext cx="3590640" cy="47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缺憾、缺點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157" name="CustomShape 9"/>
          <p:cNvSpPr/>
          <p:nvPr/>
        </p:nvSpPr>
        <p:spPr>
          <a:xfrm>
            <a:off x="2627640" y="4347000"/>
            <a:ext cx="2699280" cy="79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4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可以嘗試的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zh-TW" sz="24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未來發展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58" name="CustomShape 10"/>
          <p:cNvSpPr/>
          <p:nvPr/>
        </p:nvSpPr>
        <p:spPr>
          <a:xfrm>
            <a:off x="5179680" y="4311000"/>
            <a:ext cx="2380320" cy="89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未來發展遇到的難關</a:t>
            </a:r>
            <a:endParaRPr b="0" lang="en-US" sz="27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1366560" y="727200"/>
            <a:ext cx="7656120" cy="792360"/>
          </a:xfrm>
          <a:prstGeom prst="rect">
            <a:avLst/>
          </a:prstGeom>
          <a:solidFill>
            <a:srgbClr val="57242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noAutofit/>
          </a:bodyPr>
          <a:p>
            <a:pPr algn="r">
              <a:lnSpc>
                <a:spcPct val="100000"/>
              </a:lnSpc>
            </a:pPr>
            <a:r>
              <a:rPr b="0" lang="zh-TW" sz="2800" spc="-1" strike="noStrike">
                <a:solidFill>
                  <a:srgbClr val="ffffff"/>
                </a:solidFill>
                <a:latin typeface="微軟正黑體"/>
                <a:ea typeface="微軟正黑體"/>
              </a:rPr>
              <a:t>範例：我要成為藝術家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2735640" y="2349000"/>
            <a:ext cx="4928760" cy="339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1" name="CustomShape 3"/>
          <p:cNvSpPr/>
          <p:nvPr/>
        </p:nvSpPr>
        <p:spPr>
          <a:xfrm>
            <a:off x="-1171440" y="-628200"/>
            <a:ext cx="5075280" cy="3293280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2" name="CustomShape 4"/>
          <p:cNvSpPr/>
          <p:nvPr/>
        </p:nvSpPr>
        <p:spPr>
          <a:xfrm>
            <a:off x="-1279440" y="-790200"/>
            <a:ext cx="5075280" cy="3293280"/>
          </a:xfrm>
          <a:prstGeom prst="ellipse">
            <a:avLst/>
          </a:prstGeom>
          <a:ln>
            <a:rou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</p:sp>
      <p:sp>
        <p:nvSpPr>
          <p:cNvPr id="163" name="CustomShape 5"/>
          <p:cNvSpPr/>
          <p:nvPr/>
        </p:nvSpPr>
        <p:spPr>
          <a:xfrm>
            <a:off x="622440" y="535320"/>
            <a:ext cx="2112840" cy="1165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7200" spc="-1" strike="noStrike">
                <a:solidFill>
                  <a:srgbClr val="254061"/>
                </a:solidFill>
                <a:latin typeface="微軟正黑體"/>
                <a:ea typeface="微軟正黑體"/>
              </a:rPr>
              <a:t>土地</a:t>
            </a:r>
            <a:endParaRPr b="0" lang="en-US" sz="7200" spc="-1" strike="noStrike">
              <a:latin typeface="Arial"/>
            </a:endParaRPr>
          </a:p>
        </p:txBody>
      </p:sp>
      <p:pic>
        <p:nvPicPr>
          <p:cNvPr id="164" name="Picture 2_2" descr="C:\Program Files\Microsoft Office\MEDIA\CAGCAT10\j0185604.wmf"/>
          <p:cNvPicPr/>
          <p:nvPr/>
        </p:nvPicPr>
        <p:blipFill>
          <a:blip r:embed="rId1"/>
          <a:stretch/>
        </p:blipFill>
        <p:spPr>
          <a:xfrm>
            <a:off x="7056360" y="5049360"/>
            <a:ext cx="690840" cy="69156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65" name="Table 6"/>
          <p:cNvGraphicFramePr/>
          <p:nvPr/>
        </p:nvGraphicFramePr>
        <p:xfrm>
          <a:off x="2573640" y="2403000"/>
          <a:ext cx="5130360" cy="3266640"/>
        </p:xfrm>
        <a:graphic>
          <a:graphicData uri="http://schemas.openxmlformats.org/drawingml/2006/table">
            <a:tbl>
              <a:tblPr/>
              <a:tblGrid>
                <a:gridCol w="2565000"/>
                <a:gridCol w="2565360"/>
              </a:tblGrid>
              <a:tr h="1620000"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S  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優勢</a:t>
                      </a:r>
                      <a:endParaRPr b="0" lang="en-US" sz="2100" spc="-1" strike="noStrike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2100" spc="-1" strike="noStrike">
                        <a:latin typeface="Times New Roman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W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劣勢</a:t>
                      </a:r>
                      <a:endParaRPr b="0" lang="en-US" sz="2100" spc="-1" strike="noStrike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2100" spc="-1" strike="noStrike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2100" spc="-1" strike="noStrike">
                        <a:latin typeface="Times New Roman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1647000"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O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機會</a:t>
                      </a:r>
                      <a:endParaRPr b="0" lang="en-US" sz="2100" spc="-1" strike="noStrike">
                        <a:latin typeface="Times New Roman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T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威脅</a:t>
                      </a:r>
                      <a:endParaRPr b="0" lang="en-US" sz="2100" spc="-1" strike="noStrike">
                        <a:latin typeface="Times New Roman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66" name="CustomShape 7"/>
          <p:cNvSpPr/>
          <p:nvPr/>
        </p:nvSpPr>
        <p:spPr>
          <a:xfrm>
            <a:off x="2627640" y="2700000"/>
            <a:ext cx="3244680" cy="1302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手作能力不錯</a:t>
            </a:r>
            <a:endParaRPr b="0" lang="en-US" sz="27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眼光獨特</a:t>
            </a:r>
            <a:endParaRPr b="0" lang="en-US" sz="27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愛研究動漫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167" name="CustomShape 8"/>
          <p:cNvSpPr/>
          <p:nvPr/>
        </p:nvSpPr>
        <p:spPr>
          <a:xfrm>
            <a:off x="5220000" y="2700000"/>
            <a:ext cx="3590640" cy="107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2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沒耐心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zh-TW" sz="22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三心兩意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zh-TW" sz="22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學藝術很耗錢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68" name="CustomShape 9"/>
          <p:cNvSpPr/>
          <p:nvPr/>
        </p:nvSpPr>
        <p:spPr>
          <a:xfrm>
            <a:off x="2627640" y="4347000"/>
            <a:ext cx="2699280" cy="1530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4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考藝術相關的科系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zh-TW" sz="24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考藝術證照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zh-TW" sz="24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開自己的工作室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69" name="CustomShape 10"/>
          <p:cNvSpPr/>
          <p:nvPr/>
        </p:nvSpPr>
        <p:spPr>
          <a:xfrm>
            <a:off x="5179680" y="4311000"/>
            <a:ext cx="2380320" cy="116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4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臺灣產業少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zh-TW" sz="24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工作機會有限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zh-TW" sz="24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可能成為代工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1366560" y="727200"/>
            <a:ext cx="7656120" cy="1246320"/>
          </a:xfrm>
          <a:prstGeom prst="rect">
            <a:avLst/>
          </a:prstGeom>
          <a:solidFill>
            <a:srgbClr val="57242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noAutofit/>
          </a:bodyPr>
          <a:p>
            <a:pPr algn="r">
              <a:lnSpc>
                <a:spcPct val="100000"/>
              </a:lnSpc>
            </a:pPr>
            <a:r>
              <a:rPr b="0" lang="en-US" sz="8000" spc="-1" strike="noStrike">
                <a:solidFill>
                  <a:srgbClr val="ffffff"/>
                </a:solidFill>
                <a:latin typeface="微軟正黑體"/>
                <a:ea typeface="微軟正黑體"/>
              </a:rPr>
              <a:t>	</a:t>
            </a:r>
            <a:r>
              <a:rPr b="0" lang="zh-TW" sz="8000" spc="-1" strike="noStrike">
                <a:solidFill>
                  <a:srgbClr val="ffffff"/>
                </a:solidFill>
                <a:latin typeface="微軟正黑體"/>
                <a:ea typeface="微軟正黑體"/>
              </a:rPr>
              <a:t>農業</a:t>
            </a:r>
            <a:endParaRPr b="0" lang="en-US" sz="8000" spc="-1" strike="noStrike"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2735640" y="2349000"/>
            <a:ext cx="4928760" cy="339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noAutofit/>
          </a:bodyPr>
          <a:p>
            <a:pPr marL="257400" indent="-256320">
              <a:lnSpc>
                <a:spcPct val="100000"/>
              </a:lnSpc>
              <a:spcBef>
                <a:spcPts val="811"/>
              </a:spcBef>
              <a:buClr>
                <a:srgbClr val="ffffff"/>
              </a:buClr>
              <a:buFont typeface="Wingdings" charset="2"/>
              <a:buChar char=""/>
            </a:pPr>
            <a:r>
              <a:rPr b="0" lang="zh-TW" sz="4050" spc="-1" strike="noStrike">
                <a:solidFill>
                  <a:srgbClr val="ffffff"/>
                </a:solidFill>
                <a:latin typeface="微軟正黑體"/>
                <a:ea typeface="微軟正黑體"/>
              </a:rPr>
              <a:t>水稻</a:t>
            </a:r>
            <a:endParaRPr b="0" lang="en-US" sz="4050" spc="-1" strike="noStrike">
              <a:latin typeface="Arial"/>
            </a:endParaRPr>
          </a:p>
          <a:p>
            <a:pPr marL="257400" indent="-256320">
              <a:lnSpc>
                <a:spcPct val="100000"/>
              </a:lnSpc>
              <a:spcBef>
                <a:spcPts val="811"/>
              </a:spcBef>
              <a:buClr>
                <a:srgbClr val="ffffff"/>
              </a:buClr>
              <a:buFont typeface="Wingdings" charset="2"/>
              <a:buChar char=""/>
            </a:pPr>
            <a:r>
              <a:rPr b="0" lang="zh-TW" sz="4050" spc="-1" strike="noStrike">
                <a:solidFill>
                  <a:srgbClr val="ffffff"/>
                </a:solidFill>
                <a:latin typeface="微軟正黑體"/>
                <a:ea typeface="微軟正黑體"/>
              </a:rPr>
              <a:t>蔗糖</a:t>
            </a:r>
            <a:endParaRPr b="0" lang="en-US" sz="4050" spc="-1" strike="noStrike">
              <a:latin typeface="Arial"/>
            </a:endParaRPr>
          </a:p>
          <a:p>
            <a:pPr marL="257400" indent="-256320">
              <a:lnSpc>
                <a:spcPct val="100000"/>
              </a:lnSpc>
              <a:spcBef>
                <a:spcPts val="811"/>
              </a:spcBef>
              <a:buClr>
                <a:srgbClr val="ffffff"/>
              </a:buClr>
              <a:buFont typeface="Wingdings" charset="2"/>
              <a:buChar char=""/>
            </a:pPr>
            <a:r>
              <a:rPr b="0" lang="zh-TW" sz="4050" spc="-1" strike="noStrike">
                <a:solidFill>
                  <a:srgbClr val="ffffff"/>
                </a:solidFill>
                <a:latin typeface="微軟正黑體"/>
                <a:ea typeface="微軟正黑體"/>
              </a:rPr>
              <a:t>水果、蔬菜、花卉</a:t>
            </a:r>
            <a:endParaRPr b="0" lang="en-US" sz="4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811"/>
              </a:spcBef>
            </a:pPr>
            <a:endParaRPr b="0" lang="en-US" sz="4050" spc="-1" strike="noStrike">
              <a:latin typeface="Arial"/>
            </a:endParaRPr>
          </a:p>
        </p:txBody>
      </p:sp>
      <p:sp>
        <p:nvSpPr>
          <p:cNvPr id="172" name="CustomShape 3"/>
          <p:cNvSpPr/>
          <p:nvPr/>
        </p:nvSpPr>
        <p:spPr>
          <a:xfrm>
            <a:off x="-1171440" y="-628200"/>
            <a:ext cx="5075280" cy="3293280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3" name="CustomShape 4"/>
          <p:cNvSpPr/>
          <p:nvPr/>
        </p:nvSpPr>
        <p:spPr>
          <a:xfrm>
            <a:off x="-1279440" y="-790200"/>
            <a:ext cx="5075280" cy="3293280"/>
          </a:xfrm>
          <a:prstGeom prst="ellipse">
            <a:avLst/>
          </a:prstGeom>
          <a:ln>
            <a:rou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</p:sp>
      <p:sp>
        <p:nvSpPr>
          <p:cNvPr id="174" name="CustomShape 5"/>
          <p:cNvSpPr/>
          <p:nvPr/>
        </p:nvSpPr>
        <p:spPr>
          <a:xfrm>
            <a:off x="504720" y="727200"/>
            <a:ext cx="2112840" cy="1165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7200" spc="-1" strike="noStrike">
                <a:solidFill>
                  <a:srgbClr val="254061"/>
                </a:solidFill>
                <a:latin typeface="微軟正黑體"/>
                <a:ea typeface="微軟正黑體"/>
              </a:rPr>
              <a:t>土地</a:t>
            </a:r>
            <a:endParaRPr b="0" lang="en-US" sz="7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8" dur="indefinite" restart="never" nodeType="tmRoot">
          <p:childTnLst>
            <p:seq>
              <p:cTn id="29" dur="indefinite" nodeType="mainSeq">
                <p:childTnLst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34" dur="500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39" dur="500"/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44" dur="500"/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1366560" y="727200"/>
            <a:ext cx="7656120" cy="792360"/>
          </a:xfrm>
          <a:prstGeom prst="rect">
            <a:avLst/>
          </a:prstGeom>
          <a:solidFill>
            <a:srgbClr val="57242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noAutofit/>
          </a:bodyPr>
          <a:p>
            <a:pPr algn="r">
              <a:lnSpc>
                <a:spcPct val="100000"/>
              </a:lnSpc>
            </a:pPr>
            <a:r>
              <a:rPr b="0" lang="zh-TW" sz="4400" spc="-1" strike="noStrike">
                <a:solidFill>
                  <a:srgbClr val="ffffff"/>
                </a:solidFill>
                <a:latin typeface="微軟正黑體"/>
                <a:ea typeface="微軟正黑體"/>
              </a:rPr>
              <a:t>農業－水稻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2735640" y="2349000"/>
            <a:ext cx="4928760" cy="339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7" name="CustomShape 3"/>
          <p:cNvSpPr/>
          <p:nvPr/>
        </p:nvSpPr>
        <p:spPr>
          <a:xfrm>
            <a:off x="-1171440" y="-628200"/>
            <a:ext cx="5075280" cy="3293280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8" name="CustomShape 4"/>
          <p:cNvSpPr/>
          <p:nvPr/>
        </p:nvSpPr>
        <p:spPr>
          <a:xfrm>
            <a:off x="-1279440" y="-790200"/>
            <a:ext cx="5075280" cy="3293280"/>
          </a:xfrm>
          <a:prstGeom prst="ellipse">
            <a:avLst/>
          </a:prstGeom>
          <a:ln>
            <a:rou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</p:sp>
      <p:sp>
        <p:nvSpPr>
          <p:cNvPr id="179" name="CustomShape 5"/>
          <p:cNvSpPr/>
          <p:nvPr/>
        </p:nvSpPr>
        <p:spPr>
          <a:xfrm>
            <a:off x="622440" y="535320"/>
            <a:ext cx="2112840" cy="1165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7200" spc="-1" strike="noStrike">
                <a:solidFill>
                  <a:srgbClr val="254061"/>
                </a:solidFill>
                <a:latin typeface="微軟正黑體"/>
                <a:ea typeface="微軟正黑體"/>
              </a:rPr>
              <a:t>土地</a:t>
            </a:r>
            <a:endParaRPr b="0" lang="en-US" sz="7200" spc="-1" strike="noStrike">
              <a:latin typeface="Arial"/>
            </a:endParaRPr>
          </a:p>
        </p:txBody>
      </p:sp>
      <p:pic>
        <p:nvPicPr>
          <p:cNvPr id="180" name="Picture 2" descr="C:\Program Files\Microsoft Office\MEDIA\CAGCAT10\j0185604.wmf"/>
          <p:cNvPicPr/>
          <p:nvPr/>
        </p:nvPicPr>
        <p:blipFill>
          <a:blip r:embed="rId1"/>
          <a:stretch/>
        </p:blipFill>
        <p:spPr>
          <a:xfrm>
            <a:off x="7056360" y="5049360"/>
            <a:ext cx="690840" cy="69156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81" name="Table 6"/>
          <p:cNvGraphicFramePr/>
          <p:nvPr/>
        </p:nvGraphicFramePr>
        <p:xfrm>
          <a:off x="2573640" y="2403000"/>
          <a:ext cx="5130360" cy="3266640"/>
        </p:xfrm>
        <a:graphic>
          <a:graphicData uri="http://schemas.openxmlformats.org/drawingml/2006/table">
            <a:tbl>
              <a:tblPr/>
              <a:tblGrid>
                <a:gridCol w="2565000"/>
                <a:gridCol w="2565360"/>
              </a:tblGrid>
              <a:tr h="1620000"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S  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優勢</a:t>
                      </a:r>
                      <a:endParaRPr b="0" lang="en-US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2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W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劣勢</a:t>
                      </a:r>
                      <a:endParaRPr b="0" lang="en-US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2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1647000"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O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機會</a:t>
                      </a:r>
                      <a:endParaRPr b="0" lang="en-US" sz="2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T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威脅</a:t>
                      </a:r>
                      <a:endParaRPr b="0" lang="en-US" sz="2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82" name="CustomShape 7"/>
          <p:cNvSpPr/>
          <p:nvPr/>
        </p:nvSpPr>
        <p:spPr>
          <a:xfrm>
            <a:off x="2627640" y="2835000"/>
            <a:ext cx="3244680" cy="89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種植面積廣</a:t>
            </a:r>
            <a:endParaRPr b="0" lang="en-US" sz="27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主食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183" name="CustomShape 8"/>
          <p:cNvSpPr/>
          <p:nvPr/>
        </p:nvSpPr>
        <p:spPr>
          <a:xfrm>
            <a:off x="5220000" y="2835000"/>
            <a:ext cx="3590640" cy="89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飲食習慣改變</a:t>
            </a:r>
            <a:endParaRPr b="0" lang="en-US" sz="27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國人減少米飯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184" name="CustomShape 9"/>
          <p:cNvSpPr/>
          <p:nvPr/>
        </p:nvSpPr>
        <p:spPr>
          <a:xfrm>
            <a:off x="2627640" y="4347000"/>
            <a:ext cx="2699280" cy="79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4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有機米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zh-TW" sz="24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改良稻米種植方式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85" name="CustomShape 10"/>
          <p:cNvSpPr/>
          <p:nvPr/>
        </p:nvSpPr>
        <p:spPr>
          <a:xfrm>
            <a:off x="5179680" y="4311000"/>
            <a:ext cx="1713240" cy="89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國外進口米</a:t>
            </a:r>
            <a:endParaRPr b="0" lang="en-US" sz="27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1258920" y="883800"/>
            <a:ext cx="7551720" cy="776160"/>
          </a:xfrm>
          <a:prstGeom prst="rect">
            <a:avLst/>
          </a:prstGeom>
          <a:solidFill>
            <a:srgbClr val="57242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noAutofit/>
          </a:bodyPr>
          <a:p>
            <a:pPr algn="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微軟正黑體"/>
                <a:ea typeface="微軟正黑體"/>
              </a:rPr>
              <a:t>	</a:t>
            </a:r>
            <a:r>
              <a:rPr b="0" lang="zh-TW" sz="4400" spc="-1" strike="noStrike">
                <a:solidFill>
                  <a:srgbClr val="ffffff"/>
                </a:solidFill>
                <a:latin typeface="微軟正黑體"/>
                <a:ea typeface="微軟正黑體"/>
              </a:rPr>
              <a:t>農業</a:t>
            </a:r>
            <a:r>
              <a:rPr b="0" lang="en-US" sz="4400" spc="-1" strike="noStrike">
                <a:solidFill>
                  <a:srgbClr val="ffffff"/>
                </a:solidFill>
                <a:latin typeface="微軟正黑體"/>
                <a:ea typeface="微軟正黑體"/>
              </a:rPr>
              <a:t>-</a:t>
            </a:r>
            <a:r>
              <a:rPr b="0" lang="zh-TW" sz="4400" spc="-1" strike="noStrike">
                <a:solidFill>
                  <a:srgbClr val="ffffff"/>
                </a:solidFill>
                <a:latin typeface="微軟正黑體"/>
                <a:ea typeface="微軟正黑體"/>
              </a:rPr>
              <a:t>蔗糖</a:t>
            </a:r>
            <a:br/>
            <a:endParaRPr b="0" lang="en-US" sz="4400" spc="-1" strike="noStrike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2735640" y="2349000"/>
            <a:ext cx="4928760" cy="339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8" name="CustomShape 3"/>
          <p:cNvSpPr/>
          <p:nvPr/>
        </p:nvSpPr>
        <p:spPr>
          <a:xfrm>
            <a:off x="-1171440" y="-628200"/>
            <a:ext cx="5075280" cy="3293280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9" name="CustomShape 4"/>
          <p:cNvSpPr/>
          <p:nvPr/>
        </p:nvSpPr>
        <p:spPr>
          <a:xfrm>
            <a:off x="-1279440" y="-790200"/>
            <a:ext cx="5075280" cy="3293280"/>
          </a:xfrm>
          <a:prstGeom prst="ellipse">
            <a:avLst/>
          </a:prstGeom>
          <a:ln>
            <a:rou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</p:sp>
      <p:sp>
        <p:nvSpPr>
          <p:cNvPr id="190" name="CustomShape 5"/>
          <p:cNvSpPr/>
          <p:nvPr/>
        </p:nvSpPr>
        <p:spPr>
          <a:xfrm>
            <a:off x="514440" y="684000"/>
            <a:ext cx="2112840" cy="1165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7200" spc="-1" strike="noStrike">
                <a:solidFill>
                  <a:srgbClr val="254061"/>
                </a:solidFill>
                <a:latin typeface="微軟正黑體"/>
                <a:ea typeface="微軟正黑體"/>
              </a:rPr>
              <a:t>土地</a:t>
            </a:r>
            <a:endParaRPr b="0" lang="en-US" sz="7200" spc="-1" strike="noStrike">
              <a:latin typeface="Arial"/>
            </a:endParaRPr>
          </a:p>
        </p:txBody>
      </p:sp>
      <p:pic>
        <p:nvPicPr>
          <p:cNvPr id="191" name="Picture 2" descr="C:\Program Files\Microsoft Office\MEDIA\CAGCAT10\j0185604.wmf"/>
          <p:cNvPicPr/>
          <p:nvPr/>
        </p:nvPicPr>
        <p:blipFill>
          <a:blip r:embed="rId1"/>
          <a:stretch/>
        </p:blipFill>
        <p:spPr>
          <a:xfrm>
            <a:off x="7056360" y="5049360"/>
            <a:ext cx="690840" cy="69156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92" name="Table 6"/>
          <p:cNvGraphicFramePr/>
          <p:nvPr/>
        </p:nvGraphicFramePr>
        <p:xfrm>
          <a:off x="2573640" y="2403000"/>
          <a:ext cx="5130360" cy="3266640"/>
        </p:xfrm>
        <a:graphic>
          <a:graphicData uri="http://schemas.openxmlformats.org/drawingml/2006/table">
            <a:tbl>
              <a:tblPr/>
              <a:tblGrid>
                <a:gridCol w="2565000"/>
                <a:gridCol w="2565360"/>
              </a:tblGrid>
              <a:tr h="1620000"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S  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優勢</a:t>
                      </a:r>
                      <a:endParaRPr b="0" lang="en-US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2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W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劣勢</a:t>
                      </a:r>
                      <a:endParaRPr b="0" lang="en-US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2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1647000"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O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機會</a:t>
                      </a:r>
                      <a:endParaRPr b="0" lang="en-US" sz="2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T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威脅</a:t>
                      </a:r>
                      <a:endParaRPr b="0" lang="en-US" sz="2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93" name="CustomShape 7"/>
          <p:cNvSpPr/>
          <p:nvPr/>
        </p:nvSpPr>
        <p:spPr>
          <a:xfrm>
            <a:off x="2627640" y="2835000"/>
            <a:ext cx="3244680" cy="47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Calibri"/>
                <a:ea typeface="宋体"/>
              </a:rPr>
              <a:t>農業輸出品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194" name="CustomShape 8"/>
          <p:cNvSpPr/>
          <p:nvPr/>
        </p:nvSpPr>
        <p:spPr>
          <a:xfrm>
            <a:off x="5220000" y="2835000"/>
            <a:ext cx="3590640" cy="47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Calibri"/>
                <a:ea typeface="宋体"/>
              </a:rPr>
              <a:t>生產成本高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195" name="CustomShape 9"/>
          <p:cNvSpPr/>
          <p:nvPr/>
        </p:nvSpPr>
        <p:spPr>
          <a:xfrm>
            <a:off x="2627640" y="4347000"/>
            <a:ext cx="2699280" cy="79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400" spc="-1" strike="noStrike">
                <a:solidFill>
                  <a:srgbClr val="c0504d"/>
                </a:solidFill>
                <a:latin typeface="Calibri"/>
                <a:ea typeface="宋体"/>
              </a:rPr>
              <a:t>歷史糖廠的觀光價值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96" name="CustomShape 10"/>
          <p:cNvSpPr/>
          <p:nvPr/>
        </p:nvSpPr>
        <p:spPr>
          <a:xfrm>
            <a:off x="5274000" y="4401000"/>
            <a:ext cx="2725920" cy="47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微軟正黑體"/>
                <a:ea typeface="微軟正黑體"/>
              </a:rPr>
              <a:t>國外進口精緻糖</a:t>
            </a:r>
            <a:endParaRPr b="0" lang="en-US" sz="27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1258920" y="728280"/>
            <a:ext cx="7443720" cy="845280"/>
          </a:xfrm>
          <a:prstGeom prst="rect">
            <a:avLst/>
          </a:prstGeom>
          <a:solidFill>
            <a:srgbClr val="57242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noAutofit/>
          </a:bodyPr>
          <a:p>
            <a:pPr algn="r">
              <a:lnSpc>
                <a:spcPct val="100000"/>
              </a:lnSpc>
            </a:pPr>
            <a:r>
              <a:rPr b="0" lang="zh-TW" sz="4400" spc="-1" strike="noStrike">
                <a:solidFill>
                  <a:srgbClr val="ffffff"/>
                </a:solidFill>
                <a:latin typeface="微軟正黑體"/>
                <a:ea typeface="微軟正黑體"/>
              </a:rPr>
              <a:t>水果、蔬菜、花卉</a:t>
            </a:r>
            <a:br/>
            <a:br/>
            <a:endParaRPr b="0" lang="en-US" sz="4400" spc="-1" strike="noStrike">
              <a:latin typeface="Arial"/>
            </a:endParaRPr>
          </a:p>
        </p:txBody>
      </p:sp>
      <p:sp>
        <p:nvSpPr>
          <p:cNvPr id="198" name="CustomShape 2"/>
          <p:cNvSpPr/>
          <p:nvPr/>
        </p:nvSpPr>
        <p:spPr>
          <a:xfrm>
            <a:off x="2735640" y="2349000"/>
            <a:ext cx="4928760" cy="339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9" name="CustomShape 3"/>
          <p:cNvSpPr/>
          <p:nvPr/>
        </p:nvSpPr>
        <p:spPr>
          <a:xfrm>
            <a:off x="-1171440" y="-628200"/>
            <a:ext cx="5075280" cy="3293280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0" name="CustomShape 4"/>
          <p:cNvSpPr/>
          <p:nvPr/>
        </p:nvSpPr>
        <p:spPr>
          <a:xfrm>
            <a:off x="-1279440" y="-790200"/>
            <a:ext cx="5075280" cy="3293280"/>
          </a:xfrm>
          <a:prstGeom prst="ellipse">
            <a:avLst/>
          </a:prstGeom>
          <a:ln>
            <a:rou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</p:sp>
      <p:sp>
        <p:nvSpPr>
          <p:cNvPr id="201" name="CustomShape 5"/>
          <p:cNvSpPr/>
          <p:nvPr/>
        </p:nvSpPr>
        <p:spPr>
          <a:xfrm>
            <a:off x="680400" y="611640"/>
            <a:ext cx="2112840" cy="1165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7200" spc="-1" strike="noStrike">
                <a:solidFill>
                  <a:srgbClr val="254061"/>
                </a:solidFill>
                <a:latin typeface="微軟正黑體"/>
                <a:ea typeface="微軟正黑體"/>
              </a:rPr>
              <a:t>土地</a:t>
            </a:r>
            <a:endParaRPr b="0" lang="en-US" sz="7200" spc="-1" strike="noStrike">
              <a:latin typeface="Arial"/>
            </a:endParaRPr>
          </a:p>
        </p:txBody>
      </p:sp>
      <p:pic>
        <p:nvPicPr>
          <p:cNvPr id="202" name="Picture 2" descr="C:\Program Files\Microsoft Office\MEDIA\CAGCAT10\j0185604.wmf"/>
          <p:cNvPicPr/>
          <p:nvPr/>
        </p:nvPicPr>
        <p:blipFill>
          <a:blip r:embed="rId1"/>
          <a:stretch/>
        </p:blipFill>
        <p:spPr>
          <a:xfrm>
            <a:off x="7056360" y="5049360"/>
            <a:ext cx="690840" cy="69156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203" name="Table 6"/>
          <p:cNvGraphicFramePr/>
          <p:nvPr/>
        </p:nvGraphicFramePr>
        <p:xfrm>
          <a:off x="2573640" y="2403000"/>
          <a:ext cx="5130360" cy="3266640"/>
        </p:xfrm>
        <a:graphic>
          <a:graphicData uri="http://schemas.openxmlformats.org/drawingml/2006/table">
            <a:tbl>
              <a:tblPr/>
              <a:tblGrid>
                <a:gridCol w="2565000"/>
                <a:gridCol w="2565360"/>
              </a:tblGrid>
              <a:tr h="1620000"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S  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優勢</a:t>
                      </a:r>
                      <a:endParaRPr b="0" lang="en-US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2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W</a:t>
                      </a: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 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劣勢</a:t>
                      </a:r>
                      <a:endParaRPr b="0" lang="en-US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en-US" sz="2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1647000"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O</a:t>
                      </a: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 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機會</a:t>
                      </a:r>
                      <a:endParaRPr b="0" lang="en-US" sz="2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68400" rIns="68400" tIns="34200" bIns="342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T</a:t>
                      </a:r>
                      <a:r>
                        <a:rPr b="1" lang="en-US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 </a:t>
                      </a:r>
                      <a:r>
                        <a:rPr b="1" lang="zh-TW" sz="2100" spc="-1" strike="noStrike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威脅</a:t>
                      </a:r>
                      <a:endParaRPr b="0" lang="en-US" sz="2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204" name="CustomShape 7"/>
          <p:cNvSpPr/>
          <p:nvPr/>
        </p:nvSpPr>
        <p:spPr>
          <a:xfrm>
            <a:off x="2627640" y="2835000"/>
            <a:ext cx="3244680" cy="89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Calibri"/>
                <a:ea typeface="宋体"/>
              </a:rPr>
              <a:t>臺灣地形、</a:t>
            </a:r>
            <a:endParaRPr b="0" lang="en-US" sz="27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Calibri"/>
                <a:ea typeface="宋体"/>
              </a:rPr>
              <a:t>氣候多元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205" name="CustomShape 8"/>
          <p:cNvSpPr/>
          <p:nvPr/>
        </p:nvSpPr>
        <p:spPr>
          <a:xfrm>
            <a:off x="5112000" y="2835000"/>
            <a:ext cx="3590640" cy="47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Calibri"/>
                <a:ea typeface="宋体"/>
              </a:rPr>
              <a:t>成本高、產量少</a:t>
            </a:r>
            <a:endParaRPr b="0" lang="en-US" sz="2700" spc="-1" strike="noStrike">
              <a:latin typeface="Arial"/>
            </a:endParaRPr>
          </a:p>
        </p:txBody>
      </p:sp>
      <p:sp>
        <p:nvSpPr>
          <p:cNvPr id="206" name="CustomShape 9"/>
          <p:cNvSpPr/>
          <p:nvPr/>
        </p:nvSpPr>
        <p:spPr>
          <a:xfrm>
            <a:off x="2627640" y="4347000"/>
            <a:ext cx="2699280" cy="1165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400" spc="-1" strike="noStrike">
                <a:solidFill>
                  <a:srgbClr val="c0504d"/>
                </a:solidFill>
                <a:latin typeface="Calibri"/>
                <a:ea typeface="宋体"/>
              </a:rPr>
              <a:t>改良技術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zh-TW" sz="2400" spc="-1" strike="noStrike">
                <a:solidFill>
                  <a:srgbClr val="c0504d"/>
                </a:solidFill>
                <a:latin typeface="Calibri"/>
                <a:ea typeface="宋体"/>
              </a:rPr>
              <a:t>品種多元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zh-TW" sz="2400" spc="-1" strike="noStrike">
                <a:solidFill>
                  <a:srgbClr val="c0504d"/>
                </a:solidFill>
                <a:latin typeface="Calibri"/>
                <a:ea typeface="宋体"/>
              </a:rPr>
              <a:t>外銷國外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07" name="CustomShape 10"/>
          <p:cNvSpPr/>
          <p:nvPr/>
        </p:nvSpPr>
        <p:spPr>
          <a:xfrm>
            <a:off x="5112000" y="4401000"/>
            <a:ext cx="2725920" cy="89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>
            <a:spAutoFit/>
          </a:bodyPr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Calibri"/>
                <a:ea typeface="宋体"/>
              </a:rPr>
              <a:t>國外價低量多</a:t>
            </a:r>
            <a:endParaRPr b="0" lang="en-US" sz="27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zh-TW" sz="2700" spc="-1" strike="noStrike">
                <a:solidFill>
                  <a:srgbClr val="c0504d"/>
                </a:solidFill>
                <a:latin typeface="Calibri"/>
                <a:ea typeface="宋体"/>
              </a:rPr>
              <a:t>競爭力高</a:t>
            </a:r>
            <a:endParaRPr b="0" lang="en-US" sz="27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43bfde"/>
      </a:accent6>
      <a:hlink>
        <a:srgbClr val="fbae29"/>
      </a:hlink>
      <a:folHlink>
        <a:srgbClr val="edc47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43bfde"/>
      </a:accent6>
      <a:hlink>
        <a:srgbClr val="fbae29"/>
      </a:hlink>
      <a:folHlink>
        <a:srgbClr val="edc47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43bfde"/>
      </a:accent6>
      <a:hlink>
        <a:srgbClr val="fbae29"/>
      </a:hlink>
      <a:folHlink>
        <a:srgbClr val="edc47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43bfde"/>
      </a:accent6>
      <a:hlink>
        <a:srgbClr val="fbae29"/>
      </a:hlink>
      <a:folHlink>
        <a:srgbClr val="edc47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15</TotalTime>
  <Application>LibreOffice/7.0.0.3$Windows_X86_64 LibreOffice_project/8061b3e9204bef6b321a21033174034a5e2ea88e</Application>
  <Words>121</Words>
  <Paragraphs>56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2020-09-02T00:12:00Z</dcterms:created>
  <dc:creator>User</dc:creator>
  <dc:description/>
  <dc:language>zh-TW</dc:language>
  <cp:lastModifiedBy/>
  <dcterms:modified xsi:type="dcterms:W3CDTF">2020-09-07T13:21:17Z</dcterms:modified>
  <cp:revision>4</cp:revision>
  <dc:subject/>
  <dc:title>臺灣產業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3</vt:i4>
  </property>
  <property fmtid="{D5CDD505-2E9C-101B-9397-08002B2CF9AE}" pid="8" name="PresentationFormat">
    <vt:lpwstr>如螢幕大小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7</vt:i4>
  </property>
</Properties>
</file>