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handoutMasterIdLst>
    <p:handoutMasterId r:id="rId40"/>
  </p:handoutMasterIdLst>
  <p:sldIdLst>
    <p:sldId id="256" r:id="rId2"/>
    <p:sldId id="325" r:id="rId3"/>
    <p:sldId id="288" r:id="rId4"/>
    <p:sldId id="320" r:id="rId5"/>
    <p:sldId id="326" r:id="rId6"/>
    <p:sldId id="264" r:id="rId7"/>
    <p:sldId id="322" r:id="rId8"/>
    <p:sldId id="319" r:id="rId9"/>
    <p:sldId id="331" r:id="rId10"/>
    <p:sldId id="328" r:id="rId11"/>
    <p:sldId id="359" r:id="rId12"/>
    <p:sldId id="266" r:id="rId13"/>
    <p:sldId id="317" r:id="rId14"/>
    <p:sldId id="338" r:id="rId15"/>
    <p:sldId id="293" r:id="rId16"/>
    <p:sldId id="294" r:id="rId17"/>
    <p:sldId id="295" r:id="rId18"/>
    <p:sldId id="355" r:id="rId19"/>
    <p:sldId id="356" r:id="rId20"/>
    <p:sldId id="357" r:id="rId21"/>
    <p:sldId id="346" r:id="rId22"/>
    <p:sldId id="358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18" r:id="rId31"/>
    <p:sldId id="321" r:id="rId32"/>
    <p:sldId id="323" r:id="rId33"/>
    <p:sldId id="324" r:id="rId34"/>
    <p:sldId id="327" r:id="rId35"/>
    <p:sldId id="291" r:id="rId36"/>
    <p:sldId id="329" r:id="rId37"/>
    <p:sldId id="330" r:id="rId38"/>
    <p:sldId id="360" r:id="rId39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CC"/>
    <a:srgbClr val="FF7C80"/>
    <a:srgbClr val="FFFF00"/>
    <a:srgbClr val="F8F8F8"/>
    <a:srgbClr val="CCFF33"/>
    <a:srgbClr val="FF00FF"/>
    <a:srgbClr val="FF0000"/>
    <a:srgbClr val="FF66CC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83" autoAdjust="0"/>
  </p:normalViewPr>
  <p:slideViewPr>
    <p:cSldViewPr>
      <p:cViewPr varScale="1">
        <p:scale>
          <a:sx n="62" d="100"/>
          <a:sy n="62" d="100"/>
        </p:scale>
        <p:origin x="44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05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251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C6161-A9A7-4371-A03A-175F9F611029}" type="datetimeFigureOut">
              <a:rPr lang="zh-TW" altLang="en-US" smtClean="0"/>
              <a:t>2017/9/17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51A98-9025-4E0C-9A51-350CF5AF95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6188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A32EE-BC8A-42FF-A203-63E8730C9F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824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47B12-BC14-4D3E-9851-3E9818A676A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55725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80EA9-88C3-458B-AF97-BC986EEE4E7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0493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01C2C-D58B-4CB8-B012-3B42EC1152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366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78BBB-D0C3-43CD-8E04-48A57F109E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4544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5FF95-0AEB-4753-93A2-5CC012CF6CC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002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BADA8-9FB7-4642-B335-B5A7B35C68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56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92E6F-CB94-4467-8C2D-EB6ECCACFB7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671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C0157-732C-4969-9FA2-509B2336067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4903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5D2CA-5B8F-4E0B-8D94-CA67727725C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3203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C038B-31E0-404C-A1C6-3A578068E5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1485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F6F92-FE61-4D3B-8541-FCFBB0AD29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06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1DDBA44-6B8E-4C5B-A18F-164E55AB7E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oo.gl/uXyWjT&#12290;" TargetMode="External"/><Relationship Id="rId4" Type="http://schemas.openxmlformats.org/officeDocument/2006/relationships/hyperlink" Target="http://goo.gl/caHk6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SC074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" y="0"/>
            <a:ext cx="832667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3790950"/>
            <a:ext cx="8153400" cy="3067050"/>
          </a:xfrm>
        </p:spPr>
        <p:txBody>
          <a:bodyPr anchor="ctr"/>
          <a:lstStyle/>
          <a:p>
            <a:pPr eaLnBrk="1" hangingPunct="1"/>
            <a:r>
              <a:rPr lang="zh-TW" altLang="en-US" sz="8000" dirty="0" smtClean="0">
                <a:solidFill>
                  <a:srgbClr val="FFFF00"/>
                </a:solidFill>
                <a:latin typeface="華康超黑體" panose="020B0C09000000000000" pitchFamily="49" charset="-120"/>
                <a:ea typeface="華康超黑體" panose="020B0C09000000000000" pitchFamily="49" charset="-120"/>
              </a:rPr>
              <a:t>台灣歷史攻城戰</a:t>
            </a:r>
            <a:r>
              <a:rPr lang="en-US" altLang="zh-TW" sz="8000" dirty="0" smtClean="0">
                <a:solidFill>
                  <a:srgbClr val="FFFF00"/>
                </a:solidFill>
                <a:latin typeface="華康超黑體" panose="020B0C09000000000000" pitchFamily="49" charset="-120"/>
                <a:ea typeface="華康超黑體" panose="020B0C09000000000000" pitchFamily="49" charset="-120"/>
              </a:rPr>
              <a:t/>
            </a:r>
            <a:br>
              <a:rPr lang="en-US" altLang="zh-TW" sz="8000" dirty="0" smtClean="0">
                <a:solidFill>
                  <a:srgbClr val="FFFF00"/>
                </a:solidFill>
                <a:latin typeface="華康超黑體" panose="020B0C09000000000000" pitchFamily="49" charset="-120"/>
                <a:ea typeface="華康超黑體" panose="020B0C09000000000000" pitchFamily="49" charset="-120"/>
              </a:rPr>
            </a:br>
            <a:r>
              <a:rPr lang="en-US" altLang="zh-TW" dirty="0" smtClean="0">
                <a:solidFill>
                  <a:srgbClr val="FFFF00"/>
                </a:solidFill>
                <a:latin typeface="華康超黑體" panose="020B0C09000000000000" pitchFamily="49" charset="-120"/>
                <a:ea typeface="華康超黑體" panose="020B0C09000000000000" pitchFamily="49" charset="-120"/>
              </a:rPr>
              <a:t>《 </a:t>
            </a:r>
            <a:r>
              <a:rPr lang="zh-TW" altLang="zh-TW" dirty="0" smtClean="0">
                <a:solidFill>
                  <a:srgbClr val="FFFF00"/>
                </a:solidFill>
                <a:latin typeface="華康超黑體" panose="020B0C09000000000000" pitchFamily="49" charset="-120"/>
                <a:ea typeface="華康超黑體" panose="020B0C09000000000000" pitchFamily="49" charset="-120"/>
              </a:rPr>
              <a:t>福爾摩沙探險趣</a:t>
            </a:r>
            <a:r>
              <a:rPr lang="en-US" altLang="zh-TW" dirty="0" smtClean="0">
                <a:solidFill>
                  <a:srgbClr val="FFFF00"/>
                </a:solidFill>
                <a:latin typeface="華康超黑體" panose="020B0C09000000000000" pitchFamily="49" charset="-120"/>
                <a:ea typeface="華康超黑體" panose="020B0C09000000000000" pitchFamily="49" charset="-120"/>
              </a:rPr>
              <a:t>-3 》</a:t>
            </a:r>
            <a:endParaRPr lang="zh-TW" altLang="en-US" dirty="0" smtClean="0">
              <a:solidFill>
                <a:srgbClr val="FFFF00"/>
              </a:solidFill>
              <a:latin typeface="華康超黑體" panose="020B0C09000000000000" pitchFamily="49" charset="-120"/>
              <a:ea typeface="華康超黑體" panose="020B0C09000000000000" pitchFamily="49" charset="-120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152400" y="152400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行動閱讀課</a:t>
            </a:r>
            <a:endParaRPr kumimoji="0" lang="zh-TW" altLang="en-US" sz="3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帝展～甘露水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雕塑家黃土水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0424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台北中山堂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28" y="1357183"/>
            <a:ext cx="2225233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1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陳誠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佃農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0424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三百七十五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69" y="1363361"/>
            <a:ext cx="1841152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9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醫生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比目魚與生物學原則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0424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糖飴與鞭子政策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28" y="1287161"/>
            <a:ext cx="2225233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0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自來水、地下水道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兒玉源太郎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0424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民政長官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28" y="1200679"/>
            <a:ext cx="2225233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3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esuke Nogi 2 cropp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r="5600"/>
          <a:stretch/>
        </p:blipFill>
        <p:spPr bwMode="auto">
          <a:xfrm>
            <a:off x="457200" y="1534297"/>
            <a:ext cx="4267200" cy="5010150"/>
          </a:xfrm>
          <a:prstGeom prst="snip2DiagRect">
            <a:avLst>
              <a:gd name="adj1" fmla="val 4670"/>
              <a:gd name="adj2" fmla="val 473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文字方塊 10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認識後藤新平</a:t>
            </a:r>
            <a:endParaRPr lang="zh-TW" altLang="en-US" sz="54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5223944" y="1620664"/>
            <a:ext cx="3573673" cy="684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1897.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臺灣賣卻論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69" y="2590799"/>
            <a:ext cx="3646148" cy="3686597"/>
          </a:xfrm>
          <a:prstGeom prst="rect">
            <a:avLst/>
          </a:prstGeom>
          <a:ln w="762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3" descr="兒玉源太郎--維基百科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r="3290" b="12074"/>
          <a:stretch/>
        </p:blipFill>
        <p:spPr bwMode="auto">
          <a:xfrm>
            <a:off x="457200" y="1503405"/>
            <a:ext cx="4343400" cy="5117205"/>
          </a:xfrm>
          <a:prstGeom prst="snip2DiagRect">
            <a:avLst>
              <a:gd name="adj1" fmla="val 5256"/>
              <a:gd name="adj2" fmla="val 825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圓角矩形 13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32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7628"/>
          <a:stretch/>
        </p:blipFill>
        <p:spPr>
          <a:xfrm>
            <a:off x="304800" y="2885889"/>
            <a:ext cx="8587945" cy="3667311"/>
          </a:xfrm>
          <a:prstGeom prst="snip2DiagRect">
            <a:avLst>
              <a:gd name="adj1" fmla="val 0"/>
              <a:gd name="adj2" fmla="val 813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圓角矩形 3"/>
          <p:cNvSpPr/>
          <p:nvPr/>
        </p:nvSpPr>
        <p:spPr bwMode="auto">
          <a:xfrm>
            <a:off x="2699793" y="126854"/>
            <a:ext cx="6006950" cy="864000"/>
          </a:xfrm>
          <a:prstGeom prst="roundRect">
            <a:avLst/>
          </a:prstGeom>
          <a:solidFill>
            <a:srgbClr val="CC99FF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TW" altLang="en-US" sz="4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鹿港的三不見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文字方塊 6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認識後藤新平</a:t>
            </a:r>
            <a:endParaRPr lang="zh-TW" altLang="en-US" sz="54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827585" y="1696209"/>
            <a:ext cx="7488832" cy="828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政治生物學原理～比目魚和鯛魚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85800" y="6146798"/>
            <a:ext cx="737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+mj-lt"/>
                <a:ea typeface="標楷體" panose="03000509000000000000" pitchFamily="65" charset="-120"/>
              </a:rPr>
              <a:t>左圖：</a:t>
            </a:r>
            <a:r>
              <a:rPr lang="en-US" altLang="zh-TW" b="1" dirty="0" smtClean="0">
                <a:latin typeface="+mj-lt"/>
                <a:ea typeface="標楷體" panose="03000509000000000000" pitchFamily="65" charset="-120"/>
                <a:hlinkClick r:id="rId4"/>
              </a:rPr>
              <a:t>http://</a:t>
            </a:r>
            <a:r>
              <a:rPr lang="en-US" altLang="zh-TW" b="1" dirty="0" err="1" smtClean="0">
                <a:latin typeface="+mj-lt"/>
                <a:ea typeface="標楷體" panose="03000509000000000000" pitchFamily="65" charset="-120"/>
                <a:hlinkClick r:id="rId4"/>
              </a:rPr>
              <a:t>goo.gl</a:t>
            </a:r>
            <a:r>
              <a:rPr lang="en-US" altLang="zh-TW" b="1" dirty="0" smtClean="0">
                <a:latin typeface="+mj-lt"/>
                <a:ea typeface="標楷體" panose="03000509000000000000" pitchFamily="65" charset="-120"/>
                <a:hlinkClick r:id="rId4"/>
              </a:rPr>
              <a:t>/</a:t>
            </a:r>
            <a:r>
              <a:rPr lang="en-US" altLang="zh-TW" b="1" dirty="0" err="1" smtClean="0">
                <a:latin typeface="+mj-lt"/>
                <a:ea typeface="標楷體" panose="03000509000000000000" pitchFamily="65" charset="-120"/>
                <a:hlinkClick r:id="rId4"/>
              </a:rPr>
              <a:t>caHk6X</a:t>
            </a:r>
            <a:r>
              <a:rPr lang="zh-TW" altLang="en-US" b="1" dirty="0" smtClean="0">
                <a:latin typeface="+mj-lt"/>
                <a:ea typeface="標楷體" panose="03000509000000000000" pitchFamily="65" charset="-120"/>
              </a:rPr>
              <a:t>。           右圖：</a:t>
            </a:r>
            <a:r>
              <a:rPr lang="en-US" altLang="zh-TW" b="1" dirty="0" smtClean="0">
                <a:latin typeface="+mj-lt"/>
                <a:ea typeface="標楷體" panose="03000509000000000000" pitchFamily="65" charset="-120"/>
                <a:hlinkClick r:id="rId5"/>
              </a:rPr>
              <a:t>http://goo.gl/uXyWjT</a:t>
            </a:r>
            <a:r>
              <a:rPr lang="zh-TW" altLang="en-US" b="1" dirty="0" smtClean="0">
                <a:latin typeface="+mj-lt"/>
                <a:ea typeface="標楷體" panose="03000509000000000000" pitchFamily="65" charset="-120"/>
              </a:rPr>
              <a:t>。</a:t>
            </a:r>
            <a:endParaRPr lang="en-US" altLang="zh-TW" b="1" dirty="0" smtClean="0">
              <a:latin typeface="+mj-lt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45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79388" y="6237288"/>
            <a:ext cx="792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zh-TW" altLang="en-US" b="1">
                <a:latin typeface="Times New Roman" panose="02020603050405020304" pitchFamily="18" charset="0"/>
              </a:rPr>
              <a:t>昔日的不見天街（今中山路）圖片來源：國家文化資料庫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文字方塊 10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認識後藤新平</a:t>
            </a:r>
            <a:endParaRPr lang="zh-TW" altLang="en-US" sz="54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4981749" y="1654369"/>
            <a:ext cx="3573673" cy="684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後藤的糖飴與鞭子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590536" y="2520968"/>
            <a:ext cx="43561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後藤新平是留德醫學博士，行事注重科學方法。</a:t>
            </a:r>
            <a:r>
              <a:rPr lang="en-US" altLang="zh-TW" sz="2400" b="1" dirty="0">
                <a:solidFill>
                  <a:schemeClr val="bg1"/>
                </a:solidFill>
                <a:latin typeface="+mj-lt"/>
                <a:ea typeface="標楷體" panose="03000509000000000000" pitchFamily="65" charset="-120"/>
              </a:rPr>
              <a:t>1898-1906</a:t>
            </a:r>
            <a:r>
              <a:rPr lang="zh-TW" altLang="en-US" sz="2400" b="1" dirty="0">
                <a:solidFill>
                  <a:schemeClr val="bg1"/>
                </a:solidFill>
                <a:latin typeface="+mj-lt"/>
                <a:ea typeface="標楷體" panose="03000509000000000000" pitchFamily="65" charset="-120"/>
              </a:rPr>
              <a:t>年擔任臺灣總督府的民政</a:t>
            </a:r>
            <a:r>
              <a:rPr lang="zh-TW" altLang="en-US" sz="2400" b="1" dirty="0" smtClean="0">
                <a:solidFill>
                  <a:schemeClr val="bg1"/>
                </a:solidFill>
                <a:latin typeface="+mj-lt"/>
                <a:ea typeface="標楷體" panose="03000509000000000000" pitchFamily="65" charset="-120"/>
              </a:rPr>
              <a:t>長官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曾提出「治臺三策」：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TW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、臺灣人貪生怕死，得用高壓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手段威脅。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TW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、臺灣人貪財愛錢，可用利益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誘惑。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TW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、臺灣人非常愛面子，可用虛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名攏絡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" name="Picture 2" descr="日治時期最著名的民政長官後藤新平--維基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1516832"/>
            <a:ext cx="4044950" cy="5112568"/>
          </a:xfrm>
          <a:prstGeom prst="roundRect">
            <a:avLst>
              <a:gd name="adj" fmla="val 353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圓角矩形 17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986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文字方塊 7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認識後藤新平</a:t>
            </a:r>
            <a:endParaRPr lang="zh-TW" altLang="en-US" sz="54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 descr="明治三十二年後籐民政長官土地調查諭告-台博館藏-國家文化資料庫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r="1899" b="28686"/>
          <a:stretch/>
        </p:blipFill>
        <p:spPr bwMode="auto">
          <a:xfrm>
            <a:off x="152400" y="1417601"/>
            <a:ext cx="5029200" cy="521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圓角矩形 9"/>
          <p:cNvSpPr/>
          <p:nvPr/>
        </p:nvSpPr>
        <p:spPr>
          <a:xfrm>
            <a:off x="5395272" y="1524000"/>
            <a:ext cx="3573673" cy="684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土地與林野調查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Picture 2" descr="134台中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9" t="35965" r="43334" b="41465"/>
          <a:stretch/>
        </p:blipFill>
        <p:spPr bwMode="auto">
          <a:xfrm>
            <a:off x="5334000" y="2399271"/>
            <a:ext cx="3657600" cy="4153929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17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文字方塊 7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認識後藤新平</a:t>
            </a:r>
            <a:endParaRPr lang="zh-TW" altLang="en-US" sz="54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6" t="3200" r="14724" b="5601"/>
          <a:stretch/>
        </p:blipFill>
        <p:spPr>
          <a:xfrm>
            <a:off x="609600" y="2286000"/>
            <a:ext cx="3352800" cy="4343400"/>
          </a:xfrm>
          <a:prstGeom prst="round2DiagRect">
            <a:avLst>
              <a:gd name="adj1" fmla="val 5979"/>
              <a:gd name="adj2" fmla="val 626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圓角矩形 12"/>
          <p:cNvSpPr/>
          <p:nvPr/>
        </p:nvSpPr>
        <p:spPr>
          <a:xfrm>
            <a:off x="868931" y="1405243"/>
            <a:ext cx="2834137" cy="684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風俗習慣調查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Picture 3" descr="台南縣平埔族西拉雅文化協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" t="8009" r="5875" b="34174"/>
          <a:stretch/>
        </p:blipFill>
        <p:spPr bwMode="auto">
          <a:xfrm>
            <a:off x="4495800" y="2280791"/>
            <a:ext cx="4107072" cy="4352183"/>
          </a:xfrm>
          <a:prstGeom prst="round2DiagRect">
            <a:avLst>
              <a:gd name="adj1" fmla="val 5673"/>
              <a:gd name="adj2" fmla="val 577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圓角矩形 14"/>
          <p:cNvSpPr/>
          <p:nvPr/>
        </p:nvSpPr>
        <p:spPr>
          <a:xfrm>
            <a:off x="4762499" y="1428608"/>
            <a:ext cx="3573673" cy="684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戶口與人口調查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182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文字方塊 7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認識後藤新平</a:t>
            </a:r>
            <a:endParaRPr lang="zh-TW" altLang="en-US" sz="54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Picture 5" descr="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" y="1334529"/>
            <a:ext cx="9144000" cy="570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11"/>
          <p:cNvSpPr/>
          <p:nvPr/>
        </p:nvSpPr>
        <p:spPr>
          <a:xfrm>
            <a:off x="228600" y="1488296"/>
            <a:ext cx="7315200" cy="684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培育醫療人才～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1899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臺灣總督府醫學校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90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台灣總督府醫學校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台灣文化協會成員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0424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台灣現代文學之父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759391"/>
            <a:ext cx="222523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6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文字方塊 7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認識後藤新平</a:t>
            </a:r>
            <a:endParaRPr lang="zh-TW" altLang="en-US" sz="54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5" b="8157"/>
          <a:stretch/>
        </p:blipFill>
        <p:spPr>
          <a:xfrm>
            <a:off x="16476" y="1359243"/>
            <a:ext cx="9144000" cy="5480222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0" y="601985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+mj-lt"/>
                <a:ea typeface="標楷體" panose="03000509000000000000" pitchFamily="65" charset="-120"/>
              </a:rPr>
              <a:t>日</a:t>
            </a:r>
            <a:r>
              <a:rPr lang="zh-TW" altLang="en-US" sz="2400" b="1" dirty="0">
                <a:solidFill>
                  <a:schemeClr val="bg1"/>
                </a:solidFill>
                <a:latin typeface="+mj-lt"/>
                <a:ea typeface="標楷體" panose="03000509000000000000" pitchFamily="65" charset="-120"/>
              </a:rPr>
              <a:t>治時期臺灣營區哨兵的防蚊裝備，長袖長褲手套外加像捕蜂者的頭套，可以想見當時蚊子有多可怕。</a:t>
            </a:r>
            <a:r>
              <a:rPr lang="en-US" altLang="zh-TW" sz="2400" b="1" dirty="0" smtClean="0">
                <a:solidFill>
                  <a:schemeClr val="bg1"/>
                </a:solidFill>
                <a:latin typeface="+mj-lt"/>
                <a:ea typeface="標楷體" panose="03000509000000000000" pitchFamily="65" charset="-120"/>
              </a:rPr>
              <a:t>---</a:t>
            </a:r>
            <a:r>
              <a:rPr lang="zh-TW" altLang="en-US" sz="2400" b="1" dirty="0" smtClean="0">
                <a:solidFill>
                  <a:schemeClr val="bg1"/>
                </a:solidFill>
                <a:latin typeface="+mj-lt"/>
                <a:ea typeface="標楷體" panose="03000509000000000000" pitchFamily="65" charset="-120"/>
              </a:rPr>
              <a:t>臺灣</a:t>
            </a:r>
            <a:r>
              <a:rPr lang="zh-TW" altLang="en-US" sz="2400" b="1" dirty="0">
                <a:solidFill>
                  <a:schemeClr val="bg1"/>
                </a:solidFill>
                <a:latin typeface="+mj-lt"/>
                <a:ea typeface="標楷體" panose="03000509000000000000" pitchFamily="65" charset="-120"/>
              </a:rPr>
              <a:t>回憶探險團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152400" y="1526059"/>
            <a:ext cx="3573673" cy="684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改善公共衛生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2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2866812" y="513693"/>
            <a:ext cx="3573673" cy="684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改善公共衛生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4274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4228F2-A73A-4859-BD74-6148F9BB3FE0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zh-TW" sz="1400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95325"/>
            <a:ext cx="8229600" cy="4525963"/>
          </a:xfrm>
          <a:solidFill>
            <a:srgbClr val="FFCC99"/>
          </a:solidFill>
          <a:ln w="508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b="1" dirty="0" smtClean="0">
                <a:ea typeface="標楷體" panose="03000509000000000000" pitchFamily="65" charset="-120"/>
              </a:rPr>
              <a:t>日治初期的公共衛生改善措施：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b="1" dirty="0" smtClean="0">
                <a:ea typeface="標楷體" panose="03000509000000000000" pitchFamily="65" charset="-120"/>
              </a:rPr>
              <a:t>   </a:t>
            </a:r>
            <a:r>
              <a:rPr lang="zh-TW" altLang="en-US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建醫院：</a:t>
            </a:r>
            <a:r>
              <a:rPr lang="en-US" altLang="zh-TW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1899</a:t>
            </a:r>
            <a:r>
              <a:rPr lang="zh-TW" altLang="en-US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臺灣總督府醫學校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   自來水廠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   衛生下水道工程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   預防注射</a:t>
            </a:r>
            <a:r>
              <a:rPr lang="en-US" altLang="zh-TW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(</a:t>
            </a:r>
            <a:r>
              <a:rPr lang="zh-TW" altLang="en-US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牛痘</a:t>
            </a:r>
            <a:r>
              <a:rPr lang="en-US" altLang="zh-TW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)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zh-TW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   </a:t>
            </a:r>
            <a:r>
              <a:rPr lang="zh-TW" altLang="en-US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港口檢疫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   教育宣傳</a:t>
            </a:r>
            <a:r>
              <a:rPr lang="en-US" altLang="zh-TW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(</a:t>
            </a:r>
            <a:r>
              <a:rPr lang="zh-TW" altLang="en-US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宣導刷牙</a:t>
            </a:r>
            <a:r>
              <a:rPr lang="en-US" altLang="zh-TW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.</a:t>
            </a:r>
            <a:r>
              <a:rPr lang="zh-TW" altLang="en-US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垃圾桶</a:t>
            </a:r>
            <a:r>
              <a:rPr lang="en-US" altLang="zh-TW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.</a:t>
            </a:r>
            <a:r>
              <a:rPr lang="zh-TW" altLang="en-US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吐痰</a:t>
            </a:r>
            <a:r>
              <a:rPr lang="en-US" altLang="zh-TW" sz="2800" b="1" baseline="30000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X</a:t>
            </a:r>
            <a:r>
              <a:rPr lang="en-US" altLang="zh-TW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.</a:t>
            </a:r>
            <a:r>
              <a:rPr lang="zh-TW" altLang="en-US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定期大掃除</a:t>
            </a:r>
            <a:r>
              <a:rPr lang="en-US" altLang="zh-TW" sz="28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)</a:t>
            </a:r>
          </a:p>
        </p:txBody>
      </p:sp>
      <p:sp>
        <p:nvSpPr>
          <p:cNvPr id="54276" name="AutoShape 4"/>
          <p:cNvSpPr>
            <a:spLocks/>
          </p:cNvSpPr>
          <p:nvPr/>
        </p:nvSpPr>
        <p:spPr bwMode="auto">
          <a:xfrm>
            <a:off x="544513" y="2267939"/>
            <a:ext cx="360362" cy="3167062"/>
          </a:xfrm>
          <a:prstGeom prst="leftBrace">
            <a:avLst>
              <a:gd name="adj1" fmla="val 73238"/>
              <a:gd name="adj2" fmla="val 50032"/>
            </a:avLst>
          </a:prstGeom>
          <a:noFill/>
          <a:ln w="349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7221" name="AutoShape 5"/>
          <p:cNvSpPr>
            <a:spLocks noChangeArrowheads="1"/>
          </p:cNvSpPr>
          <p:nvPr/>
        </p:nvSpPr>
        <p:spPr bwMode="auto">
          <a:xfrm>
            <a:off x="3787775" y="3213100"/>
            <a:ext cx="792163" cy="287338"/>
          </a:xfrm>
          <a:prstGeom prst="notchedRightArrow">
            <a:avLst>
              <a:gd name="adj1" fmla="val 50000"/>
              <a:gd name="adj2" fmla="val 68923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4678363" y="2852738"/>
            <a:ext cx="3924300" cy="1182687"/>
          </a:xfrm>
          <a:prstGeom prst="rect">
            <a:avLst/>
          </a:prstGeom>
          <a:solidFill>
            <a:srgbClr val="CCFFCC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800" b="1">
                <a:ea typeface="標楷體" panose="03000509000000000000" pitchFamily="65" charset="-120"/>
                <a:sym typeface="Wingdings 2" panose="05020102010507070707" pitchFamily="18" charset="2"/>
              </a:rPr>
              <a:t></a:t>
            </a:r>
            <a:r>
              <a:rPr lang="zh-TW" altLang="en-US" sz="2800" b="1">
                <a:ea typeface="標楷體" panose="03000509000000000000" pitchFamily="65" charset="-120"/>
                <a:sym typeface="Wingdings 2" panose="05020102010507070707" pitchFamily="18" charset="2"/>
              </a:rPr>
              <a:t>霍亂</a:t>
            </a:r>
            <a:r>
              <a:rPr lang="en-US" altLang="zh-TW" sz="2800" b="1">
                <a:ea typeface="標楷體" panose="03000509000000000000" pitchFamily="65" charset="-120"/>
                <a:sym typeface="Wingdings 2" panose="05020102010507070707" pitchFamily="18" charset="2"/>
              </a:rPr>
              <a:t>.</a:t>
            </a:r>
            <a:r>
              <a:rPr lang="zh-TW" altLang="en-US" sz="2800" b="1">
                <a:ea typeface="標楷體" panose="03000509000000000000" pitchFamily="65" charset="-120"/>
                <a:sym typeface="Wingdings 2" panose="05020102010507070707" pitchFamily="18" charset="2"/>
              </a:rPr>
              <a:t>傷寒</a:t>
            </a:r>
            <a:r>
              <a:rPr lang="en-US" altLang="zh-TW" sz="2800" b="1">
                <a:ea typeface="標楷體" panose="03000509000000000000" pitchFamily="65" charset="-120"/>
                <a:sym typeface="Wingdings 2" panose="05020102010507070707" pitchFamily="18" charset="2"/>
              </a:rPr>
              <a:t>.</a:t>
            </a:r>
            <a:r>
              <a:rPr lang="zh-TW" altLang="en-US" sz="2800" b="1">
                <a:ea typeface="標楷體" panose="03000509000000000000" pitchFamily="65" charset="-120"/>
                <a:sym typeface="Wingdings 2" panose="05020102010507070707" pitchFamily="18" charset="2"/>
              </a:rPr>
              <a:t>瘧疾</a:t>
            </a:r>
            <a:r>
              <a:rPr lang="en-US" altLang="zh-TW" sz="2800" b="1">
                <a:ea typeface="標楷體" panose="03000509000000000000" pitchFamily="65" charset="-120"/>
                <a:sym typeface="Wingdings 2" panose="05020102010507070707" pitchFamily="18" charset="2"/>
              </a:rPr>
              <a:t>.</a:t>
            </a:r>
            <a:r>
              <a:rPr lang="zh-TW" altLang="en-US" sz="2800" b="1">
                <a:ea typeface="標楷體" panose="03000509000000000000" pitchFamily="65" charset="-120"/>
                <a:sym typeface="Wingdings 2" panose="05020102010507070707" pitchFamily="18" charset="2"/>
              </a:rPr>
              <a:t>鼠疫</a:t>
            </a:r>
            <a:r>
              <a:rPr lang="en-US" altLang="zh-TW" sz="2400" b="1" baseline="30000">
                <a:ea typeface="標楷體" panose="03000509000000000000" pitchFamily="65" charset="-120"/>
                <a:sym typeface="Wingdings 2" panose="05020102010507070707" pitchFamily="18" charset="2"/>
              </a:rPr>
              <a:t>X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800" b="1">
                <a:ea typeface="標楷體" panose="03000509000000000000" pitchFamily="65" charset="-120"/>
                <a:sym typeface="Wingdings 2" panose="05020102010507070707" pitchFamily="18" charset="2"/>
              </a:rPr>
              <a:t></a:t>
            </a:r>
            <a:r>
              <a:rPr lang="zh-TW" altLang="en-US" sz="2800" b="1">
                <a:ea typeface="標楷體" panose="03000509000000000000" pitchFamily="65" charset="-120"/>
                <a:sym typeface="Wingdings 2" panose="05020102010507070707" pitchFamily="18" charset="2"/>
              </a:rPr>
              <a:t>平均壽命：</a:t>
            </a:r>
            <a:r>
              <a:rPr lang="en-US" altLang="zh-TW" sz="2800" b="1">
                <a:ea typeface="標楷體" panose="03000509000000000000" pitchFamily="65" charset="-120"/>
                <a:sym typeface="Wingdings 2" panose="05020102010507070707" pitchFamily="18" charset="2"/>
              </a:rPr>
              <a:t>30</a:t>
            </a:r>
            <a:r>
              <a:rPr lang="en-US" altLang="zh-TW" sz="2800" b="1">
                <a:ea typeface="標楷體" panose="03000509000000000000" pitchFamily="65" charset="-120"/>
                <a:sym typeface="Wingdings 3" panose="05040102010807070707" pitchFamily="18" charset="2"/>
              </a:rPr>
              <a:t>43</a:t>
            </a:r>
            <a:r>
              <a:rPr lang="zh-TW" altLang="en-US" sz="2800" b="1">
                <a:ea typeface="標楷體" panose="03000509000000000000" pitchFamily="65" charset="-120"/>
                <a:sym typeface="Wingdings 3" panose="05040102010807070707" pitchFamily="18" charset="2"/>
              </a:rPr>
              <a:t>歲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15613" y="1497384"/>
            <a:ext cx="8569325" cy="5262979"/>
          </a:xfrm>
          <a:prstGeom prst="rect">
            <a:avLst/>
          </a:prstGeom>
          <a:solidFill>
            <a:srgbClr val="CCFFCC"/>
          </a:solidFill>
          <a:ln w="508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b="1" dirty="0">
                <a:ea typeface="標楷體" panose="03000509000000000000" pitchFamily="65" charset="-120"/>
              </a:rPr>
              <a:t>日治時期的回憶～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b="1" dirty="0">
                <a:ea typeface="標楷體" panose="03000509000000000000" pitchFamily="65" charset="-120"/>
              </a:rPr>
              <a:t>發現臺灣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•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en-US" altLang="zh-TW" b="1" dirty="0">
              <a:ea typeface="標楷體" panose="03000509000000000000" pitchFamily="65" charset="-12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 dirty="0">
                <a:ea typeface="標楷體" panose="03000509000000000000" pitchFamily="65" charset="-120"/>
              </a:rPr>
              <a:t>日治時，總督府規定每週日要檢查各家各人衛生，</a:t>
            </a:r>
            <a:r>
              <a:rPr lang="zh-TW" altLang="en-US" b="1" dirty="0" smtClean="0">
                <a:ea typeface="標楷體" panose="03000509000000000000" pitchFamily="65" charset="-120"/>
              </a:rPr>
              <a:t>大家確實</a:t>
            </a:r>
            <a:r>
              <a:rPr lang="zh-TW" altLang="en-US" b="1" dirty="0">
                <a:ea typeface="標楷體" panose="03000509000000000000" pitchFamily="65" charset="-120"/>
              </a:rPr>
              <a:t>打掃，否則會被貼上桃紅色的條子。那真是羞恥極了的事！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 dirty="0">
                <a:ea typeface="標楷體" panose="03000509000000000000" pitchFamily="65" charset="-120"/>
              </a:rPr>
              <a:t>另外，日本政府亦要求家家戶戶除了自家門口外，還要兼顧其他五家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——</a:t>
            </a:r>
            <a:r>
              <a:rPr lang="zh-TW" altLang="en-US" b="1" dirty="0" smtClean="0">
                <a:ea typeface="標楷體" panose="03000509000000000000" pitchFamily="65" charset="-120"/>
              </a:rPr>
              <a:t>左右</a:t>
            </a:r>
            <a:r>
              <a:rPr lang="zh-TW" altLang="en-US" b="1" dirty="0">
                <a:ea typeface="標楷體" panose="03000509000000000000" pitchFamily="65" charset="-120"/>
              </a:rPr>
              <a:t>二戶與對面三戶，破除臺灣人「只掃自家門前雪」的想法。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 dirty="0">
                <a:ea typeface="標楷體" panose="03000509000000000000" pitchFamily="65" charset="-120"/>
              </a:rPr>
              <a:t>一時之間，臺灣人守時、不隨地吐痰、不當眾擤</a:t>
            </a:r>
            <a:r>
              <a:rPr lang="zh-TW" altLang="en-US" b="1" dirty="0" smtClean="0">
                <a:ea typeface="標楷體" panose="03000509000000000000" pitchFamily="65" charset="-120"/>
              </a:rPr>
              <a:t>鼻涕</a:t>
            </a:r>
            <a:r>
              <a:rPr lang="en-US" altLang="zh-TW" b="1" dirty="0" smtClean="0">
                <a:ea typeface="標楷體" panose="03000509000000000000" pitchFamily="65" charset="-120"/>
              </a:rPr>
              <a:t>……</a:t>
            </a:r>
            <a:endParaRPr lang="zh-TW" altLang="en-US" b="1" dirty="0">
              <a:ea typeface="標楷體" panose="03000509000000000000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文字方塊 11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認識後藤新平</a:t>
            </a:r>
            <a:endParaRPr lang="zh-TW" altLang="en-US" sz="54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3" name="圓角矩形 12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7223" name="Text Box 7"/>
          <p:cNvSpPr txBox="1">
            <a:spLocks noChangeArrowheads="1"/>
          </p:cNvSpPr>
          <p:nvPr/>
        </p:nvSpPr>
        <p:spPr bwMode="auto">
          <a:xfrm>
            <a:off x="173360" y="1437024"/>
            <a:ext cx="8853830" cy="5293757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zh-TW" sz="2600" b="1" dirty="0">
                <a:ea typeface="標楷體" panose="03000509000000000000" pitchFamily="65" charset="-120"/>
              </a:rPr>
              <a:t>【</a:t>
            </a:r>
            <a:r>
              <a:rPr lang="zh-TW" altLang="en-US" sz="2600" b="1" dirty="0">
                <a:ea typeface="標楷體" panose="03000509000000000000" pitchFamily="65" charset="-120"/>
              </a:rPr>
              <a:t>歷史觀察～引自</a:t>
            </a:r>
            <a:r>
              <a:rPr lang="zh-TW" altLang="en-US" sz="2600" b="1" dirty="0" smtClean="0">
                <a:ea typeface="標楷體" panose="03000509000000000000" pitchFamily="65" charset="-120"/>
              </a:rPr>
              <a:t>張國興、駱芬美</a:t>
            </a:r>
            <a:r>
              <a:rPr lang="en-US" altLang="zh-TW" sz="2600" b="1" dirty="0" smtClean="0">
                <a:ea typeface="標楷體" panose="03000509000000000000" pitchFamily="65" charset="-120"/>
              </a:rPr>
              <a:t>】</a:t>
            </a:r>
            <a:endParaRPr lang="en-US" altLang="zh-TW" sz="2600" b="1" dirty="0">
              <a:ea typeface="標楷體" panose="03000509000000000000" pitchFamily="65" charset="-12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zh-TW" sz="2600" b="1" dirty="0" smtClean="0">
                <a:ea typeface="標楷體" panose="03000509000000000000" pitchFamily="65" charset="-120"/>
                <a:sym typeface="Wingdings 2" panose="05020102010507070707" pitchFamily="18" charset="2"/>
              </a:rPr>
              <a:t>A</a:t>
            </a:r>
            <a:r>
              <a:rPr lang="en-US" altLang="zh-TW" sz="2600" b="1" dirty="0">
                <a:ea typeface="標楷體" panose="03000509000000000000" pitchFamily="65" charset="-120"/>
                <a:sym typeface="Wingdings 2" panose="05020102010507070707" pitchFamily="18" charset="2"/>
              </a:rPr>
              <a:t>.</a:t>
            </a:r>
            <a:r>
              <a:rPr lang="zh-TW" altLang="en-US" sz="2600" b="1" dirty="0">
                <a:ea typeface="標楷體" panose="03000509000000000000" pitchFamily="65" charset="-120"/>
                <a:sym typeface="Wingdings 2" panose="05020102010507070707" pitchFamily="18" charset="2"/>
              </a:rPr>
              <a:t>牡丹社事件時日軍</a:t>
            </a:r>
            <a:r>
              <a:rPr lang="en-US" altLang="zh-TW" sz="2600" b="1" dirty="0">
                <a:ea typeface="標楷體" panose="03000509000000000000" pitchFamily="65" charset="-120"/>
                <a:sym typeface="Wingdings 2" panose="05020102010507070707" pitchFamily="18" charset="2"/>
              </a:rPr>
              <a:t>3600</a:t>
            </a:r>
            <a:r>
              <a:rPr lang="zh-TW" altLang="en-US" sz="2600" b="1" dirty="0">
                <a:ea typeface="標楷體" panose="03000509000000000000" pitchFamily="65" charset="-120"/>
                <a:sym typeface="Wingdings 2" panose="05020102010507070707" pitchFamily="18" charset="2"/>
              </a:rPr>
              <a:t>人，因染病死達</a:t>
            </a:r>
            <a:r>
              <a:rPr lang="en-US" altLang="zh-TW" sz="2600" b="1" dirty="0">
                <a:ea typeface="標楷體" panose="03000509000000000000" pitchFamily="65" charset="-120"/>
                <a:sym typeface="Wingdings 2" panose="05020102010507070707" pitchFamily="18" charset="2"/>
              </a:rPr>
              <a:t>531</a:t>
            </a:r>
            <a:r>
              <a:rPr lang="zh-TW" altLang="en-US" sz="2600" b="1" dirty="0">
                <a:ea typeface="標楷體" panose="03000509000000000000" pitchFamily="65" charset="-120"/>
                <a:sym typeface="Wingdings 2" panose="05020102010507070707" pitchFamily="18" charset="2"/>
              </a:rPr>
              <a:t>人。</a:t>
            </a:r>
          </a:p>
          <a:p>
            <a:pPr marL="358775" indent="-358775" eaLnBrk="1" hangingPunct="1">
              <a:spcBef>
                <a:spcPts val="0"/>
              </a:spcBef>
              <a:buFontTx/>
              <a:buNone/>
            </a:pPr>
            <a:r>
              <a:rPr lang="en-US" altLang="zh-TW" sz="2600" b="1" dirty="0">
                <a:ea typeface="標楷體" panose="03000509000000000000" pitchFamily="65" charset="-120"/>
                <a:sym typeface="Wingdings 2" panose="05020102010507070707" pitchFamily="18" charset="2"/>
              </a:rPr>
              <a:t>B.</a:t>
            </a:r>
            <a:r>
              <a:rPr lang="en-US" altLang="zh-TW" sz="2600" b="1" dirty="0">
                <a:ea typeface="標楷體" panose="03000509000000000000" pitchFamily="65" charset="-120"/>
              </a:rPr>
              <a:t>1895</a:t>
            </a:r>
            <a:r>
              <a:rPr lang="zh-TW" altLang="en-US" sz="2600" b="1" dirty="0">
                <a:ea typeface="標楷體" panose="03000509000000000000" pitchFamily="65" charset="-120"/>
              </a:rPr>
              <a:t>年</a:t>
            </a:r>
            <a:r>
              <a:rPr lang="en-US" altLang="zh-TW" sz="2600" b="1" dirty="0" smtClean="0">
                <a:ea typeface="標楷體" panose="03000509000000000000" pitchFamily="65" charset="-120"/>
              </a:rPr>
              <a:t>3-5</a:t>
            </a:r>
            <a:r>
              <a:rPr lang="zh-TW" altLang="en-US" sz="2600" b="1" dirty="0" smtClean="0">
                <a:ea typeface="標楷體" panose="03000509000000000000" pitchFamily="65" charset="-120"/>
              </a:rPr>
              <a:t>月</a:t>
            </a:r>
            <a:r>
              <a:rPr lang="en-US" altLang="zh-TW" sz="2600" b="1" dirty="0" smtClean="0">
                <a:ea typeface="標楷體" panose="03000509000000000000" pitchFamily="65" charset="-120"/>
              </a:rPr>
              <a:t>6190</a:t>
            </a:r>
            <a:r>
              <a:rPr lang="zh-TW" altLang="en-US" sz="2600" b="1" dirty="0" smtClean="0">
                <a:ea typeface="標楷體" panose="03000509000000000000" pitchFamily="65" charset="-120"/>
              </a:rPr>
              <a:t>日軍</a:t>
            </a:r>
            <a:r>
              <a:rPr lang="zh-TW" altLang="en-US" sz="2600" b="1" dirty="0">
                <a:ea typeface="標楷體" panose="03000509000000000000" pitchFamily="65" charset="-120"/>
              </a:rPr>
              <a:t>登陸澎湖</a:t>
            </a:r>
            <a:r>
              <a:rPr lang="zh-TW" altLang="en-US" sz="2600" b="1" dirty="0" smtClean="0">
                <a:ea typeface="標楷體" panose="03000509000000000000" pitchFamily="65" charset="-120"/>
              </a:rPr>
              <a:t>，</a:t>
            </a:r>
            <a:r>
              <a:rPr lang="en-US" altLang="zh-TW" sz="2600" b="1" dirty="0" smtClean="0">
                <a:ea typeface="標楷體" panose="03000509000000000000" pitchFamily="65" charset="-120"/>
              </a:rPr>
              <a:t>1945</a:t>
            </a:r>
            <a:r>
              <a:rPr lang="zh-TW" altLang="en-US" sz="2600" b="1" dirty="0">
                <a:ea typeface="標楷體" panose="03000509000000000000" pitchFamily="65" charset="-120"/>
              </a:rPr>
              <a:t>人染上霍亂，更因此有</a:t>
            </a:r>
            <a:r>
              <a:rPr lang="en-US" altLang="zh-TW" sz="2600" b="1" dirty="0">
                <a:ea typeface="標楷體" panose="03000509000000000000" pitchFamily="65" charset="-120"/>
              </a:rPr>
              <a:t>1247</a:t>
            </a:r>
            <a:r>
              <a:rPr lang="zh-TW" altLang="en-US" sz="2600" b="1" dirty="0">
                <a:ea typeface="標楷體" panose="03000509000000000000" pitchFamily="65" charset="-120"/>
              </a:rPr>
              <a:t>人死亡</a:t>
            </a:r>
            <a:r>
              <a:rPr lang="zh-TW" altLang="en-US" sz="2600" b="1" dirty="0" smtClean="0">
                <a:ea typeface="標楷體" panose="03000509000000000000" pitchFamily="65" charset="-120"/>
              </a:rPr>
              <a:t>。</a:t>
            </a:r>
            <a:endParaRPr lang="en-US" altLang="zh-TW" sz="2600" b="1" dirty="0" smtClean="0">
              <a:ea typeface="標楷體" panose="03000509000000000000" pitchFamily="65" charset="-120"/>
            </a:endParaRPr>
          </a:p>
          <a:p>
            <a:pPr marL="358775" indent="-358775" eaLnBrk="1" hangingPunct="1">
              <a:spcBef>
                <a:spcPts val="0"/>
              </a:spcBef>
              <a:buFontTx/>
              <a:buNone/>
            </a:pPr>
            <a:r>
              <a:rPr lang="en-US" altLang="zh-TW" sz="2600" b="1" dirty="0" smtClean="0">
                <a:ea typeface="標楷體" panose="03000509000000000000" pitchFamily="65" charset="-120"/>
              </a:rPr>
              <a:t>C.</a:t>
            </a:r>
            <a:r>
              <a:rPr lang="zh-TW" altLang="en-US" sz="2600" b="1" dirty="0" smtClean="0">
                <a:ea typeface="標楷體" panose="03000509000000000000" pitchFamily="65" charset="-120"/>
              </a:rPr>
              <a:t>乙未之役，日軍傷亡不到</a:t>
            </a:r>
            <a:r>
              <a:rPr lang="en-US" altLang="zh-TW" sz="2600" b="1" dirty="0" smtClean="0">
                <a:ea typeface="標楷體" panose="03000509000000000000" pitchFamily="65" charset="-120"/>
              </a:rPr>
              <a:t>700</a:t>
            </a:r>
            <a:r>
              <a:rPr lang="zh-TW" altLang="en-US" sz="2600" b="1" dirty="0" smtClean="0">
                <a:ea typeface="標楷體" panose="03000509000000000000" pitchFamily="65" charset="-120"/>
              </a:rPr>
              <a:t>人，卻有</a:t>
            </a:r>
            <a:r>
              <a:rPr lang="en-US" altLang="zh-TW" sz="2600" b="1" dirty="0" smtClean="0">
                <a:ea typeface="標楷體" panose="03000509000000000000" pitchFamily="65" charset="-120"/>
              </a:rPr>
              <a:t>2.7</a:t>
            </a:r>
            <a:r>
              <a:rPr lang="zh-TW" altLang="en-US" sz="2600" b="1" dirty="0" smtClean="0">
                <a:ea typeface="標楷體" panose="03000509000000000000" pitchFamily="65" charset="-120"/>
              </a:rPr>
              <a:t>萬人生病， </a:t>
            </a:r>
            <a:r>
              <a:rPr lang="en-US" altLang="zh-TW" sz="2600" b="1" dirty="0" smtClean="0">
                <a:ea typeface="標楷體" panose="03000509000000000000" pitchFamily="65" charset="-120"/>
              </a:rPr>
              <a:t>4600</a:t>
            </a:r>
            <a:r>
              <a:rPr lang="zh-TW" altLang="en-US" sz="2600" b="1" dirty="0" smtClean="0">
                <a:ea typeface="標楷體" panose="03000509000000000000" pitchFamily="65" charset="-120"/>
              </a:rPr>
              <a:t>多人因而病死，死因幾乎</a:t>
            </a:r>
            <a:r>
              <a:rPr lang="zh-TW" altLang="en-US" sz="2600" b="1" dirty="0">
                <a:ea typeface="標楷體" panose="03000509000000000000" pitchFamily="65" charset="-120"/>
              </a:rPr>
              <a:t>都</a:t>
            </a:r>
            <a:r>
              <a:rPr lang="zh-TW" altLang="en-US" sz="2600" b="1" dirty="0" smtClean="0">
                <a:ea typeface="標楷體" panose="03000509000000000000" pitchFamily="65" charset="-120"/>
              </a:rPr>
              <a:t>是瘧疾！</a:t>
            </a:r>
            <a:endParaRPr lang="zh-TW" altLang="en-US" sz="2600" b="1" dirty="0">
              <a:ea typeface="標楷體" panose="03000509000000000000" pitchFamily="65" charset="-12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zh-TW" altLang="en-US" sz="2600" b="1" dirty="0">
                <a:solidFill>
                  <a:srgbClr val="0000FF"/>
                </a:solidFill>
                <a:ea typeface="標楷體" panose="03000509000000000000" pitchFamily="65" charset="-120"/>
              </a:rPr>
              <a:t>◎日本的防治功效，使臺灣脫離瘟疫的威脅：</a:t>
            </a:r>
          </a:p>
          <a:p>
            <a:pPr eaLnBrk="1" hangingPunct="1">
              <a:spcBef>
                <a:spcPts val="0"/>
              </a:spcBef>
              <a:buFont typeface="Wingdings 2" panose="05020102010507070707" pitchFamily="18" charset="2"/>
              <a:buChar char="j"/>
            </a:pPr>
            <a:r>
              <a:rPr lang="zh-TW" altLang="en-US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</a:t>
            </a:r>
            <a:r>
              <a:rPr lang="en-US" altLang="zh-TW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1896</a:t>
            </a:r>
            <a:r>
              <a:rPr lang="zh-TW" altLang="en-US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年由香港傳入的鼠疫造成全臺</a:t>
            </a:r>
            <a:r>
              <a:rPr lang="en-US" altLang="zh-TW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2</a:t>
            </a:r>
            <a:r>
              <a:rPr lang="zh-TW" altLang="en-US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萬</a:t>
            </a:r>
            <a:r>
              <a:rPr lang="en-US" altLang="zh-TW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4</a:t>
            </a:r>
            <a:r>
              <a:rPr lang="zh-TW" altLang="en-US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千人死亡， </a:t>
            </a:r>
          </a:p>
          <a:p>
            <a:pPr eaLnBrk="1" hangingPunct="1"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zh-TW" altLang="en-US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    但在</a:t>
            </a:r>
            <a:r>
              <a:rPr lang="en-US" altLang="zh-TW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1917</a:t>
            </a:r>
            <a:r>
              <a:rPr lang="zh-TW" altLang="en-US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年消除。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zh-TW" altLang="en-US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 </a:t>
            </a:r>
            <a:r>
              <a:rPr lang="en-US" altLang="zh-TW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1921</a:t>
            </a:r>
            <a:r>
              <a:rPr lang="zh-TW" altLang="en-US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年霍亂大致獲控制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zh-TW" altLang="en-US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 </a:t>
            </a:r>
            <a:r>
              <a:rPr lang="en-US" altLang="zh-TW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1903</a:t>
            </a:r>
            <a:r>
              <a:rPr lang="zh-TW" altLang="en-US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年以後因強迫種牛痘，天花病例銳減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zh-TW" altLang="en-US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 </a:t>
            </a:r>
            <a:r>
              <a:rPr lang="en-US" altLang="zh-TW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1920</a:t>
            </a:r>
            <a:r>
              <a:rPr lang="zh-TW" altLang="en-US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年掃除牛瘟（一度造成全臺</a:t>
            </a:r>
            <a:r>
              <a:rPr lang="en-US" altLang="zh-TW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47000</a:t>
            </a:r>
            <a:r>
              <a:rPr lang="zh-TW" altLang="en-US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牛隻損失）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zh-TW" altLang="en-US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 </a:t>
            </a:r>
            <a:r>
              <a:rPr lang="en-US" altLang="zh-TW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1916</a:t>
            </a:r>
            <a:r>
              <a:rPr lang="zh-TW" altLang="en-US" sz="2600" b="1" dirty="0">
                <a:solidFill>
                  <a:srgbClr val="0000FF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年後，瘧疾死亡率逐步降低</a:t>
            </a:r>
          </a:p>
        </p:txBody>
      </p:sp>
    </p:spTree>
    <p:extLst>
      <p:ext uri="{BB962C8B-B14F-4D97-AF65-F5344CB8AC3E}">
        <p14:creationId xmlns:p14="http://schemas.microsoft.com/office/powerpoint/2010/main" val="409753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animBg="1"/>
      <p:bldP spid="137222" grpId="0" animBg="1"/>
      <p:bldP spid="10" grpId="0" animBg="1"/>
      <p:bldP spid="10" grpId="1" animBg="1"/>
      <p:bldP spid="137223" grpId="0" animBg="1"/>
      <p:bldP spid="13722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文字方塊 7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認識後藤新平</a:t>
            </a:r>
            <a:endParaRPr lang="zh-TW" altLang="en-US" sz="54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Picture 5" descr="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2" y="1563129"/>
            <a:ext cx="8529638" cy="5189538"/>
          </a:xfrm>
          <a:prstGeom prst="roundRect">
            <a:avLst>
              <a:gd name="adj" fmla="val 476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11"/>
          <p:cNvSpPr/>
          <p:nvPr/>
        </p:nvSpPr>
        <p:spPr>
          <a:xfrm>
            <a:off x="457200" y="1752600"/>
            <a:ext cx="4213448" cy="684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交通建設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郵政業務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560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3BE260-CB58-4765-9430-BB7E62742607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zh-TW" sz="1400" smtClean="0"/>
          </a:p>
        </p:txBody>
      </p:sp>
      <p:pic>
        <p:nvPicPr>
          <p:cNvPr id="57347" name="Picture 8" descr="01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388" y="115888"/>
            <a:ext cx="8766175" cy="5185320"/>
          </a:xfrm>
          <a:prstGeom prst="roundRect">
            <a:avLst>
              <a:gd name="adj" fmla="val 34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9"/>
          <p:cNvSpPr txBox="1">
            <a:spLocks noChangeArrowheads="1"/>
          </p:cNvSpPr>
          <p:nvPr/>
        </p:nvSpPr>
        <p:spPr bwMode="auto">
          <a:xfrm>
            <a:off x="147638" y="5434013"/>
            <a:ext cx="8769350" cy="1373187"/>
          </a:xfrm>
          <a:prstGeom prst="rect">
            <a:avLst/>
          </a:prstGeom>
          <a:solidFill>
            <a:srgbClr val="99CCFF">
              <a:alpha val="87057"/>
            </a:srgb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 dirty="0">
                <a:ea typeface="標楷體" panose="03000509000000000000" pitchFamily="65" charset="-120"/>
              </a:rPr>
              <a:t>為了東南亞軍事需求以及聯絡日本本地交通，日本重新整建基隆與高雄兩港口。並且配合縱貫鐵路，形成完整的運輸網絡。                            圖</a:t>
            </a:r>
            <a:r>
              <a:rPr lang="en-US" altLang="zh-TW" sz="2800" b="1" dirty="0">
                <a:ea typeface="標楷體" panose="03000509000000000000" pitchFamily="65" charset="-120"/>
              </a:rPr>
              <a:t>-</a:t>
            </a:r>
            <a:r>
              <a:rPr lang="zh-TW" altLang="en-US" sz="2800" b="1" dirty="0">
                <a:ea typeface="標楷體" panose="03000509000000000000" pitchFamily="65" charset="-120"/>
              </a:rPr>
              <a:t>翰林出版社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395536" y="296728"/>
            <a:ext cx="5184576" cy="684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交通建設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基隆港與高雄港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294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66A465-8017-4F15-AC86-222D97479F13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zh-TW" sz="1400" smtClean="0"/>
          </a:p>
        </p:txBody>
      </p:sp>
      <p:pic>
        <p:nvPicPr>
          <p:cNvPr id="58371" name="Picture 5" descr="0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950" y="144516"/>
            <a:ext cx="8856663" cy="5097041"/>
          </a:xfrm>
          <a:prstGeom prst="roundRect">
            <a:avLst>
              <a:gd name="adj" fmla="val 260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114300" y="5303448"/>
            <a:ext cx="8888413" cy="1512000"/>
          </a:xfrm>
          <a:prstGeom prst="rect">
            <a:avLst/>
          </a:prstGeom>
          <a:solidFill>
            <a:srgbClr val="99CCFF">
              <a:alpha val="74117"/>
            </a:srgbClr>
          </a:solidFill>
          <a:ln>
            <a:noFill/>
          </a:ln>
          <a:effectLst/>
          <a:extLst/>
        </p:spPr>
        <p:txBody>
          <a:bodyPr lIns="18000" tIns="0" rIns="1800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ea typeface="標楷體" panose="03000509000000000000" pitchFamily="65" charset="-120"/>
              </a:rPr>
              <a:t>日本時代的三大林場（阿里山、八仙山、太平山）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ea typeface="標楷體" panose="03000509000000000000" pitchFamily="65" charset="-120"/>
              </a:rPr>
              <a:t>但日本重視林業經營，砍伐之後，會在原地改種植柳杉，只是柳杉（日本的柳杉是很頂級的樹種！）並不適合臺灣環境，最終還是導致山林的災難，造成生態的破壞。                           圖</a:t>
            </a:r>
            <a:r>
              <a:rPr lang="en-US" altLang="zh-TW" sz="2400" b="1" dirty="0">
                <a:ea typeface="標楷體" panose="03000509000000000000" pitchFamily="65" charset="-120"/>
              </a:rPr>
              <a:t>-</a:t>
            </a:r>
            <a:r>
              <a:rPr lang="zh-TW" altLang="en-US" sz="2400" b="1" dirty="0">
                <a:ea typeface="標楷體" panose="03000509000000000000" pitchFamily="65" charset="-120"/>
              </a:rPr>
              <a:t>翰林出版社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395536" y="296728"/>
            <a:ext cx="4320480" cy="684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交通建設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阿里山鐵路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970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72FF49-19C8-4571-A088-2E95B12013AE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zh-TW" sz="1400" smtClean="0"/>
          </a:p>
        </p:txBody>
      </p:sp>
      <p:pic>
        <p:nvPicPr>
          <p:cNvPr id="59395" name="Picture 4" descr="縱貫鐵路通車大典-台中火車站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513" y="116632"/>
            <a:ext cx="8742362" cy="5458315"/>
          </a:xfrm>
          <a:prstGeom prst="roundRect">
            <a:avLst>
              <a:gd name="adj" fmla="val 195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154331" y="5674794"/>
            <a:ext cx="8785225" cy="1107996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/>
        </p:spPr>
        <p:txBody>
          <a:bodyPr t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 b="1" dirty="0">
                <a:ea typeface="標楷體" panose="03000509000000000000" pitchFamily="65" charset="-120"/>
              </a:rPr>
              <a:t>1899</a:t>
            </a:r>
            <a:r>
              <a:rPr lang="zh-TW" altLang="en-US" sz="2400" b="1" dirty="0">
                <a:ea typeface="標楷體" panose="03000509000000000000" pitchFamily="65" charset="-120"/>
              </a:rPr>
              <a:t>年起以發行公債方式興築縱貫鐵路，以</a:t>
            </a:r>
            <a:r>
              <a:rPr lang="en-US" altLang="zh-TW" sz="2400" b="1" dirty="0">
                <a:ea typeface="標楷體" panose="03000509000000000000" pitchFamily="65" charset="-120"/>
              </a:rPr>
              <a:t>10</a:t>
            </a:r>
            <a:r>
              <a:rPr lang="zh-TW" altLang="en-US" sz="2400" b="1" dirty="0">
                <a:ea typeface="標楷體" panose="03000509000000000000" pitchFamily="65" charset="-120"/>
              </a:rPr>
              <a:t>年為期，南北同時動工，</a:t>
            </a:r>
            <a:r>
              <a:rPr lang="en-US" altLang="zh-TW" sz="2400" b="1" dirty="0">
                <a:ea typeface="標楷體" panose="03000509000000000000" pitchFamily="65" charset="-120"/>
              </a:rPr>
              <a:t>1908</a:t>
            </a:r>
            <a:r>
              <a:rPr lang="zh-TW" altLang="en-US" sz="2400" b="1" dirty="0">
                <a:ea typeface="標楷體" panose="03000509000000000000" pitchFamily="65" charset="-120"/>
              </a:rPr>
              <a:t>年</a:t>
            </a:r>
            <a:r>
              <a:rPr lang="en-US" altLang="zh-TW" sz="2400" b="1" dirty="0">
                <a:ea typeface="標楷體" panose="03000509000000000000" pitchFamily="65" charset="-120"/>
              </a:rPr>
              <a:t>4</a:t>
            </a:r>
            <a:r>
              <a:rPr lang="zh-TW" altLang="en-US" sz="2400" b="1" dirty="0">
                <a:ea typeface="標楷體" panose="03000509000000000000" pitchFamily="65" charset="-120"/>
              </a:rPr>
              <a:t>月</a:t>
            </a:r>
            <a:r>
              <a:rPr lang="en-US" altLang="zh-TW" sz="2400" b="1" dirty="0">
                <a:ea typeface="標楷體" panose="03000509000000000000" pitchFamily="65" charset="-120"/>
              </a:rPr>
              <a:t>20</a:t>
            </a:r>
            <a:r>
              <a:rPr lang="zh-TW" altLang="en-US" sz="2400" b="1" dirty="0">
                <a:ea typeface="標楷體" panose="03000509000000000000" pitchFamily="65" charset="-120"/>
              </a:rPr>
              <a:t>日最困難的三義段打通，縱貫鐵路全線通車，完成劉銘傳的心願，打通臺灣南北交通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。 </a:t>
            </a:r>
            <a:r>
              <a:rPr lang="zh-TW" altLang="en-US" sz="2000" b="1" dirty="0" smtClean="0">
                <a:ea typeface="標楷體" panose="03000509000000000000" pitchFamily="65" charset="-120"/>
              </a:rPr>
              <a:t>本圖為全線通車儀式</a:t>
            </a:r>
            <a:endParaRPr lang="zh-TW" altLang="en-US" sz="2000" b="1" dirty="0">
              <a:ea typeface="標楷體" panose="03000509000000000000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395536" y="296728"/>
            <a:ext cx="4320480" cy="684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交通建設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縱貫鐵路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2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A202AB-23F5-4582-8899-2BB64787C4B0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zh-TW" sz="1400" smtClean="0"/>
          </a:p>
        </p:txBody>
      </p:sp>
      <p:pic>
        <p:nvPicPr>
          <p:cNvPr id="60419" name="Picture 4" descr="第一代站房1(台中火車站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357" y="-27384"/>
            <a:ext cx="914400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45125"/>
            <a:ext cx="9144000" cy="1412875"/>
          </a:xfrm>
          <a:solidFill>
            <a:srgbClr val="99CCFF"/>
          </a:solidFill>
        </p:spPr>
        <p:txBody>
          <a:bodyPr/>
          <a:lstStyle/>
          <a:p>
            <a:pPr marL="0" indent="0" eaLnBrk="1" hangingPunct="1">
              <a:lnSpc>
                <a:spcPts val="3200"/>
              </a:lnSpc>
              <a:spcBef>
                <a:spcPct val="0"/>
              </a:spcBef>
              <a:buFontTx/>
              <a:buNone/>
            </a:pPr>
            <a:r>
              <a:rPr lang="zh-TW" altLang="en-US" sz="2800" b="1" dirty="0" smtClean="0">
                <a:ea typeface="標楷體" panose="03000509000000000000" pitchFamily="65" charset="-120"/>
              </a:rPr>
              <a:t>臺中火車站的興建始於</a:t>
            </a:r>
            <a:r>
              <a:rPr lang="en-US" altLang="zh-TW" sz="2800" b="1" dirty="0" smtClean="0">
                <a:ea typeface="標楷體" panose="03000509000000000000" pitchFamily="65" charset="-120"/>
              </a:rPr>
              <a:t>1905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年，原稱為「臺中停車場」，首任驛長為塚澤力太郎。第一代的臺中車站，係一木造平房，與臺鐵現今的許多未改建小站類似。圖</a:t>
            </a:r>
            <a:r>
              <a:rPr lang="en-US" altLang="zh-TW" sz="2800" b="1" dirty="0" smtClean="0">
                <a:ea typeface="標楷體" panose="03000509000000000000" pitchFamily="65" charset="-120"/>
              </a:rPr>
              <a:t>-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臺中車站</a:t>
            </a:r>
            <a:r>
              <a:rPr lang="zh-TW" altLang="en-US" sz="3600" b="1" dirty="0" smtClean="0">
                <a:ea typeface="標楷體" panose="03000509000000000000" pitchFamily="65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760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9BFEA7-36AF-41A7-925F-35AA1231467F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zh-TW" sz="1400" smtClean="0"/>
          </a:p>
        </p:txBody>
      </p:sp>
      <p:pic>
        <p:nvPicPr>
          <p:cNvPr id="61443" name="Picture 2" descr="台中火車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13386" y="5733707"/>
            <a:ext cx="9144000" cy="11303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/>
        </p:spPr>
        <p:txBody>
          <a:bodyPr lIns="72000" tIns="10800" rIns="18000" bIns="10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400" b="1" dirty="0">
                <a:ea typeface="標楷體" panose="03000509000000000000" pitchFamily="65" charset="-120"/>
              </a:rPr>
              <a:t>為因應</a:t>
            </a:r>
            <a:r>
              <a:rPr lang="en-US" altLang="zh-TW" sz="2400" b="1" dirty="0">
                <a:ea typeface="標楷體" panose="03000509000000000000" pitchFamily="65" charset="-120"/>
              </a:rPr>
              <a:t>1908</a:t>
            </a:r>
            <a:r>
              <a:rPr lang="zh-TW" altLang="en-US" sz="2400" b="1" dirty="0">
                <a:ea typeface="標楷體" panose="03000509000000000000" pitchFamily="65" charset="-120"/>
              </a:rPr>
              <a:t>年臺灣縱貫鐵路通車典禮在臺中舉行，日本政府乃不惜重資，興建了巴洛克式建築外觀之車站，改稱「臺中驒」，即今日之臺中市火車站，則於</a:t>
            </a:r>
            <a:r>
              <a:rPr lang="en-US" altLang="zh-TW" sz="2400" b="1" dirty="0">
                <a:ea typeface="標楷體" panose="03000509000000000000" pitchFamily="65" charset="-120"/>
              </a:rPr>
              <a:t>1917</a:t>
            </a:r>
            <a:r>
              <a:rPr lang="zh-TW" altLang="en-US" sz="2400" b="1" dirty="0">
                <a:ea typeface="標楷體" panose="03000509000000000000" pitchFamily="65" charset="-120"/>
              </a:rPr>
              <a:t>年</a:t>
            </a:r>
            <a:r>
              <a:rPr lang="en-US" altLang="zh-TW" sz="2400" b="1" dirty="0">
                <a:ea typeface="標楷體" panose="03000509000000000000" pitchFamily="65" charset="-120"/>
              </a:rPr>
              <a:t>11</a:t>
            </a:r>
            <a:r>
              <a:rPr lang="zh-TW" altLang="en-US" sz="2400" b="1" dirty="0">
                <a:ea typeface="標楷體" panose="03000509000000000000" pitchFamily="65" charset="-120"/>
              </a:rPr>
              <a:t>月</a:t>
            </a:r>
            <a:r>
              <a:rPr lang="en-US" altLang="zh-TW" sz="2400" b="1" dirty="0">
                <a:ea typeface="標楷體" panose="03000509000000000000" pitchFamily="65" charset="-120"/>
              </a:rPr>
              <a:t>6</a:t>
            </a:r>
            <a:r>
              <a:rPr lang="zh-TW" altLang="en-US" sz="2400" b="1" dirty="0">
                <a:ea typeface="標楷體" panose="03000509000000000000" pitchFamily="65" charset="-120"/>
              </a:rPr>
              <a:t>日落成。圖</a:t>
            </a:r>
            <a:r>
              <a:rPr lang="en-US" altLang="zh-TW" sz="2400" b="1" dirty="0">
                <a:ea typeface="標楷體" panose="03000509000000000000" pitchFamily="65" charset="-120"/>
              </a:rPr>
              <a:t>-</a:t>
            </a:r>
            <a:r>
              <a:rPr lang="zh-TW" altLang="en-US" sz="2400" b="1" dirty="0">
                <a:ea typeface="標楷體" panose="03000509000000000000" pitchFamily="65" charset="-120"/>
              </a:rPr>
              <a:t>臺中車站</a:t>
            </a:r>
          </a:p>
        </p:txBody>
      </p:sp>
    </p:spTree>
    <p:extLst>
      <p:ext uri="{BB962C8B-B14F-4D97-AF65-F5344CB8AC3E}">
        <p14:creationId xmlns:p14="http://schemas.microsoft.com/office/powerpoint/2010/main" val="18399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7A5DAB-A742-4C5C-AEC1-DE6C2619CD71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zh-TW" sz="1400" smtClean="0"/>
          </a:p>
        </p:txBody>
      </p:sp>
      <p:pic>
        <p:nvPicPr>
          <p:cNvPr id="62467" name="Picture 4" descr="縱貫鐵路通車紀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17475"/>
            <a:ext cx="7920038" cy="5137150"/>
          </a:xfrm>
          <a:prstGeom prst="roundRect">
            <a:avLst>
              <a:gd name="adj" fmla="val 560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079" y="5323231"/>
            <a:ext cx="8039298" cy="1484312"/>
          </a:xfrm>
          <a:solidFill>
            <a:srgbClr val="99CCFF">
              <a:alpha val="70195"/>
            </a:srgbClr>
          </a:solidFill>
        </p:spPr>
        <p:txBody>
          <a:bodyPr lIns="0" tIns="0" rIns="0" bIns="0" anchor="ctr"/>
          <a:lstStyle/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2400" b="1" dirty="0" smtClean="0">
                <a:ea typeface="標楷體" panose="03000509000000000000" pitchFamily="65" charset="-120"/>
              </a:rPr>
              <a:t>1908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年</a:t>
            </a:r>
            <a:r>
              <a:rPr lang="en-US" altLang="zh-TW" sz="2400" b="1" dirty="0" smtClean="0">
                <a:ea typeface="標楷體" panose="03000509000000000000" pitchFamily="65" charset="-120"/>
              </a:rPr>
              <a:t>10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月</a:t>
            </a:r>
            <a:r>
              <a:rPr lang="en-US" altLang="zh-TW" sz="2400" b="1" dirty="0" smtClean="0">
                <a:ea typeface="標楷體" panose="03000509000000000000" pitchFamily="65" charset="-120"/>
              </a:rPr>
              <a:t>24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日，總督府發行「臺灣縱貫鐵道全通紀念繪葉書」，一套三張。本張圖案中間為濁水溪的鐵橋，右上為鐵道部前部長後藤新平，左上為時任部長「長谷川謹介」，背景為五個火車輪子。          圖、文：日治時期臺灣郵政史</a:t>
            </a:r>
          </a:p>
        </p:txBody>
      </p:sp>
    </p:spTree>
    <p:extLst>
      <p:ext uri="{BB962C8B-B14F-4D97-AF65-F5344CB8AC3E}">
        <p14:creationId xmlns:p14="http://schemas.microsoft.com/office/powerpoint/2010/main" val="69531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89CA5F-DAFB-4DB2-8A85-4C3AB1E18030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zh-TW" sz="1400" smtClean="0"/>
          </a:p>
        </p:txBody>
      </p:sp>
      <p:pic>
        <p:nvPicPr>
          <p:cNvPr id="63491" name="Picture 4" descr="湖心亭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0" y="5445125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800" b="1">
                <a:solidFill>
                  <a:schemeClr val="bg1"/>
                </a:solidFill>
                <a:ea typeface="標楷體" panose="03000509000000000000" pitchFamily="65" charset="-120"/>
              </a:rPr>
              <a:t>1908.10.24</a:t>
            </a:r>
            <a:r>
              <a:rPr lang="zh-TW" altLang="en-US" sz="2800" b="1">
                <a:solidFill>
                  <a:schemeClr val="bg1"/>
                </a:solidFill>
                <a:ea typeface="標楷體" panose="03000509000000000000" pitchFamily="65" charset="-120"/>
              </a:rPr>
              <a:t>縱貫鐵路全通，選擇臺中公園舉行慶祝大會，並在池中築「池亭」以供日本載仁親王觀覽休憩場所。民國</a:t>
            </a:r>
            <a:r>
              <a:rPr lang="en-US" altLang="zh-TW" sz="2800" b="1">
                <a:solidFill>
                  <a:schemeClr val="bg1"/>
                </a:solidFill>
                <a:ea typeface="標楷體" panose="03000509000000000000" pitchFamily="65" charset="-120"/>
              </a:rPr>
              <a:t>88</a:t>
            </a:r>
            <a:r>
              <a:rPr lang="zh-TW" altLang="en-US" sz="2800" b="1">
                <a:solidFill>
                  <a:schemeClr val="bg1"/>
                </a:solidFill>
                <a:ea typeface="標楷體" panose="03000509000000000000" pitchFamily="65" charset="-120"/>
              </a:rPr>
              <a:t>年臺中市政府公告為古蹟，並命名為湖心亭。</a:t>
            </a:r>
          </a:p>
        </p:txBody>
      </p:sp>
      <p:pic>
        <p:nvPicPr>
          <p:cNvPr id="63493" name="Picture 8" descr="002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-26988"/>
            <a:ext cx="1979613" cy="18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9" descr="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44450"/>
            <a:ext cx="16557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45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4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4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馬關條約</a:t>
            </a:r>
            <a:endParaRPr lang="zh-TW" altLang="en-US" sz="44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3" name="圓角矩形 2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4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4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4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唐景崧</a:t>
            </a:r>
            <a:endParaRPr lang="zh-TW" altLang="en-US" sz="44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59662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4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4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藍地黃虎旗</a:t>
            </a:r>
            <a:endParaRPr lang="zh-TW" altLang="en-US" sz="44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66" y="1151930"/>
            <a:ext cx="2005758" cy="57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6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三大陋習之一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專賣品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0424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杜聰明、台北更生院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783492"/>
            <a:ext cx="222523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3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1.1930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</a:t>
            </a:r>
            <a:endParaRPr lang="en-US" altLang="zh-TW" sz="4000" b="1" dirty="0" smtClean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霧社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0424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賽德克族頭目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28" y="1307756"/>
            <a:ext cx="2225233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6294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蔣渭水、林獻堂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6294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36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36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36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夏季學校、美台團、讀報社</a:t>
            </a:r>
            <a:endParaRPr lang="zh-TW" altLang="en-US" sz="36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6520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3.1927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年分裂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447800"/>
            <a:ext cx="1511939" cy="50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5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醫師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清信醫院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0424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產婆學校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89" y="1828800"/>
            <a:ext cx="2225233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5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原料採取區域制度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台灣製糖株式會社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0424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第一憨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72" y="1169939"/>
            <a:ext cx="2034745" cy="5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3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北白川宮能久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澳底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  <a:sym typeface="Wingdings" panose="05000000000000000000" pitchFamily="2" charset="2"/>
              </a:rPr>
              <a:t></a:t>
            </a:r>
            <a:r>
              <a:rPr lang="zh-TW" altLang="en-US" sz="4000" b="1" dirty="0">
                <a:latin typeface="華康粗圓體" panose="020F0709000000000000" pitchFamily="49" charset="-120"/>
                <a:ea typeface="華康粗圓體" panose="020F0709000000000000" pitchFamily="49" charset="-120"/>
                <a:sym typeface="Wingdings" panose="05000000000000000000" pitchFamily="2" charset="2"/>
              </a:rPr>
              <a:t>八卦山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  <a:sym typeface="Wingdings" panose="05000000000000000000" pitchFamily="2" charset="2"/>
              </a:rPr>
              <a:t>台南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0424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吳湯興、徐驤、姜紹祖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344826"/>
            <a:ext cx="2225233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1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1.1947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查緝私煙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0424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二十一師的清鄉、綏靖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66" y="1151930"/>
            <a:ext cx="2005758" cy="57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3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台灣大學教職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二二八事件罹難者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0424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台灣第一位哲學博士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28" y="1828800"/>
            <a:ext cx="2225233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9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台灣民主國國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4838"/>
            <a:ext cx="6271054" cy="539016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676400" y="57150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挑戰結束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751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台中中學（台中一中）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台灣議會設置請願運動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0424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阿罩霧三少爺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28" y="1905000"/>
            <a:ext cx="2225233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桃園大圳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大洋丸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0424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嘉南大圳之父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575485"/>
            <a:ext cx="2225233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58674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德國商船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58674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台灣巡撫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5867400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台灣民主國總統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981200"/>
            <a:ext cx="2225233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1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抗日事件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大明慈悲國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0424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西來庵事件首腦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981200"/>
            <a:ext cx="2225233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8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4770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台灣總督府醫學校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4770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創立台灣文化協會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4996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同胞需團結，團結真有力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787611"/>
            <a:ext cx="2219136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34529"/>
          </a:xfrm>
          <a:prstGeom prst="roundRect">
            <a:avLst>
              <a:gd name="adj" fmla="val 3312"/>
            </a:avLst>
          </a:prstGeom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4" name="圓角矩形 3"/>
          <p:cNvSpPr>
            <a:spLocks noChangeArrowheads="1"/>
          </p:cNvSpPr>
          <p:nvPr/>
        </p:nvSpPr>
        <p:spPr bwMode="auto">
          <a:xfrm>
            <a:off x="381000" y="17526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米店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sym typeface="Wingdings" panose="05000000000000000000" pitchFamily="2" charset="2"/>
              </a:rPr>
              <a:t></a:t>
            </a:r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PVC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圓角矩形 3"/>
          <p:cNvSpPr>
            <a:spLocks noChangeArrowheads="1"/>
          </p:cNvSpPr>
          <p:nvPr/>
        </p:nvSpPr>
        <p:spPr bwMode="auto">
          <a:xfrm>
            <a:off x="381000" y="3352800"/>
            <a:ext cx="6019800" cy="1066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2.</a:t>
            </a:r>
            <a:r>
              <a:rPr lang="zh-TW" altLang="en-US" sz="4000" b="1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長庚護專</a:t>
            </a:r>
            <a:endParaRPr lang="zh-TW" altLang="en-US" sz="40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3"/>
          <p:cNvSpPr>
            <a:spLocks noChangeArrowheads="1"/>
          </p:cNvSpPr>
          <p:nvPr/>
        </p:nvSpPr>
        <p:spPr bwMode="auto">
          <a:xfrm>
            <a:off x="358346" y="5029200"/>
            <a:ext cx="6042454" cy="1066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4000" b="1" dirty="0" smtClean="0">
                <a:solidFill>
                  <a:schemeClr val="bg1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台塑石化</a:t>
            </a:r>
            <a:endParaRPr lang="zh-TW" altLang="en-US" sz="4000" b="1" dirty="0">
              <a:solidFill>
                <a:schemeClr val="bg1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8346" y="228600"/>
            <a:ext cx="550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華康儷粗圓" panose="020F0709000000000000" pitchFamily="49" charset="-120"/>
                <a:ea typeface="華康儷粗圓" panose="020F0709000000000000" pitchFamily="49" charset="-120"/>
              </a:rPr>
              <a:t>台灣歷史攻城戰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225745" y="253313"/>
            <a:ext cx="2743200" cy="8382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爾摩沙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探險趣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981200"/>
            <a:ext cx="2225233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0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850</TotalTime>
  <Words>1725</Words>
  <Application>Microsoft Office PowerPoint</Application>
  <PresentationFormat>如螢幕大小 (4:3)</PresentationFormat>
  <Paragraphs>214</Paragraphs>
  <Slides>38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9" baseType="lpstr">
      <vt:lpstr>華康粗圓體</vt:lpstr>
      <vt:lpstr>華康超黑體</vt:lpstr>
      <vt:lpstr>華康儷粗圓</vt:lpstr>
      <vt:lpstr>新細明體</vt:lpstr>
      <vt:lpstr>標楷體</vt:lpstr>
      <vt:lpstr>Arial</vt:lpstr>
      <vt:lpstr>Times New Roman</vt:lpstr>
      <vt:lpstr>Wingdings</vt:lpstr>
      <vt:lpstr>Wingdings 2</vt:lpstr>
      <vt:lpstr>Wingdings 3</vt:lpstr>
      <vt:lpstr>預設簡報設計</vt:lpstr>
      <vt:lpstr>台灣歷史攻城戰 《 福爾摩沙探險趣-3 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panda</dc:creator>
  <cp:lastModifiedBy>panda</cp:lastModifiedBy>
  <cp:revision>102</cp:revision>
  <cp:lastPrinted>1601-01-01T00:00:00Z</cp:lastPrinted>
  <dcterms:created xsi:type="dcterms:W3CDTF">1601-01-01T00:00:00Z</dcterms:created>
  <dcterms:modified xsi:type="dcterms:W3CDTF">2017-09-17T15:04:33Z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