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61" r:id="rId5"/>
    <p:sldId id="259" r:id="rId6"/>
    <p:sldId id="262" r:id="rId7"/>
    <p:sldId id="276" r:id="rId8"/>
    <p:sldId id="267" r:id="rId9"/>
    <p:sldId id="268" r:id="rId10"/>
    <p:sldId id="263" r:id="rId11"/>
    <p:sldId id="275" r:id="rId12"/>
    <p:sldId id="269" r:id="rId13"/>
    <p:sldId id="270" r:id="rId14"/>
    <p:sldId id="271" r:id="rId15"/>
    <p:sldId id="272" r:id="rId16"/>
    <p:sldId id="273" r:id="rId17"/>
    <p:sldId id="274" r:id="rId18"/>
    <p:sldId id="266" r:id="rId19"/>
    <p:sldId id="265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53B272-A565-4065-BF12-2FA8DDD23FC9}" type="datetimeFigureOut">
              <a:rPr lang="zh-TW" altLang="en-US" smtClean="0"/>
              <a:t>2023/3/1 Wednesday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2023/3/1 Wednesday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2023/3/1 Wednesday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2023/3/1 Wednesday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2023/3/1 Wednesday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2023/3/1 Wednesday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2023/3/1 Wednesday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2023/3/1 Wednesday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2023/3/1 Wednesday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2023/3/1 Wednesday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2023/3/1 Wednesday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153B272-A565-4065-BF12-2FA8DDD23FC9}" type="datetimeFigureOut">
              <a:rPr lang="zh-TW" altLang="en-US" smtClean="0"/>
              <a:t>2023/3/1 Wednesday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3890863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latin typeface="標楷體" pitchFamily="65" charset="-120"/>
                <a:ea typeface="標楷體" pitchFamily="65" charset="-120"/>
              </a:rPr>
              <a:t>學校日：五一</a:t>
            </a:r>
            <a:br>
              <a:rPr lang="en-US" altLang="zh-TW" sz="6600" dirty="0"/>
            </a:br>
            <a:br>
              <a:rPr lang="en-US" altLang="zh-TW" sz="66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歡迎各位家長！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004048" y="5661248"/>
            <a:ext cx="3632448" cy="766936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報告者：洪翊珊老師</a:t>
            </a:r>
          </a:p>
        </p:txBody>
      </p:sp>
    </p:spTree>
    <p:extLst>
      <p:ext uri="{BB962C8B-B14F-4D97-AF65-F5344CB8AC3E}">
        <p14:creationId xmlns:p14="http://schemas.microsoft.com/office/powerpoint/2010/main" val="3456248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039497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生字九格本、預習本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甲、乙本成語造句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課文生字七字詩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習作、句型本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圈詞本（可減免）、國重點本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作文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課外補充</a:t>
            </a:r>
            <a:r>
              <a:rPr lang="en-US" altLang="zh-TW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-</a:t>
            </a:r>
            <a:r>
              <a:rPr lang="zh-TW" altLang="en-US" sz="2800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成語：出口成章、閱讀：品學堂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國語課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作業</a:t>
            </a:r>
          </a:p>
        </p:txBody>
      </p:sp>
    </p:spTree>
    <p:extLst>
      <p:ext uri="{BB962C8B-B14F-4D97-AF65-F5344CB8AC3E}">
        <p14:creationId xmlns:p14="http://schemas.microsoft.com/office/powerpoint/2010/main" val="1435450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TW" altLang="en-US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上課方式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老師講解 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個人解題  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小組討論 </a:t>
            </a:r>
          </a:p>
          <a:p>
            <a:pPr>
              <a:lnSpc>
                <a:spcPct val="90000"/>
              </a:lnSpc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實物操作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5.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上台報告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講解解題方法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lnSpc>
                <a:spcPct val="90000"/>
              </a:lnSpc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遊戲互動　　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7.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筆記整理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作業內容</a:t>
            </a:r>
            <a:endParaRPr lang="en-US" altLang="zh-TW" dirty="0">
              <a:solidFill>
                <a:srgbClr val="80008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 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課本  　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習作  　　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數重　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　　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考卷　　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計算高手　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挑戰題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buNone/>
            </a:pPr>
            <a:endParaRPr lang="en-US" altLang="zh-TW" dirty="0">
              <a:solidFill>
                <a:srgbClr val="80008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數學課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491743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4900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TW" altLang="en-US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教學困境</a:t>
            </a:r>
            <a:br>
              <a:rPr lang="en-US" altLang="zh-TW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學生的學習差距偏大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我的努力</a:t>
            </a:r>
            <a:br>
              <a:rPr lang="en-US" altLang="zh-TW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課本習題課堂上練習，以左右檢查、老師批改的方式督促確實練習。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上課以問答的方式，吸引學生注意力。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隨堂標示重點及關鍵字詞。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單元教學完畢後，進行單元測驗，由老師出題，講解並訂正。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學期中及寒、暑假皆親自帶學習扶助課程，希望能達到扶弱的效果，以降低學習差距。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數學課</a:t>
            </a:r>
          </a:p>
        </p:txBody>
      </p:sp>
    </p:spTree>
    <p:extLst>
      <p:ext uri="{BB962C8B-B14F-4D97-AF65-F5344CB8AC3E}">
        <p14:creationId xmlns:p14="http://schemas.microsoft.com/office/powerpoint/2010/main" val="405096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99247" y="2248347"/>
            <a:ext cx="8193233" cy="4276997"/>
          </a:xfrm>
        </p:spPr>
        <p:txBody>
          <a:bodyPr>
            <a:normAutofit fontScale="92500" lnSpcReduction="10000"/>
          </a:bodyPr>
          <a:lstStyle/>
          <a:p>
            <a:r>
              <a:rPr lang="zh-TW" altLang="zh-TW" dirty="0"/>
              <a:t>宜蘭傳藝校外教學：</a:t>
            </a:r>
            <a:r>
              <a:rPr lang="en-US" altLang="zh-TW" dirty="0"/>
              <a:t>03</a:t>
            </a:r>
            <a:r>
              <a:rPr lang="zh-TW" altLang="zh-TW" dirty="0"/>
              <a:t>月</a:t>
            </a:r>
            <a:r>
              <a:rPr lang="en-US" altLang="zh-TW" dirty="0"/>
              <a:t>17</a:t>
            </a:r>
            <a:r>
              <a:rPr lang="zh-TW" altLang="zh-TW" dirty="0"/>
              <a:t>日</a:t>
            </a:r>
            <a:r>
              <a:rPr lang="en-US" altLang="zh-TW" dirty="0"/>
              <a:t>(</a:t>
            </a:r>
            <a:r>
              <a:rPr lang="zh-TW" altLang="zh-TW" dirty="0"/>
              <a:t>五</a:t>
            </a:r>
            <a:r>
              <a:rPr lang="en-US" altLang="zh-TW" dirty="0"/>
              <a:t>)</a:t>
            </a:r>
            <a:endParaRPr lang="zh-TW" altLang="zh-TW" dirty="0"/>
          </a:p>
          <a:p>
            <a:r>
              <a:rPr lang="zh-TW" altLang="zh-TW" dirty="0"/>
              <a:t>期中評量：</a:t>
            </a:r>
            <a:r>
              <a:rPr lang="en-US" altLang="zh-TW" dirty="0"/>
              <a:t>04</a:t>
            </a:r>
            <a:r>
              <a:rPr lang="zh-TW" altLang="zh-TW" dirty="0"/>
              <a:t>月</a:t>
            </a:r>
            <a:r>
              <a:rPr lang="en-US" altLang="zh-TW" dirty="0"/>
              <a:t>13</a:t>
            </a:r>
            <a:r>
              <a:rPr lang="zh-TW" altLang="zh-TW" dirty="0"/>
              <a:t>日</a:t>
            </a:r>
            <a:r>
              <a:rPr lang="en-US" altLang="zh-TW" dirty="0"/>
              <a:t>(</a:t>
            </a:r>
            <a:r>
              <a:rPr lang="zh-TW" altLang="zh-TW" dirty="0"/>
              <a:t>四</a:t>
            </a:r>
            <a:r>
              <a:rPr lang="en-US" altLang="zh-TW" dirty="0"/>
              <a:t>)</a:t>
            </a:r>
            <a:r>
              <a:rPr lang="zh-TW" altLang="zh-TW" dirty="0"/>
              <a:t>、</a:t>
            </a:r>
            <a:r>
              <a:rPr lang="en-US" altLang="zh-TW" dirty="0"/>
              <a:t>04</a:t>
            </a:r>
            <a:r>
              <a:rPr lang="zh-TW" altLang="zh-TW" dirty="0"/>
              <a:t>月</a:t>
            </a:r>
            <a:r>
              <a:rPr lang="en-US" altLang="zh-TW" dirty="0"/>
              <a:t>14</a:t>
            </a:r>
            <a:r>
              <a:rPr lang="zh-TW" altLang="zh-TW" dirty="0"/>
              <a:t>日</a:t>
            </a:r>
            <a:r>
              <a:rPr lang="en-US" altLang="zh-TW" dirty="0"/>
              <a:t>(</a:t>
            </a:r>
            <a:r>
              <a:rPr lang="zh-TW" altLang="zh-TW" dirty="0"/>
              <a:t>五</a:t>
            </a:r>
            <a:r>
              <a:rPr lang="en-US" altLang="zh-TW" dirty="0"/>
              <a:t>)</a:t>
            </a:r>
            <a:r>
              <a:rPr lang="zh-TW" altLang="zh-TW" dirty="0"/>
              <a:t>　</a:t>
            </a:r>
          </a:p>
          <a:p>
            <a:r>
              <a:rPr lang="zh-TW" altLang="en-US" dirty="0"/>
              <a:t>五年級校外教學</a:t>
            </a:r>
            <a:r>
              <a:rPr lang="en-US" altLang="zh-TW" dirty="0"/>
              <a:t>(</a:t>
            </a:r>
            <a:r>
              <a:rPr lang="zh-TW" altLang="en-US" dirty="0"/>
              <a:t>動物園</a:t>
            </a:r>
            <a:r>
              <a:rPr lang="en-US" altLang="zh-TW" dirty="0"/>
              <a:t>)</a:t>
            </a:r>
            <a:r>
              <a:rPr lang="zh-TW" altLang="en-US" dirty="0"/>
              <a:t>：</a:t>
            </a:r>
            <a:r>
              <a:rPr lang="en-US" altLang="zh-TW" dirty="0"/>
              <a:t>04</a:t>
            </a:r>
            <a:r>
              <a:rPr lang="zh-TW" altLang="zh-TW" dirty="0"/>
              <a:t>月</a:t>
            </a:r>
            <a:r>
              <a:rPr lang="en-US" altLang="zh-TW" dirty="0"/>
              <a:t>21</a:t>
            </a:r>
            <a:r>
              <a:rPr lang="zh-TW" altLang="zh-TW" dirty="0"/>
              <a:t>日</a:t>
            </a:r>
            <a:r>
              <a:rPr lang="en-US" altLang="zh-TW" dirty="0"/>
              <a:t>(</a:t>
            </a:r>
            <a:r>
              <a:rPr lang="zh-TW" altLang="en-US" dirty="0"/>
              <a:t>五</a:t>
            </a:r>
            <a:r>
              <a:rPr lang="en-US" altLang="zh-TW" dirty="0"/>
              <a:t>)</a:t>
            </a:r>
          </a:p>
          <a:p>
            <a:r>
              <a:rPr lang="zh-TW" altLang="zh-TW" dirty="0"/>
              <a:t>作家有約：</a:t>
            </a:r>
            <a:r>
              <a:rPr lang="en-US" altLang="zh-TW" dirty="0"/>
              <a:t>04</a:t>
            </a:r>
            <a:r>
              <a:rPr lang="zh-TW" altLang="zh-TW" dirty="0"/>
              <a:t>月</a:t>
            </a:r>
            <a:r>
              <a:rPr lang="en-US" altLang="zh-TW" dirty="0"/>
              <a:t>27</a:t>
            </a:r>
            <a:r>
              <a:rPr lang="zh-TW" altLang="zh-TW" dirty="0"/>
              <a:t>日</a:t>
            </a:r>
            <a:r>
              <a:rPr lang="en-US" altLang="zh-TW" dirty="0"/>
              <a:t>(</a:t>
            </a:r>
            <a:r>
              <a:rPr lang="zh-TW" altLang="zh-TW" dirty="0"/>
              <a:t>四</a:t>
            </a:r>
            <a:r>
              <a:rPr lang="en-US" altLang="zh-TW" dirty="0"/>
              <a:t>)    </a:t>
            </a:r>
            <a:endParaRPr lang="zh-TW" altLang="zh-TW" dirty="0"/>
          </a:p>
          <a:p>
            <a:r>
              <a:rPr lang="zh-TW" altLang="zh-TW" dirty="0"/>
              <a:t>小市長選舉：</a:t>
            </a:r>
            <a:r>
              <a:rPr lang="en-US" altLang="zh-TW" dirty="0"/>
              <a:t>05</a:t>
            </a:r>
            <a:r>
              <a:rPr lang="zh-TW" altLang="zh-TW" dirty="0"/>
              <a:t>月</a:t>
            </a:r>
            <a:r>
              <a:rPr lang="en-US" altLang="zh-TW" dirty="0"/>
              <a:t>16</a:t>
            </a:r>
            <a:r>
              <a:rPr lang="zh-TW" altLang="zh-TW" dirty="0"/>
              <a:t>日</a:t>
            </a:r>
            <a:r>
              <a:rPr lang="en-US" altLang="zh-TW" dirty="0"/>
              <a:t>(</a:t>
            </a:r>
            <a:r>
              <a:rPr lang="zh-TW" altLang="zh-TW" dirty="0"/>
              <a:t>二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學力檢測：</a:t>
            </a:r>
            <a:r>
              <a:rPr lang="en-US" altLang="zh-TW" dirty="0"/>
              <a:t>05</a:t>
            </a:r>
            <a:r>
              <a:rPr lang="zh-TW" altLang="zh-TW" dirty="0"/>
              <a:t>月</a:t>
            </a:r>
            <a:r>
              <a:rPr lang="en-US" altLang="zh-TW" dirty="0"/>
              <a:t>25</a:t>
            </a:r>
            <a:r>
              <a:rPr lang="zh-TW" altLang="zh-TW" dirty="0"/>
              <a:t>日</a:t>
            </a:r>
            <a:r>
              <a:rPr lang="en-US" altLang="zh-TW" dirty="0"/>
              <a:t>(</a:t>
            </a:r>
            <a:r>
              <a:rPr lang="zh-TW" altLang="en-US" dirty="0"/>
              <a:t>四</a:t>
            </a:r>
            <a:r>
              <a:rPr lang="en-US" altLang="zh-TW" dirty="0"/>
              <a:t>)</a:t>
            </a:r>
            <a:r>
              <a:rPr lang="zh-TW" altLang="en-US" dirty="0"/>
              <a:t>、</a:t>
            </a:r>
            <a:r>
              <a:rPr lang="en-US" altLang="zh-TW" dirty="0"/>
              <a:t>05</a:t>
            </a:r>
            <a:r>
              <a:rPr lang="zh-TW" altLang="zh-TW" dirty="0"/>
              <a:t>月</a:t>
            </a:r>
            <a:r>
              <a:rPr lang="en-US" altLang="zh-TW" dirty="0"/>
              <a:t>26</a:t>
            </a:r>
            <a:r>
              <a:rPr lang="zh-TW" altLang="zh-TW" dirty="0"/>
              <a:t>日</a:t>
            </a:r>
            <a:r>
              <a:rPr lang="en-US" altLang="zh-TW" dirty="0"/>
              <a:t>(</a:t>
            </a:r>
            <a:r>
              <a:rPr lang="zh-TW" altLang="en-US" dirty="0"/>
              <a:t>五</a:t>
            </a:r>
            <a:r>
              <a:rPr lang="en-US" altLang="zh-TW" dirty="0"/>
              <a:t>)</a:t>
            </a:r>
            <a:endParaRPr lang="zh-TW" altLang="zh-TW" dirty="0"/>
          </a:p>
          <a:p>
            <a:r>
              <a:rPr lang="zh-TW" altLang="zh-TW" dirty="0"/>
              <a:t>期末評量：</a:t>
            </a:r>
            <a:r>
              <a:rPr lang="en-US" altLang="zh-TW" dirty="0"/>
              <a:t>06</a:t>
            </a:r>
            <a:r>
              <a:rPr lang="zh-TW" altLang="zh-TW" dirty="0"/>
              <a:t>月</a:t>
            </a:r>
            <a:r>
              <a:rPr lang="en-US" altLang="zh-TW" dirty="0"/>
              <a:t>20</a:t>
            </a:r>
            <a:r>
              <a:rPr lang="zh-TW" altLang="zh-TW" dirty="0"/>
              <a:t>日</a:t>
            </a:r>
            <a:r>
              <a:rPr lang="en-US" altLang="zh-TW" dirty="0"/>
              <a:t>(</a:t>
            </a:r>
            <a:r>
              <a:rPr lang="zh-TW" altLang="zh-TW" dirty="0"/>
              <a:t>二</a:t>
            </a:r>
            <a:r>
              <a:rPr lang="en-US" altLang="zh-TW" dirty="0"/>
              <a:t>)</a:t>
            </a:r>
            <a:r>
              <a:rPr lang="zh-TW" altLang="zh-TW" dirty="0"/>
              <a:t>、</a:t>
            </a:r>
            <a:r>
              <a:rPr lang="en-US" altLang="zh-TW" dirty="0"/>
              <a:t>06</a:t>
            </a:r>
            <a:r>
              <a:rPr lang="zh-TW" altLang="zh-TW" dirty="0"/>
              <a:t>月</a:t>
            </a:r>
            <a:r>
              <a:rPr lang="en-US" altLang="zh-TW" dirty="0"/>
              <a:t>21</a:t>
            </a:r>
            <a:r>
              <a:rPr lang="zh-TW" altLang="zh-TW" dirty="0"/>
              <a:t>日</a:t>
            </a:r>
            <a:r>
              <a:rPr lang="en-US" altLang="zh-TW" dirty="0"/>
              <a:t>(</a:t>
            </a:r>
            <a:r>
              <a:rPr lang="zh-TW" altLang="zh-TW" dirty="0"/>
              <a:t>三</a:t>
            </a:r>
            <a:r>
              <a:rPr lang="en-US" altLang="zh-TW" dirty="0"/>
              <a:t>)</a:t>
            </a:r>
          </a:p>
          <a:p>
            <a:r>
              <a:rPr lang="zh-TW" altLang="zh-TW" dirty="0"/>
              <a:t>期末同樂會：</a:t>
            </a:r>
            <a:r>
              <a:rPr lang="en-US" altLang="zh-TW" dirty="0"/>
              <a:t>06</a:t>
            </a:r>
            <a:r>
              <a:rPr lang="zh-TW" altLang="zh-TW" dirty="0"/>
              <a:t>月</a:t>
            </a:r>
            <a:r>
              <a:rPr lang="en-US" altLang="zh-TW" dirty="0"/>
              <a:t>27</a:t>
            </a:r>
            <a:r>
              <a:rPr lang="zh-TW" altLang="zh-TW" dirty="0"/>
              <a:t>日</a:t>
            </a:r>
            <a:r>
              <a:rPr lang="en-US" altLang="zh-TW" dirty="0"/>
              <a:t>(</a:t>
            </a:r>
            <a:r>
              <a:rPr lang="zh-TW" altLang="zh-TW" dirty="0"/>
              <a:t>二</a:t>
            </a:r>
            <a:r>
              <a:rPr lang="en-US" altLang="zh-TW" dirty="0"/>
              <a:t>) </a:t>
            </a:r>
          </a:p>
          <a:p>
            <a:r>
              <a:rPr lang="zh-TW" altLang="zh-TW" dirty="0"/>
              <a:t>兒童新樂園校外教學：</a:t>
            </a:r>
            <a:r>
              <a:rPr lang="en-US" altLang="zh-TW" dirty="0"/>
              <a:t>06</a:t>
            </a:r>
            <a:r>
              <a:rPr lang="zh-TW" altLang="zh-TW" dirty="0"/>
              <a:t>月</a:t>
            </a:r>
            <a:r>
              <a:rPr lang="en-US" altLang="zh-TW" dirty="0"/>
              <a:t>29</a:t>
            </a:r>
            <a:r>
              <a:rPr lang="zh-TW" altLang="zh-TW" dirty="0"/>
              <a:t>日</a:t>
            </a:r>
            <a:r>
              <a:rPr lang="en-US" altLang="zh-TW" dirty="0"/>
              <a:t>(</a:t>
            </a:r>
            <a:r>
              <a:rPr lang="zh-TW" altLang="zh-TW" dirty="0"/>
              <a:t>四</a:t>
            </a:r>
            <a:r>
              <a:rPr lang="en-US" altLang="zh-TW" dirty="0"/>
              <a:t>)</a:t>
            </a:r>
            <a:br>
              <a:rPr lang="en-US" altLang="zh-TW" dirty="0"/>
            </a:br>
            <a:r>
              <a:rPr lang="en-US" altLang="zh-TW" dirty="0">
                <a:solidFill>
                  <a:srgbClr val="FF0000"/>
                </a:solidFill>
              </a:rPr>
              <a:t>&lt;</a:t>
            </a:r>
            <a:r>
              <a:rPr lang="zh-TW" altLang="zh-TW" dirty="0">
                <a:solidFill>
                  <a:srgbClr val="FF0000"/>
                </a:solidFill>
              </a:rPr>
              <a:t>此項需評估班級日常表現，再確認是否成行</a:t>
            </a:r>
            <a:r>
              <a:rPr lang="en-US" altLang="zh-TW" dirty="0">
                <a:solidFill>
                  <a:srgbClr val="FF0000"/>
                </a:solidFill>
              </a:rPr>
              <a:t>&gt;</a:t>
            </a:r>
            <a:endParaRPr lang="zh-TW" altLang="zh-TW" dirty="0">
              <a:solidFill>
                <a:srgbClr val="FF0000"/>
              </a:solidFill>
            </a:endParaRPr>
          </a:p>
          <a:p>
            <a:r>
              <a:rPr lang="en-US" altLang="zh-TW" dirty="0"/>
              <a:t> </a:t>
            </a:r>
            <a:r>
              <a:rPr lang="zh-TW" altLang="zh-TW" dirty="0"/>
              <a:t>結業式：</a:t>
            </a:r>
            <a:r>
              <a:rPr lang="en-US" altLang="zh-TW" dirty="0"/>
              <a:t>06</a:t>
            </a:r>
            <a:r>
              <a:rPr lang="zh-TW" altLang="zh-TW" dirty="0"/>
              <a:t>月</a:t>
            </a:r>
            <a:r>
              <a:rPr lang="en-US" altLang="zh-TW" dirty="0"/>
              <a:t>30</a:t>
            </a:r>
            <a:r>
              <a:rPr lang="zh-TW" altLang="zh-TW" dirty="0"/>
              <a:t>日</a:t>
            </a:r>
            <a:r>
              <a:rPr lang="en-US" altLang="zh-TW" dirty="0"/>
              <a:t>(</a:t>
            </a:r>
            <a:r>
              <a:rPr lang="zh-TW" altLang="zh-TW" dirty="0"/>
              <a:t>五</a:t>
            </a:r>
            <a:r>
              <a:rPr lang="en-US" altLang="zh-TW" dirty="0"/>
              <a:t>)  </a:t>
            </a:r>
            <a:endParaRPr lang="en-US" altLang="zh-TW" sz="22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40000"/>
              </a:spcBef>
              <a:buClr>
                <a:srgbClr val="660066"/>
              </a:buClr>
              <a:buSzPct val="25000"/>
              <a:buNone/>
            </a:pPr>
            <a:endParaRPr lang="en-US" altLang="zh-TW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40000"/>
              </a:spcBef>
              <a:buClr>
                <a:srgbClr val="660066"/>
              </a:buClr>
              <a:buSzPct val="25000"/>
              <a:buNone/>
            </a:pPr>
            <a:endParaRPr lang="en-US" altLang="zh-TW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重要活動</a:t>
            </a:r>
          </a:p>
        </p:txBody>
      </p:sp>
    </p:spTree>
    <p:extLst>
      <p:ext uri="{BB962C8B-B14F-4D97-AF65-F5344CB8AC3E}">
        <p14:creationId xmlns:p14="http://schemas.microsoft.com/office/powerpoint/2010/main" val="405096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60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班級費用需求</a:t>
            </a:r>
            <a:endParaRPr lang="en-US" altLang="zh-TW" sz="3600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3600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人力需求</a:t>
            </a:r>
            <a:br>
              <a:rPr lang="en-US" altLang="zh-TW" sz="360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感謝班級家長們一路以來的支持與協助，未來也請家長們多多海涵，謝謝。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endParaRPr lang="en-US" altLang="zh-TW" sz="3600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班務需求</a:t>
            </a:r>
          </a:p>
        </p:txBody>
      </p:sp>
    </p:spTree>
    <p:extLst>
      <p:ext uri="{BB962C8B-B14F-4D97-AF65-F5344CB8AC3E}">
        <p14:creationId xmlns:p14="http://schemas.microsoft.com/office/powerpoint/2010/main" val="405096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每一個在生命裡出現的人，都有原因。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喜歡你的人给了你温暖和勇氣；你喜歡的人讓你學會了愛和自持；你不喜歡的人教會你寬容與尊重；不喜歡你的人，讓你自省與成長。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没有人是無缘無故出現在生命裡的，每一個人的出現都有原因，都值得感激。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生命裡的人</a:t>
            </a:r>
          </a:p>
        </p:txBody>
      </p:sp>
    </p:spTree>
    <p:extLst>
      <p:ext uri="{BB962C8B-B14F-4D97-AF65-F5344CB8AC3E}">
        <p14:creationId xmlns:p14="http://schemas.microsoft.com/office/powerpoint/2010/main" val="405096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99247" y="2996952"/>
            <a:ext cx="7745505" cy="31292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800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感謝您的參與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/>
              <a:t>The end…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096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96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188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9303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學歷：台北市立教育大學－數學系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　　　　國立台北教育大學－創新教育與評鑑所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經歷：北市雨聲國小－高年級級任導師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　　　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2014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卓越盃資優數學營－總召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　　　北市弘道國中－補救教學數學科老師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　　　北市信義國小－高年級課後照顧班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　　　北市福星國小－中年級課後照顧班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　　　　　　　　補救教學老師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　　　永齡希望小學－數學科輔導老師</a:t>
            </a:r>
            <a:br>
              <a:rPr lang="en-US" altLang="zh-TW" dirty="0"/>
            </a:br>
            <a:r>
              <a:rPr lang="zh-TW" altLang="en-US" dirty="0"/>
              <a:t>　　</a:t>
            </a:r>
            <a:endParaRPr lang="en-US" altLang="zh-TW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導師簡介</a:t>
            </a:r>
          </a:p>
        </p:txBody>
      </p:sp>
    </p:spTree>
    <p:extLst>
      <p:ext uri="{BB962C8B-B14F-4D97-AF65-F5344CB8AC3E}">
        <p14:creationId xmlns:p14="http://schemas.microsoft.com/office/powerpoint/2010/main" val="1162231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教育無他，愛與榜樣</a:t>
            </a:r>
            <a:endParaRPr lang="en-US" altLang="zh-TW" sz="4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800" dirty="0">
              <a:latin typeface="標楷體" pitchFamily="65" charset="-120"/>
              <a:ea typeface="標楷體" pitchFamily="65" charset="-120"/>
            </a:endParaRPr>
          </a:p>
          <a:p>
            <a:pPr marL="0" indent="0" algn="r">
              <a:buNone/>
            </a:pP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～福祿貝爾～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我的教育理念</a:t>
            </a:r>
          </a:p>
        </p:txBody>
      </p:sp>
    </p:spTree>
    <p:extLst>
      <p:ext uri="{BB962C8B-B14F-4D97-AF65-F5344CB8AC3E}">
        <p14:creationId xmlns:p14="http://schemas.microsoft.com/office/powerpoint/2010/main" val="1744659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開學至今，感謝家長們的建議與鼓勵，希望未來的兩年裡，親師生三方持續合作，讓我們愉快的度過每一天。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滿滿的感謝</a:t>
            </a:r>
          </a:p>
        </p:txBody>
      </p:sp>
    </p:spTree>
    <p:extLst>
      <p:ext uri="{BB962C8B-B14F-4D97-AF65-F5344CB8AC3E}">
        <p14:creationId xmlns:p14="http://schemas.microsoft.com/office/powerpoint/2010/main" val="2562860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352874" y="2636912"/>
            <a:ext cx="5040560" cy="374441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５０１</a:t>
            </a:r>
          </a:p>
        </p:txBody>
      </p:sp>
      <p:sp>
        <p:nvSpPr>
          <p:cNvPr id="5" name="橢圓形圖說文字 4"/>
          <p:cNvSpPr/>
          <p:nvPr/>
        </p:nvSpPr>
        <p:spPr>
          <a:xfrm rot="4168987">
            <a:off x="6176752" y="3661837"/>
            <a:ext cx="2510681" cy="2147675"/>
          </a:xfrm>
          <a:prstGeom prst="wedgeEllipse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60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993510" y="3800900"/>
            <a:ext cx="8771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10541" cmpd="sng">
                  <a:solidFill>
                    <a:schemeClr val="bg1"/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標楷體" pitchFamily="65" charset="-120"/>
                <a:ea typeface="標楷體" pitchFamily="65" charset="-120"/>
              </a:rPr>
              <a:t>積</a:t>
            </a:r>
            <a:endParaRPr lang="en-US" altLang="zh-TW" sz="5400" b="1" cap="none" spc="0" dirty="0">
              <a:ln w="10541" cmpd="sng">
                <a:solidFill>
                  <a:schemeClr val="bg1"/>
                </a:soli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5400" b="1" cap="none" spc="0" dirty="0">
                <a:ln w="10541" cmpd="sng">
                  <a:solidFill>
                    <a:schemeClr val="bg1"/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標楷體" pitchFamily="65" charset="-120"/>
                <a:ea typeface="標楷體" pitchFamily="65" charset="-120"/>
              </a:rPr>
              <a:t>極</a:t>
            </a:r>
          </a:p>
        </p:txBody>
      </p:sp>
      <p:sp>
        <p:nvSpPr>
          <p:cNvPr id="11" name="標題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</p:spPr>
        <p:txBody>
          <a:bodyPr/>
          <a:lstStyle/>
          <a:p>
            <a:r>
              <a:rPr lang="zh-TW" altLang="en-US" dirty="0"/>
              <a:t>班級經營理念</a:t>
            </a:r>
          </a:p>
        </p:txBody>
      </p:sp>
      <p:sp>
        <p:nvSpPr>
          <p:cNvPr id="6" name="矩形圖說文字 5"/>
          <p:cNvSpPr/>
          <p:nvPr/>
        </p:nvSpPr>
        <p:spPr>
          <a:xfrm>
            <a:off x="683568" y="548680"/>
            <a:ext cx="2880320" cy="1573600"/>
          </a:xfrm>
          <a:prstGeom prst="wedgeRect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正向</a:t>
            </a:r>
          </a:p>
        </p:txBody>
      </p:sp>
      <p:sp>
        <p:nvSpPr>
          <p:cNvPr id="7" name="雲朵形圖說文字 6"/>
          <p:cNvSpPr/>
          <p:nvPr/>
        </p:nvSpPr>
        <p:spPr>
          <a:xfrm rot="1425752">
            <a:off x="4707724" y="316968"/>
            <a:ext cx="4084529" cy="2605227"/>
          </a:xfrm>
          <a:prstGeom prst="cloud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6000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237820" y="957861"/>
            <a:ext cx="30243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TW" altLang="en-US" sz="8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負責</a:t>
            </a:r>
          </a:p>
        </p:txBody>
      </p:sp>
    </p:spTree>
    <p:extLst>
      <p:ext uri="{BB962C8B-B14F-4D97-AF65-F5344CB8AC3E}">
        <p14:creationId xmlns:p14="http://schemas.microsoft.com/office/powerpoint/2010/main" val="55746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/>
      <p:bldP spid="6" grpId="0" animBg="1"/>
      <p:bldP spid="7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經營制度</a:t>
            </a:r>
            <a:endParaRPr lang="en-US" altLang="zh-TW" sz="4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作業減免</a:t>
            </a:r>
            <a:endParaRPr lang="en-US" altLang="zh-TW" sz="4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國王寶座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班級規範</a:t>
            </a:r>
          </a:p>
        </p:txBody>
      </p:sp>
    </p:spTree>
    <p:extLst>
      <p:ext uri="{BB962C8B-B14F-4D97-AF65-F5344CB8AC3E}">
        <p14:creationId xmlns:p14="http://schemas.microsoft.com/office/powerpoint/2010/main" val="218893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他律</a:t>
            </a:r>
            <a:endParaRPr lang="en-US" altLang="zh-TW" sz="6000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3600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預期目標</a:t>
            </a:r>
          </a:p>
        </p:txBody>
      </p:sp>
      <p:sp>
        <p:nvSpPr>
          <p:cNvPr id="11" name="矩形 10"/>
          <p:cNvSpPr/>
          <p:nvPr/>
        </p:nvSpPr>
        <p:spPr>
          <a:xfrm>
            <a:off x="3594011" y="3356992"/>
            <a:ext cx="4104456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bliqueTopRigh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TW" altLang="en-US" sz="10000" b="1" cap="all" spc="0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自律</a:t>
            </a:r>
          </a:p>
        </p:txBody>
      </p:sp>
    </p:spTree>
    <p:extLst>
      <p:ext uri="{BB962C8B-B14F-4D97-AF65-F5344CB8AC3E}">
        <p14:creationId xmlns:p14="http://schemas.microsoft.com/office/powerpoint/2010/main" val="351822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教學重點報告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96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國語教學重點：</a:t>
            </a:r>
          </a:p>
          <a:p>
            <a:pPr>
              <a:buNone/>
            </a:pP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1.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五上重點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字的結構、修辭、句型。</a:t>
            </a:r>
            <a:endParaRPr lang="en-US" alt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五下重點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相似字、課文深究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內容統整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、成語應用。</a:t>
            </a:r>
          </a:p>
          <a:p>
            <a:pPr>
              <a:buNone/>
            </a:pP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聽、說的部份：</a:t>
            </a:r>
            <a:b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專心聽同學發言，並給予適當的回饋。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800080"/>
              </a:solidFill>
              <a:latin typeface="新細明體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國語課</a:t>
            </a:r>
            <a:r>
              <a:rPr lang="zh-TW" altLang="en-US" sz="400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未來目標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05096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精裝版">
  <a:themeElements>
    <a:clrScheme name="精裝版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精裝版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精裝版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262</TotalTime>
  <Words>786</Words>
  <Application>Microsoft Office PowerPoint</Application>
  <PresentationFormat>如螢幕大小 (4:3)</PresentationFormat>
  <Paragraphs>76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5" baseType="lpstr">
      <vt:lpstr>書法家中楷體</vt:lpstr>
      <vt:lpstr>新細明體</vt:lpstr>
      <vt:lpstr>標楷體</vt:lpstr>
      <vt:lpstr>Book Antiqua</vt:lpstr>
      <vt:lpstr>Wingdings</vt:lpstr>
      <vt:lpstr>精裝版</vt:lpstr>
      <vt:lpstr>學校日：五一  歡迎各位家長！</vt:lpstr>
      <vt:lpstr>導師簡介</vt:lpstr>
      <vt:lpstr>我的教育理念</vt:lpstr>
      <vt:lpstr>滿滿的感謝</vt:lpstr>
      <vt:lpstr>班級經營理念</vt:lpstr>
      <vt:lpstr>班級規範</vt:lpstr>
      <vt:lpstr>預期目標</vt:lpstr>
      <vt:lpstr>教學重點報告</vt:lpstr>
      <vt:lpstr>國語課未來目標</vt:lpstr>
      <vt:lpstr>國語課作業</vt:lpstr>
      <vt:lpstr>數學課</vt:lpstr>
      <vt:lpstr>數學課</vt:lpstr>
      <vt:lpstr>重要活動</vt:lpstr>
      <vt:lpstr>班務需求</vt:lpstr>
      <vt:lpstr>生命裡的人</vt:lpstr>
      <vt:lpstr>The end…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學校日：五甲</dc:title>
  <dc:creator>useranger</dc:creator>
  <cp:lastModifiedBy>user</cp:lastModifiedBy>
  <cp:revision>30</cp:revision>
  <dcterms:created xsi:type="dcterms:W3CDTF">2017-09-15T11:18:16Z</dcterms:created>
  <dcterms:modified xsi:type="dcterms:W3CDTF">2023-03-01T05:26:58Z</dcterms:modified>
</cp:coreProperties>
</file>