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9" r:id="rId3"/>
    <p:sldId id="267" r:id="rId4"/>
    <p:sldId id="266" r:id="rId5"/>
    <p:sldId id="279" r:id="rId6"/>
    <p:sldId id="280" r:id="rId7"/>
    <p:sldId id="281" r:id="rId8"/>
    <p:sldId id="282" r:id="rId9"/>
    <p:sldId id="283" r:id="rId10"/>
    <p:sldId id="278" r:id="rId11"/>
    <p:sldId id="261" r:id="rId12"/>
    <p:sldId id="262" r:id="rId13"/>
    <p:sldId id="263" r:id="rId14"/>
    <p:sldId id="264" r:id="rId15"/>
    <p:sldId id="268" r:id="rId16"/>
    <p:sldId id="265" r:id="rId17"/>
    <p:sldId id="269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A2E3D-5C5B-4B65-A259-DC3965B62D44}" type="datetimeFigureOut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2DE75-3C15-4205-A322-EA61C2A8D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958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06E40-DEA4-4DED-A662-9E67C48D0A3A}" type="datetimeFigureOut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DDBF7-81A1-404D-BFCC-080DC0A89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67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DDBF7-81A1-404D-BFCC-080DC0A893A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09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DDBF7-81A1-404D-BFCC-080DC0A893A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34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DDBF7-81A1-404D-BFCC-080DC0A893A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93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3499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>
            <a:grpSpLocks noChangeAspect="1"/>
          </p:cNvGrpSpPr>
          <p:nvPr/>
        </p:nvGrpSpPr>
        <p:grpSpPr>
          <a:xfrm rot="16200000" flipV="1">
            <a:off x="274315" y="1102313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8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322501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5322501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91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91" y="36465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5" y="2048911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5" name="日期版面配置區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AC4CAEB-D88D-4656-B508-E12B9AF8D118}" type="datetime1">
              <a:rPr lang="ja-JP" altLang="en-US" smtClean="0"/>
              <a:t>2017/5/17</a:t>
            </a:fld>
            <a:endParaRPr altLang="en-US"/>
          </a:p>
        </p:txBody>
      </p:sp>
      <p:sp>
        <p:nvSpPr>
          <p:cNvPr id="46" name="頁尾版面配置區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7" name="投影片編號版面配置區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ECE7A0-CEB7-4D40-AB9D-916F794C556C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58704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11732" y="3555541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8CF4281-B2BA-445C-BFE9-9A90B7F100D1}" type="datetime1">
              <a:rPr lang="ja-JP" altLang="en-US" smtClean="0"/>
              <a:t>2017/5/17</a:t>
            </a:fld>
            <a:endParaRPr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76CF0D-A3D2-4399-AF31-FE7855D8884F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43223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/>
          <p:cNvGrpSpPr>
            <a:grpSpLocks/>
          </p:cNvGrpSpPr>
          <p:nvPr/>
        </p:nvGrpSpPr>
        <p:grpSpPr bwMode="auto">
          <a:xfrm>
            <a:off x="594784" y="781050"/>
            <a:ext cx="6434667" cy="5054600"/>
            <a:chOff x="5162444" y="781398"/>
            <a:chExt cx="6433398" cy="5053665"/>
          </a:xfrm>
        </p:grpSpPr>
        <p:sp>
          <p:nvSpPr>
            <p:cNvPr id="6" name="手繪多邊形 42"/>
            <p:cNvSpPr>
              <a:spLocks/>
            </p:cNvSpPr>
            <p:nvPr/>
          </p:nvSpPr>
          <p:spPr bwMode="auto">
            <a:xfrm rot="16200000" flipV="1">
              <a:off x="3342447" y="3274900"/>
              <a:ext cx="3828342" cy="19046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7" name="手繪多邊形 43"/>
            <p:cNvSpPr>
              <a:spLocks/>
            </p:cNvSpPr>
            <p:nvPr/>
          </p:nvSpPr>
          <p:spPr bwMode="auto">
            <a:xfrm rot="16200000" flipV="1">
              <a:off x="9564747" y="3299767"/>
              <a:ext cx="3837865" cy="16930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grpSp>
          <p:nvGrpSpPr>
            <p:cNvPr id="8" name="群組 9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手繪多邊形 41"/>
              <p:cNvSpPr>
                <a:spLocks/>
              </p:cNvSpPr>
              <p:nvPr/>
            </p:nvSpPr>
            <p:spPr bwMode="auto">
              <a:xfrm rot="16200000" flipV="1">
                <a:off x="9392238" y="4188307"/>
                <a:ext cx="15872" cy="3087178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sz="1800">
                  <a:solidFill>
                    <a:srgbClr val="9A5315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8" name="手繪多邊形 44"/>
              <p:cNvSpPr>
                <a:spLocks/>
              </p:cNvSpPr>
              <p:nvPr/>
            </p:nvSpPr>
            <p:spPr bwMode="auto">
              <a:xfrm rot="16200000" flipV="1">
                <a:off x="9367717" y="-651959"/>
                <a:ext cx="12698" cy="303496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sz="1800">
                  <a:solidFill>
                    <a:srgbClr val="9A5315"/>
                  </a:solidFill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9" name="手繪多邊形 45"/>
            <p:cNvSpPr>
              <a:spLocks noEditPoints="1"/>
            </p:cNvSpPr>
            <p:nvPr/>
          </p:nvSpPr>
          <p:spPr bwMode="auto">
            <a:xfrm rot="16200000" flipV="1">
              <a:off x="5185984" y="5322663"/>
              <a:ext cx="477750" cy="524830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" name="手繪多邊形 46"/>
            <p:cNvSpPr>
              <a:spLocks noEditPoints="1"/>
            </p:cNvSpPr>
            <p:nvPr/>
          </p:nvSpPr>
          <p:spPr bwMode="auto">
            <a:xfrm rot="16200000" flipV="1">
              <a:off x="5196566" y="5324250"/>
              <a:ext cx="477749" cy="512132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1" name="手繪多邊形 47"/>
            <p:cNvSpPr>
              <a:spLocks noEditPoints="1"/>
            </p:cNvSpPr>
            <p:nvPr/>
          </p:nvSpPr>
          <p:spPr bwMode="auto">
            <a:xfrm rot="16200000" flipV="1">
              <a:off x="11077358" y="5320811"/>
              <a:ext cx="507906" cy="520597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2" name="手繪多邊形 48"/>
            <p:cNvSpPr>
              <a:spLocks noEditPoints="1"/>
            </p:cNvSpPr>
            <p:nvPr/>
          </p:nvSpPr>
          <p:spPr bwMode="auto">
            <a:xfrm rot="16200000" flipV="1">
              <a:off x="11092436" y="5320547"/>
              <a:ext cx="471401" cy="535412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3" name="手繪多邊形 49"/>
            <p:cNvSpPr>
              <a:spLocks noEditPoints="1"/>
            </p:cNvSpPr>
            <p:nvPr/>
          </p:nvSpPr>
          <p:spPr bwMode="auto">
            <a:xfrm rot="16200000" flipV="1">
              <a:off x="11051697" y="772143"/>
              <a:ext cx="468226" cy="51848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4" name="手繪多邊形 50"/>
            <p:cNvSpPr>
              <a:spLocks noEditPoints="1"/>
            </p:cNvSpPr>
            <p:nvPr/>
          </p:nvSpPr>
          <p:spPr bwMode="auto">
            <a:xfrm rot="16200000" flipV="1">
              <a:off x="11044291" y="785899"/>
              <a:ext cx="468226" cy="4909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5" name="手繪多邊形 51"/>
            <p:cNvSpPr>
              <a:spLocks noEditPoints="1"/>
            </p:cNvSpPr>
            <p:nvPr/>
          </p:nvSpPr>
          <p:spPr bwMode="auto">
            <a:xfrm rot="16200000" flipV="1">
              <a:off x="5233070" y="721352"/>
              <a:ext cx="423785" cy="543877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6" name="手繪多邊形 52"/>
            <p:cNvSpPr>
              <a:spLocks noEditPoints="1"/>
            </p:cNvSpPr>
            <p:nvPr/>
          </p:nvSpPr>
          <p:spPr bwMode="auto">
            <a:xfrm rot="16200000" flipV="1">
              <a:off x="5242328" y="750186"/>
              <a:ext cx="428546" cy="49097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39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DE3E2BD3-B68F-494E-825B-58A74D261A31}" type="datetime1">
              <a:rPr lang="ja-JP" altLang="en-US" smtClean="0"/>
              <a:t>2017/5/17</a:t>
            </a:fld>
            <a:endParaRPr altLang="en-US"/>
          </a:p>
        </p:txBody>
      </p:sp>
      <p:sp>
        <p:nvSpPr>
          <p:cNvPr id="2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2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76EFE3-4B3A-4DAC-8CE8-D7D8E74F5AF8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41699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FE5DBFA-F03D-4744-A733-FD99E2EB9B18}" type="datetime1">
              <a:rPr lang="ja-JP" altLang="en-US" smtClean="0"/>
              <a:t>2017/5/17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E32284-97D4-46D1-9D27-7A29D0469970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22051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11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62C7E7F0-8812-4957-A4EE-20DD9DBA9D74}" type="datetime1">
              <a:rPr lang="ja-JP" altLang="en-US" smtClean="0"/>
              <a:t>2017/5/17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2EEC1E-8E40-4D64-98AA-6E68790840BD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37582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6B299CFC-608D-4F55-8EE5-0374A36C2C43}" type="datetime1">
              <a:rPr lang="ja-JP" altLang="en-US" smtClean="0"/>
              <a:t>2017/5/17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80417F-86B1-4215-8D2B-EB0A4D5ED396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10662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7133553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11" y="1825625"/>
            <a:ext cx="4951415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AC493578-358D-4828-AE63-C08A4B10C0D3}" type="datetime1">
              <a:rPr lang="ja-JP" altLang="en-US" smtClean="0"/>
              <a:t>2017/5/17</a:t>
            </a:fld>
            <a:endParaRPr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1BFD4E-A597-4313-ADA2-A3F7DB0957A0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01502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505093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93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0476521-1EC8-48DD-BEFC-5735F25A687F}" type="datetime1">
              <a:rPr lang="ja-JP" altLang="en-US" smtClean="0"/>
              <a:t>2017/5/17</a:t>
            </a:fld>
            <a:endParaRPr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01E9FD-4310-4DFE-845D-9BAD6ED86DAE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8961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CA6E6BAF-DB34-4FEF-B27F-6E6156CD93ED}" type="datetime1">
              <a:rPr lang="ja-JP" altLang="en-US" smtClean="0"/>
              <a:t>2017/5/17</a:t>
            </a:fld>
            <a:endParaRPr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5C1436-570F-4363-9899-D58C8F28182A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20959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61683BAA-968A-4C32-9636-BD61DFF4CA6C}" type="datetime1">
              <a:rPr lang="ja-JP" altLang="en-US" smtClean="0"/>
              <a:t>2017/5/17</a:t>
            </a:fld>
            <a:endParaRPr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0B6562-2FB5-487E-BDB7-F1660F8B142A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1753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574433" y="724637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8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6285121" y="724637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32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21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6742911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" name="日期版面配置區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040CDA5C-DF49-43E7-BD2E-94ACC2C49B95}" type="datetime1">
              <a:rPr lang="ja-JP" altLang="en-US" smtClean="0"/>
              <a:t>2017/5/17</a:t>
            </a:fld>
            <a:endParaRPr altLang="en-US"/>
          </a:p>
        </p:txBody>
      </p:sp>
      <p:sp>
        <p:nvSpPr>
          <p:cNvPr id="33" name="頁尾版面配置區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34" name="投影片編號版面配置區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3838B7-E05E-4C61-AC11-4FCD05E81E0A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3491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21" name="群組 20"/>
          <p:cNvGrpSpPr>
            <a:grpSpLocks noChangeAspect="1"/>
          </p:cNvGrpSpPr>
          <p:nvPr/>
        </p:nvGrpSpPr>
        <p:grpSpPr>
          <a:xfrm rot="5400000">
            <a:off x="263071" y="1127750"/>
            <a:ext cx="4114800" cy="33816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3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4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5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6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7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8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9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0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1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2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3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34" name="群組 33"/>
          <p:cNvGrpSpPr>
            <a:grpSpLocks noChangeAspect="1"/>
          </p:cNvGrpSpPr>
          <p:nvPr/>
        </p:nvGrpSpPr>
        <p:grpSpPr>
          <a:xfrm rot="5400000">
            <a:off x="7803905" y="1127747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4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TW" altLang="en-US" sz="1800">
                <a:solidFill>
                  <a:srgbClr val="9A5315"/>
                </a:solidFill>
                <a:ea typeface="新細明體" panose="02020500000000000000" pitchFamily="18" charset="-120"/>
              </a:endParaRPr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7" name="日期版面配置區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911CB15-C434-464A-B1E0-A4CBAE86A7C1}" type="datetime1">
              <a:rPr lang="ja-JP" altLang="en-US" smtClean="0"/>
              <a:t>2017/5/17</a:t>
            </a:fld>
            <a:endParaRPr altLang="en-US"/>
          </a:p>
        </p:txBody>
      </p:sp>
      <p:sp>
        <p:nvSpPr>
          <p:cNvPr id="48" name="頁尾版面配置區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9" name="投影片編號版面配置區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4F5030-8042-499E-B884-EFE7A3484260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3717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064684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064684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按一下以編輯母片文字樣式</a:t>
            </a:r>
          </a:p>
          <a:p>
            <a:pPr lvl="1"/>
            <a:r>
              <a:rPr lang="zh-TW" altLang="zh-TW" smtClean="0"/>
              <a:t>第二層</a:t>
            </a:r>
          </a:p>
          <a:p>
            <a:pPr lvl="2"/>
            <a:r>
              <a:rPr lang="zh-TW" altLang="zh-TW" smtClean="0"/>
              <a:t>第三層</a:t>
            </a:r>
          </a:p>
          <a:p>
            <a:pPr lvl="3"/>
            <a:r>
              <a:rPr lang="zh-TW" altLang="zh-TW" smtClean="0"/>
              <a:t>第四層</a:t>
            </a:r>
          </a:p>
          <a:p>
            <a:pPr lvl="4"/>
            <a:r>
              <a:rPr lang="zh-TW" altLang="zh-TW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084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rgbClr val="9A5315"/>
                </a:solidFill>
                <a:latin typeface="Microsoft JhengHei UI"/>
              </a:defRPr>
            </a:lvl1pPr>
          </a:lstStyle>
          <a:p>
            <a:pPr>
              <a:defRPr/>
            </a:pPr>
            <a:fld id="{E93F7588-EE19-4C5C-BD60-2C8BBDA80F3D}" type="datetime1">
              <a:rPr lang="ja-JP" altLang="en-US" smtClean="0">
                <a:ea typeface="新細明體" panose="02020500000000000000" pitchFamily="18" charset="-120"/>
              </a:rPr>
              <a:t>2017/5/17</a:t>
            </a:fld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084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rgbClr val="9A5315"/>
                </a:solidFill>
                <a:latin typeface="Microsoft JhengHei UI"/>
              </a:defRPr>
            </a:lvl1pPr>
          </a:lstStyle>
          <a:p>
            <a:pPr>
              <a:defRPr/>
            </a:pPr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64684" y="6019800"/>
            <a:ext cx="762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solidFill>
                  <a:srgbClr val="9A5315"/>
                </a:solidFill>
                <a:latin typeface="Microsoft JhengHei UI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866F2-F0D0-4C05-9FBE-973009CA1371}" type="slidenum">
              <a:rPr lang="en-US" altLang="zh-TW"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190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sz="3600" kern="1200">
          <a:solidFill>
            <a:srgbClr val="4D290B"/>
          </a:solidFill>
          <a:latin typeface="+mj-lt"/>
          <a:ea typeface="+mj-ea"/>
          <a:cs typeface="Microsoft JhengHei U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Microsoft JhengHei UI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Microsoft JhengHei UI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lang="zh-TW" kern="1200">
          <a:solidFill>
            <a:schemeClr val="tx1"/>
          </a:solidFill>
          <a:latin typeface="+mn-lt"/>
          <a:ea typeface="+mn-ea"/>
          <a:cs typeface="Microsoft JhengHei UI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Microsoft JhengHei UI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Microsoft JhengHei U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(106)&#20132;&#36890;&#23433;&#20840;&#35413;&#37969;&#31777;&#22577;(&#30906;&#23450;&#29256;)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043924" y="2831232"/>
            <a:ext cx="8202168" cy="3188568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zh-TW" sz="4000" b="1" dirty="0"/>
              <a:t>學校交通安全教育推動實務</a:t>
            </a:r>
            <a:r>
              <a:rPr lang="zh-TW" altLang="zh-TW" sz="4000" b="1" dirty="0" smtClean="0"/>
              <a:t>分享</a:t>
            </a:r>
            <a:endParaRPr lang="en-US" altLang="zh-TW" sz="4000" b="1" dirty="0" smtClean="0"/>
          </a:p>
          <a:p>
            <a:pPr marL="0" indent="0" algn="ctr">
              <a:buNone/>
            </a:pPr>
            <a:endParaRPr lang="en-US" altLang="zh-TW" sz="1400" dirty="0"/>
          </a:p>
          <a:p>
            <a:pPr marL="0" indent="0" algn="ctr">
              <a:buNone/>
            </a:pP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溪口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國中簡淑玲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4000" dirty="0" smtClean="0"/>
          </a:p>
          <a:p>
            <a:pPr marL="0" indent="0" algn="ctr">
              <a:buNone/>
            </a:pPr>
            <a:r>
              <a:rPr lang="en-US" altLang="zh-TW" sz="3600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zh-TW" sz="3600" spc="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spc="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600" spc="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spc="600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zh-TW" sz="3600" spc="6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3600" spc="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64684" y="626004"/>
            <a:ext cx="10058400" cy="1606296"/>
          </a:xfrm>
        </p:spPr>
        <p:txBody>
          <a:bodyPr/>
          <a:lstStyle/>
          <a:p>
            <a:pPr algn="ctr"/>
            <a:r>
              <a:rPr lang="zh-TW" altLang="zh-TW" dirty="0"/>
              <a:t>嘉義縣</a:t>
            </a:r>
            <a:r>
              <a:rPr lang="en-US" altLang="zh-TW" dirty="0"/>
              <a:t>106</a:t>
            </a:r>
            <a:r>
              <a:rPr lang="zh-TW" altLang="zh-TW" dirty="0"/>
              <a:t>年度國民中小學</a:t>
            </a:r>
            <a:br>
              <a:rPr lang="zh-TW" altLang="zh-TW" dirty="0"/>
            </a:br>
            <a:r>
              <a:rPr lang="en-US" altLang="zh-TW" dirty="0"/>
              <a:t>106</a:t>
            </a:r>
            <a:r>
              <a:rPr lang="zh-TW" altLang="zh-TW" dirty="0"/>
              <a:t>年度交通安全教育評鑑觀摩</a:t>
            </a:r>
            <a:r>
              <a:rPr lang="zh-TW" altLang="zh-TW" dirty="0" smtClean="0"/>
              <a:t>研習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暨</a:t>
            </a:r>
            <a:r>
              <a:rPr lang="zh-TW" altLang="zh-TW" dirty="0"/>
              <a:t>交通安全教育種子教師培訓</a:t>
            </a:r>
          </a:p>
        </p:txBody>
      </p:sp>
      <p:sp>
        <p:nvSpPr>
          <p:cNvPr id="7" name="Shape 108"/>
          <p:cNvSpPr>
            <a:spLocks noChangeArrowheads="1"/>
          </p:cNvSpPr>
          <p:nvPr/>
        </p:nvSpPr>
        <p:spPr bwMode="auto">
          <a:xfrm>
            <a:off x="1064683" y="4231972"/>
            <a:ext cx="1358798" cy="220370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en-US" sz="18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9544616" y="4937760"/>
            <a:ext cx="2141416" cy="1655063"/>
            <a:chOff x="9544616" y="4937760"/>
            <a:chExt cx="2141416" cy="1655063"/>
          </a:xfrm>
        </p:grpSpPr>
        <p:sp>
          <p:nvSpPr>
            <p:cNvPr id="8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872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2357439" y="557213"/>
            <a:ext cx="8059737" cy="1143000"/>
          </a:xfrm>
        </p:spPr>
        <p:txBody>
          <a:bodyPr/>
          <a:lstStyle/>
          <a:p>
            <a:pPr algn="ctr" eaLnBrk="1" hangingPunct="1"/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交通安全教育評鑑項目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54747"/>
              </p:ext>
            </p:extLst>
          </p:nvPr>
        </p:nvGraphicFramePr>
        <p:xfrm>
          <a:off x="2357439" y="2145426"/>
          <a:ext cx="7488832" cy="3672408"/>
        </p:xfrm>
        <a:graphic>
          <a:graphicData uri="http://schemas.openxmlformats.org/drawingml/2006/table">
            <a:tbl>
              <a:tblPr/>
              <a:tblGrid>
                <a:gridCol w="1402163"/>
                <a:gridCol w="4557034"/>
                <a:gridCol w="1529635"/>
              </a:tblGrid>
              <a:tr h="6120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評　鑑　項</a:t>
                      </a:r>
                      <a:r>
                        <a:rPr lang="en-US" sz="36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36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目</a:t>
                      </a:r>
                      <a:endParaRPr lang="zh-TW" sz="3600" b="1" kern="100" dirty="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百分比</a:t>
                      </a:r>
                      <a:endParaRPr lang="zh-TW" sz="3600" b="1" kern="100" dirty="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36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r>
                        <a:rPr lang="en-US" sz="36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3600" b="1" kern="100" dirty="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組織、計畫與宣導</a:t>
                      </a:r>
                      <a:endParaRPr lang="zh-TW" sz="3600" b="1" kern="10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15</a:t>
                      </a:r>
                      <a:endParaRPr lang="zh-TW" sz="3600" b="1" kern="100" dirty="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36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r>
                        <a:rPr lang="en-US" sz="36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3600" b="1" kern="100" dirty="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教學與活動</a:t>
                      </a:r>
                      <a:endParaRPr lang="zh-TW" sz="3600" b="1" kern="10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35</a:t>
                      </a:r>
                      <a:endParaRPr lang="zh-TW" sz="3600" b="1" kern="10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三</a:t>
                      </a:r>
                      <a:r>
                        <a:rPr lang="en-US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3600" b="1" kern="10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交通安全與輔導</a:t>
                      </a:r>
                      <a:endParaRPr lang="zh-TW" sz="3600" b="1" kern="10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40</a:t>
                      </a:r>
                      <a:endParaRPr lang="zh-TW" sz="3600" b="1" kern="10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四</a:t>
                      </a:r>
                      <a:r>
                        <a:rPr lang="en-US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3600" b="1" kern="10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創新與重大成效</a:t>
                      </a:r>
                      <a:endParaRPr lang="zh-TW" sz="3600" b="1" kern="10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10</a:t>
                      </a:r>
                      <a:endParaRPr lang="zh-TW" sz="3600" b="1" kern="10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總</a:t>
                      </a:r>
                      <a:r>
                        <a:rPr lang="en-US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       </a:t>
                      </a:r>
                      <a:r>
                        <a:rPr lang="zh-TW" sz="3600" b="1" kern="10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計 </a:t>
                      </a:r>
                      <a:endParaRPr lang="zh-TW" sz="3600" b="1" kern="10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100</a:t>
                      </a:r>
                      <a:endParaRPr lang="zh-TW" sz="3600" b="1" kern="100" dirty="0">
                        <a:solidFill>
                          <a:srgbClr val="0000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8" y="4547424"/>
            <a:ext cx="1359526" cy="2200847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9846271" y="5093208"/>
            <a:ext cx="2141416" cy="1655063"/>
            <a:chOff x="9544616" y="4937760"/>
            <a:chExt cx="2141416" cy="1655063"/>
          </a:xfrm>
        </p:grpSpPr>
        <p:sp>
          <p:nvSpPr>
            <p:cNvPr id="8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37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>
            <a:spLocks noChangeArrowheads="1"/>
          </p:cNvSpPr>
          <p:nvPr/>
        </p:nvSpPr>
        <p:spPr bwMode="auto">
          <a:xfrm>
            <a:off x="195682" y="4389120"/>
            <a:ext cx="1358798" cy="220370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en-US" sz="18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544616" y="4937760"/>
            <a:ext cx="2141416" cy="1655063"/>
            <a:chOff x="9544616" y="4937760"/>
            <a:chExt cx="2141416" cy="1655063"/>
          </a:xfrm>
        </p:grpSpPr>
        <p:sp>
          <p:nvSpPr>
            <p:cNvPr id="7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695620" y="1790700"/>
            <a:ext cx="10058400" cy="4229100"/>
          </a:xfrm>
        </p:spPr>
        <p:txBody>
          <a:bodyPr/>
          <a:lstStyle/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學校交通安全教育目標與推動願景描述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交通安全委員會組織架構圖之正確表達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交通安全委員會之籌組與具體作為記錄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交通安全推動計畫之擬定、與執行時程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交通安全之宣導計劃、積極作為與成效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活動照片應標註日期並輔以必要之說明</a:t>
            </a:r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一、「組織、計畫與宣導」之資料準備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676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>
            <a:spLocks noChangeArrowheads="1"/>
          </p:cNvSpPr>
          <p:nvPr/>
        </p:nvSpPr>
        <p:spPr bwMode="auto">
          <a:xfrm>
            <a:off x="195682" y="4389120"/>
            <a:ext cx="1358798" cy="220370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en-US" sz="18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873800" y="5010912"/>
            <a:ext cx="2141416" cy="1655063"/>
            <a:chOff x="9544616" y="4937760"/>
            <a:chExt cx="2141416" cy="1655063"/>
          </a:xfrm>
        </p:grpSpPr>
        <p:sp>
          <p:nvSpPr>
            <p:cNvPr id="7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826684" y="1790700"/>
            <a:ext cx="10058400" cy="4229100"/>
          </a:xfrm>
        </p:spPr>
        <p:txBody>
          <a:bodyPr/>
          <a:lstStyle/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落實交通安全學習手冊教學及家長互動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為地方特性及學生需要之強調教學設計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配合不同年級學童所設計之精緻學習單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配合教學所完成之學校與教室情境設計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配合校外教學執行之具體交通安全作為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生動活潑具創意之教具設計與教學觀摩</a:t>
            </a:r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726356" y="365760"/>
            <a:ext cx="10058400" cy="1219200"/>
          </a:xfrm>
        </p:spPr>
        <p:txBody>
          <a:bodyPr/>
          <a:lstStyle/>
          <a:p>
            <a:pPr algn="ctr" eaLnBrk="1" hangingPunct="1"/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二、「教學與活動」之資料準備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843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8"/>
          <p:cNvSpPr>
            <a:spLocks noChangeArrowheads="1"/>
          </p:cNvSpPr>
          <p:nvPr/>
        </p:nvSpPr>
        <p:spPr bwMode="auto">
          <a:xfrm>
            <a:off x="195682" y="4389120"/>
            <a:ext cx="1358798" cy="220370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en-US" sz="18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9809792" y="5058918"/>
            <a:ext cx="2141416" cy="1655063"/>
            <a:chOff x="9544616" y="4937760"/>
            <a:chExt cx="2141416" cy="1655063"/>
          </a:xfrm>
        </p:grpSpPr>
        <p:sp>
          <p:nvSpPr>
            <p:cNvPr id="8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1064684" y="284049"/>
            <a:ext cx="10058400" cy="1219200"/>
          </a:xfrm>
        </p:spPr>
        <p:txBody>
          <a:bodyPr/>
          <a:lstStyle/>
          <a:p>
            <a:pPr algn="ctr" eaLnBrk="1" hangingPunct="1"/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三、「交通安全與輔導」之資料準備</a:t>
            </a:r>
            <a:endParaRPr lang="en-US" altLang="zh-TW" sz="40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2043092" y="1654301"/>
            <a:ext cx="10058400" cy="4229100"/>
          </a:xfrm>
        </p:spPr>
        <p:txBody>
          <a:bodyPr/>
          <a:lstStyle/>
          <a:p>
            <a:pPr eaLnBrk="1" hangingPunct="1"/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詳細之學童上放學資料的調查整理與分析</a:t>
            </a:r>
          </a:p>
          <a:p>
            <a:pPr eaLnBrk="1" hangingPunct="1"/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上放學校內外交通動線之規劃與衝突排解</a:t>
            </a:r>
          </a:p>
          <a:p>
            <a:pPr eaLnBrk="1" hangingPunct="1"/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學校週遭路網圖、校區平面圖之繪製使用</a:t>
            </a:r>
          </a:p>
          <a:p>
            <a:pPr eaLnBrk="1" hangingPunct="1"/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路隊與路線之規劃、督導、管理及考評</a:t>
            </a:r>
          </a:p>
          <a:p>
            <a:pPr eaLnBrk="1" hangingPunct="1"/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學童歷年交通事故及違規資料之統計分析</a:t>
            </a:r>
          </a:p>
          <a:p>
            <a:pPr eaLnBrk="1" hangingPunct="1"/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愛心商店之召募作業及後續實施成效追蹤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86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>
            <a:spLocks noChangeArrowheads="1"/>
          </p:cNvSpPr>
          <p:nvPr/>
        </p:nvSpPr>
        <p:spPr bwMode="auto">
          <a:xfrm>
            <a:off x="195682" y="4389120"/>
            <a:ext cx="1358798" cy="220370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en-US" sz="18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764072" y="5192268"/>
            <a:ext cx="2141416" cy="1655063"/>
            <a:chOff x="9544616" y="4937760"/>
            <a:chExt cx="2141416" cy="1655063"/>
          </a:xfrm>
        </p:grpSpPr>
        <p:sp>
          <p:nvSpPr>
            <p:cNvPr id="7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四、「創新與重大成效」之資料準備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757845"/>
            <a:ext cx="10058400" cy="4229100"/>
          </a:xfrm>
        </p:spPr>
        <p:txBody>
          <a:bodyPr/>
          <a:lstStyle/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詳細說明問題背景、作法、及具體成效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多以數字表達創新作法之具體推動成效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體貼之規劃與設計，亦能成為創新點子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面對學校所遭遇困境之積極作為與成效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透過行動研究發現問題並設法加以改善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創新要輔以成效才能成為有意義之努力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437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</a:rPr>
              <a:t>溪口國中全國交通安全評鑑簡報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pic>
        <p:nvPicPr>
          <p:cNvPr id="9" name="內容版面配置區 8">
            <a:hlinkClick r:id="rId2" action="ppaction://hlinkpres?slideindex=1&amp;slidetitle=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22" y="1812341"/>
            <a:ext cx="6406750" cy="4111795"/>
          </a:xfrm>
        </p:spPr>
      </p:pic>
      <p:grpSp>
        <p:nvGrpSpPr>
          <p:cNvPr id="5" name="群組 4"/>
          <p:cNvGrpSpPr/>
          <p:nvPr/>
        </p:nvGrpSpPr>
        <p:grpSpPr>
          <a:xfrm>
            <a:off x="9544616" y="4946904"/>
            <a:ext cx="2141416" cy="1655063"/>
            <a:chOff x="9544616" y="4937760"/>
            <a:chExt cx="2141416" cy="1655063"/>
          </a:xfrm>
        </p:grpSpPr>
        <p:sp>
          <p:nvSpPr>
            <p:cNvPr id="6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8" name="Shape 108"/>
          <p:cNvSpPr>
            <a:spLocks noChangeArrowheads="1"/>
          </p:cNvSpPr>
          <p:nvPr/>
        </p:nvSpPr>
        <p:spPr bwMode="auto">
          <a:xfrm>
            <a:off x="195682" y="4389120"/>
            <a:ext cx="1358798" cy="220370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en-US" sz="18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903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>
            <a:spLocks noChangeArrowheads="1"/>
          </p:cNvSpPr>
          <p:nvPr/>
        </p:nvSpPr>
        <p:spPr bwMode="auto">
          <a:xfrm>
            <a:off x="195682" y="4389120"/>
            <a:ext cx="1358798" cy="220370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en-US" sz="18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544616" y="4937760"/>
            <a:ext cx="2141416" cy="1655063"/>
            <a:chOff x="9544616" y="4937760"/>
            <a:chExt cx="2141416" cy="1655063"/>
          </a:xfrm>
        </p:grpSpPr>
        <p:sp>
          <p:nvSpPr>
            <p:cNvPr id="7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516044" y="365760"/>
            <a:ext cx="10058400" cy="1219200"/>
          </a:xfrm>
        </p:spPr>
        <p:txBody>
          <a:bodyPr/>
          <a:lstStyle/>
          <a:p>
            <a:pPr algn="ctr" eaLnBrk="1" hangingPunct="1"/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 語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826684" y="1790700"/>
            <a:ext cx="10058400" cy="4229100"/>
          </a:xfrm>
        </p:spPr>
        <p:txBody>
          <a:bodyPr/>
          <a:lstStyle/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系統化之資料整理足以突顯推動之成效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解決自我問題、發展自我特色易獲肯定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精緻之簡報設計能迅速表達推動之績效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以平常心面對評鑑，落實推動各項工作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資料之建立需要仰賴日常之收集與整理</a:t>
            </a:r>
          </a:p>
          <a:p>
            <a:pPr eaLnBrk="1" hangingPunct="1"/>
            <a:r>
              <a:rPr lang="zh-TW" altLang="en-US" sz="3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得獎是鼓勵，不是努力之惟一追求目標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465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</a:rPr>
              <a:t>感謝聆聽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08" y="2260122"/>
            <a:ext cx="4343400" cy="2330166"/>
          </a:xfrm>
        </p:spPr>
      </p:pic>
      <p:grpSp>
        <p:nvGrpSpPr>
          <p:cNvPr id="5" name="群組 4"/>
          <p:cNvGrpSpPr/>
          <p:nvPr/>
        </p:nvGrpSpPr>
        <p:grpSpPr>
          <a:xfrm>
            <a:off x="9096560" y="3785616"/>
            <a:ext cx="2607760" cy="2807208"/>
            <a:chOff x="9544616" y="4937760"/>
            <a:chExt cx="2141416" cy="1655063"/>
          </a:xfrm>
        </p:grpSpPr>
        <p:sp>
          <p:nvSpPr>
            <p:cNvPr id="6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8" name="Shape 108"/>
          <p:cNvSpPr>
            <a:spLocks noChangeArrowheads="1"/>
          </p:cNvSpPr>
          <p:nvPr/>
        </p:nvSpPr>
        <p:spPr bwMode="auto">
          <a:xfrm>
            <a:off x="1064683" y="3310129"/>
            <a:ext cx="1810512" cy="31272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en-US" sz="18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664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簡報大</a:t>
            </a:r>
            <a:r>
              <a:rPr lang="zh-TW" altLang="en-US" dirty="0"/>
              <a:t>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55648" y="1764792"/>
            <a:ext cx="10067544" cy="353872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緣起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  <a:ea typeface="標楷體" pitchFamily="65" charset="-120"/>
              </a:rPr>
              <a:t>二</a:t>
            </a:r>
            <a:r>
              <a:rPr lang="zh-TW" altLang="en-US" sz="3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交通安全教育評鑑項目</a:t>
            </a:r>
            <a:endParaRPr lang="en-US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6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ea typeface="標楷體" pitchFamily="65" charset="-120"/>
              </a:rPr>
              <a:t>全國</a:t>
            </a:r>
            <a:r>
              <a:rPr lang="zh-TW" altLang="en-US" sz="3600" dirty="0">
                <a:solidFill>
                  <a:srgbClr val="FF0000"/>
                </a:solidFill>
                <a:ea typeface="標楷體" pitchFamily="65" charset="-120"/>
              </a:rPr>
              <a:t>交通安全教育</a:t>
            </a:r>
            <a:r>
              <a:rPr lang="zh-TW" altLang="en-US" sz="3600" dirty="0" smtClean="0">
                <a:solidFill>
                  <a:srgbClr val="FF0000"/>
                </a:solidFill>
                <a:ea typeface="標楷體" pitchFamily="65" charset="-120"/>
              </a:rPr>
              <a:t>評鑑資料準備須知</a:t>
            </a:r>
            <a:endParaRPr lang="en-US" altLang="zh-TW" sz="36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3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 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</a:t>
            </a:r>
            <a:endParaRPr lang="en-US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5" name="Shape 108"/>
          <p:cNvSpPr>
            <a:spLocks noChangeArrowheads="1"/>
          </p:cNvSpPr>
          <p:nvPr/>
        </p:nvSpPr>
        <p:spPr bwMode="auto">
          <a:xfrm>
            <a:off x="259690" y="4201668"/>
            <a:ext cx="1358798" cy="220370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en-US" sz="18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9544616" y="4937760"/>
            <a:ext cx="2141416" cy="1655063"/>
            <a:chOff x="9544616" y="4937760"/>
            <a:chExt cx="2141416" cy="1655063"/>
          </a:xfrm>
        </p:grpSpPr>
        <p:sp>
          <p:nvSpPr>
            <p:cNvPr id="6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864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>
            <a:spLocks noChangeArrowheads="1"/>
          </p:cNvSpPr>
          <p:nvPr/>
        </p:nvSpPr>
        <p:spPr bwMode="auto">
          <a:xfrm>
            <a:off x="194785" y="4306825"/>
            <a:ext cx="1358798" cy="220370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en-US" sz="18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544616" y="4937760"/>
            <a:ext cx="2141416" cy="1655063"/>
            <a:chOff x="9544616" y="4937760"/>
            <a:chExt cx="2141416" cy="1655063"/>
          </a:xfrm>
        </p:grpSpPr>
        <p:sp>
          <p:nvSpPr>
            <p:cNvPr id="7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" name="內容版面配置區 1"/>
          <p:cNvSpPr txBox="1">
            <a:spLocks noGrp="1"/>
          </p:cNvSpPr>
          <p:nvPr>
            <p:ph idx="1"/>
          </p:nvPr>
        </p:nvSpPr>
        <p:spPr bwMode="auto">
          <a:xfrm>
            <a:off x="1445684" y="1207495"/>
            <a:ext cx="10058400" cy="54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「我看得見您，您看得見我，</a:t>
            </a:r>
            <a:endParaRPr kumimoji="1" lang="en-US" altLang="zh-TW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  <a:tabLst/>
              <a:defRPr/>
            </a:pPr>
            <a:r>
              <a:rPr kumimoji="1" lang="zh-TW" altLang="en-US" sz="28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28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交通最安全」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「謹守安全空間</a:t>
            </a:r>
            <a:r>
              <a:rPr kumimoji="1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—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不作沒有</a:t>
            </a:r>
            <a:endParaRPr kumimoji="1" lang="en-US" altLang="zh-TW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  <a:tabLst/>
              <a:defRPr/>
            </a:pPr>
            <a:r>
              <a:rPr kumimoji="1" lang="zh-TW" altLang="en-US" sz="28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28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絕對安全把握之交通行為」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「利他用路觀</a:t>
            </a:r>
            <a:r>
              <a:rPr kumimoji="1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--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不作妨礙他人</a:t>
            </a:r>
            <a:endParaRPr kumimoji="1" lang="en-US" altLang="zh-TW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  <a:tabLst/>
              <a:defRPr/>
            </a:pPr>
            <a:r>
              <a:rPr kumimoji="1" lang="zh-TW" altLang="en-US" sz="28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28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安全與方便之交通行為」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「防衛兼顧的安全用路行為</a:t>
            </a:r>
            <a:endParaRPr kumimoji="1" lang="en-US" altLang="zh-TW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  <a:tabLst/>
              <a:defRPr/>
            </a:pPr>
            <a:r>
              <a:rPr kumimoji="1" lang="zh-TW" altLang="en-US" sz="28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28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—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不作事故的製造者，也不</a:t>
            </a:r>
            <a:endParaRPr kumimoji="1" lang="en-US" altLang="zh-TW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  <a:tabLst/>
              <a:defRPr/>
            </a:pPr>
            <a:r>
              <a:rPr kumimoji="1" lang="zh-TW" altLang="en-US" sz="28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28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成為無辜的事故受害者」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1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2"/>
          <p:cNvSpPr txBox="1">
            <a:spLocks noGrp="1"/>
          </p:cNvSpPr>
          <p:nvPr>
            <p:ph type="title"/>
          </p:nvPr>
        </p:nvSpPr>
        <p:spPr bwMode="auto">
          <a:xfrm>
            <a:off x="875081" y="-11705"/>
            <a:ext cx="10058400" cy="99755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守護終身交通安全之好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觀念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—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交通安全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4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大守則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1" name="內容版面配置區 1"/>
          <p:cNvSpPr txBox="1">
            <a:spLocks/>
          </p:cNvSpPr>
          <p:nvPr/>
        </p:nvSpPr>
        <p:spPr bwMode="auto">
          <a:xfrm>
            <a:off x="7490652" y="1466751"/>
            <a:ext cx="3168352" cy="295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rtl="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Microsoft JhengHei UI"/>
              </a:defRPr>
            </a:lvl1pPr>
            <a:lvl2pPr marL="739775" indent="-2825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Microsoft JhengHei UI"/>
              </a:defRPr>
            </a:lvl2pPr>
            <a:lvl3pPr marL="1143000" indent="-2286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TW" kern="1200">
                <a:solidFill>
                  <a:schemeClr val="tx1"/>
                </a:solidFill>
                <a:latin typeface="+mn-lt"/>
                <a:ea typeface="+mn-ea"/>
                <a:cs typeface="Microsoft JhengHei UI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Microsoft JhengHei UI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Microsoft JhengHei U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路口停讓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速度管理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機車安全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白天開頭燈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876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>
            <a:spLocks noChangeArrowheads="1"/>
          </p:cNvSpPr>
          <p:nvPr/>
        </p:nvSpPr>
        <p:spPr bwMode="auto">
          <a:xfrm>
            <a:off x="195682" y="4389120"/>
            <a:ext cx="1358798" cy="220370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en-US" sz="18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544616" y="4937760"/>
            <a:ext cx="2141416" cy="1655063"/>
            <a:chOff x="9544616" y="4937760"/>
            <a:chExt cx="2141416" cy="1655063"/>
          </a:xfrm>
        </p:grpSpPr>
        <p:sp>
          <p:nvSpPr>
            <p:cNvPr id="7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5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分享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64684" y="1752600"/>
            <a:ext cx="10058400" cy="25950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推動交通安全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endParaRPr lang="en-US" altLang="zh-TW" sz="4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一</a:t>
            </a: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件對的事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(A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right </a:t>
            </a:r>
            <a:r>
              <a:rPr lang="en-US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thing)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4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值得</a:t>
            </a: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我們一起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做好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(Do </a:t>
            </a:r>
            <a:r>
              <a:rPr lang="en-US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the thing right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400" b="1" i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78352" y="56966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TW" altLang="en-US" b="1" dirty="0" smtClean="0">
                <a:solidFill>
                  <a:srgbClr val="080808"/>
                </a:solidFill>
                <a:latin typeface="Times New Roman" pitchFamily="18" charset="0"/>
                <a:ea typeface="標楷體" pitchFamily="65" charset="-120"/>
              </a:rPr>
              <a:t>資料由   中央</a:t>
            </a:r>
            <a:r>
              <a:rPr lang="zh-TW" altLang="en-US" b="1" dirty="0">
                <a:solidFill>
                  <a:srgbClr val="080808"/>
                </a:solidFill>
                <a:latin typeface="Times New Roman" pitchFamily="18" charset="0"/>
                <a:ea typeface="標楷體" pitchFamily="65" charset="-120"/>
              </a:rPr>
              <a:t>警察大學交通學系</a:t>
            </a:r>
          </a:p>
        </p:txBody>
      </p:sp>
      <p:sp>
        <p:nvSpPr>
          <p:cNvPr id="12" name="矩形 11"/>
          <p:cNvSpPr/>
          <p:nvPr/>
        </p:nvSpPr>
        <p:spPr>
          <a:xfrm>
            <a:off x="7686414" y="6078981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b="1" dirty="0" smtClean="0">
                <a:solidFill>
                  <a:srgbClr val="080808"/>
                </a:solidFill>
                <a:latin typeface="Times New Roman" pitchFamily="18" charset="0"/>
                <a:ea typeface="標楷體" pitchFamily="65" charset="-120"/>
              </a:rPr>
              <a:t>曾平毅教授 提供</a:t>
            </a:r>
            <a:endParaRPr lang="en-US" altLang="zh-TW" b="1" dirty="0">
              <a:solidFill>
                <a:srgbClr val="080808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414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2048256" y="229235"/>
            <a:ext cx="8382000" cy="1143000"/>
          </a:xfrm>
        </p:spPr>
        <p:txBody>
          <a:bodyPr/>
          <a:lstStyle/>
          <a:p>
            <a:pPr eaLnBrk="1" hangingPunct="1"/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學校交通安全教育之功能與任務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6684" y="1863453"/>
            <a:ext cx="8353425" cy="4156347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引導國正確認識交通安全與事故風險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建立全民有防衛兼具之交通安全觀念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輔導國人能學習正確安全之交通行為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培養國人有良好交通行為與用路習慣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被保護、自我保護、到保護人之成長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落實終身關切道路交通安全教育理念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9718255" y="5001768"/>
            <a:ext cx="2141416" cy="1655063"/>
            <a:chOff x="9544616" y="4937760"/>
            <a:chExt cx="2141416" cy="1655063"/>
          </a:xfrm>
        </p:grpSpPr>
        <p:sp>
          <p:nvSpPr>
            <p:cNvPr id="6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42" y="4455984"/>
            <a:ext cx="1359526" cy="2200847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669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2084832" y="190945"/>
            <a:ext cx="8382000" cy="1143000"/>
          </a:xfrm>
        </p:spPr>
        <p:txBody>
          <a:bodyPr/>
          <a:lstStyle/>
          <a:p>
            <a:pPr eaLnBrk="1" hangingPunct="1"/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學校交通安全教育工作與內容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6684" y="1621537"/>
            <a:ext cx="8305800" cy="3724275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訂定交通安全教育之目標與推動計畫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規劃並執行交通安全教學與輔導活動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營造設計交通安全之學習情境與機會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透過親師生之互動發揮家庭教育功能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掌握學生之學習成長瓶頸並設法突破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建立完善推動記錄以達永續推動目標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9791407" y="5010912"/>
            <a:ext cx="2141416" cy="1655063"/>
            <a:chOff x="9544616" y="4937760"/>
            <a:chExt cx="2141416" cy="1655063"/>
          </a:xfrm>
        </p:grpSpPr>
        <p:sp>
          <p:nvSpPr>
            <p:cNvPr id="6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8" y="4547424"/>
            <a:ext cx="1359526" cy="220084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902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2180400" y="291529"/>
            <a:ext cx="7924800" cy="1143000"/>
          </a:xfrm>
        </p:spPr>
        <p:txBody>
          <a:bodyPr/>
          <a:lstStyle/>
          <a:p>
            <a:pPr eaLnBrk="1" hangingPunct="1"/>
            <a:r>
              <a:rPr lang="zh-TW" altLang="en-US" sz="4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學校之交通安全輔導活動 </a:t>
            </a:r>
            <a:r>
              <a:rPr lang="en-US" altLang="zh-TW" sz="4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(1/2)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6684" y="1740409"/>
            <a:ext cx="8054975" cy="3724275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設計全方位之校園交通安全學習情境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利用上放學規劃與管理學習交通安全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透過創意活動帶動交通安全學習興趣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灌輸「交通安全，由我作起」之觀念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培養「感恩與回報」之終身志工情操</a:t>
            </a: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掌握交通安全問題脈動發揮輔導功能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9846271" y="5093208"/>
            <a:ext cx="2141416" cy="1655063"/>
            <a:chOff x="9544616" y="4937760"/>
            <a:chExt cx="2141416" cy="1655063"/>
          </a:xfrm>
        </p:grpSpPr>
        <p:sp>
          <p:nvSpPr>
            <p:cNvPr id="6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8" y="4547424"/>
            <a:ext cx="1359526" cy="220084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825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2130552" y="357251"/>
            <a:ext cx="7924800" cy="1143000"/>
          </a:xfrm>
        </p:spPr>
        <p:txBody>
          <a:bodyPr/>
          <a:lstStyle/>
          <a:p>
            <a:pPr eaLnBrk="1" hangingPunct="1"/>
            <a:r>
              <a:rPr lang="zh-TW" altLang="en-US" sz="4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學校之交通安全輔導活動 </a:t>
            </a:r>
            <a:r>
              <a:rPr lang="en-US" altLang="zh-TW" sz="4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(2/2)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1" y="1810640"/>
            <a:ext cx="7910513" cy="3724275"/>
          </a:xfrm>
        </p:spPr>
        <p:txBody>
          <a:bodyPr/>
          <a:lstStyle/>
          <a:p>
            <a:pPr eaLnBrk="1" hangingPunct="1"/>
            <a:r>
              <a:rPr lang="zh-TW" altLang="en-US" sz="3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透過學童傳遞交通安全觀念至家庭社會</a:t>
            </a:r>
          </a:p>
          <a:p>
            <a:pPr eaLnBrk="1" hangingPunct="1"/>
            <a:r>
              <a:rPr lang="zh-TW" altLang="en-US" sz="3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結合鄰里與社區，建立交通安全防護網</a:t>
            </a:r>
          </a:p>
          <a:p>
            <a:pPr eaLnBrk="1" hangingPunct="1"/>
            <a:r>
              <a:rPr lang="zh-TW" altLang="en-US" sz="3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整合家庭、社會與學校資源共創新環境</a:t>
            </a:r>
          </a:p>
          <a:p>
            <a:pPr eaLnBrk="1" hangingPunct="1"/>
            <a:r>
              <a:rPr lang="zh-TW" altLang="en-US" sz="3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透過創意突破傳統交通安全宣導之瓶頸</a:t>
            </a:r>
          </a:p>
          <a:p>
            <a:pPr eaLnBrk="1" hangingPunct="1"/>
            <a:r>
              <a:rPr lang="zh-TW" altLang="en-US" sz="3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改變以往只顧執行不計成效之輔導觀念</a:t>
            </a:r>
          </a:p>
          <a:p>
            <a:pPr eaLnBrk="1" hangingPunct="1"/>
            <a:r>
              <a:rPr lang="zh-TW" altLang="en-US" sz="3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建立研發輔導活動並廣泛推廣之新作法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9846271" y="5093208"/>
            <a:ext cx="2141416" cy="1655063"/>
            <a:chOff x="9544616" y="4937760"/>
            <a:chExt cx="2141416" cy="1655063"/>
          </a:xfrm>
        </p:grpSpPr>
        <p:sp>
          <p:nvSpPr>
            <p:cNvPr id="6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8" y="4547424"/>
            <a:ext cx="1359526" cy="220084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326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1740409" y="293243"/>
            <a:ext cx="8382000" cy="1143000"/>
          </a:xfrm>
        </p:spPr>
        <p:txBody>
          <a:bodyPr/>
          <a:lstStyle/>
          <a:p>
            <a:pPr eaLnBrk="1" hangingPunct="1"/>
            <a:r>
              <a:rPr lang="zh-TW" altLang="en-US" sz="4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交通安全教育評鑑之目的與內容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0409" y="1792352"/>
            <a:ext cx="7910513" cy="3724275"/>
          </a:xfrm>
        </p:spPr>
        <p:txBody>
          <a:bodyPr/>
          <a:lstStyle/>
          <a:p>
            <a:pPr eaLnBrk="1" hangingPunct="1"/>
            <a:r>
              <a:rPr lang="zh-TW" altLang="en-US" sz="3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落實交通安全知識與觀念之教導與學習</a:t>
            </a:r>
          </a:p>
          <a:p>
            <a:pPr eaLnBrk="1" hangingPunct="1"/>
            <a:r>
              <a:rPr lang="zh-TW" altLang="en-US" sz="3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掌握學校週遭交通安全問題並設法解決</a:t>
            </a:r>
          </a:p>
          <a:p>
            <a:pPr eaLnBrk="1" hangingPunct="1"/>
            <a:r>
              <a:rPr lang="zh-TW" altLang="en-US" sz="3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交通安全教學與輔導計畫資料整理保存</a:t>
            </a:r>
          </a:p>
          <a:p>
            <a:pPr eaLnBrk="1" hangingPunct="1"/>
            <a:r>
              <a:rPr lang="zh-TW" altLang="en-US" sz="3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交通安全教育推動成效講評與改進指導</a:t>
            </a:r>
          </a:p>
          <a:p>
            <a:pPr eaLnBrk="1" hangingPunct="1"/>
            <a:r>
              <a:rPr lang="zh-TW" altLang="en-US" sz="3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了解交通安全教育推動困境與積極作為</a:t>
            </a:r>
          </a:p>
          <a:p>
            <a:pPr eaLnBrk="1" hangingPunct="1"/>
            <a:r>
              <a:rPr lang="zh-TW" altLang="en-US" sz="3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各校推動交通安全教育經驗之交流學習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9846271" y="5093208"/>
            <a:ext cx="2141416" cy="1655063"/>
            <a:chOff x="9544616" y="4937760"/>
            <a:chExt cx="2141416" cy="1655063"/>
          </a:xfrm>
        </p:grpSpPr>
        <p:sp>
          <p:nvSpPr>
            <p:cNvPr id="6" name="Shape 214"/>
            <p:cNvSpPr>
              <a:spLocks noChangeArrowheads="1"/>
            </p:cNvSpPr>
            <p:nvPr/>
          </p:nvSpPr>
          <p:spPr bwMode="auto">
            <a:xfrm>
              <a:off x="9544616" y="5029200"/>
              <a:ext cx="1190919" cy="140647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Shape 348"/>
            <p:cNvSpPr>
              <a:spLocks noChangeArrowheads="1"/>
            </p:cNvSpPr>
            <p:nvPr/>
          </p:nvSpPr>
          <p:spPr bwMode="auto">
            <a:xfrm>
              <a:off x="10735536" y="4937760"/>
              <a:ext cx="950496" cy="165506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4" y="4547424"/>
            <a:ext cx="1359526" cy="220084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417F-86B1-4215-8D2B-EB0A4D5ED396}" type="slidenum">
              <a:rPr lang="en-US" altLang="zh-TW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513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882</Words>
  <Application>Microsoft Office PowerPoint</Application>
  <PresentationFormat>自訂</PresentationFormat>
  <Paragraphs>140</Paragraphs>
  <Slides>17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6_Nature Illustration 16x9</vt:lpstr>
      <vt:lpstr>嘉義縣106年度國民中小學 106年度交通安全教育評鑑觀摩研習 暨交通安全教育種子教師培訓</vt:lpstr>
      <vt:lpstr>簡報大綱</vt:lpstr>
      <vt:lpstr>守護終身交通安全之好觀念—交通安全4大守則</vt:lpstr>
      <vt:lpstr>分享</vt:lpstr>
      <vt:lpstr>學校交通安全教育之功能與任務</vt:lpstr>
      <vt:lpstr>學校交通安全教育工作與內容</vt:lpstr>
      <vt:lpstr>學校之交通安全輔導活動 (1/2)</vt:lpstr>
      <vt:lpstr>學校之交通安全輔導活動 (2/2)</vt:lpstr>
      <vt:lpstr>交通安全教育評鑑之目的與內容</vt:lpstr>
      <vt:lpstr>交通安全教育評鑑項目</vt:lpstr>
      <vt:lpstr>一、「組織、計畫與宣導」之資料準備</vt:lpstr>
      <vt:lpstr>二、「教學與活動」之資料準備</vt:lpstr>
      <vt:lpstr>三、「交通安全與輔導」之資料準備</vt:lpstr>
      <vt:lpstr>四、「創新與重大成效」之資料準備</vt:lpstr>
      <vt:lpstr>溪口國中全國交通安全評鑑簡報</vt:lpstr>
      <vt:lpstr>結 語</vt:lpstr>
      <vt:lpstr>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22</cp:revision>
  <dcterms:created xsi:type="dcterms:W3CDTF">2017-05-02T08:48:21Z</dcterms:created>
  <dcterms:modified xsi:type="dcterms:W3CDTF">2017-05-17T08:01:47Z</dcterms:modified>
</cp:coreProperties>
</file>