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690" r:id="rId2"/>
    <p:sldId id="746" r:id="rId3"/>
    <p:sldId id="747" r:id="rId4"/>
    <p:sldId id="748" r:id="rId5"/>
    <p:sldId id="749" r:id="rId6"/>
    <p:sldId id="750" r:id="rId7"/>
    <p:sldId id="751" r:id="rId8"/>
    <p:sldId id="752" r:id="rId9"/>
    <p:sldId id="753" r:id="rId10"/>
    <p:sldId id="754" r:id="rId11"/>
    <p:sldId id="755" r:id="rId12"/>
    <p:sldId id="756" r:id="rId13"/>
    <p:sldId id="757" r:id="rId14"/>
    <p:sldId id="758" r:id="rId15"/>
    <p:sldId id="765" r:id="rId16"/>
    <p:sldId id="759" r:id="rId17"/>
    <p:sldId id="760" r:id="rId18"/>
    <p:sldId id="763" r:id="rId19"/>
    <p:sldId id="766" r:id="rId20"/>
    <p:sldId id="767" r:id="rId21"/>
    <p:sldId id="769" r:id="rId22"/>
    <p:sldId id="770" r:id="rId23"/>
    <p:sldId id="771" r:id="rId24"/>
    <p:sldId id="772" r:id="rId25"/>
    <p:sldId id="773" r:id="rId26"/>
    <p:sldId id="774" r:id="rId27"/>
    <p:sldId id="775" r:id="rId28"/>
    <p:sldId id="776" r:id="rId29"/>
    <p:sldId id="777" r:id="rId30"/>
    <p:sldId id="778" r:id="rId31"/>
    <p:sldId id="779" r:id="rId32"/>
    <p:sldId id="76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33"/>
    <a:srgbClr val="F1FA3A"/>
    <a:srgbClr val="CCCC00"/>
    <a:srgbClr val="FF99CC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516" autoAdjust="0"/>
  </p:normalViewPr>
  <p:slideViewPr>
    <p:cSldViewPr>
      <p:cViewPr varScale="1">
        <p:scale>
          <a:sx n="74" d="100"/>
          <a:sy n="74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72E0-72CF-4B17-ABD6-2D46657CAC7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12B46-7ED9-4575-9DF9-CDF45589A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89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87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70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79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6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72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43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1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27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984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06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0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2FD7-9B53-46DA-9DB5-3DDA1C6DF36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8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6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8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79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36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9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03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70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59F74-C22F-4803-A26D-BC46719C3DA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413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59F74-C22F-4803-A26D-BC46719C3DA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59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38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59F74-C22F-4803-A26D-BC46719C3DA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13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59F74-C22F-4803-A26D-BC46719C3DA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780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9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hape 9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8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24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89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52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2FD7-9B53-46DA-9DB5-3DDA1C6DF36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47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10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2B46-7ED9-4575-9DF9-CDF45589ACA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60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53ED-9016-455F-AB71-65C5C83E1B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2B5D-1892-4452-85E5-8D015F7239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DEC52-9DBC-4E34-877E-A73871EE0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"/>
          <p:cNvSpPr/>
          <p:nvPr/>
        </p:nvSpPr>
        <p:spPr>
          <a:xfrm>
            <a:off x="0" y="6727825"/>
            <a:ext cx="9144000" cy="130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zh-TW" altLang="zh-TW" sz="1400" smtClean="0">
              <a:solidFill>
                <a:srgbClr val="000000"/>
              </a:solidFill>
              <a:ea typeface="新細明體" panose="02020500000000000000" pitchFamily="18" charset="-120"/>
              <a:sym typeface="Arial" panose="020B0604020202020204" pitchFamily="34" charset="0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9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1" y="1688433"/>
            <a:ext cx="8520599" cy="44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="ctr">
            <a:noAutofit/>
          </a:bodyPr>
          <a:lstStyle>
            <a:lvl1pPr algn="l">
              <a:buClr>
                <a:srgbClr val="000000"/>
              </a:buClr>
              <a:buSzPct val="25000"/>
              <a:defRPr>
                <a:solidFill>
                  <a:srgbClr val="000000"/>
                </a:solidFill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202CCB74-EDA0-4FA0-9B12-7CB9B24B1871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75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2D39-DA49-4806-9CC4-90F59046A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B8E0-CBE8-4750-9ADD-17DD1B73C3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EA9C-4EDA-40E9-8501-1A78C562D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1B41-938F-4B35-BA9C-D9C4AE1321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7012-C3B9-4F45-90A4-39893E60D0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3160-4E24-4DBD-BF3F-A6392CA067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08FE7-F7A5-4B77-95AF-DD8E26611F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DDA7-BF5B-4825-9DE4-3C2D28AFED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94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4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FA6E8C-9AC0-4DAC-9803-4578BE688C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3132138" y="692695"/>
            <a:ext cx="2028825" cy="56166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dirty="0" smtClean="0">
                <a:solidFill>
                  <a:srgbClr val="0000FF"/>
                </a:solidFill>
              </a:rPr>
              <a:t>一、拔一條河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19671" y="1555750"/>
            <a:ext cx="273630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災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幸災樂禍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2040" y="1555750"/>
            <a:ext cx="360077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眶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熱淚盈眶</a:t>
            </a:r>
            <a:endParaRPr lang="en-US" altLang="zh-TW" sz="60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奪眶而</a:t>
            </a:r>
            <a:r>
              <a:rPr lang="zh-TW" altLang="en-US" sz="6000" b="1" dirty="0">
                <a:solidFill>
                  <a:srgbClr val="0000FF"/>
                </a:solidFill>
              </a:rPr>
              <a:t>出</a:t>
            </a:r>
          </a:p>
        </p:txBody>
      </p:sp>
    </p:spTree>
    <p:extLst>
      <p:ext uri="{BB962C8B-B14F-4D97-AF65-F5344CB8AC3E}">
        <p14:creationId xmlns:p14="http://schemas.microsoft.com/office/powerpoint/2010/main" val="6227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96135" y="1555750"/>
            <a:ext cx="273667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鼎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一言九鼎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03648" y="1628800"/>
            <a:ext cx="36004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鞭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快馬加鞭</a:t>
            </a:r>
            <a:endParaRPr lang="en-US" altLang="zh-TW" sz="60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>
                <a:solidFill>
                  <a:srgbClr val="0000FF"/>
                </a:solidFill>
              </a:rPr>
              <a:t>鞭</a:t>
            </a:r>
            <a:r>
              <a:rPr lang="zh-TW" altLang="en-US" sz="6000" b="1" dirty="0" smtClean="0">
                <a:solidFill>
                  <a:srgbClr val="0000FF"/>
                </a:solidFill>
              </a:rPr>
              <a:t>長莫及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740352" y="620688"/>
            <a:ext cx="1152525" cy="56896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ffectLst/>
              </a:rPr>
              <a:t>找出課文中的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四字詞語</a:t>
            </a: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6514802" y="1557338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滿目瘡痍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09071" y="1557338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嶄露頭角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1979" y="1556792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龍爭虎鬥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74887" y="1556792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人聲鼎沸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557338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熱淚盈眶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6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8027988" y="1196975"/>
            <a:ext cx="936625" cy="46085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ffectLst/>
              </a:rPr>
              <a:t>本課的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形近字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6804025" y="836613"/>
            <a:ext cx="1152525" cy="5329237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拔、跋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4859338" y="836613"/>
            <a:ext cx="11525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梁、粱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、樑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2916238" y="836613"/>
            <a:ext cx="11525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瘡、愴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、創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11525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痍、姨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、夷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1" grpId="0" build="p"/>
      <p:bldP spid="626694" grpId="0" build="p"/>
      <p:bldP spid="62669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64287" y="836613"/>
            <a:ext cx="11526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託、托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、奼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00569" y="836613"/>
            <a:ext cx="11525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攤、灘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、癱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47467" y="836712"/>
            <a:ext cx="11525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嶄、斬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、塹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836613"/>
            <a:ext cx="2179346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沸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</a:t>
            </a:r>
            <a:r>
              <a:rPr lang="zh-TW" altLang="en-US" sz="6000" b="1" dirty="0" smtClean="0">
                <a:solidFill>
                  <a:srgbClr val="0000FF"/>
                </a:solidFill>
              </a:rPr>
              <a:t>彿、拂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、佛、狒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64287" y="836613"/>
            <a:ext cx="11526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眶、框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、誆、筐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8027988" y="1196975"/>
            <a:ext cx="936625" cy="46085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ffectLst/>
              </a:rPr>
              <a:t>本課的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多音字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6083300" y="1484313"/>
            <a:ext cx="1152525" cy="4176712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/>
              </a:rPr>
              <a:t>難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91880" y="908050"/>
            <a:ext cx="208818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克服困難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、克難、難過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3273" y="972416"/>
            <a:ext cx="1152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災難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5" grpId="0" build="p"/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6803851" y="1484313"/>
            <a:ext cx="1152525" cy="4176712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/>
              </a:rPr>
              <a:t>創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28455" y="908050"/>
            <a:ext cx="1872159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重創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、創傷、創口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6127" y="908049"/>
            <a:ext cx="237648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創造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、創辦、開創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6083300" y="1484313"/>
            <a:ext cx="1152525" cy="4176712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/>
              </a:rPr>
              <a:t>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91880" y="908050"/>
            <a:ext cx="2088183" cy="43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嶄露頭角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、露水、透露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016272"/>
            <a:ext cx="223306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露出</a:t>
            </a:r>
            <a:r>
              <a:rPr lang="zh-TW" altLang="en-US" sz="60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、露臉、露出馬腳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28638" y="333375"/>
            <a:ext cx="8435975" cy="2000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滿目瘡痍 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眼前看到的都是災禍的景象。  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颱風侵襲過後，路樹倒塌，招牌掉落，房屋破損，那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滿目瘡痍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的景象真是令人怵目驚心。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例句</a:t>
            </a:r>
            <a:r>
              <a:rPr lang="en-US" altLang="zh-TW" sz="28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這場戰爭</a:t>
            </a:r>
            <a:r>
              <a:rPr lang="en-US" altLang="zh-TW" sz="28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3492" name="Picture 2" descr="「滿目瘡痍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11475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「滿目瘡痍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265363"/>
            <a:ext cx="40052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5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8027988" y="1196975"/>
            <a:ext cx="936625" cy="46085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ffectLst/>
              </a:rPr>
              <a:t>本課的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生字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6659563" y="836613"/>
            <a:ext cx="1152525" cy="53292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拔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4932363" y="836613"/>
            <a:ext cx="1152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梁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3203575" y="836613"/>
            <a:ext cx="1152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瘡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7813" y="873125"/>
            <a:ext cx="11525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痍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1" grpId="0" build="p"/>
      <p:bldP spid="626694" grpId="0" build="p"/>
      <p:bldP spid="62669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28638" y="333375"/>
            <a:ext cx="8435975" cy="2368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嶄露頭角 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上的角已明顯地突出來了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指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初顯露優異的才能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 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運動會時，他憑著迅雷不及掩耳的速度，在一百公尺比賽中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嶄露頭角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，勇奪冠軍。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例句</a:t>
            </a:r>
            <a:r>
              <a:rPr lang="en-US" altLang="zh-TW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他從小就努力學習</a:t>
            </a:r>
            <a:r>
              <a:rPr lang="en-US" altLang="zh-TW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65542" name="Picture 4" descr="「脫穎而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860675"/>
            <a:ext cx="38528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 descr="「脫穎而出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95588"/>
            <a:ext cx="35988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1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8638" y="333375"/>
            <a:ext cx="784383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嶄露頭角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3875" y="320675"/>
            <a:ext cx="3590925" cy="4940300"/>
            <a:chOff x="612106" y="188122"/>
            <a:chExt cx="3591048" cy="4940334"/>
          </a:xfrm>
        </p:grpSpPr>
        <p:sp>
          <p:nvSpPr>
            <p:cNvPr id="69643" name="橢圓 1"/>
            <p:cNvSpPr>
              <a:spLocks noChangeArrowheads="1"/>
            </p:cNvSpPr>
            <p:nvPr/>
          </p:nvSpPr>
          <p:spPr bwMode="auto">
            <a:xfrm>
              <a:off x="1153591" y="188122"/>
              <a:ext cx="648072" cy="720080"/>
            </a:xfrm>
            <a:prstGeom prst="ellips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新細明體" panose="02020500000000000000" pitchFamily="18" charset="-12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12106" y="1158092"/>
              <a:ext cx="3591048" cy="397036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這個字的讀音怎麼念</a:t>
              </a:r>
              <a:r>
                <a:rPr lang="en-US" altLang="zh-TW" sz="2800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</a:p>
            <a:p>
              <a:pPr>
                <a:defRPr/>
              </a:pPr>
              <a:endParaRPr lang="en-US" altLang="zh-TW" sz="2800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ㄌㄨˋ</a:t>
              </a:r>
              <a:endParaRPr lang="en-US" altLang="zh-TW" sz="2800" b="1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lang="en-US" altLang="zh-TW" sz="2800" b="1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ㄌㄡˋ</a:t>
              </a:r>
              <a:endParaRPr lang="en-US" altLang="zh-TW" sz="2800" b="1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lang="en-US" altLang="zh-TW" sz="2800" b="1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都可以</a:t>
              </a:r>
              <a:endParaRPr lang="en-US" altLang="zh-TW" sz="2800" b="1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lang="en-US" altLang="zh-TW" sz="2800" b="1" dirty="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800" b="1" dirty="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都不行</a:t>
              </a:r>
            </a:p>
          </p:txBody>
        </p:sp>
      </p:grpSp>
      <p:sp>
        <p:nvSpPr>
          <p:cNvPr id="69636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2555875" y="279400"/>
            <a:ext cx="7121525" cy="6243638"/>
            <a:chOff x="2555875" y="279614"/>
            <a:chExt cx="7121525" cy="6242638"/>
          </a:xfrm>
        </p:grpSpPr>
        <p:pic>
          <p:nvPicPr>
            <p:cNvPr id="69639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1" t="18500" r="9396" b="39172"/>
            <a:stretch>
              <a:fillRect/>
            </a:stretch>
          </p:blipFill>
          <p:spPr bwMode="auto">
            <a:xfrm>
              <a:off x="2555875" y="3448264"/>
              <a:ext cx="6441826" cy="30739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640" name="群組 16"/>
            <p:cNvGrpSpPr>
              <a:grpSpLocks/>
            </p:cNvGrpSpPr>
            <p:nvPr/>
          </p:nvGrpSpPr>
          <p:grpSpPr bwMode="auto">
            <a:xfrm>
              <a:off x="2555875" y="279614"/>
              <a:ext cx="7121525" cy="4120347"/>
              <a:chOff x="2555776" y="260648"/>
              <a:chExt cx="7121624" cy="4120465"/>
            </a:xfrm>
          </p:grpSpPr>
          <p:pic>
            <p:nvPicPr>
              <p:cNvPr id="69641" name="圖片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9" t="31296" r="10133" b="8656"/>
              <a:stretch>
                <a:fillRect/>
              </a:stretch>
            </p:blipFill>
            <p:spPr bwMode="auto">
              <a:xfrm>
                <a:off x="2555776" y="260648"/>
                <a:ext cx="6375499" cy="310575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42" name="Picture 2" descr="「問號」的圖片搜尋結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7550" y="1942713"/>
                <a:ext cx="2609850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0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28638" y="333375"/>
            <a:ext cx="8435975" cy="2000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龍爭虎鬥 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相爭鬥時，勢均力敵的激烈局面。  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這次的班際樂樂棒球比賽，各班的實力不相上下，想必將會經歷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龍爭虎鬥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的過程，才能分出勝負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例句</a:t>
            </a:r>
            <a:r>
              <a:rPr lang="en-US" altLang="zh-TW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在奧運會上，各國選手</a:t>
            </a:r>
            <a:r>
              <a:rPr lang="en-US" altLang="zh-TW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684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71686" name="Picture 2" descr="「打鬥激烈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r="18915"/>
          <a:stretch>
            <a:fillRect/>
          </a:stretch>
        </p:blipFill>
        <p:spPr bwMode="auto">
          <a:xfrm>
            <a:off x="4438650" y="2446338"/>
            <a:ext cx="4537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4" descr="「打鬥激烈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3163"/>
            <a:ext cx="41767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0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09550" y="369888"/>
            <a:ext cx="8820150" cy="1138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人聲鼎沸 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形容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人群的聲音吵吵嚷嚷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，像煮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開了鍋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每逢農曆過年，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年貨大街上總是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人聲鼎沸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，非常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熱鬧。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732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73734" name="Picture 2" descr="「人聲鼎沸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520825"/>
            <a:ext cx="48164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4" descr="「人聲鼎沸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533525"/>
            <a:ext cx="3810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15900" y="1538288"/>
            <a:ext cx="8820150" cy="2208212"/>
            <a:chOff x="216346" y="1537628"/>
            <a:chExt cx="8820150" cy="2208805"/>
          </a:xfrm>
        </p:grpSpPr>
        <p:sp>
          <p:nvSpPr>
            <p:cNvPr id="10" name="矩形 9"/>
            <p:cNvSpPr/>
            <p:nvPr/>
          </p:nvSpPr>
          <p:spPr>
            <a:xfrm>
              <a:off x="216346" y="1537628"/>
              <a:ext cx="8820150" cy="5224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例句</a:t>
              </a:r>
              <a:r>
                <a:rPr lang="en-US" altLang="zh-TW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蚵難</a:t>
              </a: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週末前往</a:t>
              </a:r>
              <a:r>
                <a:rPr lang="zh-TW" altLang="en-US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基隆廟口</a:t>
              </a:r>
              <a:r>
                <a:rPr lang="en-US" altLang="zh-TW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…..</a:t>
              </a:r>
              <a:endPara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3738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9" r="24802" b="23399"/>
            <a:stretch>
              <a:fillRect/>
            </a:stretch>
          </p:blipFill>
          <p:spPr bwMode="auto">
            <a:xfrm rot="1328367">
              <a:off x="5840087" y="1730209"/>
              <a:ext cx="1768786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4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「cry」的圖片搜尋結果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406650"/>
            <a:ext cx="482282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09550" y="369888"/>
            <a:ext cx="8820150" cy="1938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熱淚盈眶  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感情激動而使眼淚充滿了眼眶，形容感動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極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或非常悲傷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這部電影的感人故事，搭配著動人的音樂，令每位觀眾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熱淚盈眶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，讚不絕口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781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75783" name="Picture 9" descr="「熱淚盈眶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r="13748" b="8025"/>
          <a:stretch>
            <a:fillRect/>
          </a:stretch>
        </p:blipFill>
        <p:spPr bwMode="auto">
          <a:xfrm>
            <a:off x="5032375" y="2416175"/>
            <a:ext cx="39973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15900" y="1816100"/>
            <a:ext cx="8820150" cy="2089150"/>
            <a:chOff x="216346" y="1816004"/>
            <a:chExt cx="8820150" cy="2089764"/>
          </a:xfrm>
        </p:grpSpPr>
        <p:sp>
          <p:nvSpPr>
            <p:cNvPr id="11" name="矩形 10"/>
            <p:cNvSpPr/>
            <p:nvPr/>
          </p:nvSpPr>
          <p:spPr>
            <a:xfrm>
              <a:off x="216346" y="2338446"/>
              <a:ext cx="8820150" cy="5224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例句</a:t>
              </a:r>
              <a:r>
                <a:rPr lang="en-US" altLang="zh-TW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看</a:t>
              </a:r>
              <a:r>
                <a:rPr lang="zh-TW" altLang="en-US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著沉默的船艦</a:t>
              </a:r>
              <a:r>
                <a:rPr lang="en-US" altLang="zh-TW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魯夫</a:t>
              </a:r>
              <a:r>
                <a:rPr lang="en-US" altLang="zh-TW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…..</a:t>
              </a:r>
              <a:endPara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5786" name="Picture 2" descr="「熱淚盈眶」的圖片搜尋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816004"/>
              <a:ext cx="2362213" cy="208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53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09550" y="369888"/>
            <a:ext cx="8820150" cy="1138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深淵 </a:t>
            </a:r>
            <a:r>
              <a:rPr lang="zh-CN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CN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深的</a:t>
            </a:r>
            <a:r>
              <a:rPr lang="zh-CN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r>
              <a:rPr lang="zh-CN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。比喻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艱難</a:t>
            </a:r>
            <a:r>
              <a:rPr lang="zh-CN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的境地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或痛苦。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即使面對萬丈深淵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蚵難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勇敢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前行，决不退缩</a:t>
            </a:r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828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77830" name="Picture 6" descr="「深淵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30363"/>
            <a:ext cx="461010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2" descr="「深淵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30363"/>
            <a:ext cx="443388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09550" y="1528763"/>
            <a:ext cx="8820150" cy="2141537"/>
            <a:chOff x="209550" y="1529040"/>
            <a:chExt cx="8820150" cy="2141380"/>
          </a:xfrm>
        </p:grpSpPr>
        <p:sp>
          <p:nvSpPr>
            <p:cNvPr id="10" name="矩形 9"/>
            <p:cNvSpPr/>
            <p:nvPr/>
          </p:nvSpPr>
          <p:spPr>
            <a:xfrm>
              <a:off x="209550" y="1529040"/>
              <a:ext cx="8820150" cy="5238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例句</a:t>
              </a:r>
              <a:r>
                <a:rPr lang="en-US" altLang="zh-TW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蚵難</a:t>
              </a: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</a:t>
              </a:r>
              <a:r>
                <a:rPr lang="zh-TW" altLang="en-US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任何事都小心翼翼</a:t>
              </a:r>
              <a:r>
                <a:rPr lang="en-US" altLang="zh-TW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…..</a:t>
              </a:r>
              <a:endPara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7834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893">
              <a:off x="6817271" y="1861751"/>
              <a:ext cx="1675763" cy="180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82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09550" y="369888"/>
            <a:ext cx="8820150" cy="1077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繭 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蠶在變成蛹之前，吐絲結成白色或黃色的橢圓形物體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手掌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或腳掌等部因摩擦而生成的硬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皮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876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grpSp>
        <p:nvGrpSpPr>
          <p:cNvPr id="79878" name="群組 1"/>
          <p:cNvGrpSpPr>
            <a:grpSpLocks/>
          </p:cNvGrpSpPr>
          <p:nvPr/>
        </p:nvGrpSpPr>
        <p:grpSpPr bwMode="auto">
          <a:xfrm>
            <a:off x="209550" y="1447800"/>
            <a:ext cx="8820150" cy="4586288"/>
            <a:chOff x="209550" y="2013797"/>
            <a:chExt cx="8820150" cy="4019550"/>
          </a:xfrm>
        </p:grpSpPr>
        <p:pic>
          <p:nvPicPr>
            <p:cNvPr id="79882" name="Picture 13" descr="「繭」的圖片搜尋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088" y="2013797"/>
              <a:ext cx="3249612" cy="229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3" name="Picture 15" descr="相關圖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088" y="4420447"/>
              <a:ext cx="3249612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4" name="Picture 17" descr="「繭」的圖片搜尋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2089997"/>
              <a:ext cx="2633663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5" name="Picture 19" descr="「繭」的圖片搜尋結果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613" y="2089997"/>
              <a:ext cx="2782887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09550" y="1160463"/>
            <a:ext cx="8820150" cy="1931987"/>
            <a:chOff x="209550" y="1160868"/>
            <a:chExt cx="8820150" cy="1931831"/>
          </a:xfrm>
        </p:grpSpPr>
        <p:sp>
          <p:nvSpPr>
            <p:cNvPr id="11" name="矩形 10"/>
            <p:cNvSpPr/>
            <p:nvPr/>
          </p:nvSpPr>
          <p:spPr>
            <a:xfrm>
              <a:off x="209550" y="1437071"/>
              <a:ext cx="8820150" cy="5238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例句</a:t>
              </a:r>
              <a:r>
                <a:rPr lang="en-US" altLang="zh-TW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蚵難</a:t>
              </a:r>
              <a:r>
                <a:rPr lang="zh-TW" altLang="en-US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低下頭</a:t>
              </a:r>
              <a:r>
                <a:rPr lang="en-US" altLang="zh-TW" sz="2800" b="1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......</a:t>
              </a:r>
              <a:endPara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9881" name="Picture 11" descr="「柯南」的圖片搜尋結果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0" r="8966"/>
            <a:stretch>
              <a:fillRect/>
            </a:stretch>
          </p:blipFill>
          <p:spPr bwMode="auto">
            <a:xfrm rot="1190219">
              <a:off x="6284118" y="1160868"/>
              <a:ext cx="2304257" cy="193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2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775" y="5949950"/>
            <a:ext cx="75057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依據圖片的意涵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猜出課文中的一個語詞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09550" y="369888"/>
            <a:ext cx="882015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凱旋 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打仗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得勝後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zh-TW" altLang="en-US" sz="28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24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26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62063"/>
            <a:ext cx="3201987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「凱旋歸來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89025"/>
            <a:ext cx="30178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0" descr="「凱旋歸來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77913"/>
            <a:ext cx="256857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09550" y="414338"/>
            <a:ext cx="8820150" cy="2120900"/>
            <a:chOff x="209550" y="415067"/>
            <a:chExt cx="8820150" cy="2120518"/>
          </a:xfrm>
        </p:grpSpPr>
        <p:sp>
          <p:nvSpPr>
            <p:cNvPr id="10" name="矩形 9"/>
            <p:cNvSpPr/>
            <p:nvPr/>
          </p:nvSpPr>
          <p:spPr>
            <a:xfrm>
              <a:off x="209550" y="1089632"/>
              <a:ext cx="8820150" cy="52219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例句</a:t>
              </a:r>
              <a:r>
                <a:rPr lang="en-US" altLang="zh-TW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蚵難</a:t>
              </a:r>
              <a:r>
                <a:rPr lang="en-US" altLang="zh-TW" sz="2800" b="1" dirty="0" smtClean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…..</a:t>
              </a:r>
              <a:endPara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1934" name="Picture 10" descr="「柯南」的圖片搜尋結果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3986">
              <a:off x="3542522" y="415067"/>
              <a:ext cx="2439484" cy="212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2376488" y="3000375"/>
            <a:ext cx="4567237" cy="2959100"/>
            <a:chOff x="2376720" y="3000934"/>
            <a:chExt cx="4567638" cy="2958419"/>
          </a:xfrm>
        </p:grpSpPr>
        <p:sp>
          <p:nvSpPr>
            <p:cNvPr id="3" name="矩形 2"/>
            <p:cNvSpPr/>
            <p:nvPr/>
          </p:nvSpPr>
          <p:spPr>
            <a:xfrm>
              <a:off x="2376720" y="3000934"/>
              <a:ext cx="4013552" cy="20315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b="1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巴黎凱旋門</a:t>
              </a:r>
              <a:r>
                <a:rPr lang="en-US" altLang="zh-TW" b="1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/>
              </a:r>
              <a:br>
                <a:rPr lang="en-US" altLang="zh-TW" b="1" smtClean="0">
                  <a:solidFill>
                    <a:srgbClr val="252525"/>
                  </a:solidFill>
                  <a:ea typeface="新細明體" panose="02020500000000000000" pitchFamily="18" charset="-120"/>
                </a:rPr>
              </a:b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法語：</a:t>
              </a:r>
              <a:r>
                <a:rPr lang="en-US" altLang="zh-TW" b="1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Arc de triomphe de l'Étoile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，</a:t>
              </a:r>
              <a: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/>
              </a:r>
              <a:b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</a:b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即</a:t>
              </a:r>
              <a:r>
                <a:rPr lang="zh-TW" altLang="en-US" b="1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雄獅凱旋門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，位於</a:t>
              </a:r>
              <a:r>
                <a:rPr lang="zh-TW" altLang="en-US" smtClean="0">
                  <a:solidFill>
                    <a:srgbClr val="0B0080"/>
                  </a:solidFill>
                  <a:ea typeface="新細明體" panose="02020500000000000000" pitchFamily="18" charset="-120"/>
                </a:rPr>
                <a:t>法國巴黎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的</a:t>
              </a:r>
              <a:endParaRPr lang="en-US" altLang="zh-TW" smtClean="0">
                <a:solidFill>
                  <a:srgbClr val="252525"/>
                </a:solidFill>
                <a:ea typeface="新細明體" panose="02020500000000000000" pitchFamily="18" charset="-120"/>
              </a:endParaRPr>
            </a:p>
            <a:p>
              <a:pPr>
                <a:defRPr/>
              </a:pPr>
              <a:r>
                <a:rPr lang="zh-TW" altLang="en-US" smtClean="0">
                  <a:solidFill>
                    <a:srgbClr val="0B0080"/>
                  </a:solidFill>
                  <a:ea typeface="新細明體" panose="02020500000000000000" pitchFamily="18" charset="-120"/>
                </a:rPr>
                <a:t>戴高樂廣場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中央。</a:t>
              </a:r>
              <a: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/>
              </a:r>
              <a:b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</a:b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是</a:t>
              </a:r>
              <a:r>
                <a:rPr lang="zh-TW" altLang="en-US" smtClean="0">
                  <a:solidFill>
                    <a:srgbClr val="0B0080"/>
                  </a:solidFill>
                  <a:ea typeface="新細明體" panose="02020500000000000000" pitchFamily="18" charset="-120"/>
                </a:rPr>
                <a:t>拿破崙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為紀念</a:t>
              </a:r>
              <a: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1805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年</a:t>
              </a:r>
              <a: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/>
              </a:r>
              <a:b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</a:b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打敗俄奧聯軍的勝利，</a:t>
              </a:r>
              <a: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/>
              </a:r>
              <a:b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</a:b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於</a:t>
              </a:r>
              <a:r>
                <a:rPr lang="en-US" altLang="zh-TW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1806</a:t>
              </a:r>
              <a:r>
                <a:rPr lang="zh-TW" altLang="en-US" smtClean="0">
                  <a:solidFill>
                    <a:srgbClr val="252525"/>
                  </a:solidFill>
                  <a:ea typeface="新細明體" panose="02020500000000000000" pitchFamily="18" charset="-120"/>
                </a:rPr>
                <a:t>年下令修建而成的。</a:t>
              </a:r>
              <a:endParaRPr lang="zh-TW" altLang="en-US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pic>
          <p:nvPicPr>
            <p:cNvPr id="81932" name="Picture 12" descr="「拿破崙」的圖片搜尋結果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4170">
              <a:off x="5317616" y="4105624"/>
              <a:ext cx="1626742" cy="185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26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688013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拔河隊員彷彿戴上「</a:t>
            </a:r>
            <a:r>
              <a:rPr lang="zh-TW" altLang="en-US" sz="3600" b="1" smtClean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隱形的手套</a:t>
            </a:r>
            <a:r>
              <a:rPr lang="zh-TW" altLang="en-US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zh-TW" altLang="en-US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帶上</a:t>
            </a:r>
            <a:r>
              <a:rPr lang="en-US" altLang="zh-TW" sz="3600" b="1" smtClean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V.S.</a:t>
            </a:r>
            <a:r>
              <a:rPr lang="zh-TW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戴上</a:t>
            </a:r>
            <a:r>
              <a:rPr lang="zh-TW" altLang="en-US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」兩者有一樣嗎</a:t>
            </a:r>
            <a:r>
              <a:rPr lang="en-US" altLang="zh-TW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r>
              <a:rPr lang="zh-TW" altLang="en-US" smtClean="0">
                <a:ea typeface="新細明體" panose="02020500000000000000" pitchFamily="18" charset="-120"/>
              </a:rPr>
              <a:t> 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mtClean="0">
                <a:ea typeface="新細明體" panose="02020500000000000000" pitchFamily="18" charset="-120"/>
              </a:rPr>
              <a:t>1.</a:t>
            </a:r>
            <a:r>
              <a:rPr lang="zh-TW" altLang="en-US" smtClean="0">
                <a:ea typeface="新細明體" panose="02020500000000000000" pitchFamily="18" charset="-120"/>
              </a:rPr>
              <a:t>完全一樣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mtClean="0">
                <a:ea typeface="新細明體" panose="02020500000000000000" pitchFamily="18" charset="-120"/>
              </a:rPr>
              <a:t>2.</a:t>
            </a:r>
            <a:r>
              <a:rPr lang="zh-TW" altLang="en-US" smtClean="0">
                <a:ea typeface="新細明體" panose="02020500000000000000" pitchFamily="18" charset="-120"/>
              </a:rPr>
              <a:t>完全不一樣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mtClean="0">
                <a:ea typeface="新細明體" panose="02020500000000000000" pitchFamily="18" charset="-120"/>
              </a:rPr>
              <a:t>3.</a:t>
            </a:r>
            <a:r>
              <a:rPr lang="zh-TW" altLang="en-US" smtClean="0">
                <a:ea typeface="新細明體" panose="02020500000000000000" pitchFamily="18" charset="-120"/>
              </a:rPr>
              <a:t>差不多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mtClean="0">
                <a:ea typeface="新細明體" panose="02020500000000000000" pitchFamily="18" charset="-120"/>
              </a:rPr>
              <a:t>4.</a:t>
            </a:r>
            <a:r>
              <a:rPr lang="zh-TW" altLang="en-US" smtClean="0">
                <a:ea typeface="新細明體" panose="02020500000000000000" pitchFamily="18" charset="-120"/>
              </a:rPr>
              <a:t>有點一樣</a:t>
            </a:r>
            <a:r>
              <a:rPr lang="en-US" altLang="zh-TW" smtClean="0">
                <a:ea typeface="新細明體" panose="02020500000000000000" pitchFamily="18" charset="-120"/>
              </a:rPr>
              <a:t>,</a:t>
            </a:r>
            <a:r>
              <a:rPr lang="zh-TW" altLang="en-US" smtClean="0">
                <a:ea typeface="新細明體" panose="02020500000000000000" pitchFamily="18" charset="-120"/>
              </a:rPr>
              <a:t>有點不一樣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mtClean="0">
                <a:ea typeface="新細明體" panose="02020500000000000000" pitchFamily="18" charset="-120"/>
              </a:rPr>
              <a:t>5.</a:t>
            </a:r>
            <a:r>
              <a:rPr lang="zh-TW" altLang="en-US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帶上</a:t>
            </a:r>
            <a:r>
              <a:rPr lang="en-US" altLang="zh-TW" b="1" smtClean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戴上 </a:t>
            </a:r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mtClean="0">
                <a:ea typeface="新細明體" panose="02020500000000000000" pitchFamily="18" charset="-120"/>
              </a:rPr>
              <a:t>俺分不清楚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83971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83972" name="Picture 4" descr="「相似動物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62150"/>
            <a:ext cx="3743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079500" y="1270000"/>
            <a:ext cx="4265613" cy="32162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帶上</a:t>
            </a:r>
            <a:endParaRPr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隨身攜著、拿著。</a:t>
            </a:r>
            <a:endParaRPr lang="en-US" altLang="zh-TW" sz="25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如：「自帶乾糧」、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「帶著錢包」。</a:t>
            </a:r>
            <a:endParaRPr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附帶、連帶、順便做。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如：「連說帶笑」、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「記得幫我帶口信！」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「出去時把門帶上。」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773113" y="4581525"/>
            <a:ext cx="4572000" cy="20621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戴上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把東西附加在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頭、面、胸、臂等處。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如：「戴花」、「戴帽子」、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「戴眼鏡」。</a:t>
            </a:r>
          </a:p>
        </p:txBody>
      </p:sp>
      <p:sp>
        <p:nvSpPr>
          <p:cNvPr id="10" name="矩形 9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超級比一比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8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688013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創傷</a:t>
            </a:r>
            <a:r>
              <a:rPr lang="zh-TW" altLang="en-US" sz="3600" b="1" dirty="0" smtClean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重創</a:t>
            </a:r>
            <a:r>
              <a:rPr lang="zh-TW" altLang="en-US" sz="3600" b="1" dirty="0" smtClean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獨創</a:t>
            </a:r>
            <a:r>
              <a:rPr lang="zh-TW" altLang="en-US" sz="3600" b="1" dirty="0" smtClean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百孔千創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四個語詞中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何者的讀音與其他不同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百孔千創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都一樣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995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627313" y="4365625"/>
            <a:ext cx="6265862" cy="2246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讀作四聲</a:t>
            </a:r>
            <a:endParaRPr lang="en-US" altLang="zh-TW" sz="2800" b="1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開始、開啟、製造、做。</a:t>
            </a:r>
            <a:endParaRPr lang="en-US" altLang="zh-TW" sz="2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5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如：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「開創」、「首創」、「草創」</a:t>
            </a:r>
            <a:endParaRPr lang="en-US" altLang="zh-TW" sz="2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5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獨特的。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如：「創見」、「創意」、「創舉」</a:t>
            </a:r>
            <a:endParaRPr lang="zh-TW" altLang="en-US" sz="25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627313" y="1830388"/>
            <a:ext cx="5105400" cy="2247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讀作一聲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傷口、傷處。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如：「重創」、「創傷」、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「百孔千創」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膿瘡。通「瘡」。</a:t>
            </a:r>
            <a:endParaRPr lang="zh-TW" altLang="en-US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超級比一比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5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72225" y="874713"/>
            <a:ext cx="12969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淵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2363" y="884238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災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48038" y="836613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瀰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2275" y="836613"/>
            <a:ext cx="12969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託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6119813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下面句子中</a:t>
            </a:r>
            <a:r>
              <a:rPr lang="en-US" altLang="zh-TW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哪個的成語使用不當</a:t>
            </a:r>
            <a:r>
              <a:rPr lang="en-US" altLang="zh-TW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經過二十多年的努力，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u="sng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蚵難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已經在國際偵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探界</a:t>
            </a:r>
            <a:r>
              <a:rPr lang="en-US" altLang="zh-TW" baseline="300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「嶄露頭角」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成為傑出名偵探。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mtClean="0">
                <a:ea typeface="新細明體" panose="02020500000000000000" pitchFamily="18" charset="-120"/>
              </a:rPr>
              <a:t>在侵略者的踐踏下，</a:t>
            </a:r>
            <a:r>
              <a:rPr lang="en-US" altLang="zh-TW" smtClean="0">
                <a:ea typeface="新細明體" panose="02020500000000000000" pitchFamily="18" charset="-120"/>
              </a:rPr>
              <a:t/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zh-TW" altLang="en-US" smtClean="0">
                <a:ea typeface="新細明體" panose="02020500000000000000" pitchFamily="18" charset="-120"/>
              </a:rPr>
              <a:t>看見</a:t>
            </a:r>
            <a:r>
              <a:rPr lang="zh-TW" altLang="zh-TW" smtClean="0">
                <a:ea typeface="新細明體" panose="02020500000000000000" pitchFamily="18" charset="-120"/>
              </a:rPr>
              <a:t>原本</a:t>
            </a:r>
            <a:r>
              <a:rPr lang="en-US" altLang="zh-TW" baseline="300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「人聲鼎沸」</a:t>
            </a:r>
            <a:r>
              <a:rPr lang="zh-TW" altLang="en-US" smtClean="0">
                <a:ea typeface="新細明體" panose="02020500000000000000" pitchFamily="18" charset="-120"/>
              </a:rPr>
              <a:t>的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u="sng" smtClean="0">
                <a:ea typeface="新細明體" panose="02020500000000000000" pitchFamily="18" charset="-120"/>
              </a:rPr>
              <a:t>東京</a:t>
            </a:r>
            <a:r>
              <a:rPr lang="zh-TW" altLang="en-US" smtClean="0">
                <a:ea typeface="新細明體" panose="02020500000000000000" pitchFamily="18" charset="-120"/>
              </a:rPr>
              <a:t>市區</a:t>
            </a:r>
            <a:r>
              <a:rPr lang="zh-TW" altLang="zh-TW" smtClean="0">
                <a:ea typeface="新細明體" panose="02020500000000000000" pitchFamily="18" charset="-120"/>
              </a:rPr>
              <a:t>變得</a:t>
            </a:r>
            <a:r>
              <a:rPr lang="zh-TW" altLang="en-US" baseline="300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r>
              <a:rPr lang="zh-TW" altLang="en-US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「人聲鼎沸」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u="sng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蚵難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難不禁悲從中來，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aseline="300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r>
              <a:rPr lang="zh-TW" altLang="en-US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「熱淚盈眶」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的留下眼淚</a:t>
            </a:r>
            <a:r>
              <a:rPr lang="zh-TW" altLang="zh-TW" smtClean="0">
                <a:ea typeface="新細明體" panose="02020500000000000000" pitchFamily="18" charset="-120"/>
              </a:rPr>
              <a:t>。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019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超級比一比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6021" name="Picture 2" descr="「柯南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3049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404813"/>
            <a:ext cx="8820150" cy="6308725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下列文字中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有幾個錯別字？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30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r>
              <a:rPr lang="zh-TW" altLang="en-US" sz="30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偵探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工疼新</a:t>
            </a:r>
            <a:r>
              <a:rPr lang="zh-TW" altLang="en-US" sz="3000" u="sng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0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，因遭到灌藥導致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身體縮小後，整個人彷彿陷入無助的深冤。還好此時能有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阿蠣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博士的協助，幫助</a:t>
            </a:r>
            <a:r>
              <a:rPr lang="zh-TW" altLang="en-US" sz="3000" u="sng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疼新一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在重愴中，重新站立，並化身為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蚵難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3000" u="sng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疼新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與更多次在滿目</a:t>
            </a:r>
            <a:r>
              <a:rPr lang="en-US" altLang="zh-TW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創遺的廢墟中，拯救了青梅竹馬</a:t>
            </a:r>
            <a:r>
              <a:rPr lang="zh-TW" altLang="en-US" sz="30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的同班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en-US" altLang="zh-TW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茅蠣瀾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。儘管低迷的氣氛使中迷漫著</a:t>
            </a: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蚵</a:t>
            </a:r>
            <a:r>
              <a:rPr lang="en-US" altLang="zh-TW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</a:t>
            </a:r>
            <a:r>
              <a:rPr lang="zh-TW" altLang="en-US" sz="3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身旁，是否能成功的瓦解</a:t>
            </a:r>
            <a:r>
              <a:rPr lang="zh-TW" altLang="en-US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黑暗組織，回</a:t>
            </a:r>
            <a:r>
              <a:rPr lang="en-US" altLang="zh-TW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</a:t>
            </a:r>
            <a:r>
              <a:rPr lang="zh-TW" altLang="en-US" sz="28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2800" u="sng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疼新</a:t>
            </a:r>
            <a:r>
              <a:rPr lang="zh-TW" altLang="en-US" sz="2800" u="sng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的身分，敬請拭目以待。　</a:t>
            </a:r>
            <a:r>
              <a:rPr lang="en-US" altLang="zh-TW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　　　</a:t>
            </a:r>
            <a:r>
              <a:rPr lang="en-US" altLang="zh-TW" sz="2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(p.s. </a:t>
            </a:r>
            <a:r>
              <a:rPr lang="zh-TW" altLang="en-US" sz="2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人名無誤</a:t>
            </a:r>
            <a:endParaRPr lang="en-US" altLang="zh-TW" sz="36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六個　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五個　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四個　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</a:t>
            </a:r>
          </a:p>
        </p:txBody>
      </p:sp>
      <p:sp>
        <p:nvSpPr>
          <p:cNvPr id="87043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超級比一比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90114" name="Picture 2" descr="「柯南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81" y="2996952"/>
            <a:ext cx="1747489" cy="37824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8638" y="333375"/>
            <a:ext cx="784383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嶄露頭角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587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38" y="0"/>
            <a:ext cx="13382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字詞義練習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2051050" y="333375"/>
            <a:ext cx="3614738" cy="2965450"/>
            <a:chOff x="1996103" y="279641"/>
            <a:chExt cx="3613884" cy="2966849"/>
          </a:xfrm>
        </p:grpSpPr>
        <p:sp>
          <p:nvSpPr>
            <p:cNvPr id="67598" name="橢圓 1"/>
            <p:cNvSpPr>
              <a:spLocks noChangeArrowheads="1"/>
            </p:cNvSpPr>
            <p:nvPr/>
          </p:nvSpPr>
          <p:spPr bwMode="auto">
            <a:xfrm>
              <a:off x="1996103" y="279641"/>
              <a:ext cx="648072" cy="720080"/>
            </a:xfrm>
            <a:prstGeom prst="ellips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新細明體" panose="02020500000000000000" pitchFamily="18" charset="-12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18323" y="999118"/>
              <a:ext cx="3591664" cy="224737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TW" altLang="en-US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這個字的讀音怎麼念</a:t>
              </a:r>
              <a:r>
                <a:rPr lang="en-US" altLang="zh-TW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</a:p>
            <a:p>
              <a:pPr>
                <a:defRPr/>
              </a:pPr>
              <a:r>
                <a:rPr lang="en-US" altLang="zh-TW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ㄐㄧㄠˇ</a:t>
              </a:r>
              <a:endParaRPr lang="en-US" altLang="zh-TW" sz="280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ㄐㄩㄝˊ</a:t>
              </a:r>
              <a:endParaRPr lang="en-US" altLang="zh-TW" sz="280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ㄌㄨˋ</a:t>
              </a:r>
              <a:endParaRPr lang="en-US" altLang="zh-TW" sz="2800" smtClean="0">
                <a:solidFill>
                  <a:srgbClr val="1919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800" smtClean="0">
                  <a:solidFill>
                    <a:srgbClr val="1919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ㄍㄚˋ</a:t>
              </a:r>
              <a:endParaRPr lang="zh-TW" altLang="en-US" sz="2800" smtClean="0">
                <a:solidFill>
                  <a:srgbClr val="19194D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851275" y="1536700"/>
            <a:ext cx="4919663" cy="4410075"/>
            <a:chOff x="3700221" y="1689944"/>
            <a:chExt cx="4918508" cy="4409122"/>
          </a:xfrm>
        </p:grpSpPr>
        <p:pic>
          <p:nvPicPr>
            <p:cNvPr id="67596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" t="30313" r="9396" b="16531"/>
            <a:stretch>
              <a:fillRect/>
            </a:stretch>
          </p:blipFill>
          <p:spPr bwMode="auto">
            <a:xfrm>
              <a:off x="3700221" y="1974797"/>
              <a:ext cx="4918508" cy="412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矩形 10"/>
            <p:cNvSpPr>
              <a:spLocks noChangeArrowheads="1"/>
            </p:cNvSpPr>
            <p:nvPr/>
          </p:nvSpPr>
          <p:spPr bwMode="auto">
            <a:xfrm>
              <a:off x="3700221" y="1689944"/>
              <a:ext cx="1569660" cy="3693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←教育部讀音</a:t>
              </a:r>
              <a:endParaRPr lang="zh-TW" altLang="en-US" sz="1800">
                <a:ea typeface="新細明體" panose="02020500000000000000" pitchFamily="18" charset="-120"/>
              </a:endParaRPr>
            </a:p>
          </p:txBody>
        </p:sp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211138" y="1962150"/>
            <a:ext cx="4200525" cy="4487863"/>
            <a:chOff x="120783" y="2182600"/>
            <a:chExt cx="4201023" cy="4488521"/>
          </a:xfrm>
        </p:grpSpPr>
        <p:sp>
          <p:nvSpPr>
            <p:cNvPr id="67593" name="矩形 13"/>
            <p:cNvSpPr>
              <a:spLocks noChangeArrowheads="1"/>
            </p:cNvSpPr>
            <p:nvPr/>
          </p:nvSpPr>
          <p:spPr bwMode="auto">
            <a:xfrm>
              <a:off x="177666" y="2182600"/>
              <a:ext cx="1800493" cy="3693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課本標示讀音→</a:t>
              </a:r>
              <a:endParaRPr lang="zh-TW" altLang="en-US" sz="1800">
                <a:ea typeface="新細明體" panose="02020500000000000000" pitchFamily="18" charset="-120"/>
              </a:endParaRPr>
            </a:p>
          </p:txBody>
        </p:sp>
        <p:pic>
          <p:nvPicPr>
            <p:cNvPr id="67594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" t="18500" r="9396" b="18500"/>
            <a:stretch>
              <a:fillRect/>
            </a:stretch>
          </p:blipFill>
          <p:spPr bwMode="auto">
            <a:xfrm>
              <a:off x="120783" y="2574439"/>
              <a:ext cx="4201023" cy="4096682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95" name="Picture 9" descr="「問號」的圖片搜尋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1"/>
            <a:stretch>
              <a:fillRect/>
            </a:stretch>
          </p:blipFill>
          <p:spPr bwMode="auto">
            <a:xfrm>
              <a:off x="3044034" y="3375468"/>
              <a:ext cx="958129" cy="1085421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58076" r="43153" b="13377"/>
          <a:stretch>
            <a:fillRect/>
          </a:stretch>
        </p:blipFill>
        <p:spPr bwMode="auto">
          <a:xfrm>
            <a:off x="4449763" y="5364163"/>
            <a:ext cx="3168650" cy="13525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72225" y="874713"/>
            <a:ext cx="12969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攤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2363" y="884238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繭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48038" y="836613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嶄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2275" y="836613"/>
            <a:ext cx="12969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撐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51725" y="836613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凱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93878" y="836612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沸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869085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鞭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36096" y="908075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鼎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4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51725" y="836613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盈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36096" y="908075"/>
            <a:ext cx="11525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眶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524750" y="1196975"/>
            <a:ext cx="1439863" cy="46085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ffectLst/>
              </a:rPr>
              <a:t>課文生字延伸詞語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1331641" y="1268413"/>
            <a:ext cx="4896122" cy="338455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/>
              </a:rPr>
              <a:t>拔</a:t>
            </a:r>
            <a:endParaRPr lang="en-US" altLang="zh-TW" sz="6000" b="1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堅忍不拔</a:t>
            </a:r>
            <a:endParaRPr lang="en-US" altLang="zh-TW" sz="6000" b="1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牢不可拔</a:t>
            </a:r>
            <a:endParaRPr lang="en-US" altLang="zh-TW" sz="6000" b="1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出類拔</a:t>
            </a:r>
            <a:r>
              <a:rPr lang="zh-TW" altLang="en-US" sz="6000" b="1" dirty="0">
                <a:solidFill>
                  <a:srgbClr val="0000FF"/>
                </a:solidFill>
                <a:effectLst/>
              </a:rPr>
              <a:t>萃</a:t>
            </a:r>
            <a:endParaRPr lang="zh-TW" altLang="en-US" sz="6000" b="1" dirty="0" smtClean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24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 autoUpdateAnimBg="0"/>
      <p:bldP spid="6215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4572000" y="1624013"/>
            <a:ext cx="3529013" cy="316865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/>
              </a:rPr>
              <a:t>瘡痍</a:t>
            </a:r>
            <a:endParaRPr lang="en-US" altLang="zh-TW" sz="6000" b="1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滿目瘡痍</a:t>
            </a:r>
            <a:endParaRPr lang="en-US" altLang="zh-TW" sz="6000" b="1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千</a:t>
            </a:r>
            <a:r>
              <a:rPr lang="zh-TW" altLang="en-US" sz="6000" b="1" dirty="0">
                <a:solidFill>
                  <a:srgbClr val="0000FF"/>
                </a:solidFill>
                <a:effectLst/>
              </a:rPr>
              <a:t>瘡</a:t>
            </a:r>
            <a:r>
              <a:rPr lang="zh-TW" altLang="en-US" sz="6000" b="1" dirty="0" smtClean="0">
                <a:solidFill>
                  <a:srgbClr val="0000FF"/>
                </a:solidFill>
                <a:effectLst/>
              </a:rPr>
              <a:t>百孔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624013"/>
            <a:ext cx="25209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繭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作繭自縛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555750"/>
            <a:ext cx="374491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沸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人聲鼎沸</a:t>
            </a:r>
            <a:endParaRPr lang="en-US" altLang="zh-TW" sz="60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沸沸揚揚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9813" y="1555750"/>
            <a:ext cx="24130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嶄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0000FF"/>
                </a:solidFill>
              </a:rPr>
              <a:t>嶄露頭角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</p:bldLst>
  </p:timing>
</p:sld>
</file>

<file path=ppt/theme/theme1.xml><?xml version="1.0" encoding="utf-8"?>
<a:theme xmlns:a="http://schemas.openxmlformats.org/drawingml/2006/main" name="gwall">
  <a:themeElements>
    <a:clrScheme name="gwal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wall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gwal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wal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GWALL</Template>
  <TotalTime>3927</TotalTime>
  <Words>792</Words>
  <Application>Microsoft Office PowerPoint</Application>
  <PresentationFormat>如螢幕大小 (4:3)</PresentationFormat>
  <Paragraphs>210</Paragraphs>
  <Slides>32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Open Sans</vt:lpstr>
      <vt:lpstr>PT Sans Narrow</vt:lpstr>
      <vt:lpstr>微軟正黑體</vt:lpstr>
      <vt:lpstr>新細明體</vt:lpstr>
      <vt:lpstr>Arial</vt:lpstr>
      <vt:lpstr>Calibri</vt:lpstr>
      <vt:lpstr>Times New Roman</vt:lpstr>
      <vt:lpstr>Wingdings</vt:lpstr>
      <vt:lpstr>gwall</vt:lpstr>
      <vt:lpstr>一、拔一條河</vt:lpstr>
      <vt:lpstr>本課的生字</vt:lpstr>
      <vt:lpstr>PowerPoint 簡報</vt:lpstr>
      <vt:lpstr>PowerPoint 簡報</vt:lpstr>
      <vt:lpstr>PowerPoint 簡報</vt:lpstr>
      <vt:lpstr>PowerPoint 簡報</vt:lpstr>
      <vt:lpstr>課文生字延伸詞語</vt:lpstr>
      <vt:lpstr>PowerPoint 簡報</vt:lpstr>
      <vt:lpstr>PowerPoint 簡報</vt:lpstr>
      <vt:lpstr>PowerPoint 簡報</vt:lpstr>
      <vt:lpstr>PowerPoint 簡報</vt:lpstr>
      <vt:lpstr>找出課文中的四字詞語</vt:lpstr>
      <vt:lpstr>本課的形近字</vt:lpstr>
      <vt:lpstr>PowerPoint 簡報</vt:lpstr>
      <vt:lpstr>PowerPoint 簡報</vt:lpstr>
      <vt:lpstr>本課的多音字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mychat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三、智救養馬人</dc:title>
  <dc:creator>SuperXP</dc:creator>
  <cp:lastModifiedBy>Teacher</cp:lastModifiedBy>
  <cp:revision>891</cp:revision>
  <cp:lastPrinted>1601-01-01T00:00:00Z</cp:lastPrinted>
  <dcterms:created xsi:type="dcterms:W3CDTF">2005-09-11T13:17:35Z</dcterms:created>
  <dcterms:modified xsi:type="dcterms:W3CDTF">2017-02-20T03:49:40Z</dcterms:modified>
</cp:coreProperties>
</file>