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88" r:id="rId4"/>
    <p:sldId id="303" r:id="rId5"/>
    <p:sldId id="304" r:id="rId6"/>
    <p:sldId id="289" r:id="rId7"/>
    <p:sldId id="306" r:id="rId8"/>
    <p:sldId id="293" r:id="rId9"/>
    <p:sldId id="294" r:id="rId10"/>
    <p:sldId id="307" r:id="rId11"/>
    <p:sldId id="305" r:id="rId12"/>
    <p:sldId id="310" r:id="rId13"/>
    <p:sldId id="295" r:id="rId14"/>
    <p:sldId id="309" r:id="rId15"/>
    <p:sldId id="311" r:id="rId16"/>
    <p:sldId id="296" r:id="rId17"/>
    <p:sldId id="297" r:id="rId18"/>
    <p:sldId id="308" r:id="rId19"/>
    <p:sldId id="298" r:id="rId20"/>
    <p:sldId id="299" r:id="rId21"/>
    <p:sldId id="300" r:id="rId22"/>
    <p:sldId id="301" r:id="rId23"/>
    <p:sldId id="30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126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75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768374756075198E-2"/>
          <c:y val="0.12220183486238534"/>
          <c:w val="0.94898623073575661"/>
          <c:h val="0.7660425245009511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9068544"/>
        <c:axId val="90888832"/>
      </c:barChart>
      <c:catAx>
        <c:axId val="9906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90888832"/>
        <c:crosses val="autoZero"/>
        <c:auto val="1"/>
        <c:lblAlgn val="ctr"/>
        <c:lblOffset val="100"/>
        <c:noMultiLvlLbl val="0"/>
      </c:catAx>
      <c:valAx>
        <c:axId val="9088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endParaRPr lang="zh-TW"/>
          </a:p>
        </c:txPr>
        <c:crossAx val="9906854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20EA5F0D-C1DC-412F-A146-DDB3A74B588F}" type="datetimeFigureOut">
              <a:rPr lang="en-US" altLang="zh-TW"/>
              <a:t>9/9/2016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BAE14B8-3CC9-472D-9BC5-A84D80684DE2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A8CDE508-72C8-4AB5-AA9C-1584D31690E0}" type="datetimeFigureOut">
              <a:t>2016/9/9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FB667E1-E601-4AAF-B95C-B25720D70A6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 latinLnBrk="0">
              <a:defRPr lang="zh-TW" sz="66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/>
          </a:p>
        </p:txBody>
      </p:sp>
      <p:grpSp>
        <p:nvGrpSpPr>
          <p:cNvPr id="4" name="群組中 3"/>
          <p:cNvGrpSpPr/>
          <p:nvPr userDrawn="1"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群組中 39"/>
          <p:cNvGrpSpPr/>
          <p:nvPr userDrawn="1"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手繪多邊形 500"/>
          <p:cNvSpPr>
            <a:spLocks/>
          </p:cNvSpPr>
          <p:nvPr userDrawn="1"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群組中 49"/>
          <p:cNvGrpSpPr/>
          <p:nvPr userDrawn="1"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手繪多邊形 413"/>
          <p:cNvSpPr>
            <a:spLocks/>
          </p:cNvSpPr>
          <p:nvPr userDrawn="1"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手繪多邊形 414"/>
          <p:cNvSpPr>
            <a:spLocks/>
          </p:cNvSpPr>
          <p:nvPr userDrawn="1"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群組中 5"/>
          <p:cNvGrpSpPr>
            <a:grpSpLocks noChangeAspect="1"/>
          </p:cNvGrpSpPr>
          <p:nvPr userDrawn="1"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群組中 33"/>
          <p:cNvGrpSpPr>
            <a:grpSpLocks noChangeAspect="1"/>
          </p:cNvGrpSpPr>
          <p:nvPr userDrawn="1"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群組中 43"/>
          <p:cNvGrpSpPr>
            <a:grpSpLocks noChangeAspect="1"/>
          </p:cNvGrpSpPr>
          <p:nvPr userDrawn="1"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群組中 93"/>
          <p:cNvGrpSpPr/>
          <p:nvPr userDrawn="1"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群組中 43"/>
          <p:cNvGrpSpPr>
            <a:grpSpLocks noChangeAspect="1"/>
          </p:cNvGrpSpPr>
          <p:nvPr userDrawn="1"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群組中 105"/>
          <p:cNvGrpSpPr/>
          <p:nvPr userDrawn="1"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手繪多邊形 8"/>
          <p:cNvSpPr>
            <a:spLocks/>
          </p:cNvSpPr>
          <p:nvPr userDrawn="1"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手繪多邊形 115"/>
          <p:cNvSpPr/>
          <p:nvPr userDrawn="1"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群組中 116"/>
          <p:cNvGrpSpPr/>
          <p:nvPr userDrawn="1"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群組中 5"/>
          <p:cNvGrpSpPr>
            <a:grpSpLocks noChangeAspect="1"/>
          </p:cNvGrpSpPr>
          <p:nvPr userDrawn="1"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群組中 64"/>
          <p:cNvGrpSpPr>
            <a:grpSpLocks noChangeAspect="1"/>
          </p:cNvGrpSpPr>
          <p:nvPr userDrawn="1"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垂直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垂直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zh-TW"/>
            </a:lvl6pPr>
            <a:lvl7pPr latinLnBrk="0">
              <a:defRPr lang="zh-TW"/>
            </a:lvl7pPr>
            <a:lvl8pPr latinLnBrk="0">
              <a:defRPr lang="zh-TW"/>
            </a:lvl8pPr>
            <a:lvl9pPr latinLnBrk="0">
              <a:defRPr lang="zh-TW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 latinLnBrk="0">
              <a:defRPr lang="zh-TW" sz="5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TW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F12952B5-7A2F-4CC8-B7CE-9234E21C2837}" type="datetime1">
              <a:t>2016/9/9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CE1DA07A-9201-4B4B-BAF2-015AFA30F520}" type="datetime1">
              <a:t>2016/9/9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894" name="手繪多邊形 92"/>
          <p:cNvSpPr>
            <a:spLocks/>
          </p:cNvSpPr>
          <p:nvPr userDrawn="1"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95" name="手繪多邊形 50"/>
          <p:cNvSpPr>
            <a:spLocks/>
          </p:cNvSpPr>
          <p:nvPr userDrawn="1"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96" name="手繪多邊形 51"/>
          <p:cNvSpPr>
            <a:spLocks/>
          </p:cNvSpPr>
          <p:nvPr userDrawn="1"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897" name="群組中 69"/>
          <p:cNvGrpSpPr>
            <a:grpSpLocks noChangeAspect="1"/>
          </p:cNvGrpSpPr>
          <p:nvPr userDrawn="1"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898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9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0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1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7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8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9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0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1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2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3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4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5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6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7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8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9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0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1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2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3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4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5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6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7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8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9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0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1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2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3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4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5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6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7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8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9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0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1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2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3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4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5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6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7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8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9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0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1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2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3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4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5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6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7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8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9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0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1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2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3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4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5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6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7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8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9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0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1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2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3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4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5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6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7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8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9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0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81" name="群組中 69"/>
          <p:cNvGrpSpPr>
            <a:grpSpLocks noChangeAspect="1"/>
          </p:cNvGrpSpPr>
          <p:nvPr userDrawn="1"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82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3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4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5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6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7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8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9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0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1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2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3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4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5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6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7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8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9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0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1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2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3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4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5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6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7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8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9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0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1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2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3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4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5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6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7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8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9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0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1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2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3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4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5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6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7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8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9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0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1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2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3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4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5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6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7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8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9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0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1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2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3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4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5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6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7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8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9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0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1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2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3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4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5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6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7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8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9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0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1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2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3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4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5" name="群組中 69"/>
          <p:cNvGrpSpPr>
            <a:grpSpLocks noChangeAspect="1"/>
          </p:cNvGrpSpPr>
          <p:nvPr userDrawn="1"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066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7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8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9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0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1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2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3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4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5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6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7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8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9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0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1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2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3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4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5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6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7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8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9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0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1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2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3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4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5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6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7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8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9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0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1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2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3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4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5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6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7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8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9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0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1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2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3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4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5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6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7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8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9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0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1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2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3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4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5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6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7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8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9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0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1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2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3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4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5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6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7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8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9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0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1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2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3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4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5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6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7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148" name="群組中 50"/>
          <p:cNvGrpSpPr>
            <a:grpSpLocks noChangeAspect="1"/>
          </p:cNvGrpSpPr>
          <p:nvPr userDrawn="1"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1149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0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1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2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3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4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5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6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7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8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9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0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1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1162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3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4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5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1166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7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8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9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0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1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2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73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74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5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6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177" name="群組中 5"/>
          <p:cNvGrpSpPr>
            <a:grpSpLocks noChangeAspect="1"/>
          </p:cNvGrpSpPr>
          <p:nvPr userDrawn="1"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1178" name="手繪多邊形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9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0" name="手繪多邊形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1" name="手繪多邊形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2" name="手繪多邊形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3" name="手繪多邊形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4" name="手繪多邊形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5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6" name="手繪多邊形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7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8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9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0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1" name="手繪多邊形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2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3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4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5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6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7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98" name="手繪多邊形 52"/>
          <p:cNvSpPr>
            <a:spLocks/>
          </p:cNvSpPr>
          <p:nvPr userDrawn="1"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199" name="群組中 29"/>
          <p:cNvGrpSpPr>
            <a:grpSpLocks noChangeAspect="1"/>
          </p:cNvGrpSpPr>
          <p:nvPr userDrawn="1"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1200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1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2" name="手繪多邊形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3" name="手繪多邊形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4" name="手繪多邊形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5" name="手繪多邊形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6" name="手繪多邊形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7" name="手繪多邊形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8" name="手繪多邊形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9" name="手繪多邊形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0" name="手繪多邊形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1" name="手繪多邊形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2" name="手繪多邊形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3" name="手繪多邊形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4" name="手繪多邊形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5" name="手繪多邊形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6" name="手繪多邊形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7" name="手繪多邊形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8" name="手繪多邊形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9" name="手繪多邊形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0" name="手繪多邊形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1" name="手繪多邊形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2" name="手繪多邊形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3" name="手繪多邊形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4" name="手繪多邊形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5" name="手繪多邊形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6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7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8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9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0" name="手繪多邊形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1" name="手繪多邊形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2" name="手繪多邊形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3" name="手繪多邊形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4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5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236" name="群組中 347"/>
          <p:cNvGrpSpPr/>
          <p:nvPr userDrawn="1"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1237" name="群組中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1263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4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5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6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7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8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9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0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1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2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3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4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5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6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7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8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79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0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1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2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3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4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5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6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7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8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89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0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1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2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3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4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5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6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7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8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99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0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1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2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3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4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5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6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7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8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309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38" name="群組中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1254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5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6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7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8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9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0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1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62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39" name="群組中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1247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8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9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0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1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2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53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1240" name="群組中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1241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2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3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4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5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246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1310" name="群組中 52"/>
          <p:cNvGrpSpPr>
            <a:grpSpLocks noChangeAspect="1"/>
          </p:cNvGrpSpPr>
          <p:nvPr userDrawn="1"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1311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2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3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4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5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6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7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8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319" name="群組中 52"/>
          <p:cNvGrpSpPr>
            <a:grpSpLocks noChangeAspect="1"/>
          </p:cNvGrpSpPr>
          <p:nvPr userDrawn="1"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132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328" name="群組中 66"/>
          <p:cNvGrpSpPr>
            <a:grpSpLocks noChangeAspect="1"/>
          </p:cNvGrpSpPr>
          <p:nvPr userDrawn="1"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1329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0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1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2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3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4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5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6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337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</p:spPr>
        <p:txBody>
          <a:bodyPr/>
          <a:lstStyle/>
          <a:p>
            <a:fld id="{9E583DDF-CA54-461A-A486-592D2374C532}" type="datetimeFigureOut">
              <a:rPr lang="en-US"/>
              <a:t>9/9/2016</a:t>
            </a:fld>
            <a:endParaRPr/>
          </a:p>
        </p:txBody>
      </p:sp>
      <p:sp>
        <p:nvSpPr>
          <p:cNvPr id="1338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</p:spPr>
        <p:txBody>
          <a:bodyPr/>
          <a:lstStyle/>
          <a:p>
            <a:endParaRPr/>
          </a:p>
        </p:txBody>
      </p:sp>
      <p:sp>
        <p:nvSpPr>
          <p:cNvPr id="1339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</p:spPr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2016/9/9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134" name="手繪多邊形 50"/>
          <p:cNvSpPr>
            <a:spLocks/>
          </p:cNvSpPr>
          <p:nvPr userDrawn="1"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5" name="手繪多邊形 51"/>
          <p:cNvSpPr>
            <a:spLocks/>
          </p:cNvSpPr>
          <p:nvPr userDrawn="1"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6" name="手繪多邊形 51"/>
          <p:cNvSpPr>
            <a:spLocks/>
          </p:cNvSpPr>
          <p:nvPr userDrawn="1"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37" name="群組中 66"/>
          <p:cNvGrpSpPr>
            <a:grpSpLocks noChangeAspect="1"/>
          </p:cNvGrpSpPr>
          <p:nvPr userDrawn="1"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3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46" name="群組中 18"/>
          <p:cNvGrpSpPr/>
          <p:nvPr userDrawn="1"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147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8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9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0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1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2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53" name="群組中 5"/>
          <p:cNvGrpSpPr>
            <a:grpSpLocks noChangeAspect="1"/>
          </p:cNvGrpSpPr>
          <p:nvPr userDrawn="1"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154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5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6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7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8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9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0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61" name="群組中 16"/>
          <p:cNvGrpSpPr>
            <a:grpSpLocks noChangeAspect="1"/>
          </p:cNvGrpSpPr>
          <p:nvPr userDrawn="1"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162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3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4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5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6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7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8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9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70" name="群組中 28"/>
          <p:cNvGrpSpPr>
            <a:grpSpLocks noChangeAspect="1"/>
          </p:cNvGrpSpPr>
          <p:nvPr userDrawn="1"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171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2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3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4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5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6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7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78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79" name="群組中 52"/>
          <p:cNvGrpSpPr>
            <a:grpSpLocks noChangeAspect="1"/>
          </p:cNvGrpSpPr>
          <p:nvPr userDrawn="1"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18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88" name="群組中 64"/>
          <p:cNvGrpSpPr>
            <a:grpSpLocks noChangeAspect="1"/>
          </p:cNvGrpSpPr>
          <p:nvPr userDrawn="1"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189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0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1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2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3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4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5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6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97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9E583DDF-CA54-461A-A486-592D2374C532}" type="datetimeFigureOut">
              <a:rPr lang="en-US" smtClean="0"/>
              <a:pPr/>
              <a:t>9/9/2016</a:t>
            </a:fld>
            <a:endParaRPr lang="en-US" dirty="0"/>
          </a:p>
        </p:txBody>
      </p:sp>
      <p:sp>
        <p:nvSpPr>
          <p:cNvPr id="198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199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TW"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nhoes.ntpc.edu.tw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62088" y="2490953"/>
            <a:ext cx="9360418" cy="104091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安和國小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105</a:t>
            </a:r>
            <a:r>
              <a:rPr lang="zh-TW" altLang="en-US" dirty="0" smtClean="0"/>
              <a:t>學年度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solidFill>
                  <a:srgbClr val="0070C0"/>
                </a:solidFill>
              </a:rPr>
              <a:t>家長日</a:t>
            </a:r>
            <a:endParaRPr lang="zh-TW" dirty="0">
              <a:solidFill>
                <a:srgbClr val="0070C0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3745674" y="4042958"/>
            <a:ext cx="6916336" cy="17716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歡迎您</a:t>
            </a:r>
            <a:endParaRPr lang="zh-TW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99508" y="744584"/>
            <a:ext cx="634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B0F0"/>
                </a:solidFill>
              </a:rPr>
              <a:t>我們的同心</a:t>
            </a:r>
            <a:r>
              <a:rPr lang="en-US" altLang="zh-TW" sz="2800" dirty="0" smtClean="0">
                <a:solidFill>
                  <a:srgbClr val="00B0F0"/>
                </a:solidFill>
              </a:rPr>
              <a:t>---</a:t>
            </a:r>
            <a:r>
              <a:rPr lang="zh-TW" altLang="en-US" sz="2800" dirty="0" smtClean="0">
                <a:solidFill>
                  <a:srgbClr val="00B0F0"/>
                </a:solidFill>
              </a:rPr>
              <a:t>童心園地</a:t>
            </a:r>
            <a:endParaRPr lang="zh-TW" altLang="en-US" sz="2800" dirty="0">
              <a:solidFill>
                <a:srgbClr val="00B0F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01462" y="1567543"/>
            <a:ext cx="7230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老師的聯絡方式</a:t>
            </a:r>
            <a:endParaRPr lang="en-US" altLang="zh-TW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班級網頁</a:t>
            </a:r>
            <a:endParaRPr lang="en-US" altLang="zh-TW" sz="3200" dirty="0" smtClean="0"/>
          </a:p>
          <a:p>
            <a:r>
              <a:rPr lang="en-US" altLang="zh-TW" sz="3200" dirty="0">
                <a:hlinkClick r:id="rId3"/>
              </a:rPr>
              <a:t>http://web.anhoes.ntpc.edu.tw</a:t>
            </a:r>
            <a:r>
              <a:rPr lang="en-US" altLang="zh-TW" sz="3200" dirty="0"/>
              <a:t>/</a:t>
            </a:r>
            <a:endParaRPr lang="en-US" altLang="zh-TW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4375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50124" y="336331"/>
            <a:ext cx="493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最常見的問題</a:t>
            </a:r>
            <a:endParaRPr lang="zh-TW" altLang="en-US" sz="28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7463" y="1198179"/>
            <a:ext cx="97956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3600" dirty="0" smtClean="0"/>
              <a:t>父母感覺孩子課業退步了</a:t>
            </a:r>
            <a:endParaRPr lang="en-US" altLang="zh-TW" sz="36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3600" dirty="0" smtClean="0"/>
              <a:t>自動鉛筆很方便，孩子很想要</a:t>
            </a:r>
            <a:endParaRPr lang="en-US" altLang="zh-TW" sz="36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3600" dirty="0" smtClean="0"/>
              <a:t>書包很重</a:t>
            </a:r>
            <a:endParaRPr lang="en-US" altLang="zh-TW" sz="36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3600" dirty="0" smtClean="0"/>
              <a:t>在學校學了兩年的英語，孩子的英語程度還是不好</a:t>
            </a:r>
            <a:endParaRPr lang="en-US" altLang="zh-TW" sz="3600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TW" sz="3600" dirty="0" smtClean="0"/>
              <a:t>3C</a:t>
            </a:r>
            <a:r>
              <a:rPr lang="zh-TW" altLang="en-US" sz="3600" dirty="0" smtClean="0"/>
              <a:t>教養很生氣，我的孩子</a:t>
            </a:r>
            <a:r>
              <a:rPr lang="en-US" altLang="zh-TW" sz="3600" dirty="0" smtClean="0"/>
              <a:t>…..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20007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03283" y="557048"/>
            <a:ext cx="922808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課程說明</a:t>
            </a:r>
            <a:r>
              <a:rPr lang="en-US" altLang="zh-TW" sz="4000" dirty="0" smtClean="0"/>
              <a:t>—</a:t>
            </a:r>
            <a:r>
              <a:rPr lang="zh-TW" altLang="en-US" sz="4000" dirty="0" smtClean="0"/>
              <a:t>國語</a:t>
            </a:r>
            <a:endParaRPr lang="en-US" altLang="zh-TW" sz="4000" dirty="0" smtClean="0"/>
          </a:p>
          <a:p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608082" y="1541933"/>
            <a:ext cx="9154510" cy="8156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提升孩子聽說讀寫的能力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2800" dirty="0" smtClean="0">
                <a:latin typeface="+mj-ea"/>
                <a:ea typeface="+mj-ea"/>
              </a:rPr>
              <a:t>鼓勵課前預習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五燈獎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  <a:r>
              <a:rPr lang="zh-TW" altLang="en-US" sz="2800" dirty="0" smtClean="0">
                <a:latin typeface="+mj-ea"/>
                <a:ea typeface="+mj-ea"/>
              </a:rPr>
              <a:t>  </a:t>
            </a:r>
            <a:r>
              <a:rPr lang="en-US" altLang="zh-TW" sz="2800" dirty="0" smtClean="0">
                <a:latin typeface="+mj-ea"/>
                <a:ea typeface="+mj-ea"/>
              </a:rPr>
              <a:t>—</a:t>
            </a:r>
            <a:r>
              <a:rPr lang="zh-TW" altLang="en-US" sz="2800" dirty="0" smtClean="0">
                <a:latin typeface="+mj-ea"/>
                <a:ea typeface="+mj-ea"/>
              </a:rPr>
              <a:t> 課文、生字、生字筆順、查字典、想一想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2800" dirty="0" smtClean="0">
                <a:latin typeface="+mj-ea"/>
                <a:ea typeface="+mj-ea"/>
              </a:rPr>
              <a:t>作業類型  </a:t>
            </a:r>
            <a:r>
              <a:rPr lang="en-US" altLang="zh-TW" sz="2800" dirty="0" smtClean="0">
                <a:latin typeface="+mj-ea"/>
                <a:ea typeface="+mj-ea"/>
              </a:rPr>
              <a:t>: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en-US" altLang="zh-TW" sz="2800" dirty="0" smtClean="0">
                <a:latin typeface="+mj-ea"/>
                <a:ea typeface="+mj-ea"/>
              </a:rPr>
              <a:t>1.</a:t>
            </a:r>
            <a:r>
              <a:rPr lang="zh-TW" altLang="en-US" sz="2800" dirty="0" smtClean="0">
                <a:latin typeface="+mj-ea"/>
                <a:ea typeface="+mj-ea"/>
              </a:rPr>
              <a:t>生甲、生乙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3"/>
            <a:r>
              <a:rPr lang="zh-TW" altLang="en-US" sz="2800" dirty="0" smtClean="0">
                <a:latin typeface="+mj-ea"/>
                <a:ea typeface="+mj-ea"/>
              </a:rPr>
              <a:t>        </a:t>
            </a:r>
            <a:r>
              <a:rPr lang="en-US" altLang="zh-TW" sz="2800" dirty="0" smtClean="0">
                <a:latin typeface="+mj-ea"/>
                <a:ea typeface="+mj-ea"/>
              </a:rPr>
              <a:t>2.</a:t>
            </a:r>
            <a:r>
              <a:rPr lang="zh-TW" altLang="en-US" sz="2800" dirty="0" smtClean="0">
                <a:latin typeface="+mj-ea"/>
                <a:ea typeface="+mj-ea"/>
              </a:rPr>
              <a:t>圈詞簿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3"/>
            <a:r>
              <a:rPr lang="zh-TW" altLang="en-US" sz="2800" dirty="0" smtClean="0">
                <a:latin typeface="+mj-ea"/>
                <a:ea typeface="+mj-ea"/>
              </a:rPr>
              <a:t>        </a:t>
            </a:r>
            <a:r>
              <a:rPr lang="en-US" altLang="zh-TW" sz="2800" dirty="0" smtClean="0">
                <a:latin typeface="+mj-ea"/>
                <a:ea typeface="+mj-ea"/>
              </a:rPr>
              <a:t>3.</a:t>
            </a:r>
            <a:r>
              <a:rPr lang="zh-TW" altLang="en-US" sz="2800" dirty="0" smtClean="0">
                <a:latin typeface="+mj-ea"/>
                <a:ea typeface="+mj-ea"/>
              </a:rPr>
              <a:t>國語習作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3"/>
            <a:r>
              <a:rPr lang="zh-TW" altLang="en-US" sz="2800" dirty="0" smtClean="0">
                <a:latin typeface="+mj-ea"/>
                <a:ea typeface="+mj-ea"/>
              </a:rPr>
              <a:t>        </a:t>
            </a:r>
            <a:r>
              <a:rPr lang="en-US" altLang="zh-TW" sz="2800" dirty="0" smtClean="0">
                <a:latin typeface="+mj-ea"/>
                <a:ea typeface="+mj-ea"/>
              </a:rPr>
              <a:t>4.</a:t>
            </a:r>
            <a:r>
              <a:rPr lang="zh-TW" altLang="en-US" sz="2800" dirty="0" smtClean="0">
                <a:latin typeface="+mj-ea"/>
                <a:ea typeface="+mj-ea"/>
              </a:rPr>
              <a:t>國語作業簿</a:t>
            </a:r>
            <a:endParaRPr lang="en-US" altLang="zh-TW" sz="2800" dirty="0" smtClean="0">
              <a:latin typeface="+mj-ea"/>
              <a:ea typeface="+mj-ea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2800" dirty="0" smtClean="0">
                <a:latin typeface="+mj-ea"/>
                <a:ea typeface="+mj-ea"/>
              </a:rPr>
              <a:t>教學中 </a:t>
            </a:r>
            <a:r>
              <a:rPr lang="en-US" altLang="zh-TW" sz="2800" dirty="0" smtClean="0">
                <a:latin typeface="+mj-ea"/>
                <a:ea typeface="+mj-ea"/>
              </a:rPr>
              <a:t>:</a:t>
            </a:r>
            <a:r>
              <a:rPr lang="zh-TW" altLang="en-US" sz="2800" dirty="0" smtClean="0">
                <a:latin typeface="+mj-ea"/>
                <a:ea typeface="+mj-ea"/>
              </a:rPr>
              <a:t>  國語課本</a:t>
            </a:r>
            <a:r>
              <a:rPr lang="en-US" altLang="zh-TW" sz="2800" dirty="0" smtClean="0">
                <a:latin typeface="+mj-ea"/>
                <a:ea typeface="+mj-ea"/>
              </a:rPr>
              <a:t>+</a:t>
            </a:r>
            <a:r>
              <a:rPr lang="zh-TW" altLang="en-US" sz="2800" dirty="0" smtClean="0">
                <a:latin typeface="+mj-ea"/>
                <a:ea typeface="+mj-ea"/>
              </a:rPr>
              <a:t>國語課堂練習簿</a:t>
            </a:r>
            <a:r>
              <a:rPr lang="en-US" altLang="zh-TW" sz="2800" dirty="0" smtClean="0">
                <a:latin typeface="+mj-ea"/>
                <a:ea typeface="+mj-ea"/>
              </a:rPr>
              <a:t>(</a:t>
            </a:r>
            <a:r>
              <a:rPr lang="zh-TW" altLang="en-US" sz="2800" dirty="0" smtClean="0">
                <a:latin typeface="+mj-ea"/>
                <a:ea typeface="+mj-ea"/>
              </a:rPr>
              <a:t>回家研讀</a:t>
            </a:r>
            <a:r>
              <a:rPr lang="en-US" altLang="zh-TW" sz="2800" dirty="0" smtClean="0">
                <a:latin typeface="+mj-ea"/>
                <a:ea typeface="+mj-ea"/>
              </a:rPr>
              <a:t>+</a:t>
            </a:r>
            <a:r>
              <a:rPr lang="zh-TW" altLang="en-US" sz="2800" dirty="0" smtClean="0">
                <a:latin typeface="+mj-ea"/>
                <a:ea typeface="+mj-ea"/>
              </a:rPr>
              <a:t>課堂討論</a:t>
            </a:r>
            <a:r>
              <a:rPr lang="en-US" altLang="zh-TW" sz="2800" dirty="0" smtClean="0">
                <a:latin typeface="+mj-ea"/>
                <a:ea typeface="+mj-ea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2800" dirty="0" smtClean="0">
                <a:latin typeface="+mj-ea"/>
                <a:ea typeface="+mj-ea"/>
              </a:rPr>
              <a:t>您可以努力的方向</a:t>
            </a:r>
            <a:r>
              <a:rPr lang="en-US" altLang="zh-TW" sz="2800" dirty="0" smtClean="0">
                <a:latin typeface="+mj-ea"/>
                <a:ea typeface="+mj-ea"/>
              </a:rPr>
              <a:t>:</a:t>
            </a:r>
            <a:r>
              <a:rPr lang="zh-TW" altLang="en-US" sz="2800" dirty="0" smtClean="0">
                <a:latin typeface="+mj-ea"/>
                <a:ea typeface="+mj-ea"/>
              </a:rPr>
              <a:t> </a:t>
            </a:r>
            <a:r>
              <a:rPr lang="en-US" altLang="zh-TW" sz="2800" dirty="0" smtClean="0">
                <a:latin typeface="+mj-ea"/>
                <a:ea typeface="+mj-ea"/>
              </a:rPr>
              <a:t>1.</a:t>
            </a:r>
            <a:r>
              <a:rPr lang="zh-TW" altLang="en-US" sz="2800" dirty="0" smtClean="0">
                <a:latin typeface="+mj-ea"/>
                <a:ea typeface="+mj-ea"/>
              </a:rPr>
              <a:t>指導孩子預習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                               </a:t>
            </a:r>
            <a:r>
              <a:rPr lang="en-US" altLang="zh-TW" sz="2800" dirty="0" smtClean="0">
                <a:latin typeface="+mj-ea"/>
                <a:ea typeface="+mj-ea"/>
              </a:rPr>
              <a:t>2.</a:t>
            </a:r>
            <a:r>
              <a:rPr lang="zh-TW" altLang="en-US" sz="2800" dirty="0" smtClean="0">
                <a:latin typeface="+mj-ea"/>
                <a:ea typeface="+mj-ea"/>
              </a:rPr>
              <a:t>陪讀</a:t>
            </a:r>
            <a:r>
              <a:rPr lang="en-US" altLang="zh-TW" sz="2800" dirty="0" smtClean="0">
                <a:latin typeface="+mj-ea"/>
                <a:ea typeface="+mj-ea"/>
              </a:rPr>
              <a:t>…</a:t>
            </a: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                               </a:t>
            </a:r>
            <a:r>
              <a:rPr lang="en-US" altLang="zh-TW" sz="2800" dirty="0" smtClean="0">
                <a:latin typeface="+mj-ea"/>
                <a:ea typeface="+mj-ea"/>
              </a:rPr>
              <a:t>3.</a:t>
            </a:r>
            <a:r>
              <a:rPr lang="zh-TW" altLang="en-US" sz="2800" dirty="0" smtClean="0">
                <a:latin typeface="+mj-ea"/>
                <a:ea typeface="+mj-ea"/>
              </a:rPr>
              <a:t>訓練孩子將話說完整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dirty="0" smtClean="0"/>
          </a:p>
          <a:p>
            <a:r>
              <a:rPr lang="zh-TW" altLang="en-US" dirty="0" smtClean="0"/>
              <a:t>                      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545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1253877"/>
          </a:xfrm>
        </p:spPr>
        <p:txBody>
          <a:bodyPr/>
          <a:lstStyle/>
          <a:p>
            <a:r>
              <a:rPr lang="zh-TW" altLang="en-US" dirty="0" smtClean="0"/>
              <a:t>數學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23416" y="1156139"/>
            <a:ext cx="8276162" cy="3008296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數的部份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數到</a:t>
            </a:r>
            <a:r>
              <a:rPr lang="en-US" altLang="zh-TW" sz="3200" dirty="0" smtClean="0"/>
              <a:t>1000</a:t>
            </a:r>
            <a:r>
              <a:rPr lang="zh-TW" altLang="en-US" sz="3200" dirty="0" smtClean="0"/>
              <a:t>，分數的概念和累加、三位數的乘法、認識除法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整除和餘數</a:t>
            </a:r>
            <a:r>
              <a:rPr lang="en-US" altLang="zh-TW" sz="3200" dirty="0" smtClean="0"/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幾何的部份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正方形和長方形、</a:t>
            </a:r>
            <a:r>
              <a:rPr lang="zh-TW" altLang="en-US" sz="3200" dirty="0"/>
              <a:t>周界和周長</a:t>
            </a:r>
            <a:endParaRPr lang="en-US" altLang="zh-TW" sz="3200" dirty="0"/>
          </a:p>
          <a:p>
            <a:pPr algn="l"/>
            <a:r>
              <a:rPr lang="zh-TW" altLang="en-US" sz="3200" dirty="0" smtClean="0"/>
              <a:t>圓形</a:t>
            </a:r>
            <a:endParaRPr lang="en-US" altLang="zh-TW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3200" dirty="0" smtClean="0"/>
              <a:t>長度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公分與毫米的關係與換算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758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250731" y="756745"/>
            <a:ext cx="4067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社會</a:t>
            </a:r>
            <a:endParaRPr lang="zh-TW" altLang="en-US" sz="32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587062" y="1744717"/>
            <a:ext cx="70419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共</a:t>
            </a:r>
            <a:r>
              <a:rPr lang="en-US" altLang="zh-TW" sz="3600" dirty="0" smtClean="0"/>
              <a:t>6</a:t>
            </a:r>
            <a:r>
              <a:rPr lang="zh-TW" altLang="en-US" sz="3600" dirty="0" smtClean="0"/>
              <a:t>個單元</a:t>
            </a:r>
            <a:endParaRPr lang="en-US" altLang="zh-TW" sz="3600" dirty="0" smtClean="0"/>
          </a:p>
          <a:p>
            <a:r>
              <a:rPr lang="zh-TW" altLang="en-US" sz="3200" dirty="0" smtClean="0"/>
              <a:t>以</a:t>
            </a:r>
            <a:r>
              <a:rPr lang="zh-TW" altLang="en-US" sz="3200" dirty="0" smtClean="0">
                <a:solidFill>
                  <a:srgbClr val="FF0000"/>
                </a:solidFill>
              </a:rPr>
              <a:t>學習</a:t>
            </a:r>
            <a:r>
              <a:rPr lang="zh-TW" altLang="en-US" sz="3200" dirty="0" smtClean="0"/>
              <a:t>、</a:t>
            </a:r>
            <a:r>
              <a:rPr lang="zh-TW" altLang="en-US" sz="3200" dirty="0" smtClean="0">
                <a:solidFill>
                  <a:srgbClr val="00B050"/>
                </a:solidFill>
              </a:rPr>
              <a:t>學校生活</a:t>
            </a:r>
            <a:r>
              <a:rPr lang="zh-TW" altLang="en-US" sz="3200" dirty="0" smtClean="0"/>
              <a:t>和</a:t>
            </a:r>
            <a:r>
              <a:rPr lang="zh-TW" altLang="en-US" sz="3200" dirty="0" smtClean="0">
                <a:solidFill>
                  <a:srgbClr val="7030A0"/>
                </a:solidFill>
              </a:rPr>
              <a:t>家庭生活    </a:t>
            </a:r>
            <a:r>
              <a:rPr lang="zh-TW" altLang="en-US" sz="3200" dirty="0" smtClean="0"/>
              <a:t>的學習為主軸</a:t>
            </a:r>
            <a:endParaRPr lang="en-US" altLang="zh-TW" sz="3200" dirty="0" smtClean="0"/>
          </a:p>
          <a:p>
            <a:r>
              <a:rPr lang="zh-TW" altLang="en-US" sz="3200" dirty="0" smtClean="0"/>
              <a:t>期中考查，各</a:t>
            </a:r>
            <a:r>
              <a:rPr lang="en-US" altLang="zh-TW" sz="3200" dirty="0" smtClean="0"/>
              <a:t>3</a:t>
            </a:r>
            <a:r>
              <a:rPr lang="zh-TW" altLang="en-US" sz="3200" dirty="0" smtClean="0"/>
              <a:t>個單元</a:t>
            </a:r>
            <a:endParaRPr lang="en-US" altLang="zh-TW" sz="3200" dirty="0" smtClean="0"/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9226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553592" y="825623"/>
            <a:ext cx="5335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+mj-ea"/>
                <a:ea typeface="+mj-ea"/>
              </a:rPr>
              <a:t>寫作指導</a:t>
            </a:r>
            <a:r>
              <a:rPr lang="en-US" altLang="zh-TW" sz="3200" dirty="0" smtClean="0">
                <a:latin typeface="+mj-ea"/>
                <a:ea typeface="+mj-ea"/>
              </a:rPr>
              <a:t>…</a:t>
            </a:r>
            <a:r>
              <a:rPr lang="zh-TW" altLang="en-US" sz="3200" dirty="0" smtClean="0">
                <a:latin typeface="+mj-ea"/>
                <a:ea typeface="+mj-ea"/>
              </a:rPr>
              <a:t>目前的計畫</a:t>
            </a:r>
            <a:endParaRPr lang="zh-TW" altLang="en-US" sz="3200" dirty="0">
              <a:latin typeface="+mj-ea"/>
              <a:ea typeface="+mj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53592" y="1740023"/>
            <a:ext cx="949910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 smtClean="0"/>
              <a:t>作文  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  基本篇數  </a:t>
            </a:r>
            <a:r>
              <a:rPr lang="en-US" altLang="zh-TW" sz="4000" dirty="0" smtClean="0"/>
              <a:t>6</a:t>
            </a:r>
            <a:r>
              <a:rPr lang="zh-TW" altLang="en-US" sz="4000" dirty="0" smtClean="0"/>
              <a:t>篇</a:t>
            </a:r>
            <a:endParaRPr lang="en-US" altLang="zh-TW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 smtClean="0"/>
              <a:t>日記 </a:t>
            </a:r>
            <a:r>
              <a:rPr lang="en-US" altLang="zh-TW" sz="4000" dirty="0" smtClean="0"/>
              <a:t>:  </a:t>
            </a:r>
            <a:r>
              <a:rPr lang="zh-TW" altLang="en-US" sz="4000" dirty="0" smtClean="0"/>
              <a:t>會設定主題，隔週末寫。</a:t>
            </a:r>
            <a:endParaRPr lang="en-US" altLang="zh-TW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 smtClean="0"/>
              <a:t>讀報</a:t>
            </a:r>
            <a:r>
              <a:rPr lang="en-US" altLang="zh-TW" sz="4000" dirty="0" smtClean="0"/>
              <a:t>:</a:t>
            </a:r>
            <a:r>
              <a:rPr lang="zh-TW" altLang="en-US" sz="4000" dirty="0" smtClean="0"/>
              <a:t> 以學習單的方式練習，隔週末進行</a:t>
            </a:r>
            <a:endParaRPr lang="en-US" altLang="zh-TW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TW" altLang="en-US" sz="4000" dirty="0" smtClean="0"/>
              <a:t>其他</a:t>
            </a:r>
            <a:r>
              <a:rPr lang="zh-TW" altLang="en-US" sz="4000" dirty="0"/>
              <a:t> </a:t>
            </a:r>
            <a:r>
              <a:rPr lang="en-US" altLang="zh-TW" sz="4000" dirty="0"/>
              <a:t>:  </a:t>
            </a:r>
            <a:r>
              <a:rPr lang="zh-TW" altLang="en-US" sz="4000" dirty="0" smtClean="0"/>
              <a:t>請家長與孩子</a:t>
            </a:r>
            <a:r>
              <a:rPr lang="zh-TW" altLang="en-US" sz="4000" dirty="0"/>
              <a:t>多互動，增加生活經驗，藉由談心去引導孩子敘事和抒發情感的</a:t>
            </a:r>
            <a:r>
              <a:rPr lang="zh-TW" altLang="en-US" sz="4000" dirty="0" smtClean="0"/>
              <a:t>能力。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05146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6344" y="775686"/>
            <a:ext cx="9144001" cy="786783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班級巡迴演說</a:t>
            </a:r>
            <a:r>
              <a:rPr lang="en-US" altLang="zh-TW" dirty="0" smtClean="0"/>
              <a:t>..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2514" y="1748901"/>
            <a:ext cx="9144000" cy="313529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4000" dirty="0" smtClean="0"/>
              <a:t>每學期一次。</a:t>
            </a:r>
            <a:endParaRPr lang="en-US" altLang="zh-TW" sz="4000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4000" dirty="0" smtClean="0"/>
              <a:t>老師會篩選稿子給孩子。請家長協助指導孩子事先背誦完畢並多練習。</a:t>
            </a:r>
            <a:endParaRPr lang="en-US" altLang="zh-TW" sz="4000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sz="4000" dirty="0" smtClean="0"/>
              <a:t>課堂上，也會給予孩子上台對著全班同學演練的機會。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85691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18593" y="924910"/>
            <a:ext cx="787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/>
              <a:t>三年級的盛事</a:t>
            </a:r>
            <a:endParaRPr lang="zh-TW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618594" y="1954924"/>
            <a:ext cx="77356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運動週</a:t>
            </a:r>
            <a:r>
              <a:rPr lang="en-US" altLang="zh-TW" sz="2400" dirty="0" smtClean="0"/>
              <a:t>….60</a:t>
            </a:r>
            <a:r>
              <a:rPr lang="zh-TW" altLang="en-US" sz="2400" dirty="0" smtClean="0"/>
              <a:t>、</a:t>
            </a:r>
            <a:r>
              <a:rPr lang="en-US" altLang="zh-TW" sz="2400" dirty="0" smtClean="0"/>
              <a:t>100</a:t>
            </a:r>
            <a:r>
              <a:rPr lang="zh-TW" altLang="en-US" sz="2400" dirty="0" smtClean="0"/>
              <a:t>公尺賽跑、樂樂球擲遠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運動會</a:t>
            </a:r>
            <a:r>
              <a:rPr lang="en-US" altLang="zh-TW" sz="2400" dirty="0" smtClean="0"/>
              <a:t>….</a:t>
            </a:r>
            <a:r>
              <a:rPr lang="zh-TW" altLang="en-US" sz="2400" dirty="0" smtClean="0"/>
              <a:t>大隊接力比賽、趣味競賽</a:t>
            </a:r>
            <a:endParaRPr lang="en-US" altLang="zh-TW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400" dirty="0" smtClean="0"/>
              <a:t>語文競賽</a:t>
            </a:r>
            <a:r>
              <a:rPr lang="en-US" altLang="zh-TW" sz="2400" dirty="0" smtClean="0"/>
              <a:t>—(1)</a:t>
            </a:r>
            <a:r>
              <a:rPr lang="zh-TW" altLang="en-US" sz="2400" dirty="0" smtClean="0"/>
              <a:t>國語朗讀 </a:t>
            </a:r>
            <a:endParaRPr lang="en-US" altLang="zh-TW" sz="2400" dirty="0" smtClean="0"/>
          </a:p>
          <a:p>
            <a:r>
              <a:rPr lang="zh-TW" altLang="en-US" sz="2400" dirty="0" smtClean="0"/>
              <a:t>        </a:t>
            </a:r>
            <a:r>
              <a:rPr lang="en-US" altLang="zh-TW" sz="2400" dirty="0" smtClean="0"/>
              <a:t>12</a:t>
            </a:r>
            <a:r>
              <a:rPr lang="zh-TW" altLang="en-US" sz="2400" dirty="0" smtClean="0"/>
              <a:t>月中        </a:t>
            </a:r>
            <a:r>
              <a:rPr lang="en-US" altLang="zh-TW" sz="2400" dirty="0" smtClean="0"/>
              <a:t>(2)</a:t>
            </a:r>
            <a:r>
              <a:rPr lang="zh-TW" altLang="en-US" sz="2400" dirty="0" smtClean="0"/>
              <a:t>硬筆書法</a:t>
            </a:r>
            <a:endParaRPr lang="en-US" altLang="zh-TW" sz="2400" dirty="0" smtClean="0"/>
          </a:p>
          <a:p>
            <a:r>
              <a:rPr lang="zh-TW" altLang="en-US" sz="2400" dirty="0" smtClean="0"/>
              <a:t>                              </a:t>
            </a:r>
            <a:r>
              <a:rPr lang="en-US" altLang="zh-TW" sz="2400" dirty="0" smtClean="0"/>
              <a:t>(3)</a:t>
            </a:r>
            <a:r>
              <a:rPr lang="zh-TW" altLang="en-US" sz="2400" dirty="0" smtClean="0"/>
              <a:t>閩南語朗讀</a:t>
            </a:r>
            <a:endParaRPr lang="en-US" altLang="zh-TW" sz="2400" dirty="0" smtClean="0"/>
          </a:p>
          <a:p>
            <a:r>
              <a:rPr lang="zh-TW" altLang="en-US" sz="2400" dirty="0" smtClean="0"/>
              <a:t>                              </a:t>
            </a:r>
            <a:r>
              <a:rPr lang="en-US" altLang="zh-TW" sz="2400" dirty="0" smtClean="0"/>
              <a:t>(4)</a:t>
            </a:r>
            <a:r>
              <a:rPr lang="zh-TW" altLang="en-US" sz="2400" dirty="0" smtClean="0"/>
              <a:t>英語拼字</a:t>
            </a:r>
            <a:endParaRPr lang="en-US" altLang="zh-TW" sz="2400" dirty="0"/>
          </a:p>
          <a:p>
            <a:r>
              <a:rPr lang="en-US" altLang="zh-TW" sz="2400" dirty="0" smtClean="0"/>
              <a:t>4.</a:t>
            </a:r>
            <a:r>
              <a:rPr lang="zh-TW" altLang="en-US" sz="2400" dirty="0" smtClean="0"/>
              <a:t>   校外教學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下學期</a:t>
            </a:r>
            <a:r>
              <a:rPr lang="en-US" altLang="zh-TW" sz="2400" dirty="0" smtClean="0"/>
              <a:t>)</a:t>
            </a:r>
          </a:p>
          <a:p>
            <a:endParaRPr lang="en-US" altLang="zh-TW" sz="2400" dirty="0" smtClean="0"/>
          </a:p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1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3280" y="411702"/>
            <a:ext cx="9144001" cy="1168523"/>
          </a:xfrm>
        </p:spPr>
        <p:txBody>
          <a:bodyPr/>
          <a:lstStyle/>
          <a:p>
            <a:r>
              <a:rPr lang="zh-TW" altLang="en-US" dirty="0" smtClean="0"/>
              <a:t>需要給孩子零用錢嗎</a:t>
            </a:r>
            <a:r>
              <a:rPr lang="en-US" altLang="zh-TW" dirty="0" smtClean="0"/>
              <a:t>?  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185061" y="1826244"/>
            <a:ext cx="9707840" cy="3455970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很多人覺得想要給孩子規劃和使用零用錢的機會</a:t>
            </a:r>
            <a:endParaRPr lang="en-US" altLang="zh-TW" dirty="0" smtClean="0"/>
          </a:p>
          <a:p>
            <a:r>
              <a:rPr lang="zh-TW" altLang="en-US" dirty="0" smtClean="0"/>
              <a:t>但</a:t>
            </a:r>
            <a:endParaRPr lang="en-US" altLang="zh-TW" dirty="0" smtClean="0"/>
          </a:p>
          <a:p>
            <a:r>
              <a:rPr lang="zh-TW" altLang="en-US" dirty="0"/>
              <a:t>您必須</a:t>
            </a:r>
            <a:r>
              <a:rPr lang="zh-TW" altLang="en-US" dirty="0" smtClean="0"/>
              <a:t>清楚， </a:t>
            </a:r>
            <a:r>
              <a:rPr lang="zh-TW" altLang="en-US" dirty="0"/>
              <a:t>孩子如何使用</a:t>
            </a:r>
            <a:r>
              <a:rPr lang="zh-TW" altLang="en-US" dirty="0" smtClean="0"/>
              <a:t>它。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</a:rPr>
              <a:t>想要</a:t>
            </a:r>
            <a:r>
              <a:rPr lang="zh-TW" altLang="en-US" dirty="0" smtClean="0"/>
              <a:t>與</a:t>
            </a:r>
            <a:r>
              <a:rPr lang="zh-TW" altLang="en-US" dirty="0" smtClean="0">
                <a:solidFill>
                  <a:srgbClr val="7030A0"/>
                </a:solidFill>
              </a:rPr>
              <a:t>需要</a:t>
            </a:r>
            <a:r>
              <a:rPr lang="zh-TW" altLang="en-US" dirty="0" smtClean="0"/>
              <a:t>之間，孩子分得清楚嗎</a:t>
            </a:r>
            <a:r>
              <a:rPr lang="en-US" altLang="zh-TW" dirty="0" smtClean="0"/>
              <a:t>? </a:t>
            </a:r>
            <a:r>
              <a:rPr lang="zh-TW" altLang="en-US" dirty="0" smtClean="0"/>
              <a:t>  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有的孩子有零用錢，有的孩子沒有。在學校所造成的效應就是，乞討與羨慕甚或</a:t>
            </a:r>
            <a:r>
              <a:rPr lang="en-US" altLang="zh-TW" dirty="0" smtClean="0"/>
              <a:t>(</a:t>
            </a:r>
            <a:r>
              <a:rPr lang="zh-TW" altLang="en-US" dirty="0" smtClean="0"/>
              <a:t>偷</a:t>
            </a:r>
            <a:r>
              <a:rPr lang="en-US" altLang="zh-TW" dirty="0" smtClean="0"/>
              <a:t>)</a:t>
            </a:r>
            <a:r>
              <a:rPr lang="zh-TW" altLang="en-US" dirty="0" smtClean="0"/>
              <a:t>帶零用錢</a:t>
            </a:r>
            <a:r>
              <a:rPr lang="en-US" altLang="zh-TW" dirty="0" smtClean="0"/>
              <a:t>…..</a:t>
            </a:r>
            <a:r>
              <a:rPr lang="zh-TW" altLang="en-US" dirty="0" smtClean="0"/>
              <a:t> 沒有人樂見此點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7030A0"/>
                </a:solidFill>
              </a:rPr>
              <a:t>所以</a:t>
            </a:r>
            <a:r>
              <a:rPr lang="zh-TW" altLang="en-US" dirty="0" smtClean="0"/>
              <a:t>，我比較建議</a:t>
            </a:r>
            <a:r>
              <a:rPr lang="en-US" altLang="zh-TW" dirty="0" smtClean="0"/>
              <a:t>…….</a:t>
            </a:r>
            <a:r>
              <a:rPr lang="zh-TW" altLang="en-US" dirty="0" smtClean="0"/>
              <a:t>不需要帶零用錢到學校來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可給予零錢和備用金或電話卡</a:t>
            </a:r>
            <a:r>
              <a:rPr lang="en-US" altLang="zh-TW" dirty="0" smtClean="0"/>
              <a:t>&gt;</a:t>
            </a:r>
          </a:p>
          <a:p>
            <a:r>
              <a:rPr lang="zh-TW" altLang="en-US" dirty="0">
                <a:solidFill>
                  <a:srgbClr val="0070C0"/>
                </a:solidFill>
              </a:rPr>
              <a:t>而且</a:t>
            </a:r>
            <a:r>
              <a:rPr lang="zh-TW" altLang="en-US" dirty="0"/>
              <a:t>，我會規定 </a:t>
            </a:r>
            <a:r>
              <a:rPr lang="en-US" altLang="zh-TW" dirty="0"/>
              <a:t>&lt;</a:t>
            </a:r>
            <a:r>
              <a:rPr lang="zh-TW" altLang="en-US" dirty="0"/>
              <a:t>去合作社</a:t>
            </a:r>
            <a:r>
              <a:rPr lang="zh-TW" altLang="en-US" dirty="0" smtClean="0"/>
              <a:t>買東西</a:t>
            </a:r>
            <a:r>
              <a:rPr lang="en-US" altLang="zh-TW" dirty="0"/>
              <a:t>&gt;</a:t>
            </a:r>
            <a:r>
              <a:rPr lang="zh-TW" altLang="en-US" dirty="0"/>
              <a:t>，要先跟老師</a:t>
            </a:r>
            <a:r>
              <a:rPr lang="zh-TW" altLang="en-US" dirty="0" smtClean="0"/>
              <a:t>報告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也希望</a:t>
            </a:r>
            <a:r>
              <a:rPr lang="zh-TW" altLang="en-US" dirty="0" smtClean="0"/>
              <a:t>您若是有給孩子零用錢和買早餐、點心</a:t>
            </a:r>
            <a:r>
              <a:rPr lang="zh-TW" altLang="en-US" dirty="0"/>
              <a:t>的自由時，一定要孩子清楚的說明他買了什麼，花了多少，剩下</a:t>
            </a:r>
            <a:r>
              <a:rPr lang="zh-TW" altLang="en-US" dirty="0" smtClean="0"/>
              <a:t>多少</a:t>
            </a:r>
            <a:r>
              <a:rPr lang="en-US" altLang="zh-TW" dirty="0" smtClean="0"/>
              <a:t>?</a:t>
            </a:r>
            <a:r>
              <a:rPr lang="zh-TW" altLang="en-US" dirty="0" smtClean="0"/>
              <a:t> 錢在哪裡</a:t>
            </a:r>
            <a:r>
              <a:rPr lang="en-US" altLang="zh-TW" dirty="0" smtClean="0"/>
              <a:t>? </a:t>
            </a:r>
            <a:r>
              <a:rPr lang="zh-TW" altLang="en-US" dirty="0" smtClean="0"/>
              <a:t>這樣才能稍稍教到孩子</a:t>
            </a:r>
            <a:r>
              <a:rPr lang="en-US" altLang="zh-TW" dirty="0" smtClean="0"/>
              <a:t>&lt;</a:t>
            </a:r>
            <a:r>
              <a:rPr lang="zh-TW" altLang="en-US" dirty="0" smtClean="0"/>
              <a:t>理財的概念</a:t>
            </a:r>
            <a:r>
              <a:rPr lang="en-US" altLang="zh-TW" dirty="0" smtClean="0"/>
              <a:t>&gt;</a:t>
            </a:r>
          </a:p>
          <a:p>
            <a:r>
              <a:rPr lang="zh-TW" altLang="en-US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6138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33995" y="284084"/>
            <a:ext cx="8836867" cy="1744697"/>
          </a:xfrm>
        </p:spPr>
        <p:txBody>
          <a:bodyPr/>
          <a:lstStyle/>
          <a:p>
            <a:r>
              <a:rPr lang="zh-TW" altLang="en-US" dirty="0" smtClean="0"/>
              <a:t>快樂學習的真實意義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84738" y="2015230"/>
            <a:ext cx="8327254" cy="2281562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>
                <a:solidFill>
                  <a:srgbClr val="002060"/>
                </a:solidFill>
              </a:rPr>
              <a:t>是能享受到學習和</a:t>
            </a:r>
            <a:r>
              <a:rPr lang="en-US" altLang="zh-TW" dirty="0" smtClean="0">
                <a:solidFill>
                  <a:srgbClr val="002060"/>
                </a:solidFill>
              </a:rPr>
              <a:t>&lt;</a:t>
            </a:r>
            <a:r>
              <a:rPr lang="zh-TW" altLang="en-US" dirty="0" smtClean="0">
                <a:solidFill>
                  <a:srgbClr val="002060"/>
                </a:solidFill>
              </a:rPr>
              <a:t>知道</a:t>
            </a:r>
            <a:r>
              <a:rPr lang="en-US" altLang="zh-TW" dirty="0" smtClean="0">
                <a:solidFill>
                  <a:srgbClr val="002060"/>
                </a:solidFill>
              </a:rPr>
              <a:t>&gt;</a:t>
            </a:r>
            <a:r>
              <a:rPr lang="zh-TW" altLang="en-US" dirty="0" smtClean="0">
                <a:solidFill>
                  <a:srgbClr val="002060"/>
                </a:solidFill>
              </a:rPr>
              <a:t>的樂趣</a:t>
            </a:r>
            <a:endParaRPr lang="en-US" altLang="zh-TW" dirty="0" smtClean="0">
              <a:solidFill>
                <a:srgbClr val="002060"/>
              </a:solidFill>
            </a:endParaRPr>
          </a:p>
          <a:p>
            <a:r>
              <a:rPr lang="zh-TW" altLang="en-US" dirty="0"/>
              <a:t>在孩子還沒能夠享受</a:t>
            </a:r>
            <a:r>
              <a:rPr lang="zh-TW" altLang="en-US" dirty="0" smtClean="0"/>
              <a:t>前這些前，</a:t>
            </a:r>
            <a:r>
              <a:rPr lang="en-US" altLang="zh-TW" dirty="0" smtClean="0">
                <a:solidFill>
                  <a:srgbClr val="FF0000"/>
                </a:solidFill>
              </a:rPr>
              <a:t>&lt;</a:t>
            </a:r>
            <a:r>
              <a:rPr lang="zh-TW" altLang="en-US" dirty="0" smtClean="0">
                <a:solidFill>
                  <a:srgbClr val="FF0000"/>
                </a:solidFill>
              </a:rPr>
              <a:t>學習</a:t>
            </a:r>
            <a:r>
              <a:rPr lang="en-US" altLang="zh-TW" dirty="0" smtClean="0">
                <a:solidFill>
                  <a:srgbClr val="FF0000"/>
                </a:solidFill>
              </a:rPr>
              <a:t>&gt;</a:t>
            </a:r>
            <a:r>
              <a:rPr lang="zh-TW" altLang="en-US" dirty="0" smtClean="0">
                <a:solidFill>
                  <a:srgbClr val="FF0000"/>
                </a:solidFill>
              </a:rPr>
              <a:t>其實</a:t>
            </a:r>
            <a:r>
              <a:rPr lang="zh-TW" altLang="en-US" dirty="0">
                <a:solidFill>
                  <a:srgbClr val="FF0000"/>
                </a:solidFill>
              </a:rPr>
              <a:t>是辛苦的</a:t>
            </a:r>
          </a:p>
        </p:txBody>
      </p:sp>
    </p:spTree>
    <p:extLst>
      <p:ext uri="{BB962C8B-B14F-4D97-AF65-F5344CB8AC3E}">
        <p14:creationId xmlns:p14="http://schemas.microsoft.com/office/powerpoint/2010/main" val="360058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會議流程</a:t>
            </a:r>
            <a:endParaRPr lang="zh-TW" dirty="0"/>
          </a:p>
        </p:txBody>
      </p:sp>
      <p:sp>
        <p:nvSpPr>
          <p:cNvPr id="14" name="內容版面配置區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73203"/>
              </p:ext>
            </p:extLst>
          </p:nvPr>
        </p:nvGraphicFramePr>
        <p:xfrm>
          <a:off x="1433030" y="1312334"/>
          <a:ext cx="9315669" cy="3200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928763">
                  <a:extLst>
                    <a:ext uri="{9D8B030D-6E8A-4147-A177-3AD203B41FA5}">
                      <a16:colId xmlns:a16="http://schemas.microsoft.com/office/drawing/2014/main" val="3578890124"/>
                    </a:ext>
                  </a:extLst>
                </a:gridCol>
                <a:gridCol w="6386906">
                  <a:extLst>
                    <a:ext uri="{9D8B030D-6E8A-4147-A177-3AD203B41FA5}">
                      <a16:colId xmlns:a16="http://schemas.microsoft.com/office/drawing/2014/main" val="632895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時間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600" dirty="0" smtClean="0"/>
                        <a:t>討論內容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112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19:00—19:20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學校重要行事報告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313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19:20—19:30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推選班級家長代表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80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19:30—20:00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班級經營事項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88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20:00—21:00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600" dirty="0" smtClean="0">
                          <a:solidFill>
                            <a:srgbClr val="000000"/>
                          </a:solidFill>
                          <a:latin typeface="Goudy Old Style" panose="02020502050305020303" pitchFamily="18" charset="0"/>
                        </a:rPr>
                        <a:t>親師懇談</a:t>
                      </a:r>
                      <a:endParaRPr lang="zh-TW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34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31035" y="766808"/>
            <a:ext cx="9144001" cy="831172"/>
          </a:xfrm>
        </p:spPr>
        <p:txBody>
          <a:bodyPr/>
          <a:lstStyle/>
          <a:p>
            <a:r>
              <a:rPr lang="zh-TW" altLang="en-US" dirty="0" smtClean="0"/>
              <a:t>訓練孩子獨立的方式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6140" y="1669003"/>
            <a:ext cx="9405784" cy="3978676"/>
          </a:xfrm>
        </p:spPr>
        <p:txBody>
          <a:bodyPr/>
          <a:lstStyle/>
          <a:p>
            <a:r>
              <a:rPr lang="zh-TW" altLang="en-US" dirty="0" smtClean="0"/>
              <a:t>  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78889" y="2125332"/>
            <a:ext cx="103868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/>
              <a:t>古云 </a:t>
            </a:r>
            <a:r>
              <a:rPr lang="en-US" altLang="zh-TW" sz="3600" dirty="0" smtClean="0"/>
              <a:t>:</a:t>
            </a:r>
            <a:r>
              <a:rPr lang="zh-TW" altLang="en-US" sz="3600" dirty="0" smtClean="0"/>
              <a:t>不教而殺謂之虐</a:t>
            </a:r>
            <a:endParaRPr lang="en-US" altLang="zh-TW" sz="3600" dirty="0" smtClean="0"/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陪伴、支持與督促    孩子大了，父母雖然要練習放手，但放手不是放任，</a:t>
            </a:r>
            <a:r>
              <a:rPr lang="zh-TW" altLang="en-US" sz="3600" dirty="0" smtClean="0">
                <a:solidFill>
                  <a:srgbClr val="7030A0"/>
                </a:solidFill>
              </a:rPr>
              <a:t>獨立之前的 陪伴與監督不可以少。</a:t>
            </a:r>
            <a:r>
              <a:rPr lang="zh-TW" altLang="en-US" sz="3600" dirty="0" smtClean="0"/>
              <a:t>一定要確認孩子  已建立了</a:t>
            </a:r>
            <a:r>
              <a:rPr lang="en-US" altLang="zh-TW" sz="3600" dirty="0" smtClean="0"/>
              <a:t>&lt;</a:t>
            </a:r>
            <a:r>
              <a:rPr lang="zh-TW" altLang="en-US" sz="3600" dirty="0" smtClean="0"/>
              <a:t>好習慣</a:t>
            </a:r>
            <a:r>
              <a:rPr lang="en-US" altLang="zh-TW" sz="3600" dirty="0" smtClean="0"/>
              <a:t>&gt;</a:t>
            </a:r>
            <a:r>
              <a:rPr lang="zh-TW" altLang="en-US" sz="3600" dirty="0" smtClean="0"/>
              <a:t>，您才能放手。</a:t>
            </a:r>
            <a:endParaRPr lang="en-US" altLang="zh-TW" sz="3600" dirty="0" smtClean="0"/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zh-TW" altLang="en-US" sz="3600" dirty="0" smtClean="0"/>
              <a:t>傾聽孩子的聲音，但心情要穩住。不要急著出手</a:t>
            </a:r>
            <a:endParaRPr lang="en-US" altLang="zh-TW" sz="3600" dirty="0" smtClean="0"/>
          </a:p>
          <a:p>
            <a:pPr marL="571500" indent="-571500">
              <a:buFont typeface="Wingdings" panose="05000000000000000000" pitchFamily="2" charset="2"/>
              <a:buChar char="l"/>
            </a:pPr>
            <a:r>
              <a:rPr lang="zh-TW" altLang="en-US" sz="3600" dirty="0" smtClean="0">
                <a:latin typeface="+mj-ea"/>
                <a:ea typeface="+mj-ea"/>
              </a:rPr>
              <a:t>和孩子一起演練</a:t>
            </a:r>
            <a:endParaRPr lang="en-US" altLang="zh-TW" sz="3600" dirty="0">
              <a:latin typeface="+mj-ea"/>
              <a:ea typeface="+mj-ea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301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4504" y="669155"/>
            <a:ext cx="9144001" cy="1230667"/>
          </a:xfrm>
        </p:spPr>
        <p:txBody>
          <a:bodyPr/>
          <a:lstStyle/>
          <a:p>
            <a:r>
              <a:rPr lang="zh-TW" altLang="en-US" dirty="0" smtClean="0"/>
              <a:t>開學以來，老師的看見與感覺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1908699"/>
            <a:ext cx="9144000" cy="3730101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en-US" sz="3200" dirty="0" smtClean="0"/>
              <a:t>班上的家長都很關心孩子。都有按時簽閱聯絡簿的習慣，且回條與調查也都能迅速的交回學校。感謝家長們的配合。</a:t>
            </a:r>
            <a:endParaRPr lang="en-US" altLang="zh-TW" sz="3200" dirty="0" smtClean="0"/>
          </a:p>
          <a:p>
            <a:r>
              <a:rPr lang="en-US" altLang="zh-TW" sz="3200" dirty="0" smtClean="0"/>
              <a:t>2.</a:t>
            </a:r>
            <a:r>
              <a:rPr lang="zh-TW" altLang="en-US" sz="3200" dirty="0" smtClean="0"/>
              <a:t>孩子</a:t>
            </a:r>
            <a:r>
              <a:rPr lang="zh-TW" altLang="en-US" sz="3200" dirty="0"/>
              <a:t>都有按時完成作業。但仍有少數迷糊鬼，忘了交</a:t>
            </a:r>
            <a:r>
              <a:rPr lang="zh-TW" altLang="en-US" sz="3200" dirty="0" smtClean="0"/>
              <a:t>作業。</a:t>
            </a:r>
            <a:endParaRPr lang="en-US" altLang="zh-TW" sz="3200" dirty="0" smtClean="0"/>
          </a:p>
          <a:p>
            <a:r>
              <a:rPr lang="en-US" altLang="zh-TW" sz="3200" dirty="0" smtClean="0"/>
              <a:t>3.</a:t>
            </a:r>
            <a:r>
              <a:rPr lang="zh-TW" altLang="en-US" sz="3200" dirty="0" smtClean="0"/>
              <a:t>預習的習慣，在孩子習慣建立前真的很期待家長的參與。希望能透過親師的合作，教導並養成孩子預習課業的好習慣。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529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86668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以愛為基礎，希望孩子有韌性。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2467992"/>
            <a:ext cx="9144000" cy="3170808"/>
          </a:xfrm>
        </p:spPr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562470" y="3551068"/>
            <a:ext cx="7732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</a:rPr>
              <a:t>今晚    感謝您的參與     一起同心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</a:rPr>
              <a:t>   為了我們的孩子  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</a:rPr>
              <a:t>                                    美環老師  與您共勉</a:t>
            </a:r>
            <a:endParaRPr lang="zh-TW" alt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38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567543" y="431074"/>
            <a:ext cx="8953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latin typeface="+mn-ea"/>
              </a:rPr>
              <a:t>認識您孩子的導師</a:t>
            </a:r>
            <a:r>
              <a:rPr lang="en-US" altLang="zh-TW" sz="4400" dirty="0" smtClean="0">
                <a:latin typeface="+mn-ea"/>
              </a:rPr>
              <a:t>—</a:t>
            </a:r>
            <a:r>
              <a:rPr lang="zh-TW" altLang="en-US" sz="4400" dirty="0" smtClean="0">
                <a:latin typeface="+mn-ea"/>
              </a:rPr>
              <a:t>楊美環  </a:t>
            </a:r>
            <a:endParaRPr lang="zh-TW" altLang="en-US" sz="4400" dirty="0">
              <a:latin typeface="+mn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936172" y="1200515"/>
            <a:ext cx="856923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/>
              <a:t> </a:t>
            </a:r>
            <a:r>
              <a:rPr lang="zh-TW" altLang="zh-TW" sz="2400" dirty="0"/>
              <a:t>畢業於輔仁大學企管系</a:t>
            </a:r>
            <a:r>
              <a:rPr lang="zh-TW" altLang="zh-TW" sz="2400" dirty="0" smtClean="0"/>
              <a:t>。</a:t>
            </a:r>
            <a:r>
              <a:rPr lang="zh-TW" altLang="en-US" sz="2400" dirty="0" smtClean="0"/>
              <a:t>花蓮師範學院學士後教育學分班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en-US" sz="2400" dirty="0" smtClean="0"/>
              <a:t>民國</a:t>
            </a:r>
            <a:r>
              <a:rPr lang="en-US" altLang="zh-TW" sz="2400" dirty="0" smtClean="0"/>
              <a:t>84</a:t>
            </a:r>
            <a:r>
              <a:rPr lang="zh-TW" altLang="en-US" sz="2400" dirty="0" smtClean="0"/>
              <a:t>年開始投入教職。在</a:t>
            </a:r>
            <a:r>
              <a:rPr lang="zh-TW" altLang="en-US" sz="2400" u="sng" dirty="0" smtClean="0"/>
              <a:t>安和國小</a:t>
            </a:r>
            <a:r>
              <a:rPr lang="zh-TW" altLang="en-US" sz="2400" dirty="0" smtClean="0"/>
              <a:t>邁入第</a:t>
            </a:r>
            <a:r>
              <a:rPr lang="en-US" altLang="zh-TW" sz="2400" dirty="0" smtClean="0"/>
              <a:t>17</a:t>
            </a:r>
            <a:r>
              <a:rPr lang="zh-TW" altLang="en-US" sz="2400" dirty="0" smtClean="0"/>
              <a:t>年教職生涯。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en-US" altLang="zh-TW" sz="2400" dirty="0" smtClean="0"/>
              <a:t>    </a:t>
            </a:r>
            <a:r>
              <a:rPr lang="zh-TW" altLang="zh-TW" sz="2400" dirty="0" smtClean="0"/>
              <a:t>因為</a:t>
            </a:r>
            <a:r>
              <a:rPr lang="zh-TW" altLang="zh-TW" sz="2400" dirty="0"/>
              <a:t>開竅得慢，從小就並非一個頂尖的學生。求學過程中</a:t>
            </a:r>
            <a:r>
              <a:rPr lang="zh-TW" altLang="zh-TW" sz="2400" dirty="0" smtClean="0"/>
              <a:t>，</a:t>
            </a:r>
            <a:r>
              <a:rPr lang="zh-TW" altLang="en-US" sz="2400" dirty="0" smtClean="0"/>
              <a:t>也</a:t>
            </a:r>
            <a:r>
              <a:rPr lang="zh-TW" altLang="zh-TW" sz="2400" dirty="0" smtClean="0"/>
              <a:t>因</a:t>
            </a:r>
            <a:r>
              <a:rPr lang="zh-TW" altLang="zh-TW" sz="2400" dirty="0"/>
              <a:t>其他手足的課業都不錯而心生</a:t>
            </a:r>
            <a:r>
              <a:rPr lang="zh-TW" altLang="zh-TW" sz="2400" dirty="0" smtClean="0"/>
              <a:t>挫折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en-US" sz="2400" dirty="0" smtClean="0"/>
              <a:t>因為遇見賞識自己的老師和相互提攜的同學，而突飛猛進。</a:t>
            </a:r>
            <a:endParaRPr lang="en-US" altLang="zh-TW" sz="2400" dirty="0" smtClean="0"/>
          </a:p>
          <a:p>
            <a:endParaRPr lang="en-US" altLang="zh-TW" sz="2400" dirty="0"/>
          </a:p>
          <a:p>
            <a:r>
              <a:rPr lang="zh-TW" altLang="en-US" sz="2400" dirty="0" smtClean="0"/>
              <a:t>一路就是跌跌撞撞的摸索過程</a:t>
            </a:r>
            <a:endParaRPr lang="en-US" altLang="zh-TW" sz="2400" dirty="0" smtClean="0"/>
          </a:p>
          <a:p>
            <a:r>
              <a:rPr lang="zh-TW" altLang="en-US" sz="2400" dirty="0" smtClean="0"/>
              <a:t>啟發</a:t>
            </a:r>
            <a:endParaRPr lang="en-US" altLang="zh-TW" sz="2400" dirty="0" smtClean="0"/>
          </a:p>
          <a:p>
            <a:pPr marL="342900" indent="-342900">
              <a:buAutoNum type="arabicPeriod"/>
            </a:pPr>
            <a:r>
              <a:rPr lang="zh-TW" altLang="en-US" sz="2400" dirty="0" smtClean="0"/>
              <a:t>孩子要先能做好份內的事，有責任感</a:t>
            </a:r>
            <a:endParaRPr lang="en-US" altLang="zh-TW" sz="2400" dirty="0" smtClean="0"/>
          </a:p>
          <a:p>
            <a:pPr marL="342900" indent="-342900">
              <a:buAutoNum type="arabicPeriod"/>
            </a:pPr>
            <a:r>
              <a:rPr lang="zh-TW" altLang="en-US" sz="2400" dirty="0" smtClean="0"/>
              <a:t>給孩子摸索的時間，陪伴、等待並監督孩子</a:t>
            </a:r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616" y="4139430"/>
            <a:ext cx="28575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9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66651" y="1314323"/>
            <a:ext cx="939219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dirty="0">
                <a:solidFill>
                  <a:srgbClr val="008000"/>
                </a:solidFill>
              </a:rPr>
              <a:t>孩子有自己的特性。讓他們喜歡自己，願意上學，教學才有可能。社會上能夠成功的人，往往不是因為過去的課業頂尖，而是因為專業加上做人處世的態度。這其中，又以做人處世最為成功的要件。</a:t>
            </a:r>
          </a:p>
          <a:p>
            <a:r>
              <a:rPr lang="en-US" altLang="zh-TW" sz="2400" dirty="0">
                <a:solidFill>
                  <a:srgbClr val="008000"/>
                </a:solidFill>
              </a:rPr>
              <a:t> </a:t>
            </a:r>
            <a:endParaRPr lang="zh-TW" altLang="zh-TW" sz="2400" dirty="0">
              <a:solidFill>
                <a:srgbClr val="008000"/>
              </a:solidFill>
            </a:endParaRPr>
          </a:p>
          <a:p>
            <a:r>
              <a:rPr lang="en-US" altLang="zh-TW" sz="2400" dirty="0">
                <a:solidFill>
                  <a:srgbClr val="008000"/>
                </a:solidFill>
              </a:rPr>
              <a:t>    </a:t>
            </a:r>
            <a:r>
              <a:rPr lang="zh-TW" altLang="zh-TW" sz="2400" dirty="0">
                <a:solidFill>
                  <a:srgbClr val="008000"/>
                </a:solidFill>
              </a:rPr>
              <a:t>在這個高度競爭的社會，也許懂得如何生活以及能夠喜歡自己，比取得高學歷來的重要。否則，不會有那麼多年輕人迷失自己，輕生不愛惜自己。</a:t>
            </a:r>
          </a:p>
          <a:p>
            <a:r>
              <a:rPr lang="en-US" altLang="zh-TW" sz="2400" dirty="0">
                <a:solidFill>
                  <a:srgbClr val="008000"/>
                </a:solidFill>
              </a:rPr>
              <a:t> </a:t>
            </a:r>
            <a:endParaRPr lang="zh-TW" altLang="zh-TW" sz="2400" dirty="0">
              <a:solidFill>
                <a:srgbClr val="008000"/>
              </a:solidFill>
            </a:endParaRPr>
          </a:p>
          <a:p>
            <a:r>
              <a:rPr lang="en-US" altLang="zh-TW" sz="2400" dirty="0">
                <a:solidFill>
                  <a:srgbClr val="008000"/>
                </a:solidFill>
              </a:rPr>
              <a:t>    </a:t>
            </a:r>
            <a:r>
              <a:rPr lang="zh-TW" altLang="zh-TW" sz="2400" dirty="0">
                <a:solidFill>
                  <a:srgbClr val="008000"/>
                </a:solidFill>
              </a:rPr>
              <a:t>成績不是最重要的，試著多方面去欣賞孩子，適度的要求而非放縱。願，我們的孩子都能找到自己的方向，因為喜歡自己而願意建設自己。</a:t>
            </a:r>
          </a:p>
          <a:p>
            <a:r>
              <a:rPr lang="en-US" altLang="zh-TW" sz="2400" dirty="0">
                <a:solidFill>
                  <a:srgbClr val="008000"/>
                </a:solidFill>
              </a:rPr>
              <a:t> </a:t>
            </a:r>
            <a:endParaRPr lang="zh-TW" altLang="zh-TW" sz="2400" dirty="0">
              <a:solidFill>
                <a:srgbClr val="008000"/>
              </a:solidFill>
            </a:endParaRPr>
          </a:p>
          <a:p>
            <a:pPr algn="ctr"/>
            <a:r>
              <a:rPr lang="zh-TW" altLang="zh-TW" sz="2400" dirty="0">
                <a:solidFill>
                  <a:srgbClr val="008000"/>
                </a:solidFill>
              </a:rPr>
              <a:t>愛</a:t>
            </a:r>
            <a:r>
              <a:rPr lang="en-US" altLang="zh-TW" sz="2400" dirty="0">
                <a:solidFill>
                  <a:srgbClr val="008000"/>
                </a:solidFill>
              </a:rPr>
              <a:t>  </a:t>
            </a:r>
            <a:r>
              <a:rPr lang="zh-TW" altLang="zh-TW" sz="2400" dirty="0">
                <a:solidFill>
                  <a:srgbClr val="008000"/>
                </a:solidFill>
              </a:rPr>
              <a:t>不是事事皆為他代勞</a:t>
            </a:r>
          </a:p>
          <a:p>
            <a:pPr algn="ctr"/>
            <a:r>
              <a:rPr lang="zh-TW" altLang="zh-TW" sz="2400" dirty="0">
                <a:solidFill>
                  <a:srgbClr val="FF0000"/>
                </a:solidFill>
              </a:rPr>
              <a:t>愛</a:t>
            </a:r>
            <a:r>
              <a:rPr lang="en-US" altLang="zh-TW" sz="2400" dirty="0">
                <a:solidFill>
                  <a:srgbClr val="FF0000"/>
                </a:solidFill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</a:rPr>
              <a:t>不是一味的要求他</a:t>
            </a:r>
          </a:p>
          <a:p>
            <a:pPr algn="ctr"/>
            <a:r>
              <a:rPr lang="zh-TW" altLang="zh-TW" sz="2400" dirty="0">
                <a:solidFill>
                  <a:srgbClr val="FF0000"/>
                </a:solidFill>
              </a:rPr>
              <a:t>愛</a:t>
            </a:r>
            <a:r>
              <a:rPr lang="en-US" altLang="zh-TW" sz="2400" dirty="0">
                <a:solidFill>
                  <a:srgbClr val="FF0000"/>
                </a:solidFill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</a:rPr>
              <a:t>是欣賞</a:t>
            </a:r>
            <a:r>
              <a:rPr lang="en-US" altLang="zh-TW" sz="2400" dirty="0">
                <a:solidFill>
                  <a:srgbClr val="FF0000"/>
                </a:solidFill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</a:rPr>
              <a:t>是鼓勵</a:t>
            </a:r>
            <a:r>
              <a:rPr lang="en-US" altLang="zh-TW" sz="2400" dirty="0">
                <a:solidFill>
                  <a:srgbClr val="FF0000"/>
                </a:solidFill>
              </a:rPr>
              <a:t>  </a:t>
            </a:r>
            <a:r>
              <a:rPr lang="zh-TW" altLang="zh-TW" sz="2400" dirty="0">
                <a:solidFill>
                  <a:srgbClr val="FF0000"/>
                </a:solidFill>
              </a:rPr>
              <a:t>是引導</a:t>
            </a: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18903" y="483326"/>
            <a:ext cx="4271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 smtClean="0"/>
              <a:t>我的理念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5340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一、學校重要行事報告</a:t>
            </a:r>
            <a:endParaRPr lang="zh-TW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217730"/>
              </p:ext>
            </p:extLst>
          </p:nvPr>
        </p:nvGraphicFramePr>
        <p:xfrm flipV="1">
          <a:off x="1523255" y="1312334"/>
          <a:ext cx="9134475" cy="84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1523255" y="1608083"/>
            <a:ext cx="86402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4000" dirty="0" smtClean="0"/>
              <a:t>成績考查</a:t>
            </a:r>
            <a:endParaRPr lang="en-US" altLang="zh-TW" sz="4000" dirty="0" smtClean="0"/>
          </a:p>
          <a:p>
            <a:pPr lvl="1"/>
            <a:r>
              <a:rPr lang="zh-TW" altLang="en-US" sz="4000" dirty="0" smtClean="0"/>
              <a:t>期中考</a:t>
            </a:r>
            <a:r>
              <a:rPr lang="en-US" altLang="zh-TW" sz="4000" dirty="0" smtClean="0"/>
              <a:t>11/1</a:t>
            </a:r>
            <a:r>
              <a:rPr lang="zh-TW" altLang="en-US" sz="4000" dirty="0" smtClean="0"/>
              <a:t>、</a:t>
            </a:r>
            <a:r>
              <a:rPr lang="en-US" altLang="zh-TW" sz="4000" dirty="0" smtClean="0"/>
              <a:t>11/2</a:t>
            </a:r>
            <a:r>
              <a:rPr lang="zh-TW" altLang="en-US" sz="4000" dirty="0" smtClean="0"/>
              <a:t>  </a:t>
            </a:r>
            <a:endParaRPr lang="en-US" altLang="zh-TW" sz="4000" dirty="0" smtClean="0"/>
          </a:p>
          <a:p>
            <a:pPr lvl="1"/>
            <a:r>
              <a:rPr lang="zh-TW" altLang="en-US" sz="4000" dirty="0" smtClean="0"/>
              <a:t>期末考</a:t>
            </a:r>
            <a:r>
              <a:rPr lang="en-US" altLang="zh-TW" sz="4000" dirty="0" smtClean="0"/>
              <a:t>1/12</a:t>
            </a:r>
            <a:r>
              <a:rPr lang="zh-TW" altLang="en-US" sz="4000" dirty="0" smtClean="0"/>
              <a:t>、</a:t>
            </a:r>
            <a:r>
              <a:rPr lang="en-US" altLang="zh-TW" sz="4000" dirty="0" smtClean="0"/>
              <a:t>1/13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4000" dirty="0" smtClean="0"/>
              <a:t>運動週</a:t>
            </a:r>
            <a:endParaRPr lang="en-US" altLang="zh-TW" sz="4000" dirty="0" smtClean="0"/>
          </a:p>
          <a:p>
            <a:pPr lvl="1"/>
            <a:r>
              <a:rPr lang="en-US" altLang="zh-TW" sz="4000" dirty="0" smtClean="0"/>
              <a:t>11/21-11/25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sz="4000" dirty="0" smtClean="0"/>
              <a:t>校內語文競賽</a:t>
            </a:r>
            <a:endParaRPr lang="en-US" altLang="zh-TW" sz="4000" dirty="0" smtClean="0"/>
          </a:p>
          <a:p>
            <a:pPr lvl="1"/>
            <a:r>
              <a:rPr lang="en-US" altLang="zh-TW" sz="4000" dirty="0" smtClean="0"/>
              <a:t>12/19-12/23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推選班級代表</a:t>
            </a:r>
            <a:endParaRPr lang="zh-TW" altLang="en-US" sz="4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716521"/>
              </p:ext>
            </p:extLst>
          </p:nvPr>
        </p:nvGraphicFramePr>
        <p:xfrm>
          <a:off x="1528763" y="1485900"/>
          <a:ext cx="9134476" cy="36271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283619">
                  <a:extLst>
                    <a:ext uri="{9D8B030D-6E8A-4147-A177-3AD203B41FA5}">
                      <a16:colId xmlns:a16="http://schemas.microsoft.com/office/drawing/2014/main" val="1284008413"/>
                    </a:ext>
                  </a:extLst>
                </a:gridCol>
                <a:gridCol w="2283619">
                  <a:extLst>
                    <a:ext uri="{9D8B030D-6E8A-4147-A177-3AD203B41FA5}">
                      <a16:colId xmlns:a16="http://schemas.microsoft.com/office/drawing/2014/main" val="3577384191"/>
                    </a:ext>
                  </a:extLst>
                </a:gridCol>
                <a:gridCol w="2283619">
                  <a:extLst>
                    <a:ext uri="{9D8B030D-6E8A-4147-A177-3AD203B41FA5}">
                      <a16:colId xmlns:a16="http://schemas.microsoft.com/office/drawing/2014/main" val="1925120213"/>
                    </a:ext>
                  </a:extLst>
                </a:gridCol>
                <a:gridCol w="2283619">
                  <a:extLst>
                    <a:ext uri="{9D8B030D-6E8A-4147-A177-3AD203B41FA5}">
                      <a16:colId xmlns:a16="http://schemas.microsoft.com/office/drawing/2014/main" val="1381862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職稱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姓名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子女姓名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電話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88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會長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0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副會長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99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教學組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931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文書組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06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活動組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75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總務組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15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5821" y="388884"/>
            <a:ext cx="10342179" cy="1114095"/>
          </a:xfrm>
        </p:spPr>
        <p:txBody>
          <a:bodyPr/>
          <a:lstStyle/>
          <a:p>
            <a:r>
              <a:rPr lang="zh-TW" altLang="en-US" dirty="0" smtClean="0"/>
              <a:t>班級經營事項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1418897"/>
            <a:ext cx="9144000" cy="476118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dirty="0" smtClean="0"/>
              <a:t>孩子們的一天</a:t>
            </a:r>
            <a:endParaRPr lang="en-US" altLang="zh-TW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7:20-7:40</a:t>
            </a:r>
            <a:r>
              <a:rPr lang="zh-TW" altLang="en-US" dirty="0" smtClean="0"/>
              <a:t> 到校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 smtClean="0"/>
              <a:t>鼓勵在家使用早餐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rgbClr val="FF0000"/>
                </a:solidFill>
              </a:rPr>
              <a:t>不吃零食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u="sng" dirty="0" smtClean="0">
                <a:solidFill>
                  <a:srgbClr val="00B050"/>
                </a:solidFill>
              </a:rPr>
              <a:t>儘量</a:t>
            </a:r>
            <a:r>
              <a:rPr lang="zh-TW" altLang="en-US" dirty="0" smtClean="0"/>
              <a:t>不要帶錢到校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rgbClr val="00B0F0"/>
                </a:solidFill>
              </a:rPr>
              <a:t>鼓勵</a:t>
            </a:r>
            <a:r>
              <a:rPr lang="zh-TW" altLang="en-US" dirty="0" smtClean="0"/>
              <a:t>使用削好的鉛筆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 smtClean="0"/>
              <a:t>儘量不要買按壓式的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鉛筆或原子筆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/>
              <a:t>儘量使用布製</a:t>
            </a:r>
            <a:r>
              <a:rPr lang="zh-TW" altLang="en-US" dirty="0" smtClean="0"/>
              <a:t>鉛筆盒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TW" altLang="en-US" dirty="0" smtClean="0"/>
              <a:t>學生請假 </a:t>
            </a:r>
            <a:r>
              <a:rPr lang="en-US" altLang="zh-TW" dirty="0" smtClean="0"/>
              <a:t>:</a:t>
            </a:r>
            <a:r>
              <a:rPr lang="en-US" altLang="zh-TW" sz="2000" dirty="0" smtClean="0">
                <a:solidFill>
                  <a:srgbClr val="FF0000"/>
                </a:solidFill>
              </a:rPr>
              <a:t>2260-3451</a:t>
            </a:r>
          </a:p>
          <a:p>
            <a:r>
              <a:rPr lang="zh-TW" altLang="en-US" sz="2000" dirty="0">
                <a:solidFill>
                  <a:srgbClr val="FF0000"/>
                </a:solidFill>
              </a:rPr>
              <a:t> </a:t>
            </a:r>
            <a:r>
              <a:rPr lang="zh-TW" altLang="en-US" sz="2000" dirty="0" smtClean="0">
                <a:solidFill>
                  <a:srgbClr val="FF0000"/>
                </a:solidFill>
              </a:rPr>
              <a:t>                                     轉</a:t>
            </a:r>
            <a:r>
              <a:rPr lang="en-US" altLang="zh-TW" sz="2000" dirty="0" smtClean="0">
                <a:solidFill>
                  <a:srgbClr val="FF0000"/>
                </a:solidFill>
              </a:rPr>
              <a:t>666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或手機、簡訊。</a:t>
            </a:r>
            <a:endParaRPr lang="zh-TW" dirty="0">
              <a:solidFill>
                <a:srgbClr val="FF00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361513"/>
              </p:ext>
            </p:extLst>
          </p:nvPr>
        </p:nvGraphicFramePr>
        <p:xfrm>
          <a:off x="4771693" y="231228"/>
          <a:ext cx="4740168" cy="633907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90028">
                  <a:extLst>
                    <a:ext uri="{9D8B030D-6E8A-4147-A177-3AD203B41FA5}">
                      <a16:colId xmlns:a16="http://schemas.microsoft.com/office/drawing/2014/main" val="739139514"/>
                    </a:ext>
                  </a:extLst>
                </a:gridCol>
                <a:gridCol w="790028">
                  <a:extLst>
                    <a:ext uri="{9D8B030D-6E8A-4147-A177-3AD203B41FA5}">
                      <a16:colId xmlns:a16="http://schemas.microsoft.com/office/drawing/2014/main" val="509684438"/>
                    </a:ext>
                  </a:extLst>
                </a:gridCol>
                <a:gridCol w="790028">
                  <a:extLst>
                    <a:ext uri="{9D8B030D-6E8A-4147-A177-3AD203B41FA5}">
                      <a16:colId xmlns:a16="http://schemas.microsoft.com/office/drawing/2014/main" val="3866087952"/>
                    </a:ext>
                  </a:extLst>
                </a:gridCol>
                <a:gridCol w="790028">
                  <a:extLst>
                    <a:ext uri="{9D8B030D-6E8A-4147-A177-3AD203B41FA5}">
                      <a16:colId xmlns:a16="http://schemas.microsoft.com/office/drawing/2014/main" val="2972833093"/>
                    </a:ext>
                  </a:extLst>
                </a:gridCol>
                <a:gridCol w="790028">
                  <a:extLst>
                    <a:ext uri="{9D8B030D-6E8A-4147-A177-3AD203B41FA5}">
                      <a16:colId xmlns:a16="http://schemas.microsoft.com/office/drawing/2014/main" val="1737897092"/>
                    </a:ext>
                  </a:extLst>
                </a:gridCol>
                <a:gridCol w="790028">
                  <a:extLst>
                    <a:ext uri="{9D8B030D-6E8A-4147-A177-3AD203B41FA5}">
                      <a16:colId xmlns:a16="http://schemas.microsoft.com/office/drawing/2014/main" val="2322327720"/>
                    </a:ext>
                  </a:extLst>
                </a:gridCol>
              </a:tblGrid>
              <a:tr h="25224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600" u="none" strike="noStrike" dirty="0">
                          <a:effectLst/>
                        </a:rPr>
                        <a:t>　</a:t>
                      </a:r>
                      <a:endParaRPr lang="zh-TW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星期一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星期二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星期三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>
                          <a:effectLst/>
                        </a:rPr>
                        <a:t>星期四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>
                          <a:effectLst/>
                        </a:rPr>
                        <a:t>星期五</a:t>
                      </a:r>
                      <a:endParaRPr lang="zh-TW" altLang="en-US" sz="1000" b="1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4577915"/>
                  </a:ext>
                </a:extLst>
              </a:tr>
              <a:tr h="2094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晨光時間</a:t>
                      </a:r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朝會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故事媽媽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 smtClean="0">
                          <a:effectLst/>
                        </a:rPr>
                        <a:t>語文活動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共讀時間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視訊教育</a:t>
                      </a:r>
                      <a:endParaRPr lang="zh-TW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682325"/>
                  </a:ext>
                </a:extLst>
              </a:tr>
              <a:tr h="209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700" u="none" strike="noStrike" dirty="0">
                          <a:effectLst/>
                        </a:rPr>
                        <a:t>朝會</a:t>
                      </a:r>
                      <a:r>
                        <a:rPr lang="en-US" altLang="zh-TW" sz="700" u="none" strike="noStrike" dirty="0">
                          <a:effectLst/>
                        </a:rPr>
                        <a:t>08:00~08:15 </a:t>
                      </a:r>
                      <a:r>
                        <a:rPr lang="zh-TW" altLang="en-US" sz="700" u="none" strike="noStrike" dirty="0">
                          <a:effectLst/>
                        </a:rPr>
                        <a:t>導師時間</a:t>
                      </a:r>
                      <a:r>
                        <a:rPr lang="en-US" altLang="zh-TW" sz="700" u="none" strike="noStrike" dirty="0">
                          <a:effectLst/>
                        </a:rPr>
                        <a:t>08:15~08:35</a:t>
                      </a:r>
                      <a:endParaRPr lang="en-US" altLang="zh-TW" sz="7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782016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第一節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08:40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~09:20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國語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國語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英語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英語</a:t>
                      </a:r>
                      <a:endParaRPr lang="zh-TW" altLang="en-US" sz="1800" b="0" i="0" u="none" strike="noStrike" dirty="0" smtClean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國語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250508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第二節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09:30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~10:10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數學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國語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英語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鄉土語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 smtClean="0">
                          <a:effectLst/>
                        </a:rPr>
                        <a:t>國語</a:t>
                      </a:r>
                      <a:endParaRPr lang="zh-TW" alt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8820750"/>
                  </a:ext>
                </a:extLst>
              </a:tr>
              <a:tr h="209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課間活動</a:t>
                      </a:r>
                      <a:r>
                        <a:rPr lang="en-US" altLang="zh-TW" sz="1000" u="none" strike="noStrike" dirty="0">
                          <a:effectLst/>
                        </a:rPr>
                        <a:t>10:10~10:30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317218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第三節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10:30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~11:10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電腦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數學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國語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美勞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 smtClean="0">
                          <a:effectLst/>
                        </a:rPr>
                        <a:t>數學</a:t>
                      </a:r>
                      <a:endParaRPr lang="zh-TW" alt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+mn-ea"/>
                      </a:endParaRPr>
                    </a:p>
                    <a:p>
                      <a:pPr algn="ctr" fontAlgn="ctr"/>
                      <a:endParaRPr lang="zh-TW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7702571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第四節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11:20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~12:00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音樂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健康</a:t>
                      </a:r>
                      <a:r>
                        <a:rPr lang="en-US" altLang="zh-TW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音樂</a:t>
                      </a:r>
                      <a:r>
                        <a:rPr lang="en-US" altLang="zh-TW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數學</a:t>
                      </a:r>
                      <a:endParaRPr lang="zh-TW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美勞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自然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8114461"/>
                  </a:ext>
                </a:extLst>
              </a:tr>
              <a:tr h="209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午餐時間</a:t>
                      </a:r>
                      <a:r>
                        <a:rPr lang="en-US" altLang="zh-TW" sz="1000" u="none" strike="noStrike" dirty="0">
                          <a:effectLst/>
                        </a:rPr>
                        <a:t>12:00~12:35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844512"/>
                  </a:ext>
                </a:extLst>
              </a:tr>
              <a:tr h="22357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午休時間</a:t>
                      </a:r>
                      <a:r>
                        <a:rPr lang="en-US" altLang="zh-TW" sz="1000" u="none" strike="noStrike" dirty="0">
                          <a:effectLst/>
                        </a:rPr>
                        <a:t>12:40~13:25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669869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第五節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13:30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~14:10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社會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自然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體育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>
                          <a:effectLst/>
                        </a:rPr>
                        <a:t>　</a:t>
                      </a:r>
                      <a:endParaRPr lang="zh-TW" altLang="en-US" sz="800" b="0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3812995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第六節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14:20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~15:00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體育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自然</a:t>
                      </a:r>
                      <a:endParaRPr lang="zh-TW" alt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>
                          <a:effectLst/>
                        </a:rPr>
                        <a:t>　</a:t>
                      </a:r>
                      <a:endParaRPr lang="zh-TW" altLang="en-US" sz="1800" b="0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社會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800" u="none" strike="noStrike">
                          <a:effectLst/>
                        </a:rPr>
                        <a:t>　</a:t>
                      </a:r>
                      <a:endParaRPr lang="zh-TW" altLang="en-US" sz="800" b="0" i="0" u="none" strike="noStrike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5887977"/>
                  </a:ext>
                </a:extLst>
              </a:tr>
              <a:tr h="20940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打掃時間</a:t>
                      </a:r>
                      <a:r>
                        <a:rPr lang="en-US" altLang="zh-TW" sz="1000" u="none" strike="noStrike" dirty="0">
                          <a:effectLst/>
                        </a:rPr>
                        <a:t>15:00~15:20</a:t>
                      </a:r>
                      <a:endParaRPr lang="en-US" altLang="zh-TW" sz="10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111139"/>
                  </a:ext>
                </a:extLst>
              </a:tr>
              <a:tr h="68803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00" u="none" strike="noStrike" dirty="0">
                          <a:effectLst/>
                        </a:rPr>
                        <a:t>第七節</a:t>
                      </a:r>
                      <a:br>
                        <a:rPr lang="zh-TW" altLang="en-US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15:20</a:t>
                      </a:r>
                      <a:br>
                        <a:rPr lang="en-US" altLang="zh-TW" sz="1000" u="none" strike="noStrike" dirty="0">
                          <a:effectLst/>
                        </a:rPr>
                      </a:br>
                      <a:r>
                        <a:rPr lang="en-US" altLang="zh-TW" sz="1000" u="none" strike="noStrike" dirty="0">
                          <a:effectLst/>
                        </a:rPr>
                        <a:t>~16:00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綜合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社會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綜合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effectLst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6971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93773" y="461014"/>
            <a:ext cx="3335882" cy="915841"/>
          </a:xfrm>
        </p:spPr>
        <p:txBody>
          <a:bodyPr/>
          <a:lstStyle/>
          <a:p>
            <a:pPr algn="l"/>
            <a:r>
              <a:rPr lang="zh-TW" altLang="en-US" dirty="0" smtClean="0"/>
              <a:t>獎勵制度</a:t>
            </a:r>
            <a:endParaRPr lang="zh-TW" dirty="0"/>
          </a:p>
        </p:txBody>
      </p:sp>
      <p:sp>
        <p:nvSpPr>
          <p:cNvPr id="3" name="文字方塊 2"/>
          <p:cNvSpPr txBox="1"/>
          <p:nvPr/>
        </p:nvSpPr>
        <p:spPr>
          <a:xfrm>
            <a:off x="1692166" y="1660635"/>
            <a:ext cx="7325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/>
              <a:t>每日好章</a:t>
            </a:r>
            <a:endParaRPr lang="en-US" altLang="zh-TW" sz="5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/>
              <a:t>小組競賽</a:t>
            </a:r>
            <a:endParaRPr lang="en-US" altLang="zh-TW" sz="5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5400" dirty="0" smtClean="0"/>
              <a:t>課堂個人表現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692166" y="1093076"/>
            <a:ext cx="8303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班會 收取與管理方式</a:t>
            </a:r>
            <a:endParaRPr lang="zh-TW" altLang="en-US" sz="40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1902372" y="2028497"/>
            <a:ext cx="82401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3200" dirty="0" smtClean="0"/>
              <a:t>班費收取</a:t>
            </a:r>
            <a:r>
              <a:rPr lang="en-US" altLang="zh-TW" sz="3200" dirty="0" smtClean="0"/>
              <a:t>300</a:t>
            </a:r>
            <a:r>
              <a:rPr lang="zh-TW" altLang="en-US" sz="3200" dirty="0" smtClean="0"/>
              <a:t>元，調查結果</a:t>
            </a:r>
            <a:endParaRPr lang="en-US" altLang="zh-TW" sz="3200" dirty="0" smtClean="0"/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en-US" altLang="zh-TW" sz="3200" dirty="0" smtClean="0"/>
              <a:t>25</a:t>
            </a:r>
            <a:r>
              <a:rPr lang="zh-TW" altLang="en-US" sz="3200" dirty="0" smtClean="0"/>
              <a:t>票贊同</a:t>
            </a:r>
            <a:endParaRPr lang="en-US" altLang="zh-TW" sz="3200" dirty="0" smtClean="0"/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zh-TW" altLang="en-US" sz="3200" dirty="0" smtClean="0"/>
              <a:t>  </a:t>
            </a:r>
            <a:r>
              <a:rPr lang="en-US" altLang="zh-TW" sz="3200" dirty="0" smtClean="0"/>
              <a:t>2</a:t>
            </a:r>
            <a:r>
              <a:rPr lang="zh-TW" altLang="en-US" sz="3200" dirty="0" smtClean="0"/>
              <a:t>票沒意見</a:t>
            </a:r>
            <a:endParaRPr lang="en-US" altLang="zh-TW" sz="3200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zh-TW" altLang="en-US" sz="3200" dirty="0" smtClean="0"/>
              <a:t>管理方式</a:t>
            </a:r>
            <a:endParaRPr lang="en-US" altLang="zh-TW" sz="3200" dirty="0" smtClean="0"/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zh-TW" altLang="en-US" sz="3200" dirty="0" smtClean="0"/>
              <a:t>委由導師管理</a:t>
            </a:r>
            <a:endParaRPr lang="en-US" altLang="zh-TW" sz="3200" dirty="0" smtClean="0"/>
          </a:p>
          <a:p>
            <a:pPr marL="742950" lvl="1" indent="-285750">
              <a:buFont typeface="Wingdings" panose="05000000000000000000" pitchFamily="2" charset="2"/>
              <a:buChar char="l"/>
            </a:pPr>
            <a:r>
              <a:rPr lang="zh-TW" altLang="en-US" sz="3200" dirty="0" smtClean="0"/>
              <a:t>推選班親爸媽管理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60100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485788-A8A7-4A59-A508-5F918119F4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有趣的秋季簡報 (寬螢幕)</Template>
  <TotalTime>0</TotalTime>
  <Words>1239</Words>
  <Application>Microsoft Office PowerPoint</Application>
  <PresentationFormat>寬螢幕</PresentationFormat>
  <Paragraphs>229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0" baseType="lpstr">
      <vt:lpstr>微軟正黑體</vt:lpstr>
      <vt:lpstr>新細明體</vt:lpstr>
      <vt:lpstr>標楷體</vt:lpstr>
      <vt:lpstr>Arial</vt:lpstr>
      <vt:lpstr>Cambria</vt:lpstr>
      <vt:lpstr>Goudy Old Style</vt:lpstr>
      <vt:lpstr>Wingdings</vt:lpstr>
      <vt:lpstr>Back to School 16x9</vt:lpstr>
      <vt:lpstr>安和國小 105學年度 家長日</vt:lpstr>
      <vt:lpstr>會議流程</vt:lpstr>
      <vt:lpstr>PowerPoint 簡報</vt:lpstr>
      <vt:lpstr>PowerPoint 簡報</vt:lpstr>
      <vt:lpstr>一、學校重要行事報告</vt:lpstr>
      <vt:lpstr>推選班級代表</vt:lpstr>
      <vt:lpstr>班級經營事項</vt:lpstr>
      <vt:lpstr>獎勵制度</vt:lpstr>
      <vt:lpstr>PowerPoint 簡報</vt:lpstr>
      <vt:lpstr>PowerPoint 簡報</vt:lpstr>
      <vt:lpstr>PowerPoint 簡報</vt:lpstr>
      <vt:lpstr>PowerPoint 簡報</vt:lpstr>
      <vt:lpstr>數學</vt:lpstr>
      <vt:lpstr>PowerPoint 簡報</vt:lpstr>
      <vt:lpstr>PowerPoint 簡報</vt:lpstr>
      <vt:lpstr>班級巡迴演說..</vt:lpstr>
      <vt:lpstr>PowerPoint 簡報</vt:lpstr>
      <vt:lpstr>需要給孩子零用錢嗎?  </vt:lpstr>
      <vt:lpstr>快樂學習的真實意義</vt:lpstr>
      <vt:lpstr>訓練孩子獨立的方式</vt:lpstr>
      <vt:lpstr>開學以來，老師的看見與感覺</vt:lpstr>
      <vt:lpstr>以愛為基礎，希望孩子有韌性。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2016-09-06T06:04:49Z</dcterms:created>
  <dcterms:modified xsi:type="dcterms:W3CDTF">2016-09-09T06:04:56Z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TC028952699991</vt:lpwstr>
  </property>
</Properties>
</file>