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CB57"/>
    <a:srgbClr val="00A4EE"/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D5D9F-7398-4E4B-844E-F01EDF01404C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E52A-EB3B-43A5-A002-2AA4C2DEB4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24F-CD98-4E29-AE5B-D59E3B1811D4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33244-7B04-4F70-A479-EF9ECBF559F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3CF1A-174C-44A8-961B-03CC6F24C653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F5428-F737-4152-BD99-6204B407C1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4AABB-3390-4D11-A4B4-523539ADA653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28124-BBA6-4DB5-BC95-25B4CCDA8F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0FA29-1C24-410E-ADD4-D95F1D032654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56C0-0B73-4B98-AFB8-19472249C5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CD4DF-7AFB-4B30-ADDF-E4018FA15CAD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8363-5344-429F-9D2C-162CE091575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2349-3860-4C2C-BFC8-41CDA4564A99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F3644-3231-4106-9B35-00B1343FE5D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976E6-2DD8-4A9E-986D-D5641A9B5205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6332-1DA2-4D7A-AE8D-0877F8AE680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D6311-E7CD-40CC-B082-511E86675877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3BD48-D225-452F-91AE-47C1D09C64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F4A29-9ECC-4FE2-B3AE-FAFA0925579D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10498-CBBC-447F-BC55-2883B1299F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431E1-4388-4BB2-8BB0-588996F8F481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B346F-553E-4C3B-9CA8-55B642D6A6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F1DAC41-4294-457F-8F49-6024709AAFD9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7E5C77-4A5C-4E29-987D-B2BFF8882AC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圖片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763" y="347663"/>
            <a:ext cx="9144000" cy="614521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/>
          </a:p>
        </p:txBody>
      </p:sp>
      <p:sp>
        <p:nvSpPr>
          <p:cNvPr id="13315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>
                <a:solidFill>
                  <a:srgbClr val="000000"/>
                </a:solidFill>
                <a:latin typeface="Adobe 仿宋 Std R"/>
                <a:ea typeface="Adobe 仿宋 Std R"/>
                <a:cs typeface="Adobe 仿宋 Std R"/>
              </a:rPr>
              <a:t>神秘的巫師信仰</a:t>
            </a:r>
          </a:p>
        </p:txBody>
      </p:sp>
      <p:sp>
        <p:nvSpPr>
          <p:cNvPr id="13316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b="1" smtClean="0">
                <a:solidFill>
                  <a:schemeClr val="accent2"/>
                </a:solidFill>
              </a:rPr>
              <a:t>屏北高中</a:t>
            </a:r>
            <a:endParaRPr lang="en-US" altLang="zh-TW" b="1" smtClean="0">
              <a:solidFill>
                <a:schemeClr val="accent2"/>
              </a:solidFill>
            </a:endParaRPr>
          </a:p>
          <a:p>
            <a:r>
              <a:rPr lang="en-US" altLang="zh-TW" b="1" smtClean="0">
                <a:solidFill>
                  <a:schemeClr val="accent2"/>
                </a:solidFill>
              </a:rPr>
              <a:t>209-</a:t>
            </a:r>
            <a:r>
              <a:rPr lang="zh-TW" altLang="en-US" b="1" smtClean="0">
                <a:solidFill>
                  <a:schemeClr val="accent2"/>
                </a:solidFill>
              </a:rPr>
              <a:t>馬承軒、謝翊汝</a:t>
            </a:r>
            <a:endParaRPr lang="en-US" altLang="zh-TW" b="1" smtClean="0">
              <a:solidFill>
                <a:schemeClr val="accent2"/>
              </a:solidFill>
            </a:endParaRPr>
          </a:p>
          <a:p>
            <a:r>
              <a:rPr lang="zh-TW" altLang="en-US" b="1" smtClean="0">
                <a:solidFill>
                  <a:schemeClr val="accent2"/>
                </a:solidFill>
              </a:rPr>
              <a:t>指導老師</a:t>
            </a:r>
            <a:r>
              <a:rPr lang="en-US" altLang="zh-TW" b="1" smtClean="0">
                <a:solidFill>
                  <a:schemeClr val="accent2"/>
                </a:solidFill>
              </a:rPr>
              <a:t>: </a:t>
            </a:r>
            <a:r>
              <a:rPr lang="zh-TW" altLang="en-US" b="1" smtClean="0">
                <a:solidFill>
                  <a:schemeClr val="accent2"/>
                </a:solidFill>
              </a:rPr>
              <a:t>陳來福、古春玲老師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矩形 3"/>
          <p:cNvSpPr>
            <a:spLocks noChangeArrowheads="1"/>
          </p:cNvSpPr>
          <p:nvPr/>
        </p:nvSpPr>
        <p:spPr bwMode="auto">
          <a:xfrm>
            <a:off x="539750" y="1209675"/>
            <a:ext cx="83534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0" lang="zh-TW" altLang="zh-TW" sz="2800">
                <a:latin typeface="Calibri" pitchFamily="34" charset="0"/>
              </a:rPr>
              <a:t>傳統的信仰在原民部落裡是很重要的，在許多傳統的儀式及典禮上都能看見巫師的身影，他們嘴裡念念有詞，手上的榕樹葉子沾著碗裡的米酒，揮灑在土地上，為即將開始的活動向祖靈們祈求著平安。</a:t>
            </a:r>
          </a:p>
        </p:txBody>
      </p:sp>
      <p:pic>
        <p:nvPicPr>
          <p:cNvPr id="14338" name="圖片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7813" y="3213100"/>
            <a:ext cx="4608512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矩形 5"/>
          <p:cNvSpPr>
            <a:spLocks noChangeArrowheads="1"/>
          </p:cNvSpPr>
          <p:nvPr/>
        </p:nvSpPr>
        <p:spPr bwMode="auto">
          <a:xfrm>
            <a:off x="638175" y="3141663"/>
            <a:ext cx="3382963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kumimoji="0" lang="zh-TW" altLang="zh-TW" sz="2800">
                <a:latin typeface="Calibri" pitchFamily="34" charset="0"/>
              </a:rPr>
              <a:t>而巫師對部落的影響是什麼</a:t>
            </a:r>
            <a:r>
              <a:rPr kumimoji="0" lang="en-US" altLang="zh-TW" sz="2800">
                <a:latin typeface="Calibri" pitchFamily="34" charset="0"/>
              </a:rPr>
              <a:t>?</a:t>
            </a:r>
            <a:r>
              <a:rPr kumimoji="0" lang="zh-TW" altLang="zh-TW" sz="2800">
                <a:latin typeface="Calibri" pitchFamily="34" charset="0"/>
              </a:rPr>
              <a:t>當巫師需要哪些條件</a:t>
            </a:r>
            <a:r>
              <a:rPr kumimoji="0" lang="en-US" altLang="zh-TW" sz="2800">
                <a:latin typeface="Calibri" pitchFamily="34" charset="0"/>
              </a:rPr>
              <a:t>? </a:t>
            </a:r>
            <a:r>
              <a:rPr kumimoji="0" lang="zh-TW" altLang="zh-TW" sz="2800">
                <a:latin typeface="Calibri" pitchFamily="34" charset="0"/>
              </a:rPr>
              <a:t>巫師是如何揀選的</a:t>
            </a:r>
            <a:r>
              <a:rPr kumimoji="0" lang="en-US" altLang="zh-TW" sz="2800">
                <a:latin typeface="Calibri" pitchFamily="34" charset="0"/>
              </a:rPr>
              <a:t>? </a:t>
            </a:r>
            <a:r>
              <a:rPr kumimoji="0" lang="zh-TW" altLang="zh-TW" sz="2800">
                <a:latin typeface="Calibri" pitchFamily="34" charset="0"/>
              </a:rPr>
              <a:t>總總這些疑</a:t>
            </a:r>
            <a:r>
              <a:rPr kumimoji="0" lang="zh-TW" altLang="en-US" sz="2800">
                <a:latin typeface="Calibri" pitchFamily="34" charset="0"/>
              </a:rPr>
              <a:t>問</a:t>
            </a:r>
            <a:r>
              <a:rPr kumimoji="0" lang="zh-TW" altLang="zh-TW" sz="2800">
                <a:latin typeface="Calibri" pitchFamily="34" charset="0"/>
              </a:rPr>
              <a:t>都等著我們探討。</a:t>
            </a:r>
          </a:p>
        </p:txBody>
      </p:sp>
      <p:sp>
        <p:nvSpPr>
          <p:cNvPr id="14340" name="矩形 6"/>
          <p:cNvSpPr>
            <a:spLocks noChangeArrowheads="1"/>
          </p:cNvSpPr>
          <p:nvPr/>
        </p:nvSpPr>
        <p:spPr bwMode="auto">
          <a:xfrm>
            <a:off x="755650" y="188913"/>
            <a:ext cx="36988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zh-TW" sz="4400">
                <a:latin typeface="Calibri" pitchFamily="34" charset="0"/>
              </a:rPr>
              <a:t>一、研究動機 </a:t>
            </a:r>
            <a:endParaRPr kumimoji="0" lang="zh-TW" altLang="en-US" sz="4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mtClean="0"/>
              <a:t>二、研究目的</a:t>
            </a:r>
            <a:endParaRPr lang="en-US" altLang="zh-TW" smtClean="0"/>
          </a:p>
        </p:txBody>
      </p:sp>
      <p:sp>
        <p:nvSpPr>
          <p:cNvPr id="15362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zh-TW" altLang="zh-TW" sz="2600" smtClean="0"/>
              <a:t>（一）了解原民部落裡巫師的揀選制度及禁忌。</a:t>
            </a:r>
            <a:endParaRPr lang="en-US" altLang="zh-TW" sz="2600" smtClean="0"/>
          </a:p>
          <a:p>
            <a:pPr algn="just"/>
            <a:endParaRPr lang="zh-TW" altLang="zh-TW" sz="2600" smtClean="0"/>
          </a:p>
          <a:p>
            <a:pPr algn="just">
              <a:buFont typeface="Arial" charset="0"/>
              <a:buNone/>
            </a:pPr>
            <a:r>
              <a:rPr lang="zh-TW" altLang="zh-TW" sz="2600" smtClean="0"/>
              <a:t>（二）了解原民部落裡巫師的重要性及影響力。</a:t>
            </a:r>
            <a:endParaRPr lang="en-US" altLang="zh-TW" sz="2600" smtClean="0"/>
          </a:p>
          <a:p>
            <a:pPr algn="just"/>
            <a:endParaRPr lang="zh-TW" altLang="zh-TW" sz="2600" smtClean="0"/>
          </a:p>
          <a:p>
            <a:pPr algn="just">
              <a:buFont typeface="Arial" charset="0"/>
              <a:buNone/>
            </a:pPr>
            <a:r>
              <a:rPr lang="zh-TW" altLang="zh-TW" sz="2600" smtClean="0"/>
              <a:t>（三）找到維護原民部落裡巫師漸漸沒落的傳統</a:t>
            </a:r>
            <a:endParaRPr lang="zh-TW" altLang="en-US" sz="2600" smtClean="0"/>
          </a:p>
          <a:p>
            <a:pPr algn="just">
              <a:buFont typeface="Arial" charset="0"/>
              <a:buNone/>
            </a:pPr>
            <a:r>
              <a:rPr lang="zh-TW" altLang="zh-TW" sz="2600" smtClean="0"/>
              <a:t>             信仰。</a:t>
            </a:r>
            <a:endParaRPr lang="en-US" altLang="zh-TW" sz="2600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221</Words>
  <Application>Microsoft Office PowerPoint</Application>
  <PresentationFormat>如螢幕大小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Calibri</vt:lpstr>
      <vt:lpstr>新細明體</vt:lpstr>
      <vt:lpstr>Arial</vt:lpstr>
      <vt:lpstr>Adobe 仿宋 Std R</vt:lpstr>
      <vt:lpstr>Office 佈景主題</vt:lpstr>
      <vt:lpstr>神秘的巫師信仰</vt:lpstr>
      <vt:lpstr>投影片 2</vt:lpstr>
      <vt:lpstr>二、研究目的</vt:lpstr>
      <vt:lpstr>投影片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神秘的巫師信仰</dc:title>
  <dc:creator>USER</dc:creator>
  <cp:lastModifiedBy>acer</cp:lastModifiedBy>
  <cp:revision>8</cp:revision>
  <dcterms:created xsi:type="dcterms:W3CDTF">2016-11-22T05:23:36Z</dcterms:created>
  <dcterms:modified xsi:type="dcterms:W3CDTF">2016-12-04T17:06:51Z</dcterms:modified>
</cp:coreProperties>
</file>