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711" r:id="rId2"/>
    <p:sldMasterId id="2147483723" r:id="rId3"/>
    <p:sldMasterId id="2147483740" r:id="rId4"/>
    <p:sldMasterId id="2147483752" r:id="rId5"/>
    <p:sldMasterId id="2147483765" r:id="rId6"/>
  </p:sldMasterIdLst>
  <p:notesMasterIdLst>
    <p:notesMasterId r:id="rId55"/>
  </p:notesMasterIdLst>
  <p:handoutMasterIdLst>
    <p:handoutMasterId r:id="rId56"/>
  </p:handoutMasterIdLst>
  <p:sldIdLst>
    <p:sldId id="307" r:id="rId7"/>
    <p:sldId id="306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339" r:id="rId40"/>
    <p:sldId id="340" r:id="rId41"/>
    <p:sldId id="341" r:id="rId42"/>
    <p:sldId id="342" r:id="rId43"/>
    <p:sldId id="343" r:id="rId44"/>
    <p:sldId id="344" r:id="rId45"/>
    <p:sldId id="354" r:id="rId46"/>
    <p:sldId id="346" r:id="rId47"/>
    <p:sldId id="347" r:id="rId48"/>
    <p:sldId id="348" r:id="rId49"/>
    <p:sldId id="349" r:id="rId50"/>
    <p:sldId id="350" r:id="rId51"/>
    <p:sldId id="351" r:id="rId52"/>
    <p:sldId id="352" r:id="rId53"/>
    <p:sldId id="353" r:id="rId54"/>
  </p:sldIdLst>
  <p:sldSz cx="9906000" cy="6858000" type="A4"/>
  <p:notesSz cx="6743700" cy="9875838"/>
  <p:embeddedFontLst>
    <p:embeddedFont>
      <p:font typeface="微軟正黑體" panose="020B0604030504040204" pitchFamily="34" charset="-120"/>
      <p:regular r:id="rId57"/>
      <p:bold r:id="rId58"/>
    </p:embeddedFont>
    <p:embeddedFont>
      <p:font typeface="華康正顏楷體W5" panose="03000509000000000000" pitchFamily="65" charset="-120"/>
      <p:regular r:id="rId59"/>
    </p:embeddedFont>
    <p:embeddedFont>
      <p:font typeface="標楷體" panose="03000509000000000000" pitchFamily="65" charset="-120"/>
      <p:regular r:id="rId60"/>
    </p:embeddedFont>
    <p:embeddedFont>
      <p:font typeface="Gulim" panose="020B0600000101010101" pitchFamily="34" charset="-127"/>
      <p:regular r:id="rId61"/>
    </p:embeddedFont>
    <p:embeddedFont>
      <p:font typeface="Corbel" panose="020B0503020204020204" pitchFamily="34" charset="0"/>
      <p:regular r:id="rId62"/>
      <p:bold r:id="rId63"/>
      <p:italic r:id="rId64"/>
      <p:boldItalic r:id="rId65"/>
    </p:embeddedFont>
    <p:embeddedFont>
      <p:font typeface="Calibri Light" panose="020F0302020204030204" pitchFamily="34" charset="0"/>
      <p:regular r:id="rId66"/>
      <p:italic r:id="rId67"/>
    </p:embeddedFont>
    <p:embeddedFont>
      <p:font typeface="華康中圓體" panose="020F0509000000000000" pitchFamily="49" charset="-120"/>
      <p:regular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</p:embeddedFont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華康中圓體" pitchFamily="49" charset="-120"/>
        <a:cs typeface="+mn-cs"/>
      </a:defRPr>
    </a:lvl1pPr>
    <a:lvl2pPr marL="47544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華康中圓體" pitchFamily="49" charset="-120"/>
        <a:cs typeface="+mn-cs"/>
      </a:defRPr>
    </a:lvl2pPr>
    <a:lvl3pPr marL="950881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華康中圓體" pitchFamily="49" charset="-120"/>
        <a:cs typeface="+mn-cs"/>
      </a:defRPr>
    </a:lvl3pPr>
    <a:lvl4pPr marL="1426321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華康中圓體" pitchFamily="49" charset="-120"/>
        <a:cs typeface="+mn-cs"/>
      </a:defRPr>
    </a:lvl4pPr>
    <a:lvl5pPr marL="1901761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華康中圓體" pitchFamily="49" charset="-120"/>
        <a:cs typeface="+mn-cs"/>
      </a:defRPr>
    </a:lvl5pPr>
    <a:lvl6pPr marL="2377202" algn="l" defTabSz="950881" rtl="0" eaLnBrk="1" latinLnBrk="0" hangingPunct="1">
      <a:defRPr kumimoji="1" b="1" kern="1200">
        <a:solidFill>
          <a:schemeClr val="tx1"/>
        </a:solidFill>
        <a:latin typeface="Arial" charset="0"/>
        <a:ea typeface="華康中圓體" pitchFamily="49" charset="-120"/>
        <a:cs typeface="+mn-cs"/>
      </a:defRPr>
    </a:lvl6pPr>
    <a:lvl7pPr marL="2852642" algn="l" defTabSz="950881" rtl="0" eaLnBrk="1" latinLnBrk="0" hangingPunct="1">
      <a:defRPr kumimoji="1" b="1" kern="1200">
        <a:solidFill>
          <a:schemeClr val="tx1"/>
        </a:solidFill>
        <a:latin typeface="Arial" charset="0"/>
        <a:ea typeface="華康中圓體" pitchFamily="49" charset="-120"/>
        <a:cs typeface="+mn-cs"/>
      </a:defRPr>
    </a:lvl7pPr>
    <a:lvl8pPr marL="3328083" algn="l" defTabSz="950881" rtl="0" eaLnBrk="1" latinLnBrk="0" hangingPunct="1">
      <a:defRPr kumimoji="1" b="1" kern="1200">
        <a:solidFill>
          <a:schemeClr val="tx1"/>
        </a:solidFill>
        <a:latin typeface="Arial" charset="0"/>
        <a:ea typeface="華康中圓體" pitchFamily="49" charset="-120"/>
        <a:cs typeface="+mn-cs"/>
      </a:defRPr>
    </a:lvl8pPr>
    <a:lvl9pPr marL="3803523" algn="l" defTabSz="950881" rtl="0" eaLnBrk="1" latinLnBrk="0" hangingPunct="1">
      <a:defRPr kumimoji="1" b="1" kern="1200">
        <a:solidFill>
          <a:schemeClr val="tx1"/>
        </a:solidFill>
        <a:latin typeface="Arial" charset="0"/>
        <a:ea typeface="華康中圓體" pitchFamily="49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F6"/>
    <a:srgbClr val="0000FF"/>
    <a:srgbClr val="008000"/>
    <a:srgbClr val="0066CC"/>
    <a:srgbClr val="FFFF66"/>
    <a:srgbClr val="0066FF"/>
    <a:srgbClr val="FF00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6248" autoAdjust="0"/>
    <p:restoredTop sz="94781" autoAdjust="0"/>
  </p:normalViewPr>
  <p:slideViewPr>
    <p:cSldViewPr>
      <p:cViewPr varScale="1">
        <p:scale>
          <a:sx n="87" d="100"/>
          <a:sy n="87" d="100"/>
        </p:scale>
        <p:origin x="1608" y="5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623C41-F571-4612-94F7-BA71618F9257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zh-TW" altLang="en-US"/>
        </a:p>
      </dgm:t>
    </dgm:pt>
    <dgm:pt modelId="{4280AE84-3DCD-400B-8614-778A7DA8A5F4}">
      <dgm:prSet phldrT="[文字]" custT="1"/>
      <dgm:spPr>
        <a:solidFill>
          <a:srgbClr val="0070C0"/>
        </a:solidFill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1" lang="zh-TW" sz="2800" b="0" i="0" u="none" strike="noStrike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上班課時間</a:t>
          </a:r>
          <a:r>
            <a:rPr kumimoji="1" lang="en-US" sz="2800" b="0" i="0" u="none" strike="noStrike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(</a:t>
          </a:r>
          <a:r>
            <a:rPr kumimoji="1" lang="en-US" altLang="zh-TW" sz="2800" b="0" i="0" u="none" strike="noStrike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7</a:t>
          </a:r>
          <a:r>
            <a:rPr kumimoji="1" lang="en-US" sz="2800" b="0" i="0" u="none" strike="noStrike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:</a:t>
          </a:r>
          <a:r>
            <a:rPr kumimoji="1" lang="en-US" altLang="zh-TW" sz="2800" b="0" i="0" u="none" strike="noStrike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3</a:t>
          </a:r>
          <a:r>
            <a:rPr kumimoji="1" lang="en-US" sz="2800" b="0" i="0" u="none" strike="noStrike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0-1</a:t>
          </a:r>
          <a:r>
            <a:rPr kumimoji="1" lang="en-US" altLang="zh-TW" sz="2800" b="0" i="0" u="none" strike="noStrike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7</a:t>
          </a:r>
          <a:r>
            <a:rPr kumimoji="1" lang="en-US" sz="2800" b="0" i="0" u="none" strike="noStrike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:</a:t>
          </a:r>
          <a:r>
            <a:rPr kumimoji="1" lang="en-US" altLang="zh-TW" sz="2800" b="0" i="0" u="none" strike="noStrike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3</a:t>
          </a:r>
          <a:r>
            <a:rPr kumimoji="1" lang="en-US" sz="2800" b="0" i="0" u="none" strike="noStrike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0)</a:t>
          </a:r>
          <a:r>
            <a:rPr kumimoji="1" lang="zh-TW" sz="2800" b="0" i="0" u="none" strike="noStrike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，來賓、家長進出學校，請在警衛室登記。</a:t>
          </a:r>
          <a:endParaRPr kumimoji="1" lang="zh-TW" altLang="en-US" sz="2800" b="0" i="0" u="none" strike="noStrike" cap="none" normalizeH="0" baseline="0" dirty="0">
            <a:ln/>
            <a:effectLst/>
            <a:latin typeface="標楷體" pitchFamily="65" charset="-120"/>
            <a:ea typeface="標楷體" pitchFamily="65" charset="-120"/>
            <a:cs typeface="Times New Roman" pitchFamily="18" charset="0"/>
          </a:endParaRPr>
        </a:p>
      </dgm:t>
    </dgm:pt>
    <dgm:pt modelId="{DC22F41E-4E41-42B8-A8E1-1E581C37A79E}" type="parTrans" cxnId="{19175EBD-6ADD-48FC-9637-725561B08ED9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A5AA88B6-DD44-4DD7-B1CB-27571E957350}" type="sibTrans" cxnId="{19175EBD-6ADD-48FC-9637-725561B08ED9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5952AC2A-6B5C-4F3C-ACB1-802E2B7E2C1F}">
      <dgm:prSet phldrT="[文字]" custT="1"/>
      <dgm:spPr>
        <a:solidFill>
          <a:srgbClr val="0066CC"/>
        </a:solidFill>
      </dgm:spPr>
      <dgm:t>
        <a:bodyPr/>
        <a:lstStyle/>
        <a:p>
          <a:pPr algn="l"/>
          <a:r>
            <a:rPr kumimoji="1" lang="zh-TW" altLang="en-US" sz="2800" b="0" i="0" u="none" strike="noStrike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若學生在校因事需先行離校，需填妥「裕文國小學生請假離校確認單」、並經由導師簽名後方可離校。</a:t>
          </a:r>
          <a:endParaRPr kumimoji="1" lang="zh-TW" altLang="en-US" sz="2800" b="0" i="0" u="none" strike="noStrike" cap="none" normalizeH="0" baseline="0" dirty="0">
            <a:ln/>
            <a:effectLst/>
            <a:latin typeface="標楷體" pitchFamily="65" charset="-120"/>
            <a:ea typeface="標楷體" pitchFamily="65" charset="-120"/>
            <a:cs typeface="Times New Roman" pitchFamily="18" charset="0"/>
          </a:endParaRPr>
        </a:p>
      </dgm:t>
    </dgm:pt>
    <dgm:pt modelId="{C2E15CD3-5842-47A5-9A86-3B5B4F69FBBE}" type="parTrans" cxnId="{15C03879-F990-47DD-8F21-92B75BB6EBD5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70AA8AC6-178A-4935-8F1E-254AE8EA373B}" type="sibTrans" cxnId="{15C03879-F990-47DD-8F21-92B75BB6EBD5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BFA8C30E-7B5A-4F69-B54A-48FE27CA896A}">
      <dgm:prSet phldrT="[文字]" custT="1"/>
      <dgm:spPr>
        <a:solidFill>
          <a:srgbClr val="0066CC"/>
        </a:solidFill>
      </dgm:spPr>
      <dgm:t>
        <a:bodyPr/>
        <a:lstStyle/>
        <a:p>
          <a:pPr algn="l"/>
          <a:r>
            <a:rPr kumimoji="1" lang="zh-TW" altLang="en-US" sz="2800" b="0" i="0" u="none" strike="noStrike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紅外線圍牆監視系統</a:t>
          </a:r>
          <a:endParaRPr kumimoji="1" lang="zh-TW" altLang="en-US" sz="2800" b="0" i="0" u="none" strike="noStrike" cap="none" normalizeH="0" baseline="0" dirty="0">
            <a:ln/>
            <a:effectLst/>
            <a:latin typeface="標楷體" pitchFamily="65" charset="-120"/>
            <a:ea typeface="標楷體" pitchFamily="65" charset="-120"/>
            <a:cs typeface="Times New Roman" pitchFamily="18" charset="0"/>
          </a:endParaRPr>
        </a:p>
      </dgm:t>
    </dgm:pt>
    <dgm:pt modelId="{EDC46D6E-92C3-487F-89C1-970540CE4EC7}" type="parTrans" cxnId="{813BB9C0-9532-4A49-8F69-D3D360E67F80}">
      <dgm:prSet/>
      <dgm:spPr/>
      <dgm:t>
        <a:bodyPr/>
        <a:lstStyle/>
        <a:p>
          <a:endParaRPr lang="zh-TW" altLang="en-US"/>
        </a:p>
      </dgm:t>
    </dgm:pt>
    <dgm:pt modelId="{283FBEB2-10BC-4A92-853B-ED53FE5FE2C0}" type="sibTrans" cxnId="{813BB9C0-9532-4A49-8F69-D3D360E67F80}">
      <dgm:prSet/>
      <dgm:spPr/>
      <dgm:t>
        <a:bodyPr/>
        <a:lstStyle/>
        <a:p>
          <a:endParaRPr lang="zh-TW" altLang="en-US"/>
        </a:p>
      </dgm:t>
    </dgm:pt>
    <dgm:pt modelId="{A530905A-7E3B-40E3-BA88-17BF8B38070D}" type="pres">
      <dgm:prSet presAssocID="{8B623C41-F571-4612-94F7-BA71618F925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B526696-0435-4B48-96DC-8B390250F8A8}" type="pres">
      <dgm:prSet presAssocID="{4280AE84-3DCD-400B-8614-778A7DA8A5F4}" presName="linNode" presStyleCnt="0"/>
      <dgm:spPr/>
    </dgm:pt>
    <dgm:pt modelId="{B8D2F18D-ABB6-4522-AC97-456C42B094B9}" type="pres">
      <dgm:prSet presAssocID="{4280AE84-3DCD-400B-8614-778A7DA8A5F4}" presName="parentText" presStyleLbl="node1" presStyleIdx="0" presStyleCnt="3" custScaleX="277778" custScaleY="45228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0C1A00A-1493-4074-9CCC-203E62B6B242}" type="pres">
      <dgm:prSet presAssocID="{A5AA88B6-DD44-4DD7-B1CB-27571E957350}" presName="sp" presStyleCnt="0"/>
      <dgm:spPr/>
    </dgm:pt>
    <dgm:pt modelId="{576C7BB1-5966-401F-9A86-A243EAB93179}" type="pres">
      <dgm:prSet presAssocID="{5952AC2A-6B5C-4F3C-ACB1-802E2B7E2C1F}" presName="linNode" presStyleCnt="0"/>
      <dgm:spPr/>
    </dgm:pt>
    <dgm:pt modelId="{9AF45E57-A1ED-4241-943D-8176E8F722F1}" type="pres">
      <dgm:prSet presAssocID="{5952AC2A-6B5C-4F3C-ACB1-802E2B7E2C1F}" presName="parentText" presStyleLbl="node1" presStyleIdx="1" presStyleCnt="3" custScaleX="277778" custScaleY="6010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EE5F1AA-9188-4FA8-8C42-715421DD08B9}" type="pres">
      <dgm:prSet presAssocID="{70AA8AC6-178A-4935-8F1E-254AE8EA373B}" presName="sp" presStyleCnt="0"/>
      <dgm:spPr/>
    </dgm:pt>
    <dgm:pt modelId="{ED8BA888-A19F-48B1-94A3-DFF07786CD19}" type="pres">
      <dgm:prSet presAssocID="{BFA8C30E-7B5A-4F69-B54A-48FE27CA896A}" presName="linNode" presStyleCnt="0"/>
      <dgm:spPr/>
    </dgm:pt>
    <dgm:pt modelId="{BF861613-A3BB-49BB-9B48-A29C6D30883D}" type="pres">
      <dgm:prSet presAssocID="{BFA8C30E-7B5A-4F69-B54A-48FE27CA896A}" presName="parentText" presStyleLbl="node1" presStyleIdx="2" presStyleCnt="3" custScaleX="277778" custScaleY="3134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526CDF2-A418-48FA-8732-2B8CAD7C2BA6}" type="presOf" srcId="{5952AC2A-6B5C-4F3C-ACB1-802E2B7E2C1F}" destId="{9AF45E57-A1ED-4241-943D-8176E8F722F1}" srcOrd="0" destOrd="0" presId="urn:microsoft.com/office/officeart/2005/8/layout/vList5"/>
    <dgm:cxn modelId="{15C03879-F990-47DD-8F21-92B75BB6EBD5}" srcId="{8B623C41-F571-4612-94F7-BA71618F9257}" destId="{5952AC2A-6B5C-4F3C-ACB1-802E2B7E2C1F}" srcOrd="1" destOrd="0" parTransId="{C2E15CD3-5842-47A5-9A86-3B5B4F69FBBE}" sibTransId="{70AA8AC6-178A-4935-8F1E-254AE8EA373B}"/>
    <dgm:cxn modelId="{CCC2099B-A3EB-4FCB-BD01-7CF62DBD5415}" type="presOf" srcId="{8B623C41-F571-4612-94F7-BA71618F9257}" destId="{A530905A-7E3B-40E3-BA88-17BF8B38070D}" srcOrd="0" destOrd="0" presId="urn:microsoft.com/office/officeart/2005/8/layout/vList5"/>
    <dgm:cxn modelId="{813BB9C0-9532-4A49-8F69-D3D360E67F80}" srcId="{8B623C41-F571-4612-94F7-BA71618F9257}" destId="{BFA8C30E-7B5A-4F69-B54A-48FE27CA896A}" srcOrd="2" destOrd="0" parTransId="{EDC46D6E-92C3-487F-89C1-970540CE4EC7}" sibTransId="{283FBEB2-10BC-4A92-853B-ED53FE5FE2C0}"/>
    <dgm:cxn modelId="{19175EBD-6ADD-48FC-9637-725561B08ED9}" srcId="{8B623C41-F571-4612-94F7-BA71618F9257}" destId="{4280AE84-3DCD-400B-8614-778A7DA8A5F4}" srcOrd="0" destOrd="0" parTransId="{DC22F41E-4E41-42B8-A8E1-1E581C37A79E}" sibTransId="{A5AA88B6-DD44-4DD7-B1CB-27571E957350}"/>
    <dgm:cxn modelId="{DDEB7846-1A38-4769-8F3A-4D548ABB36BC}" type="presOf" srcId="{BFA8C30E-7B5A-4F69-B54A-48FE27CA896A}" destId="{BF861613-A3BB-49BB-9B48-A29C6D30883D}" srcOrd="0" destOrd="0" presId="urn:microsoft.com/office/officeart/2005/8/layout/vList5"/>
    <dgm:cxn modelId="{223DBD8D-C6F2-4383-A0FD-BE7FDA4B2685}" type="presOf" srcId="{4280AE84-3DCD-400B-8614-778A7DA8A5F4}" destId="{B8D2F18D-ABB6-4522-AC97-456C42B094B9}" srcOrd="0" destOrd="0" presId="urn:microsoft.com/office/officeart/2005/8/layout/vList5"/>
    <dgm:cxn modelId="{78E7CA87-29E2-4087-8CBC-5DD49E1AE0EC}" type="presParOf" srcId="{A530905A-7E3B-40E3-BA88-17BF8B38070D}" destId="{DB526696-0435-4B48-96DC-8B390250F8A8}" srcOrd="0" destOrd="0" presId="urn:microsoft.com/office/officeart/2005/8/layout/vList5"/>
    <dgm:cxn modelId="{658D38FF-35F8-4795-8640-8668C8FF9348}" type="presParOf" srcId="{DB526696-0435-4B48-96DC-8B390250F8A8}" destId="{B8D2F18D-ABB6-4522-AC97-456C42B094B9}" srcOrd="0" destOrd="0" presId="urn:microsoft.com/office/officeart/2005/8/layout/vList5"/>
    <dgm:cxn modelId="{A7ACAEC2-FAC2-4DBB-871E-5609413D27C5}" type="presParOf" srcId="{A530905A-7E3B-40E3-BA88-17BF8B38070D}" destId="{10C1A00A-1493-4074-9CCC-203E62B6B242}" srcOrd="1" destOrd="0" presId="urn:microsoft.com/office/officeart/2005/8/layout/vList5"/>
    <dgm:cxn modelId="{C6FF7046-FEDE-48F5-9F6E-A24CBA75F968}" type="presParOf" srcId="{A530905A-7E3B-40E3-BA88-17BF8B38070D}" destId="{576C7BB1-5966-401F-9A86-A243EAB93179}" srcOrd="2" destOrd="0" presId="urn:microsoft.com/office/officeart/2005/8/layout/vList5"/>
    <dgm:cxn modelId="{E6883B32-E206-41D6-B6A5-959103BACA0F}" type="presParOf" srcId="{576C7BB1-5966-401F-9A86-A243EAB93179}" destId="{9AF45E57-A1ED-4241-943D-8176E8F722F1}" srcOrd="0" destOrd="0" presId="urn:microsoft.com/office/officeart/2005/8/layout/vList5"/>
    <dgm:cxn modelId="{8132ABE8-9B2F-45E9-B400-83CD5242F3D4}" type="presParOf" srcId="{A530905A-7E3B-40E3-BA88-17BF8B38070D}" destId="{BEE5F1AA-9188-4FA8-8C42-715421DD08B9}" srcOrd="3" destOrd="0" presId="urn:microsoft.com/office/officeart/2005/8/layout/vList5"/>
    <dgm:cxn modelId="{D9905DDE-E643-4B59-A351-9D042512A809}" type="presParOf" srcId="{A530905A-7E3B-40E3-BA88-17BF8B38070D}" destId="{ED8BA888-A19F-48B1-94A3-DFF07786CD19}" srcOrd="4" destOrd="0" presId="urn:microsoft.com/office/officeart/2005/8/layout/vList5"/>
    <dgm:cxn modelId="{8178F337-03C0-4451-B4D1-000BE28F2A52}" type="presParOf" srcId="{ED8BA888-A19F-48B1-94A3-DFF07786CD19}" destId="{BF861613-A3BB-49BB-9B48-A29C6D30883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D2F18D-ABB6-4522-AC97-456C42B094B9}">
      <dsp:nvSpPr>
        <dsp:cNvPr id="0" name=""/>
        <dsp:cNvSpPr/>
      </dsp:nvSpPr>
      <dsp:spPr>
        <a:xfrm>
          <a:off x="3241" y="325"/>
          <a:ext cx="6637251" cy="1021177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1" lang="zh-TW" sz="2800" b="0" i="0" u="none" strike="noStrike" kern="1200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上班課時間</a:t>
          </a:r>
          <a:r>
            <a:rPr kumimoji="1" lang="en-US" sz="2800" b="0" i="0" u="none" strike="noStrike" kern="1200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(</a:t>
          </a:r>
          <a:r>
            <a:rPr kumimoji="1" lang="en-US" altLang="zh-TW" sz="2800" b="0" i="0" u="none" strike="noStrike" kern="1200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7</a:t>
          </a:r>
          <a:r>
            <a:rPr kumimoji="1" lang="en-US" sz="2800" b="0" i="0" u="none" strike="noStrike" kern="1200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:</a:t>
          </a:r>
          <a:r>
            <a:rPr kumimoji="1" lang="en-US" altLang="zh-TW" sz="2800" b="0" i="0" u="none" strike="noStrike" kern="1200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3</a:t>
          </a:r>
          <a:r>
            <a:rPr kumimoji="1" lang="en-US" sz="2800" b="0" i="0" u="none" strike="noStrike" kern="1200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0-1</a:t>
          </a:r>
          <a:r>
            <a:rPr kumimoji="1" lang="en-US" altLang="zh-TW" sz="2800" b="0" i="0" u="none" strike="noStrike" kern="1200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7</a:t>
          </a:r>
          <a:r>
            <a:rPr kumimoji="1" lang="en-US" sz="2800" b="0" i="0" u="none" strike="noStrike" kern="1200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:</a:t>
          </a:r>
          <a:r>
            <a:rPr kumimoji="1" lang="en-US" altLang="zh-TW" sz="2800" b="0" i="0" u="none" strike="noStrike" kern="1200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3</a:t>
          </a:r>
          <a:r>
            <a:rPr kumimoji="1" lang="en-US" sz="2800" b="0" i="0" u="none" strike="noStrike" kern="1200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0)</a:t>
          </a:r>
          <a:r>
            <a:rPr kumimoji="1" lang="zh-TW" sz="2800" b="0" i="0" u="none" strike="noStrike" kern="1200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，來賓、家長進出學校，請在警衛室登記。</a:t>
          </a:r>
          <a:endParaRPr kumimoji="1" lang="zh-TW" altLang="en-US" sz="2800" b="0" i="0" u="none" strike="noStrike" kern="1200" cap="none" normalizeH="0" baseline="0" dirty="0">
            <a:ln/>
            <a:effectLst/>
            <a:latin typeface="標楷體" pitchFamily="65" charset="-120"/>
            <a:ea typeface="標楷體" pitchFamily="65" charset="-120"/>
            <a:cs typeface="Times New Roman" pitchFamily="18" charset="0"/>
          </a:endParaRPr>
        </a:p>
      </dsp:txBody>
      <dsp:txXfrm>
        <a:off x="53091" y="50175"/>
        <a:ext cx="6537551" cy="921477"/>
      </dsp:txXfrm>
    </dsp:sp>
    <dsp:sp modelId="{9AF45E57-A1ED-4241-943D-8176E8F722F1}">
      <dsp:nvSpPr>
        <dsp:cNvPr id="0" name=""/>
        <dsp:cNvSpPr/>
      </dsp:nvSpPr>
      <dsp:spPr>
        <a:xfrm>
          <a:off x="3241" y="1134396"/>
          <a:ext cx="6637251" cy="1357009"/>
        </a:xfrm>
        <a:prstGeom prst="roundRect">
          <a:avLst/>
        </a:prstGeom>
        <a:solidFill>
          <a:srgbClr val="0066CC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800" b="0" i="0" u="none" strike="noStrike" kern="1200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若學生在校因事需先行離校，需填妥「裕文國小學生請假離校確認單」、並經由導師簽名後方可離校。</a:t>
          </a:r>
          <a:endParaRPr kumimoji="1" lang="zh-TW" altLang="en-US" sz="2800" b="0" i="0" u="none" strike="noStrike" kern="1200" cap="none" normalizeH="0" baseline="0" dirty="0">
            <a:ln/>
            <a:effectLst/>
            <a:latin typeface="標楷體" pitchFamily="65" charset="-120"/>
            <a:ea typeface="標楷體" pitchFamily="65" charset="-120"/>
            <a:cs typeface="Times New Roman" pitchFamily="18" charset="0"/>
          </a:endParaRPr>
        </a:p>
      </dsp:txBody>
      <dsp:txXfrm>
        <a:off x="69485" y="1200640"/>
        <a:ext cx="6504763" cy="1224521"/>
      </dsp:txXfrm>
    </dsp:sp>
    <dsp:sp modelId="{BF861613-A3BB-49BB-9B48-A29C6D30883D}">
      <dsp:nvSpPr>
        <dsp:cNvPr id="0" name=""/>
        <dsp:cNvSpPr/>
      </dsp:nvSpPr>
      <dsp:spPr>
        <a:xfrm>
          <a:off x="3241" y="2604298"/>
          <a:ext cx="6637251" cy="707743"/>
        </a:xfrm>
        <a:prstGeom prst="roundRect">
          <a:avLst/>
        </a:prstGeom>
        <a:solidFill>
          <a:srgbClr val="0066CC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800" b="0" i="0" u="none" strike="noStrike" kern="1200" cap="none" normalizeH="0" baseline="0" dirty="0" smtClean="0">
              <a:ln/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紅外線圍牆監視系統</a:t>
          </a:r>
          <a:endParaRPr kumimoji="1" lang="zh-TW" altLang="en-US" sz="2800" b="0" i="0" u="none" strike="noStrike" kern="1200" cap="none" normalizeH="0" baseline="0" dirty="0">
            <a:ln/>
            <a:effectLst/>
            <a:latin typeface="標楷體" pitchFamily="65" charset="-120"/>
            <a:ea typeface="標楷體" pitchFamily="65" charset="-120"/>
            <a:cs typeface="Times New Roman" pitchFamily="18" charset="0"/>
          </a:endParaRPr>
        </a:p>
      </dsp:txBody>
      <dsp:txXfrm>
        <a:off x="37790" y="2638847"/>
        <a:ext cx="6568153" cy="6386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9525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D4398F4A-624F-42E9-918A-78F65371A7FA}" type="datetimeFigureOut">
              <a:rPr lang="zh-TW" altLang="en-US"/>
              <a:pPr>
                <a:defRPr/>
              </a:pPr>
              <a:t>2021/9/9</a:t>
            </a:fld>
            <a:endParaRPr lang="en-US" altLang="zh-TW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0538"/>
            <a:ext cx="292258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9525" y="9380538"/>
            <a:ext cx="292258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2A3EC35-5A4D-49E1-9E79-AE25968CB9E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13239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98500" y="741363"/>
            <a:ext cx="5348288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91063"/>
            <a:ext cx="539432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71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0538"/>
            <a:ext cx="292258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1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380538"/>
            <a:ext cx="292258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新細明體" pitchFamily="18" charset="-120"/>
              </a:defRPr>
            </a:lvl1pPr>
          </a:lstStyle>
          <a:p>
            <a:pPr>
              <a:defRPr/>
            </a:pPr>
            <a:fld id="{49AB6DCE-D07B-4E73-96B7-85DECB1315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939047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75440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50881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426321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901761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377202" algn="l" defTabSz="95088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52642" algn="l" defTabSz="95088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28083" algn="l" defTabSz="95088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03523" algn="l" defTabSz="95088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8498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1536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5CAD82-FCCC-47AE-851F-4E588E775358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zh-TW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138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1536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5CAD82-FCCC-47AE-851F-4E588E775358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zh-TW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950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1536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5CAD82-FCCC-47AE-851F-4E588E775358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zh-TW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767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51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A0F8D8-F642-4D19-888F-26B2D119717B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zh-TW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296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785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7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51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A0F8D8-F642-4D19-888F-26B2D119717B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zh-TW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446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875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B958FF-9265-4D3A-A280-51D969B35696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zh-TW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605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  <p:sp>
        <p:nvSpPr>
          <p:cNvPr id="1843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0510BE-F274-40E4-A4C7-DE8A4C24C4AA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zh-TW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717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2460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555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5868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51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47939-3195-4B9A-AD89-AC86BB37D27F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TW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12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855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194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3484A2-9790-4879-B815-937A1FD8A78A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zh-TW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899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1536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5CAD82-FCCC-47AE-851F-4E588E775358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zh-TW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459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20133" y="0"/>
            <a:ext cx="4093104" cy="6858000"/>
            <a:chOff x="203200" y="0"/>
            <a:chExt cx="3778250" cy="6858001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>
                <a:gd name="T0" fmla="*/ 0 w 860"/>
                <a:gd name="T1" fmla="*/ 2147483646 h 2502"/>
                <a:gd name="T2" fmla="*/ 2147483646 w 860"/>
                <a:gd name="T3" fmla="*/ 2147483646 h 2502"/>
                <a:gd name="T4" fmla="*/ 2147483646 w 860"/>
                <a:gd name="T5" fmla="*/ 0 h 2502"/>
                <a:gd name="T6" fmla="*/ 2147483646 w 860"/>
                <a:gd name="T7" fmla="*/ 0 h 2502"/>
                <a:gd name="T8" fmla="*/ 0 w 860"/>
                <a:gd name="T9" fmla="*/ 2147483646 h 25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7"/>
            <p:cNvSpPr/>
            <p:nvPr/>
          </p:nvSpPr>
          <p:spPr bwMode="auto">
            <a:xfrm>
              <a:off x="203200" y="0"/>
              <a:ext cx="1336675" cy="3862389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7" name="Freeform 8"/>
            <p:cNvSpPr/>
            <p:nvPr/>
          </p:nvSpPr>
          <p:spPr bwMode="auto">
            <a:xfrm>
              <a:off x="207963" y="3776664"/>
              <a:ext cx="1936750" cy="3081337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8" name="Freeform 9"/>
            <p:cNvSpPr/>
            <p:nvPr/>
          </p:nvSpPr>
          <p:spPr bwMode="auto">
            <a:xfrm>
              <a:off x="646113" y="3886201"/>
              <a:ext cx="2373312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9" name="Freeform 10"/>
            <p:cNvSpPr/>
            <p:nvPr/>
          </p:nvSpPr>
          <p:spPr bwMode="auto">
            <a:xfrm>
              <a:off x="641350" y="3881439"/>
              <a:ext cx="3340100" cy="2976562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" name="Freeform 11"/>
            <p:cNvSpPr/>
            <p:nvPr/>
          </p:nvSpPr>
          <p:spPr bwMode="auto">
            <a:xfrm>
              <a:off x="203200" y="3771901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1" name="Freeform 12"/>
          <p:cNvSpPr>
            <a:spLocks/>
          </p:cNvSpPr>
          <p:nvPr/>
        </p:nvSpPr>
        <p:spPr bwMode="auto">
          <a:xfrm>
            <a:off x="220133" y="3771900"/>
            <a:ext cx="392113" cy="90488"/>
          </a:xfrm>
          <a:custGeom>
            <a:avLst/>
            <a:gdLst>
              <a:gd name="T0" fmla="*/ 2147483646 w 228"/>
              <a:gd name="T1" fmla="*/ 2147483646 h 57"/>
              <a:gd name="T2" fmla="*/ 0 w 228"/>
              <a:gd name="T3" fmla="*/ 0 h 57"/>
              <a:gd name="T4" fmla="*/ 2147483646 w 228"/>
              <a:gd name="T5" fmla="*/ 2147483646 h 57"/>
              <a:gd name="T6" fmla="*/ 2147483646 w 228"/>
              <a:gd name="T7" fmla="*/ 2147483646 h 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607087" y="3867150"/>
            <a:ext cx="67071" cy="80963"/>
          </a:xfrm>
          <a:custGeom>
            <a:avLst/>
            <a:gdLst>
              <a:gd name="T0" fmla="*/ 0 w 39"/>
              <a:gd name="T1" fmla="*/ 0 h 51"/>
              <a:gd name="T2" fmla="*/ 2147483646 w 39"/>
              <a:gd name="T3" fmla="*/ 2147483646 h 51"/>
              <a:gd name="T4" fmla="*/ 2147483646 w 39"/>
              <a:gd name="T5" fmla="*/ 0 h 51"/>
              <a:gd name="T6" fmla="*/ 0 w 39"/>
              <a:gd name="T7" fmla="*/ 0 h 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3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6200"/>
            <a:ext cx="99060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4646" y="914401"/>
            <a:ext cx="7526054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7925" y="4402667"/>
            <a:ext cx="6242777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7936839" y="6116639"/>
            <a:ext cx="9286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6285" y="6116639"/>
            <a:ext cx="390908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65274" y="6116639"/>
            <a:ext cx="445426" cy="365125"/>
          </a:xfrm>
        </p:spPr>
        <p:txBody>
          <a:bodyPr/>
          <a:lstStyle>
            <a:lvl1pPr>
              <a:defRPr/>
            </a:lvl1pPr>
          </a:lstStyle>
          <a:p>
            <a:fld id="{EA6ABF98-7167-4E13-AA23-5CA847D05CD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47194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317" y="4732865"/>
            <a:ext cx="814232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39140" y="932112"/>
            <a:ext cx="6685320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6317" y="5299603"/>
            <a:ext cx="8142324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BCDCE-E375-49D2-833E-3EE30B81D41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33670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19427-914B-4528-9EE2-D8F4C05BD8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70039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78174-C13C-40D2-A6A1-7896874D818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3472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6254A-09EB-4107-A1F0-94BE74A4E2C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737450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FE58E-1083-4521-8B79-4C0B3B7F2E7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910298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25C7E-E595-42E2-857C-76443067B2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818009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6DBCD-3034-49A8-8013-306A8BF59DD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8103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68408-19DE-4E55-BC0C-29113E9B68F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839142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B7A9A-4027-47B2-8D33-92D9A1E5A8C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89449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2793D-1AC1-44FF-A17F-D069FB8363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16479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774CF-5D98-4C0B-AE0D-7C75B55FE1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886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318" y="685800"/>
            <a:ext cx="8142324" cy="304800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6318" y="4343400"/>
            <a:ext cx="8142325" cy="14478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1CB90-6549-49FC-A199-8328E4B3012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606750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7AB1E-B2ED-45B1-A657-2FE3D63216A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867767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3962E-B3FC-4965-A312-5AD9F7E5E57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38309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1050793" y="863600"/>
            <a:ext cx="4953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853488" y="2819400"/>
            <a:ext cx="4953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5637" y="685801"/>
            <a:ext cx="7555291" cy="2743199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31421" y="3428999"/>
            <a:ext cx="7183722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6317" y="4343400"/>
            <a:ext cx="8142324" cy="14478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9A70293-B3DF-4175-863B-BB9997F01ADA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05753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320" y="3308581"/>
            <a:ext cx="8142321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6317" y="4777381"/>
            <a:ext cx="814232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5245E6-7A88-47D3-8EFA-5C6A71E0440A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97809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1050793" y="863600"/>
            <a:ext cx="4953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853488" y="2819400"/>
            <a:ext cx="4953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5637" y="685801"/>
            <a:ext cx="7555291" cy="2743199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06319" y="3886200"/>
            <a:ext cx="8142323" cy="889000"/>
          </a:xfrm>
        </p:spPr>
        <p:txBody>
          <a:bodyPr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6317" y="4775200"/>
            <a:ext cx="814232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67A904F-D433-4341-B8EF-E243CA5162C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74023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319" y="685802"/>
            <a:ext cx="8142324" cy="2727325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06318" y="3505200"/>
            <a:ext cx="8142325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6318" y="4343400"/>
            <a:ext cx="814232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4094337-4CFA-4C11-B199-499D298C47A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39239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ABA7D2-FCCF-461F-A291-5C63BDA52E5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56063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9843" y="685800"/>
            <a:ext cx="1438800" cy="5105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318" y="685800"/>
            <a:ext cx="6517737" cy="5105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5A2D2-BB91-48DE-A399-DF6A1DF069D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71646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77" y="4443413"/>
            <a:ext cx="9930077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50AB18-F79A-41FA-985C-A78ACE931FA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8465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9" y="784226"/>
            <a:ext cx="990600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14583C-7C29-44F5-A504-E9E06B4FBAF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43905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/>
          <p:cNvSpPr>
            <a:spLocks noChangeArrowheads="1"/>
          </p:cNvSpPr>
          <p:nvPr userDrawn="1"/>
        </p:nvSpPr>
        <p:spPr bwMode="auto">
          <a:xfrm>
            <a:off x="1248945" y="188641"/>
            <a:ext cx="7566841" cy="939788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40" y="149226"/>
            <a:ext cx="1104106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978" y="457201"/>
            <a:ext cx="8346723" cy="19812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978" y="2667000"/>
            <a:ext cx="8346723" cy="333281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955756" y="6108701"/>
            <a:ext cx="9286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7702" y="6108701"/>
            <a:ext cx="575614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6357" y="6108701"/>
            <a:ext cx="464344" cy="365125"/>
          </a:xfrm>
        </p:spPr>
        <p:txBody>
          <a:bodyPr/>
          <a:lstStyle>
            <a:lvl1pPr>
              <a:defRPr/>
            </a:lvl1pPr>
          </a:lstStyle>
          <a:p>
            <a:fld id="{041D969B-A21E-43D4-8872-CF1E4406E77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74090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9" y="784226"/>
            <a:ext cx="990600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1" y="2420939"/>
            <a:ext cx="1104106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"/>
          <p:cNvSpPr>
            <a:spLocks noChangeArrowheads="1"/>
          </p:cNvSpPr>
          <p:nvPr userDrawn="1"/>
        </p:nvSpPr>
        <p:spPr bwMode="auto">
          <a:xfrm>
            <a:off x="1884623" y="2420265"/>
            <a:ext cx="5954698" cy="93978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3" y="2420939"/>
            <a:ext cx="1104106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1"/>
          <p:cNvSpPr txBox="1">
            <a:spLocks/>
          </p:cNvSpPr>
          <p:nvPr userDrawn="1"/>
        </p:nvSpPr>
        <p:spPr bwMode="auto">
          <a:xfrm>
            <a:off x="2366434" y="2398714"/>
            <a:ext cx="4992556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latinLnBrk="1">
              <a:defRPr/>
            </a:pPr>
            <a:endParaRPr lang="zh-TW" altLang="en-US" sz="5400" b="1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506262"/>
            <a:ext cx="8915400" cy="1143000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8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5EE5D2-D350-415F-BBE0-A93F43E5764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6638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9" y="784226"/>
            <a:ext cx="990600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1" y="2420939"/>
            <a:ext cx="1104106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"/>
          <p:cNvSpPr>
            <a:spLocks noChangeArrowheads="1"/>
          </p:cNvSpPr>
          <p:nvPr userDrawn="1"/>
        </p:nvSpPr>
        <p:spPr bwMode="auto">
          <a:xfrm>
            <a:off x="1884623" y="2420265"/>
            <a:ext cx="5954698" cy="939788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3" y="2420939"/>
            <a:ext cx="1104106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1"/>
          <p:cNvSpPr txBox="1">
            <a:spLocks/>
          </p:cNvSpPr>
          <p:nvPr userDrawn="1"/>
        </p:nvSpPr>
        <p:spPr bwMode="auto">
          <a:xfrm>
            <a:off x="2366434" y="2398714"/>
            <a:ext cx="4992556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latinLnBrk="1">
              <a:defRPr/>
            </a:pPr>
            <a:endParaRPr lang="zh-TW" altLang="en-US" sz="5400" b="1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506262"/>
            <a:ext cx="8915400" cy="1143000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8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38CFE-E379-48E8-AF73-80E96B63522A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69744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0264"/>
            <a:ext cx="9906000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 7"/>
          <p:cNvSpPr/>
          <p:nvPr userDrawn="1"/>
        </p:nvSpPr>
        <p:spPr bwMode="auto">
          <a:xfrm>
            <a:off x="446823" y="4797153"/>
            <a:ext cx="4134459" cy="439637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9" name="圓角矩形 8"/>
          <p:cNvSpPr/>
          <p:nvPr userDrawn="1"/>
        </p:nvSpPr>
        <p:spPr bwMode="auto">
          <a:xfrm>
            <a:off x="5382557" y="4797153"/>
            <a:ext cx="4134459" cy="439636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pic>
        <p:nvPicPr>
          <p:cNvPr id="10" name="圖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1" y="114301"/>
            <a:ext cx="133799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6"/>
          <p:cNvSpPr>
            <a:spLocks noChangeArrowheads="1"/>
          </p:cNvSpPr>
          <p:nvPr userDrawn="1"/>
        </p:nvSpPr>
        <p:spPr bwMode="auto">
          <a:xfrm>
            <a:off x="2552628" y="214548"/>
            <a:ext cx="4350589" cy="939788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2304" y="1331640"/>
            <a:ext cx="4846560" cy="35742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1009" y="1331640"/>
            <a:ext cx="4836537" cy="35742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51745" y="87536"/>
            <a:ext cx="4251472" cy="1143000"/>
          </a:xfrm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260492" y="4625167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7" name="文字版面配置區 4"/>
          <p:cNvSpPr>
            <a:spLocks noGrp="1"/>
          </p:cNvSpPr>
          <p:nvPr>
            <p:ph type="body" sz="quarter" idx="13"/>
          </p:nvPr>
        </p:nvSpPr>
        <p:spPr>
          <a:xfrm>
            <a:off x="349333" y="4610071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92B214F-5EED-4D28-8A37-21A9BAA0194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54732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9" y="784226"/>
            <a:ext cx="990600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1" y="2420939"/>
            <a:ext cx="1104106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"/>
          <p:cNvSpPr>
            <a:spLocks noChangeArrowheads="1"/>
          </p:cNvSpPr>
          <p:nvPr userDrawn="1"/>
        </p:nvSpPr>
        <p:spPr bwMode="auto">
          <a:xfrm>
            <a:off x="1884623" y="2420265"/>
            <a:ext cx="5954698" cy="939788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3" y="2420939"/>
            <a:ext cx="1104106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1"/>
          <p:cNvSpPr txBox="1">
            <a:spLocks/>
          </p:cNvSpPr>
          <p:nvPr userDrawn="1"/>
        </p:nvSpPr>
        <p:spPr bwMode="auto">
          <a:xfrm>
            <a:off x="2366434" y="2398714"/>
            <a:ext cx="4992556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algn="ctr" latinLnBrk="1">
              <a:defRPr/>
            </a:pPr>
            <a:endParaRPr lang="zh-TW" altLang="en-US" sz="5400" b="1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506262"/>
            <a:ext cx="8915400" cy="1143000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8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8C5DD-EFE0-4044-8F66-B6B8D100289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4457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1" y="104776"/>
            <a:ext cx="1104106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/>
          <p:cNvSpPr>
            <a:spLocks noChangeArrowheads="1"/>
          </p:cNvSpPr>
          <p:nvPr userDrawn="1"/>
        </p:nvSpPr>
        <p:spPr bwMode="auto">
          <a:xfrm>
            <a:off x="1884623" y="188641"/>
            <a:ext cx="5954698" cy="939788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3" y="188914"/>
            <a:ext cx="1104106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8864"/>
            <a:ext cx="9906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2456723" y="167881"/>
            <a:ext cx="4992555" cy="960549"/>
          </a:xfrm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61086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 userDrawn="1"/>
        </p:nvSpPr>
        <p:spPr bwMode="auto">
          <a:xfrm>
            <a:off x="446823" y="4725145"/>
            <a:ext cx="4134459" cy="511645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8" name="圓角矩形 7"/>
          <p:cNvSpPr/>
          <p:nvPr userDrawn="1"/>
        </p:nvSpPr>
        <p:spPr bwMode="auto">
          <a:xfrm>
            <a:off x="5382557" y="4725145"/>
            <a:ext cx="4134459" cy="511644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9" name="AutoShape 6"/>
          <p:cNvSpPr>
            <a:spLocks noChangeArrowheads="1"/>
          </p:cNvSpPr>
          <p:nvPr userDrawn="1"/>
        </p:nvSpPr>
        <p:spPr bwMode="auto">
          <a:xfrm>
            <a:off x="2534732" y="188641"/>
            <a:ext cx="4368485" cy="1118295"/>
          </a:xfrm>
          <a:prstGeom prst="roundRect">
            <a:avLst>
              <a:gd name="adj" fmla="val 50000"/>
            </a:avLst>
          </a:prstGeom>
          <a:solidFill>
            <a:srgbClr val="0066FF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1" y="114301"/>
            <a:ext cx="133799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2304" y="1331640"/>
            <a:ext cx="4846560" cy="35742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1009" y="1331640"/>
            <a:ext cx="4836537" cy="35742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34732" y="188640"/>
            <a:ext cx="4251472" cy="1143000"/>
          </a:xfrm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260492" y="4640263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7" name="文字版面配置區 4"/>
          <p:cNvSpPr>
            <a:spLocks noGrp="1"/>
          </p:cNvSpPr>
          <p:nvPr>
            <p:ph type="body" sz="quarter" idx="13"/>
          </p:nvPr>
        </p:nvSpPr>
        <p:spPr>
          <a:xfrm>
            <a:off x="345436" y="4640263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E4BEAAD-85B3-49CB-A6F8-A59E7F544DF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07432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6"/>
          <p:cNvSpPr>
            <a:spLocks noChangeArrowheads="1"/>
          </p:cNvSpPr>
          <p:nvPr userDrawn="1"/>
        </p:nvSpPr>
        <p:spPr bwMode="auto">
          <a:xfrm>
            <a:off x="1884623" y="112241"/>
            <a:ext cx="5018594" cy="939788"/>
          </a:xfrm>
          <a:prstGeom prst="roundRect">
            <a:avLst>
              <a:gd name="adj" fmla="val 50000"/>
            </a:avLst>
          </a:prstGeom>
          <a:solidFill>
            <a:srgbClr val="0066FF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" name="圖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888"/>
            <a:ext cx="9906000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0" y="34926"/>
            <a:ext cx="1104106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圓角矩形 16"/>
          <p:cNvSpPr/>
          <p:nvPr userDrawn="1"/>
        </p:nvSpPr>
        <p:spPr bwMode="auto">
          <a:xfrm>
            <a:off x="5224081" y="3295555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18" name="圓角矩形 17"/>
          <p:cNvSpPr/>
          <p:nvPr userDrawn="1"/>
        </p:nvSpPr>
        <p:spPr bwMode="auto">
          <a:xfrm>
            <a:off x="5244798" y="5705329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20" name="圓角矩形 19"/>
          <p:cNvSpPr/>
          <p:nvPr userDrawn="1"/>
        </p:nvSpPr>
        <p:spPr bwMode="auto">
          <a:xfrm>
            <a:off x="565624" y="5698459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5151662" y="1149350"/>
            <a:ext cx="4213677" cy="1988236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4" name="內容版面配置區 4"/>
          <p:cNvSpPr>
            <a:spLocks noGrp="1"/>
          </p:cNvSpPr>
          <p:nvPr>
            <p:ph sz="quarter" idx="15"/>
          </p:nvPr>
        </p:nvSpPr>
        <p:spPr>
          <a:xfrm>
            <a:off x="450733" y="3560976"/>
            <a:ext cx="4254805" cy="1929904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5142445" y="3582767"/>
            <a:ext cx="4222894" cy="1929904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9" name="標題 1"/>
          <p:cNvSpPr>
            <a:spLocks noGrp="1"/>
          </p:cNvSpPr>
          <p:nvPr>
            <p:ph type="title"/>
          </p:nvPr>
        </p:nvSpPr>
        <p:spPr>
          <a:xfrm>
            <a:off x="1910662" y="115393"/>
            <a:ext cx="4992555" cy="960549"/>
          </a:xfrm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73131" y="1196817"/>
            <a:ext cx="4375150" cy="2185987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1" name="文字版面配置區 4"/>
          <p:cNvSpPr>
            <a:spLocks noGrp="1"/>
          </p:cNvSpPr>
          <p:nvPr>
            <p:ph type="body" sz="quarter" idx="13"/>
          </p:nvPr>
        </p:nvSpPr>
        <p:spPr>
          <a:xfrm>
            <a:off x="5151662" y="5297465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6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445279" y="5302874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3" name="文字版面配置區 4"/>
          <p:cNvSpPr>
            <a:spLocks noGrp="1"/>
          </p:cNvSpPr>
          <p:nvPr>
            <p:ph type="body" sz="quarter" idx="14"/>
          </p:nvPr>
        </p:nvSpPr>
        <p:spPr>
          <a:xfrm>
            <a:off x="5140187" y="2975673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21" name="Rectangle 4"/>
          <p:cNvSpPr>
            <a:spLocks noGrp="1" noChangeArrowheads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2" name="Rectangle 5"/>
          <p:cNvSpPr>
            <a:spLocks noGrp="1" noChangeArrowheads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3" name="Rectangle 6"/>
          <p:cNvSpPr>
            <a:spLocks noGrp="1" noChangeArrowheads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B89E3A15-54FE-4CBB-8372-33BECAA25D7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75386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圓角矩形 11"/>
          <p:cNvSpPr/>
          <p:nvPr userDrawn="1"/>
        </p:nvSpPr>
        <p:spPr bwMode="auto">
          <a:xfrm>
            <a:off x="571078" y="3295555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15" name="AutoShape 6"/>
          <p:cNvSpPr>
            <a:spLocks noChangeArrowheads="1"/>
          </p:cNvSpPr>
          <p:nvPr userDrawn="1"/>
        </p:nvSpPr>
        <p:spPr bwMode="auto">
          <a:xfrm>
            <a:off x="1884623" y="112241"/>
            <a:ext cx="5018594" cy="939788"/>
          </a:xfrm>
          <a:prstGeom prst="roundRect">
            <a:avLst>
              <a:gd name="adj" fmla="val 50000"/>
            </a:avLst>
          </a:prstGeom>
          <a:solidFill>
            <a:srgbClr val="0066FF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7" name="圖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888"/>
            <a:ext cx="9906000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圖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0" y="34926"/>
            <a:ext cx="1104106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圓角矩形 19"/>
          <p:cNvSpPr/>
          <p:nvPr userDrawn="1"/>
        </p:nvSpPr>
        <p:spPr bwMode="auto">
          <a:xfrm>
            <a:off x="5224081" y="3295555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21" name="圓角矩形 20"/>
          <p:cNvSpPr/>
          <p:nvPr userDrawn="1"/>
        </p:nvSpPr>
        <p:spPr bwMode="auto">
          <a:xfrm>
            <a:off x="5244798" y="5705329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22" name="圓角矩形 21"/>
          <p:cNvSpPr/>
          <p:nvPr userDrawn="1"/>
        </p:nvSpPr>
        <p:spPr bwMode="auto">
          <a:xfrm>
            <a:off x="565624" y="5698459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5151662" y="1149350"/>
            <a:ext cx="4213677" cy="1988236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4" name="內容版面配置區 4"/>
          <p:cNvSpPr>
            <a:spLocks noGrp="1"/>
          </p:cNvSpPr>
          <p:nvPr>
            <p:ph sz="quarter" idx="15"/>
          </p:nvPr>
        </p:nvSpPr>
        <p:spPr>
          <a:xfrm>
            <a:off x="450733" y="3560976"/>
            <a:ext cx="4254805" cy="1929904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5142445" y="3582767"/>
            <a:ext cx="4222894" cy="1929904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9" name="標題 1"/>
          <p:cNvSpPr>
            <a:spLocks noGrp="1"/>
          </p:cNvSpPr>
          <p:nvPr>
            <p:ph type="title"/>
          </p:nvPr>
        </p:nvSpPr>
        <p:spPr>
          <a:xfrm>
            <a:off x="1910662" y="115393"/>
            <a:ext cx="4992555" cy="960549"/>
          </a:xfrm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73131" y="1196817"/>
            <a:ext cx="4375150" cy="2185987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1" name="文字版面配置區 4"/>
          <p:cNvSpPr>
            <a:spLocks noGrp="1"/>
          </p:cNvSpPr>
          <p:nvPr>
            <p:ph type="body" sz="quarter" idx="13"/>
          </p:nvPr>
        </p:nvSpPr>
        <p:spPr>
          <a:xfrm>
            <a:off x="5151662" y="5297465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6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445279" y="5302874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3" name="文字版面配置區 4"/>
          <p:cNvSpPr>
            <a:spLocks noGrp="1"/>
          </p:cNvSpPr>
          <p:nvPr>
            <p:ph type="body" sz="quarter" idx="14"/>
          </p:nvPr>
        </p:nvSpPr>
        <p:spPr>
          <a:xfrm>
            <a:off x="5140187" y="2975673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24" name="文字版面配置區 4"/>
          <p:cNvSpPr>
            <a:spLocks noGrp="1"/>
          </p:cNvSpPr>
          <p:nvPr>
            <p:ph type="body" sz="quarter" idx="20"/>
          </p:nvPr>
        </p:nvSpPr>
        <p:spPr>
          <a:xfrm>
            <a:off x="495300" y="2950393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23" name="Rectangle 4"/>
          <p:cNvSpPr>
            <a:spLocks noGrp="1" noChangeArrowheads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5" name="Rectangle 5"/>
          <p:cNvSpPr>
            <a:spLocks noGrp="1" noChangeArrowheads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6" name="Rectangle 6"/>
          <p:cNvSpPr>
            <a:spLocks noGrp="1" noChangeArrowheads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fld id="{5530B2D6-432B-4451-9F85-9389E57B234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72594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圓角矩形 11"/>
          <p:cNvSpPr/>
          <p:nvPr userDrawn="1"/>
        </p:nvSpPr>
        <p:spPr bwMode="auto">
          <a:xfrm>
            <a:off x="571078" y="3295555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15" name="AutoShape 6"/>
          <p:cNvSpPr>
            <a:spLocks noChangeArrowheads="1"/>
          </p:cNvSpPr>
          <p:nvPr userDrawn="1"/>
        </p:nvSpPr>
        <p:spPr bwMode="auto">
          <a:xfrm>
            <a:off x="1884623" y="112241"/>
            <a:ext cx="5018594" cy="939788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8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0" y="34926"/>
            <a:ext cx="1104106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圓角矩形 19"/>
          <p:cNvSpPr/>
          <p:nvPr userDrawn="1"/>
        </p:nvSpPr>
        <p:spPr bwMode="auto">
          <a:xfrm>
            <a:off x="5224081" y="3295555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21" name="圓角矩形 20"/>
          <p:cNvSpPr/>
          <p:nvPr userDrawn="1"/>
        </p:nvSpPr>
        <p:spPr bwMode="auto">
          <a:xfrm>
            <a:off x="5244798" y="5705329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22" name="圓角矩形 21"/>
          <p:cNvSpPr/>
          <p:nvPr userDrawn="1"/>
        </p:nvSpPr>
        <p:spPr bwMode="auto">
          <a:xfrm>
            <a:off x="565624" y="5698459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5151662" y="1149350"/>
            <a:ext cx="4213677" cy="1988236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4" name="內容版面配置區 4"/>
          <p:cNvSpPr>
            <a:spLocks noGrp="1"/>
          </p:cNvSpPr>
          <p:nvPr>
            <p:ph sz="quarter" idx="15"/>
          </p:nvPr>
        </p:nvSpPr>
        <p:spPr>
          <a:xfrm>
            <a:off x="450733" y="3560976"/>
            <a:ext cx="4254805" cy="1929904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5142445" y="3582767"/>
            <a:ext cx="4222894" cy="1929904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9" name="標題 1"/>
          <p:cNvSpPr>
            <a:spLocks noGrp="1"/>
          </p:cNvSpPr>
          <p:nvPr>
            <p:ph type="title"/>
          </p:nvPr>
        </p:nvSpPr>
        <p:spPr>
          <a:xfrm>
            <a:off x="1939656" y="76938"/>
            <a:ext cx="4992555" cy="960549"/>
          </a:xfrm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73131" y="1196817"/>
            <a:ext cx="4375150" cy="2185987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1" name="文字版面配置區 4"/>
          <p:cNvSpPr>
            <a:spLocks noGrp="1"/>
          </p:cNvSpPr>
          <p:nvPr>
            <p:ph type="body" sz="quarter" idx="13"/>
          </p:nvPr>
        </p:nvSpPr>
        <p:spPr>
          <a:xfrm>
            <a:off x="5151662" y="5297465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6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445279" y="5302874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3" name="文字版面配置區 4"/>
          <p:cNvSpPr>
            <a:spLocks noGrp="1"/>
          </p:cNvSpPr>
          <p:nvPr>
            <p:ph type="body" sz="quarter" idx="14"/>
          </p:nvPr>
        </p:nvSpPr>
        <p:spPr>
          <a:xfrm>
            <a:off x="5140187" y="2975673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24" name="文字版面配置區 4"/>
          <p:cNvSpPr>
            <a:spLocks noGrp="1"/>
          </p:cNvSpPr>
          <p:nvPr>
            <p:ph type="body" sz="quarter" idx="20"/>
          </p:nvPr>
        </p:nvSpPr>
        <p:spPr>
          <a:xfrm>
            <a:off x="495300" y="2950393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23" name="Rectangle 4"/>
          <p:cNvSpPr>
            <a:spLocks noGrp="1" noChangeArrowheads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5" name="Rectangle 5"/>
          <p:cNvSpPr>
            <a:spLocks noGrp="1" noChangeArrowheads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6" name="Rectangle 6"/>
          <p:cNvSpPr>
            <a:spLocks noGrp="1" noChangeArrowheads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fld id="{81210CDC-DA25-4013-BE99-C4128B62A19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19213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6"/>
          <p:cNvSpPr>
            <a:spLocks noChangeArrowheads="1"/>
          </p:cNvSpPr>
          <p:nvPr userDrawn="1"/>
        </p:nvSpPr>
        <p:spPr bwMode="auto">
          <a:xfrm>
            <a:off x="1884623" y="112241"/>
            <a:ext cx="5018594" cy="93978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3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0" y="34926"/>
            <a:ext cx="1104106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圓角矩形 14"/>
          <p:cNvSpPr/>
          <p:nvPr userDrawn="1"/>
        </p:nvSpPr>
        <p:spPr bwMode="auto">
          <a:xfrm>
            <a:off x="139115" y="5486624"/>
            <a:ext cx="3097694" cy="534665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17" name="圓角矩形 16"/>
          <p:cNvSpPr/>
          <p:nvPr userDrawn="1"/>
        </p:nvSpPr>
        <p:spPr bwMode="auto">
          <a:xfrm>
            <a:off x="3384550" y="5490880"/>
            <a:ext cx="3097694" cy="530408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18" name="圓角矩形 17"/>
          <p:cNvSpPr/>
          <p:nvPr userDrawn="1"/>
        </p:nvSpPr>
        <p:spPr bwMode="auto">
          <a:xfrm>
            <a:off x="6669191" y="5527624"/>
            <a:ext cx="3097694" cy="493664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20" name="圓角矩形 19"/>
          <p:cNvSpPr/>
          <p:nvPr userDrawn="1"/>
        </p:nvSpPr>
        <p:spPr bwMode="auto">
          <a:xfrm>
            <a:off x="6669191" y="2906664"/>
            <a:ext cx="3097694" cy="515424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14" name="內容版面配置區 4"/>
          <p:cNvSpPr>
            <a:spLocks noGrp="1"/>
          </p:cNvSpPr>
          <p:nvPr>
            <p:ph sz="quarter" idx="15"/>
          </p:nvPr>
        </p:nvSpPr>
        <p:spPr>
          <a:xfrm>
            <a:off x="139115" y="3560976"/>
            <a:ext cx="3097694" cy="1929904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9" name="標題 1"/>
          <p:cNvSpPr>
            <a:spLocks noGrp="1"/>
          </p:cNvSpPr>
          <p:nvPr>
            <p:ph type="title"/>
          </p:nvPr>
        </p:nvSpPr>
        <p:spPr>
          <a:xfrm>
            <a:off x="1910662" y="65872"/>
            <a:ext cx="4992555" cy="960549"/>
          </a:xfrm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16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139115" y="5620536"/>
            <a:ext cx="3097694" cy="341672"/>
          </a:xfrm>
          <a:noFill/>
        </p:spPr>
        <p:txBody>
          <a:bodyPr anchor="b"/>
          <a:lstStyle>
            <a:lvl1pPr marL="0" indent="0">
              <a:buNone/>
              <a:defRPr sz="20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31" name="內容版面配置區 4"/>
          <p:cNvSpPr>
            <a:spLocks noGrp="1"/>
          </p:cNvSpPr>
          <p:nvPr>
            <p:ph sz="quarter" idx="20"/>
          </p:nvPr>
        </p:nvSpPr>
        <p:spPr>
          <a:xfrm>
            <a:off x="3384550" y="3556719"/>
            <a:ext cx="3097694" cy="1929904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32" name="文字版面配置區 4"/>
          <p:cNvSpPr>
            <a:spLocks noGrp="1"/>
          </p:cNvSpPr>
          <p:nvPr>
            <p:ph type="body" sz="quarter" idx="21"/>
          </p:nvPr>
        </p:nvSpPr>
        <p:spPr>
          <a:xfrm>
            <a:off x="3384550" y="5656292"/>
            <a:ext cx="3097694" cy="341672"/>
          </a:xfrm>
          <a:noFill/>
        </p:spPr>
        <p:txBody>
          <a:bodyPr anchor="b"/>
          <a:lstStyle>
            <a:lvl1pPr marL="0" indent="0">
              <a:buNone/>
              <a:defRPr sz="20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34" name="內容版面配置區 4"/>
          <p:cNvSpPr>
            <a:spLocks noGrp="1"/>
          </p:cNvSpPr>
          <p:nvPr>
            <p:ph sz="quarter" idx="22"/>
          </p:nvPr>
        </p:nvSpPr>
        <p:spPr>
          <a:xfrm>
            <a:off x="6669191" y="3597719"/>
            <a:ext cx="3097694" cy="1929904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35" name="文字版面配置區 4"/>
          <p:cNvSpPr>
            <a:spLocks noGrp="1"/>
          </p:cNvSpPr>
          <p:nvPr>
            <p:ph type="body" sz="quarter" idx="23"/>
          </p:nvPr>
        </p:nvSpPr>
        <p:spPr>
          <a:xfrm>
            <a:off x="6664381" y="5679616"/>
            <a:ext cx="3097694" cy="341672"/>
          </a:xfrm>
          <a:noFill/>
        </p:spPr>
        <p:txBody>
          <a:bodyPr anchor="b"/>
          <a:lstStyle>
            <a:lvl1pPr marL="0" indent="0">
              <a:buNone/>
              <a:defRPr sz="20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37" name="內容版面配置區 4"/>
          <p:cNvSpPr>
            <a:spLocks noGrp="1"/>
          </p:cNvSpPr>
          <p:nvPr>
            <p:ph sz="quarter" idx="24"/>
          </p:nvPr>
        </p:nvSpPr>
        <p:spPr>
          <a:xfrm>
            <a:off x="6669191" y="976760"/>
            <a:ext cx="3097694" cy="1929904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38" name="文字版面配置區 4"/>
          <p:cNvSpPr>
            <a:spLocks noGrp="1"/>
          </p:cNvSpPr>
          <p:nvPr>
            <p:ph type="body" sz="quarter" idx="25"/>
          </p:nvPr>
        </p:nvSpPr>
        <p:spPr>
          <a:xfrm>
            <a:off x="6718380" y="3056912"/>
            <a:ext cx="3097694" cy="341672"/>
          </a:xfrm>
          <a:noFill/>
        </p:spPr>
        <p:txBody>
          <a:bodyPr anchor="b"/>
          <a:lstStyle>
            <a:lvl1pPr marL="0" indent="0">
              <a:buNone/>
              <a:defRPr sz="20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21" name="Rectangle 4"/>
          <p:cNvSpPr>
            <a:spLocks noGrp="1" noChangeArrowheads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2" name="Rectangle 5"/>
          <p:cNvSpPr>
            <a:spLocks noGrp="1" noChangeArrowheads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3" name="Rectangle 6"/>
          <p:cNvSpPr>
            <a:spLocks noGrp="1" noChangeArrowheads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fld id="{72C0CAD9-D4EF-419D-8BD9-9CD66DAD67D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8015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579" y="2666999"/>
            <a:ext cx="7258122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52581" y="5027070"/>
            <a:ext cx="7258119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F2BF6-523E-4DD0-BEE7-38896F6E7DC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24030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6"/>
          <p:cNvSpPr>
            <a:spLocks noChangeArrowheads="1"/>
          </p:cNvSpPr>
          <p:nvPr userDrawn="1"/>
        </p:nvSpPr>
        <p:spPr bwMode="auto">
          <a:xfrm>
            <a:off x="1884623" y="112241"/>
            <a:ext cx="5018594" cy="939788"/>
          </a:xfrm>
          <a:prstGeom prst="roundRect">
            <a:avLst>
              <a:gd name="adj" fmla="val 50000"/>
            </a:avLst>
          </a:prstGeom>
          <a:solidFill>
            <a:srgbClr val="6600FF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" name="圖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888"/>
            <a:ext cx="9906000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0" y="34926"/>
            <a:ext cx="1104106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圓角矩形 14"/>
          <p:cNvSpPr/>
          <p:nvPr userDrawn="1"/>
        </p:nvSpPr>
        <p:spPr bwMode="auto">
          <a:xfrm>
            <a:off x="139115" y="5486624"/>
            <a:ext cx="3097694" cy="534665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17" name="圓角矩形 16"/>
          <p:cNvSpPr/>
          <p:nvPr userDrawn="1"/>
        </p:nvSpPr>
        <p:spPr bwMode="auto">
          <a:xfrm>
            <a:off x="3384550" y="5490880"/>
            <a:ext cx="3097694" cy="530408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18" name="圓角矩形 17"/>
          <p:cNvSpPr/>
          <p:nvPr userDrawn="1"/>
        </p:nvSpPr>
        <p:spPr bwMode="auto">
          <a:xfrm>
            <a:off x="6669191" y="5527624"/>
            <a:ext cx="3097694" cy="493664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20" name="圓角矩形 19"/>
          <p:cNvSpPr/>
          <p:nvPr userDrawn="1"/>
        </p:nvSpPr>
        <p:spPr bwMode="auto">
          <a:xfrm>
            <a:off x="6669191" y="2906664"/>
            <a:ext cx="3097694" cy="515424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14" name="內容版面配置區 4"/>
          <p:cNvSpPr>
            <a:spLocks noGrp="1"/>
          </p:cNvSpPr>
          <p:nvPr>
            <p:ph sz="quarter" idx="15"/>
          </p:nvPr>
        </p:nvSpPr>
        <p:spPr>
          <a:xfrm>
            <a:off x="139115" y="3560976"/>
            <a:ext cx="3097694" cy="1929904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9" name="標題 1"/>
          <p:cNvSpPr>
            <a:spLocks noGrp="1"/>
          </p:cNvSpPr>
          <p:nvPr>
            <p:ph type="title"/>
          </p:nvPr>
        </p:nvSpPr>
        <p:spPr>
          <a:xfrm>
            <a:off x="1884623" y="76938"/>
            <a:ext cx="4992555" cy="960549"/>
          </a:xfrm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16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139115" y="5620536"/>
            <a:ext cx="3097694" cy="341672"/>
          </a:xfrm>
          <a:noFill/>
        </p:spPr>
        <p:txBody>
          <a:bodyPr anchor="b"/>
          <a:lstStyle>
            <a:lvl1pPr marL="0" indent="0">
              <a:buNone/>
              <a:defRPr sz="20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31" name="內容版面配置區 4"/>
          <p:cNvSpPr>
            <a:spLocks noGrp="1"/>
          </p:cNvSpPr>
          <p:nvPr>
            <p:ph sz="quarter" idx="20"/>
          </p:nvPr>
        </p:nvSpPr>
        <p:spPr>
          <a:xfrm>
            <a:off x="3384550" y="3556719"/>
            <a:ext cx="3097694" cy="1929904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32" name="文字版面配置區 4"/>
          <p:cNvSpPr>
            <a:spLocks noGrp="1"/>
          </p:cNvSpPr>
          <p:nvPr>
            <p:ph type="body" sz="quarter" idx="21"/>
          </p:nvPr>
        </p:nvSpPr>
        <p:spPr>
          <a:xfrm>
            <a:off x="3384550" y="5656292"/>
            <a:ext cx="3097694" cy="341672"/>
          </a:xfrm>
          <a:noFill/>
        </p:spPr>
        <p:txBody>
          <a:bodyPr anchor="b"/>
          <a:lstStyle>
            <a:lvl1pPr marL="0" indent="0">
              <a:buNone/>
              <a:defRPr sz="20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34" name="內容版面配置區 4"/>
          <p:cNvSpPr>
            <a:spLocks noGrp="1"/>
          </p:cNvSpPr>
          <p:nvPr>
            <p:ph sz="quarter" idx="22"/>
          </p:nvPr>
        </p:nvSpPr>
        <p:spPr>
          <a:xfrm>
            <a:off x="6669191" y="3597719"/>
            <a:ext cx="3097694" cy="1929904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35" name="文字版面配置區 4"/>
          <p:cNvSpPr>
            <a:spLocks noGrp="1"/>
          </p:cNvSpPr>
          <p:nvPr>
            <p:ph type="body" sz="quarter" idx="23"/>
          </p:nvPr>
        </p:nvSpPr>
        <p:spPr>
          <a:xfrm>
            <a:off x="6664381" y="5679616"/>
            <a:ext cx="3097694" cy="341672"/>
          </a:xfrm>
          <a:noFill/>
        </p:spPr>
        <p:txBody>
          <a:bodyPr anchor="b"/>
          <a:lstStyle>
            <a:lvl1pPr marL="0" indent="0">
              <a:buNone/>
              <a:defRPr sz="20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37" name="內容版面配置區 4"/>
          <p:cNvSpPr>
            <a:spLocks noGrp="1"/>
          </p:cNvSpPr>
          <p:nvPr>
            <p:ph sz="quarter" idx="24"/>
          </p:nvPr>
        </p:nvSpPr>
        <p:spPr>
          <a:xfrm>
            <a:off x="6669191" y="976760"/>
            <a:ext cx="3097694" cy="1929904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38" name="文字版面配置區 4"/>
          <p:cNvSpPr>
            <a:spLocks noGrp="1"/>
          </p:cNvSpPr>
          <p:nvPr>
            <p:ph type="body" sz="quarter" idx="25"/>
          </p:nvPr>
        </p:nvSpPr>
        <p:spPr>
          <a:xfrm>
            <a:off x="6718380" y="3056912"/>
            <a:ext cx="3097694" cy="341672"/>
          </a:xfrm>
          <a:noFill/>
        </p:spPr>
        <p:txBody>
          <a:bodyPr anchor="b"/>
          <a:lstStyle>
            <a:lvl1pPr marL="0" indent="0">
              <a:buNone/>
              <a:defRPr sz="20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21" name="Rectangle 4"/>
          <p:cNvSpPr>
            <a:spLocks noGrp="1" noChangeArrowheads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2" name="Rectangle 5"/>
          <p:cNvSpPr>
            <a:spLocks noGrp="1" noChangeArrowheads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3" name="Rectangle 6"/>
          <p:cNvSpPr>
            <a:spLocks noGrp="1" noChangeArrowheads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fld id="{64E92B3E-6046-4A62-AC08-0A1CFAD6C9D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21886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6"/>
          <p:cNvSpPr>
            <a:spLocks noChangeArrowheads="1"/>
          </p:cNvSpPr>
          <p:nvPr userDrawn="1"/>
        </p:nvSpPr>
        <p:spPr bwMode="auto">
          <a:xfrm>
            <a:off x="1884623" y="112241"/>
            <a:ext cx="5018594" cy="93978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0" y="34926"/>
            <a:ext cx="1104106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圓角矩形 11"/>
          <p:cNvSpPr/>
          <p:nvPr userDrawn="1"/>
        </p:nvSpPr>
        <p:spPr bwMode="auto">
          <a:xfrm>
            <a:off x="5224081" y="3295555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13" name="圓角矩形 12"/>
          <p:cNvSpPr/>
          <p:nvPr userDrawn="1"/>
        </p:nvSpPr>
        <p:spPr bwMode="auto">
          <a:xfrm>
            <a:off x="5244798" y="5705329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14" name="圓角矩形 13"/>
          <p:cNvSpPr/>
          <p:nvPr userDrawn="1"/>
        </p:nvSpPr>
        <p:spPr bwMode="auto">
          <a:xfrm>
            <a:off x="565624" y="5698459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24" name="內容版面配置區 3"/>
          <p:cNvSpPr>
            <a:spLocks noGrp="1"/>
          </p:cNvSpPr>
          <p:nvPr>
            <p:ph sz="quarter" idx="2"/>
          </p:nvPr>
        </p:nvSpPr>
        <p:spPr>
          <a:xfrm>
            <a:off x="5151662" y="1149350"/>
            <a:ext cx="4213677" cy="1988236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27" name="內容版面配置區 4"/>
          <p:cNvSpPr>
            <a:spLocks noGrp="1"/>
          </p:cNvSpPr>
          <p:nvPr>
            <p:ph sz="quarter" idx="15"/>
          </p:nvPr>
        </p:nvSpPr>
        <p:spPr>
          <a:xfrm>
            <a:off x="450733" y="3560976"/>
            <a:ext cx="4254805" cy="1929904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28" name="內容版面配置區 4"/>
          <p:cNvSpPr>
            <a:spLocks noGrp="1"/>
          </p:cNvSpPr>
          <p:nvPr>
            <p:ph sz="quarter" idx="3"/>
          </p:nvPr>
        </p:nvSpPr>
        <p:spPr>
          <a:xfrm>
            <a:off x="5142445" y="3582767"/>
            <a:ext cx="4222894" cy="1929904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29" name="標題 1"/>
          <p:cNvSpPr>
            <a:spLocks noGrp="1"/>
          </p:cNvSpPr>
          <p:nvPr>
            <p:ph type="title"/>
          </p:nvPr>
        </p:nvSpPr>
        <p:spPr>
          <a:xfrm>
            <a:off x="2051712" y="106438"/>
            <a:ext cx="4695487" cy="960549"/>
          </a:xfrm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30" name="內容版面配置區 2"/>
          <p:cNvSpPr>
            <a:spLocks noGrp="1"/>
          </p:cNvSpPr>
          <p:nvPr>
            <p:ph sz="half" idx="1"/>
          </p:nvPr>
        </p:nvSpPr>
        <p:spPr>
          <a:xfrm>
            <a:off x="473131" y="1196817"/>
            <a:ext cx="4375150" cy="2185987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33" name="文字版面配置區 4"/>
          <p:cNvSpPr>
            <a:spLocks noGrp="1"/>
          </p:cNvSpPr>
          <p:nvPr>
            <p:ph type="body" sz="quarter" idx="13"/>
          </p:nvPr>
        </p:nvSpPr>
        <p:spPr>
          <a:xfrm>
            <a:off x="5151662" y="5297465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35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445279" y="5302874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36" name="文字版面配置區 4"/>
          <p:cNvSpPr>
            <a:spLocks noGrp="1"/>
          </p:cNvSpPr>
          <p:nvPr>
            <p:ph type="body" sz="quarter" idx="14"/>
          </p:nvPr>
        </p:nvSpPr>
        <p:spPr>
          <a:xfrm>
            <a:off x="5151662" y="2881917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1FE12D56-C1BB-4924-A4C6-5412013DABF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59375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6"/>
          <p:cNvSpPr>
            <a:spLocks noChangeArrowheads="1"/>
          </p:cNvSpPr>
          <p:nvPr userDrawn="1"/>
        </p:nvSpPr>
        <p:spPr bwMode="auto">
          <a:xfrm>
            <a:off x="1910662" y="106623"/>
            <a:ext cx="5018594" cy="93978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0" y="34926"/>
            <a:ext cx="1104106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圓角矩形 12"/>
          <p:cNvSpPr/>
          <p:nvPr userDrawn="1"/>
        </p:nvSpPr>
        <p:spPr bwMode="auto">
          <a:xfrm>
            <a:off x="5224081" y="3295555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14" name="圓角矩形 13"/>
          <p:cNvSpPr/>
          <p:nvPr userDrawn="1"/>
        </p:nvSpPr>
        <p:spPr bwMode="auto">
          <a:xfrm>
            <a:off x="5244798" y="5705329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15" name="圓角矩形 14"/>
          <p:cNvSpPr/>
          <p:nvPr userDrawn="1"/>
        </p:nvSpPr>
        <p:spPr bwMode="auto">
          <a:xfrm>
            <a:off x="565624" y="5698459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48" name="內容版面配置區 3"/>
          <p:cNvSpPr>
            <a:spLocks noGrp="1"/>
          </p:cNvSpPr>
          <p:nvPr>
            <p:ph sz="quarter" idx="2"/>
          </p:nvPr>
        </p:nvSpPr>
        <p:spPr>
          <a:xfrm>
            <a:off x="5151662" y="1149350"/>
            <a:ext cx="4213677" cy="1988236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1" name="內容版面配置區 4"/>
          <p:cNvSpPr>
            <a:spLocks noGrp="1"/>
          </p:cNvSpPr>
          <p:nvPr>
            <p:ph sz="quarter" idx="15"/>
          </p:nvPr>
        </p:nvSpPr>
        <p:spPr>
          <a:xfrm>
            <a:off x="450733" y="3560976"/>
            <a:ext cx="4254805" cy="1929904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2" name="內容版面配置區 4"/>
          <p:cNvSpPr>
            <a:spLocks noGrp="1"/>
          </p:cNvSpPr>
          <p:nvPr>
            <p:ph sz="quarter" idx="3"/>
          </p:nvPr>
        </p:nvSpPr>
        <p:spPr>
          <a:xfrm>
            <a:off x="5142445" y="3582767"/>
            <a:ext cx="4222894" cy="1929904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3" name="標題 1"/>
          <p:cNvSpPr>
            <a:spLocks noGrp="1"/>
          </p:cNvSpPr>
          <p:nvPr>
            <p:ph type="title"/>
          </p:nvPr>
        </p:nvSpPr>
        <p:spPr>
          <a:xfrm>
            <a:off x="2051712" y="106438"/>
            <a:ext cx="4695487" cy="960549"/>
          </a:xfrm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54" name="內容版面配置區 2"/>
          <p:cNvSpPr>
            <a:spLocks noGrp="1"/>
          </p:cNvSpPr>
          <p:nvPr>
            <p:ph sz="half" idx="1"/>
          </p:nvPr>
        </p:nvSpPr>
        <p:spPr>
          <a:xfrm>
            <a:off x="473131" y="1196817"/>
            <a:ext cx="4375150" cy="2185987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7" name="文字版面配置區 4"/>
          <p:cNvSpPr>
            <a:spLocks noGrp="1"/>
          </p:cNvSpPr>
          <p:nvPr>
            <p:ph type="body" sz="quarter" idx="13"/>
          </p:nvPr>
        </p:nvSpPr>
        <p:spPr>
          <a:xfrm>
            <a:off x="5151662" y="5297465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59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445279" y="5302874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60" name="文字版面配置區 4"/>
          <p:cNvSpPr>
            <a:spLocks noGrp="1"/>
          </p:cNvSpPr>
          <p:nvPr>
            <p:ph type="body" sz="quarter" idx="14"/>
          </p:nvPr>
        </p:nvSpPr>
        <p:spPr>
          <a:xfrm>
            <a:off x="5151662" y="2881917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6" name="Rectangle 4"/>
          <p:cNvSpPr>
            <a:spLocks noGrp="1" noChangeArrowheads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" name="Rectangle 5"/>
          <p:cNvSpPr>
            <a:spLocks noGrp="1" noChangeArrowheads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28183860-A8B3-4A20-9C2E-EBA9050A722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00137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225"/>
            <a:ext cx="9906000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1" y="104776"/>
            <a:ext cx="1104106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圓角矩形 14"/>
          <p:cNvSpPr/>
          <p:nvPr userDrawn="1"/>
        </p:nvSpPr>
        <p:spPr bwMode="auto">
          <a:xfrm>
            <a:off x="5114768" y="5490880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17" name="圓角矩形 16"/>
          <p:cNvSpPr/>
          <p:nvPr userDrawn="1"/>
        </p:nvSpPr>
        <p:spPr bwMode="auto">
          <a:xfrm>
            <a:off x="5114768" y="3150905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18" name="圓角矩形 17"/>
          <p:cNvSpPr/>
          <p:nvPr userDrawn="1"/>
        </p:nvSpPr>
        <p:spPr bwMode="auto">
          <a:xfrm>
            <a:off x="571078" y="5490880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20" name="AutoShape 6"/>
          <p:cNvSpPr>
            <a:spLocks noChangeArrowheads="1"/>
          </p:cNvSpPr>
          <p:nvPr userDrawn="1"/>
        </p:nvSpPr>
        <p:spPr bwMode="auto">
          <a:xfrm>
            <a:off x="1884623" y="188641"/>
            <a:ext cx="5018594" cy="939788"/>
          </a:xfrm>
          <a:prstGeom prst="roundRect">
            <a:avLst>
              <a:gd name="adj" fmla="val 50000"/>
            </a:avLst>
          </a:prstGeom>
          <a:solidFill>
            <a:srgbClr val="0066FF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73131" y="1196817"/>
            <a:ext cx="4375150" cy="2185987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5013381" y="1196815"/>
            <a:ext cx="437515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5013381" y="3535204"/>
            <a:ext cx="437515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1" name="文字版面配置區 4"/>
          <p:cNvSpPr>
            <a:spLocks noGrp="1"/>
          </p:cNvSpPr>
          <p:nvPr>
            <p:ph type="body" sz="quarter" idx="13"/>
          </p:nvPr>
        </p:nvSpPr>
        <p:spPr>
          <a:xfrm>
            <a:off x="5013381" y="5083016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3" name="文字版面配置區 4"/>
          <p:cNvSpPr>
            <a:spLocks noGrp="1"/>
          </p:cNvSpPr>
          <p:nvPr>
            <p:ph type="body" sz="quarter" idx="14"/>
          </p:nvPr>
        </p:nvSpPr>
        <p:spPr>
          <a:xfrm>
            <a:off x="5013381" y="2743041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4" name="內容版面配置區 4"/>
          <p:cNvSpPr>
            <a:spLocks noGrp="1"/>
          </p:cNvSpPr>
          <p:nvPr>
            <p:ph sz="quarter" idx="15"/>
          </p:nvPr>
        </p:nvSpPr>
        <p:spPr>
          <a:xfrm>
            <a:off x="469691" y="3535204"/>
            <a:ext cx="4375150" cy="2187575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6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469691" y="5083016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9" name="標題 1"/>
          <p:cNvSpPr>
            <a:spLocks noGrp="1"/>
          </p:cNvSpPr>
          <p:nvPr>
            <p:ph type="title"/>
          </p:nvPr>
        </p:nvSpPr>
        <p:spPr>
          <a:xfrm>
            <a:off x="1884623" y="230587"/>
            <a:ext cx="4992555" cy="960549"/>
          </a:xfrm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21" name="Rectangle 4"/>
          <p:cNvSpPr>
            <a:spLocks noGrp="1" noChangeArrowheads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2" name="Rectangle 5"/>
          <p:cNvSpPr>
            <a:spLocks noGrp="1" noChangeArrowheads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3" name="Rectangle 6"/>
          <p:cNvSpPr>
            <a:spLocks noGrp="1" noChangeArrowheads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001A8261-3B88-4196-BD46-487469BE296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440265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225"/>
            <a:ext cx="9906000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1" y="104776"/>
            <a:ext cx="1104106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圓角矩形 14"/>
          <p:cNvSpPr/>
          <p:nvPr userDrawn="1"/>
        </p:nvSpPr>
        <p:spPr bwMode="auto">
          <a:xfrm>
            <a:off x="5114768" y="5490880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17" name="圓角矩形 16"/>
          <p:cNvSpPr/>
          <p:nvPr userDrawn="1"/>
        </p:nvSpPr>
        <p:spPr bwMode="auto">
          <a:xfrm>
            <a:off x="5114768" y="3150905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18" name="圓角矩形 17"/>
          <p:cNvSpPr/>
          <p:nvPr userDrawn="1"/>
        </p:nvSpPr>
        <p:spPr bwMode="auto">
          <a:xfrm>
            <a:off x="571078" y="5490880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20" name="AutoShape 6"/>
          <p:cNvSpPr>
            <a:spLocks noChangeArrowheads="1"/>
          </p:cNvSpPr>
          <p:nvPr userDrawn="1"/>
        </p:nvSpPr>
        <p:spPr bwMode="auto">
          <a:xfrm>
            <a:off x="1884623" y="188641"/>
            <a:ext cx="5018594" cy="939788"/>
          </a:xfrm>
          <a:prstGeom prst="roundRect">
            <a:avLst>
              <a:gd name="adj" fmla="val 50000"/>
            </a:avLst>
          </a:prstGeom>
          <a:solidFill>
            <a:srgbClr val="0066FF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73131" y="1196817"/>
            <a:ext cx="4375150" cy="2185987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5013381" y="1196815"/>
            <a:ext cx="437515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5013381" y="3535204"/>
            <a:ext cx="4375150" cy="2187575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1" name="文字版面配置區 4"/>
          <p:cNvSpPr>
            <a:spLocks noGrp="1"/>
          </p:cNvSpPr>
          <p:nvPr>
            <p:ph type="body" sz="quarter" idx="13"/>
          </p:nvPr>
        </p:nvSpPr>
        <p:spPr>
          <a:xfrm>
            <a:off x="5013381" y="5083016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3" name="文字版面配置區 4"/>
          <p:cNvSpPr>
            <a:spLocks noGrp="1"/>
          </p:cNvSpPr>
          <p:nvPr>
            <p:ph type="body" sz="quarter" idx="14"/>
          </p:nvPr>
        </p:nvSpPr>
        <p:spPr>
          <a:xfrm>
            <a:off x="5013381" y="2743041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4" name="內容版面配置區 4"/>
          <p:cNvSpPr>
            <a:spLocks noGrp="1"/>
          </p:cNvSpPr>
          <p:nvPr>
            <p:ph sz="quarter" idx="15"/>
          </p:nvPr>
        </p:nvSpPr>
        <p:spPr>
          <a:xfrm>
            <a:off x="469691" y="3535204"/>
            <a:ext cx="4375150" cy="2187575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6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469691" y="5083016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9" name="標題 1"/>
          <p:cNvSpPr>
            <a:spLocks noGrp="1"/>
          </p:cNvSpPr>
          <p:nvPr>
            <p:ph type="title"/>
          </p:nvPr>
        </p:nvSpPr>
        <p:spPr>
          <a:xfrm>
            <a:off x="1884623" y="230587"/>
            <a:ext cx="4992555" cy="960549"/>
          </a:xfrm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21" name="Rectangle 4"/>
          <p:cNvSpPr>
            <a:spLocks noGrp="1" noChangeArrowheads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2" name="Rectangle 5"/>
          <p:cNvSpPr>
            <a:spLocks noGrp="1" noChangeArrowheads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3" name="Rectangle 6"/>
          <p:cNvSpPr>
            <a:spLocks noGrp="1" noChangeArrowheads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A17D6B52-F950-4DD1-B24C-893BBFFC8EF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536388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99060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6"/>
          <p:cNvSpPr>
            <a:spLocks noChangeArrowheads="1"/>
          </p:cNvSpPr>
          <p:nvPr userDrawn="1"/>
        </p:nvSpPr>
        <p:spPr bwMode="auto">
          <a:xfrm>
            <a:off x="2534732" y="188641"/>
            <a:ext cx="4368485" cy="111829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1" y="114301"/>
            <a:ext cx="133799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圓角矩形 9"/>
          <p:cNvSpPr/>
          <p:nvPr userDrawn="1"/>
        </p:nvSpPr>
        <p:spPr bwMode="auto">
          <a:xfrm>
            <a:off x="446823" y="5004891"/>
            <a:ext cx="4134459" cy="231899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11" name="圓角矩形 10"/>
          <p:cNvSpPr/>
          <p:nvPr userDrawn="1"/>
        </p:nvSpPr>
        <p:spPr bwMode="auto">
          <a:xfrm>
            <a:off x="5382557" y="5004890"/>
            <a:ext cx="4134459" cy="231899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7611" y="163935"/>
            <a:ext cx="4251472" cy="1143000"/>
          </a:xfrm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17" name="內容版面配置區 3"/>
          <p:cNvSpPr>
            <a:spLocks noGrp="1"/>
          </p:cNvSpPr>
          <p:nvPr>
            <p:ph sz="half" idx="2"/>
          </p:nvPr>
        </p:nvSpPr>
        <p:spPr>
          <a:xfrm>
            <a:off x="22304" y="1331640"/>
            <a:ext cx="4846560" cy="35742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8" name="內容版面配置區 5"/>
          <p:cNvSpPr>
            <a:spLocks noGrp="1"/>
          </p:cNvSpPr>
          <p:nvPr>
            <p:ph sz="quarter" idx="4"/>
          </p:nvPr>
        </p:nvSpPr>
        <p:spPr>
          <a:xfrm>
            <a:off x="5031009" y="1331640"/>
            <a:ext cx="4836537" cy="35742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9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227642" y="4586015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20" name="文字版面配置區 4"/>
          <p:cNvSpPr>
            <a:spLocks noGrp="1"/>
          </p:cNvSpPr>
          <p:nvPr>
            <p:ph type="body" sz="quarter" idx="13"/>
          </p:nvPr>
        </p:nvSpPr>
        <p:spPr>
          <a:xfrm>
            <a:off x="324758" y="4586015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CE5E7ED-9414-45E3-97D6-6BDCE1EEEA1B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72643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99060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/>
          <p:cNvSpPr>
            <a:spLocks noChangeArrowheads="1"/>
          </p:cNvSpPr>
          <p:nvPr userDrawn="1"/>
        </p:nvSpPr>
        <p:spPr bwMode="auto">
          <a:xfrm>
            <a:off x="22431" y="2984600"/>
            <a:ext cx="4368485" cy="111829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346" y="1412876"/>
            <a:ext cx="133799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-1" y="2955132"/>
            <a:ext cx="4390916" cy="1143000"/>
          </a:xfr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lang="zh-TW" altLang="en-US" sz="5400" b="1" kern="1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DB1C3D-CF1E-419C-9D4D-5A8950CF2C2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184236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99060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3F1DEC-3B65-4842-9757-F667E4F243E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817710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0264"/>
            <a:ext cx="9906000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 7"/>
          <p:cNvSpPr/>
          <p:nvPr userDrawn="1"/>
        </p:nvSpPr>
        <p:spPr bwMode="auto">
          <a:xfrm>
            <a:off x="446823" y="5004891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9" name="圓角矩形 8"/>
          <p:cNvSpPr/>
          <p:nvPr userDrawn="1"/>
        </p:nvSpPr>
        <p:spPr bwMode="auto">
          <a:xfrm>
            <a:off x="5382557" y="5004890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0" name="AutoShape 6"/>
          <p:cNvSpPr>
            <a:spLocks noChangeArrowheads="1"/>
          </p:cNvSpPr>
          <p:nvPr userDrawn="1"/>
        </p:nvSpPr>
        <p:spPr bwMode="auto">
          <a:xfrm>
            <a:off x="2534732" y="188641"/>
            <a:ext cx="4368485" cy="1118295"/>
          </a:xfrm>
          <a:prstGeom prst="roundRect">
            <a:avLst>
              <a:gd name="adj" fmla="val 50000"/>
            </a:avLst>
          </a:prstGeom>
          <a:solidFill>
            <a:srgbClr val="0066FF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" name="圖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1" y="114301"/>
            <a:ext cx="133799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2304" y="1331640"/>
            <a:ext cx="4846560" cy="35742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1009" y="1331640"/>
            <a:ext cx="4836537" cy="35742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34732" y="188640"/>
            <a:ext cx="4251472" cy="1143000"/>
          </a:xfrm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227642" y="4597027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7" name="文字版面配置區 4"/>
          <p:cNvSpPr>
            <a:spLocks noGrp="1"/>
          </p:cNvSpPr>
          <p:nvPr>
            <p:ph type="body" sz="quarter" idx="13"/>
          </p:nvPr>
        </p:nvSpPr>
        <p:spPr>
          <a:xfrm>
            <a:off x="345436" y="4597027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9450033-8E96-4A8D-B83E-2386CD1EDDF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0549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99060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6"/>
          <p:cNvSpPr>
            <a:spLocks noChangeArrowheads="1"/>
          </p:cNvSpPr>
          <p:nvPr userDrawn="1"/>
        </p:nvSpPr>
        <p:spPr bwMode="auto">
          <a:xfrm>
            <a:off x="2534732" y="188641"/>
            <a:ext cx="4368485" cy="111829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1" y="114301"/>
            <a:ext cx="133799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圓角矩形 9"/>
          <p:cNvSpPr/>
          <p:nvPr userDrawn="1"/>
        </p:nvSpPr>
        <p:spPr bwMode="auto">
          <a:xfrm>
            <a:off x="446823" y="5004891"/>
            <a:ext cx="4134459" cy="231899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1" name="圓角矩形 10"/>
          <p:cNvSpPr/>
          <p:nvPr userDrawn="1"/>
        </p:nvSpPr>
        <p:spPr bwMode="auto">
          <a:xfrm>
            <a:off x="5382557" y="5004890"/>
            <a:ext cx="4134459" cy="231899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7611" y="163935"/>
            <a:ext cx="4251472" cy="1143000"/>
          </a:xfrm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17" name="內容版面配置區 3"/>
          <p:cNvSpPr>
            <a:spLocks noGrp="1"/>
          </p:cNvSpPr>
          <p:nvPr>
            <p:ph sz="half" idx="2"/>
          </p:nvPr>
        </p:nvSpPr>
        <p:spPr>
          <a:xfrm>
            <a:off x="22304" y="1331640"/>
            <a:ext cx="4846560" cy="35742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8" name="內容版面配置區 5"/>
          <p:cNvSpPr>
            <a:spLocks noGrp="1"/>
          </p:cNvSpPr>
          <p:nvPr>
            <p:ph sz="quarter" idx="4"/>
          </p:nvPr>
        </p:nvSpPr>
        <p:spPr>
          <a:xfrm>
            <a:off x="5031009" y="1331640"/>
            <a:ext cx="4836537" cy="35742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9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227642" y="4586015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20" name="文字版面配置區 4"/>
          <p:cNvSpPr>
            <a:spLocks noGrp="1"/>
          </p:cNvSpPr>
          <p:nvPr>
            <p:ph type="body" sz="quarter" idx="13"/>
          </p:nvPr>
        </p:nvSpPr>
        <p:spPr>
          <a:xfrm>
            <a:off x="324758" y="4586015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EBC71A6C-4E91-4F72-B3EB-D95882C4282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3641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978" y="685802"/>
            <a:ext cx="8346723" cy="175259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3977" y="2667000"/>
            <a:ext cx="4051554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9146" y="2667000"/>
            <a:ext cx="4051554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947EA5-94CC-4B47-B02D-DE3DE46ED38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2728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99060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/>
          <p:cNvSpPr>
            <a:spLocks noChangeArrowheads="1"/>
          </p:cNvSpPr>
          <p:nvPr userDrawn="1"/>
        </p:nvSpPr>
        <p:spPr bwMode="auto">
          <a:xfrm>
            <a:off x="22431" y="2984600"/>
            <a:ext cx="4368485" cy="111829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346" y="1412876"/>
            <a:ext cx="133799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-1" y="2955132"/>
            <a:ext cx="4390916" cy="1143000"/>
          </a:xfr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lang="zh-TW" altLang="en-US" sz="5400" b="1" kern="1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28457DF-0920-4350-9FA8-75785670904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366101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9" y="784226"/>
            <a:ext cx="990600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2C7E44A-1EBA-4C48-B106-F92707B67E6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19605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99060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DA83C0F2-A151-4AC5-B748-4ACE0D4A8EA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706555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0264"/>
            <a:ext cx="9906000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 7"/>
          <p:cNvSpPr/>
          <p:nvPr userDrawn="1"/>
        </p:nvSpPr>
        <p:spPr bwMode="auto">
          <a:xfrm>
            <a:off x="446823" y="5004891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9" name="圓角矩形 8"/>
          <p:cNvSpPr/>
          <p:nvPr userDrawn="1"/>
        </p:nvSpPr>
        <p:spPr bwMode="auto">
          <a:xfrm>
            <a:off x="5382557" y="5004890"/>
            <a:ext cx="4134459" cy="231899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0" name="AutoShape 6"/>
          <p:cNvSpPr>
            <a:spLocks noChangeArrowheads="1"/>
          </p:cNvSpPr>
          <p:nvPr userDrawn="1"/>
        </p:nvSpPr>
        <p:spPr bwMode="auto">
          <a:xfrm>
            <a:off x="2534732" y="188641"/>
            <a:ext cx="4368485" cy="1118295"/>
          </a:xfrm>
          <a:prstGeom prst="roundRect">
            <a:avLst>
              <a:gd name="adj" fmla="val 50000"/>
            </a:avLst>
          </a:prstGeom>
          <a:solidFill>
            <a:srgbClr val="0066FF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" name="圖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1" y="114301"/>
            <a:ext cx="133799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2304" y="1331640"/>
            <a:ext cx="4846560" cy="35742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1009" y="1331640"/>
            <a:ext cx="4836537" cy="35742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34732" y="188640"/>
            <a:ext cx="4251472" cy="1143000"/>
          </a:xfrm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227642" y="4597027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7" name="文字版面配置區 4"/>
          <p:cNvSpPr>
            <a:spLocks noGrp="1"/>
          </p:cNvSpPr>
          <p:nvPr>
            <p:ph type="body" sz="quarter" idx="13"/>
          </p:nvPr>
        </p:nvSpPr>
        <p:spPr>
          <a:xfrm>
            <a:off x="345436" y="4597027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3EC8F1B-8A9B-47B8-B135-71C6044C9C2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548624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99060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6"/>
          <p:cNvSpPr>
            <a:spLocks noChangeArrowheads="1"/>
          </p:cNvSpPr>
          <p:nvPr userDrawn="1"/>
        </p:nvSpPr>
        <p:spPr bwMode="auto">
          <a:xfrm>
            <a:off x="2534732" y="188641"/>
            <a:ext cx="4368485" cy="111829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1" y="114301"/>
            <a:ext cx="133799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圓角矩形 9"/>
          <p:cNvSpPr/>
          <p:nvPr userDrawn="1"/>
        </p:nvSpPr>
        <p:spPr bwMode="auto">
          <a:xfrm>
            <a:off x="446823" y="5004891"/>
            <a:ext cx="4134459" cy="231899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1" name="圓角矩形 10"/>
          <p:cNvSpPr/>
          <p:nvPr userDrawn="1"/>
        </p:nvSpPr>
        <p:spPr bwMode="auto">
          <a:xfrm>
            <a:off x="5382557" y="5004890"/>
            <a:ext cx="4134459" cy="231899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7611" y="163935"/>
            <a:ext cx="4251472" cy="1143000"/>
          </a:xfrm>
        </p:spPr>
        <p:txBody>
          <a:bodyPr/>
          <a:lstStyle>
            <a:lvl1pPr>
              <a:defRPr sz="5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</a:t>
            </a:r>
            <a:endParaRPr lang="zh-TW" altLang="en-US" dirty="0"/>
          </a:p>
        </p:txBody>
      </p:sp>
      <p:sp>
        <p:nvSpPr>
          <p:cNvPr id="17" name="內容版面配置區 3"/>
          <p:cNvSpPr>
            <a:spLocks noGrp="1"/>
          </p:cNvSpPr>
          <p:nvPr>
            <p:ph sz="half" idx="2"/>
          </p:nvPr>
        </p:nvSpPr>
        <p:spPr>
          <a:xfrm>
            <a:off x="22304" y="1331640"/>
            <a:ext cx="4846560" cy="35742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8" name="內容版面配置區 5"/>
          <p:cNvSpPr>
            <a:spLocks noGrp="1"/>
          </p:cNvSpPr>
          <p:nvPr>
            <p:ph sz="quarter" idx="4"/>
          </p:nvPr>
        </p:nvSpPr>
        <p:spPr>
          <a:xfrm>
            <a:off x="5031009" y="1331640"/>
            <a:ext cx="4836537" cy="35742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19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227642" y="4586015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20" name="文字版面配置區 4"/>
          <p:cNvSpPr>
            <a:spLocks noGrp="1"/>
          </p:cNvSpPr>
          <p:nvPr>
            <p:ph type="body" sz="quarter" idx="13"/>
          </p:nvPr>
        </p:nvSpPr>
        <p:spPr>
          <a:xfrm>
            <a:off x="324758" y="4586015"/>
            <a:ext cx="4378590" cy="639762"/>
          </a:xfr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677C54F8-5F41-48A7-A0B0-1AD5F4E5B3B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862599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99060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/>
          <p:cNvSpPr>
            <a:spLocks noChangeArrowheads="1"/>
          </p:cNvSpPr>
          <p:nvPr userDrawn="1"/>
        </p:nvSpPr>
        <p:spPr bwMode="auto">
          <a:xfrm>
            <a:off x="22431" y="2984600"/>
            <a:ext cx="4368485" cy="111829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346" y="1412876"/>
            <a:ext cx="133799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-1" y="2955132"/>
            <a:ext cx="4390916" cy="1143000"/>
          </a:xfr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lang="zh-TW" altLang="en-US" sz="5400" b="1" kern="1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6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D28B52D-4F6A-4141-8C11-DBE8A2D195F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73822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9" y="784226"/>
            <a:ext cx="990600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02001D8-9F3F-4813-B221-A1C139F3570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319224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" y="4435476"/>
            <a:ext cx="9892242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E3C0DA3-BFCC-4560-BD5B-18CC672F06E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729305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99060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D57F667-57DB-4672-9D68-77456E46E31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08753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1" y="114301"/>
            <a:ext cx="133799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標題 1"/>
          <p:cNvSpPr txBox="1">
            <a:spLocks/>
          </p:cNvSpPr>
          <p:nvPr userDrawn="1"/>
        </p:nvSpPr>
        <p:spPr bwMode="auto">
          <a:xfrm>
            <a:off x="2577968" y="163513"/>
            <a:ext cx="42513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5400" b="1" kern="1200">
                <a:ln w="3175" cmpd="sng">
                  <a:noFill/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HY엽서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  <a:ea typeface="HY엽서L"/>
                <a:cs typeface="HY엽서L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  <a:ea typeface="HY엽서L"/>
                <a:cs typeface="HY엽서L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  <a:ea typeface="HY엽서L"/>
                <a:cs typeface="HY엽서L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  <a:ea typeface="HY엽서L"/>
                <a:cs typeface="HY엽서L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kumimoji="0" lang="zh-TW" altLang="en-US" sz="5400" smtClean="0"/>
              <a:t>按一下</a:t>
            </a:r>
            <a:endParaRPr kumimoji="0" lang="zh-TW" altLang="en-US" sz="5400" dirty="0"/>
          </a:p>
        </p:txBody>
      </p:sp>
      <p:sp>
        <p:nvSpPr>
          <p:cNvPr id="9" name="圓角矩形 8"/>
          <p:cNvSpPr/>
          <p:nvPr userDrawn="1"/>
        </p:nvSpPr>
        <p:spPr bwMode="auto">
          <a:xfrm>
            <a:off x="446823" y="4725145"/>
            <a:ext cx="4134459" cy="511645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10" name="圓角矩形 9"/>
          <p:cNvSpPr/>
          <p:nvPr userDrawn="1"/>
        </p:nvSpPr>
        <p:spPr bwMode="auto">
          <a:xfrm>
            <a:off x="5382557" y="4725145"/>
            <a:ext cx="4134459" cy="511644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11" name="AutoShape 6"/>
          <p:cNvSpPr>
            <a:spLocks noChangeArrowheads="1"/>
          </p:cNvSpPr>
          <p:nvPr userDrawn="1"/>
        </p:nvSpPr>
        <p:spPr bwMode="auto">
          <a:xfrm>
            <a:off x="2534732" y="188641"/>
            <a:ext cx="4368485" cy="111829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064552" y="457200"/>
            <a:ext cx="8346148" cy="19812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idx="1"/>
          </p:nvPr>
        </p:nvSpPr>
        <p:spPr>
          <a:xfrm>
            <a:off x="1440272" y="2658533"/>
            <a:ext cx="3744315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half" idx="2"/>
          </p:nvPr>
        </p:nvSpPr>
        <p:spPr>
          <a:xfrm>
            <a:off x="1206316" y="3335337"/>
            <a:ext cx="3978269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1852" y="2667000"/>
            <a:ext cx="375679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9" name="Content Placeholder 5"/>
          <p:cNvSpPr>
            <a:spLocks noGrp="1"/>
          </p:cNvSpPr>
          <p:nvPr>
            <p:ph sz="quarter" idx="4"/>
          </p:nvPr>
        </p:nvSpPr>
        <p:spPr>
          <a:xfrm>
            <a:off x="5370371" y="3335337"/>
            <a:ext cx="3978269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4DCC0A-B26D-4F60-A97A-F1A7CB8D447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63197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 userDrawn="1"/>
        </p:nvSpPr>
        <p:spPr bwMode="auto">
          <a:xfrm>
            <a:off x="446823" y="4725145"/>
            <a:ext cx="4134459" cy="511645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9" name="圓角矩形 8"/>
          <p:cNvSpPr/>
          <p:nvPr userDrawn="1"/>
        </p:nvSpPr>
        <p:spPr bwMode="auto">
          <a:xfrm>
            <a:off x="5382557" y="4725145"/>
            <a:ext cx="4134459" cy="511644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latinLnBrk="1" hangingPunct="1">
              <a:defRPr/>
            </a:pPr>
            <a:endParaRPr lang="zh-TW" altLang="en-US"/>
          </a:p>
        </p:txBody>
      </p:sp>
      <p:sp>
        <p:nvSpPr>
          <p:cNvPr id="10" name="AutoShape 6"/>
          <p:cNvSpPr>
            <a:spLocks noChangeArrowheads="1"/>
          </p:cNvSpPr>
          <p:nvPr userDrawn="1"/>
        </p:nvSpPr>
        <p:spPr bwMode="auto">
          <a:xfrm>
            <a:off x="2534732" y="188641"/>
            <a:ext cx="4368485" cy="1118295"/>
          </a:xfrm>
          <a:prstGeom prst="roundRect">
            <a:avLst>
              <a:gd name="adj" fmla="val 50000"/>
            </a:avLst>
          </a:prstGeom>
          <a:solidFill>
            <a:srgbClr val="0066FF"/>
          </a:solidFill>
          <a:ln w="9525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1" latinLnBrk="1" hangingPunct="1">
              <a:defRPr/>
            </a:pP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" name="圖片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1" y="114301"/>
            <a:ext cx="133799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272" y="2658533"/>
            <a:ext cx="3744315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6316" y="3335337"/>
            <a:ext cx="3978269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1852" y="2667000"/>
            <a:ext cx="375679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0371" y="3335337"/>
            <a:ext cx="3978269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BC69A-DB89-47E8-AA84-251F8C17C4E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053370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466C74-725A-46F2-B8DD-E83A47BFD964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62918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0A0E0C-CDA6-4D53-8DEE-1112622D53AD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64267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67F67F-E836-4647-B014-E190B60F095E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58632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853962-80D5-4780-A055-F8EBF83AE1CB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3182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23919-C782-41EE-AE15-E6832B3F4D9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548154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8EEF90-0567-4000-8BF2-821F6A353667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47641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97DC2A-13AC-4369-B301-5091904A7806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794887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2DF9E-52BB-4C19-BBF9-F3572AA75F14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550265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95B4E-917B-4669-8340-28EA83900F7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76630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6E02E-2E07-4A0B-B4F5-9C0CD22977FD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242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27796-1A1B-482F-B1DA-26384917B65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01580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D40AF8-D6D6-4AA1-BCF3-7BFAAC1458E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910755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Freeform 40"/>
          <p:cNvSpPr>
            <a:spLocks/>
          </p:cNvSpPr>
          <p:nvPr/>
        </p:nvSpPr>
        <p:spPr bwMode="gray">
          <a:xfrm>
            <a:off x="0" y="6048376"/>
            <a:ext cx="2992438" cy="809625"/>
          </a:xfrm>
          <a:custGeom>
            <a:avLst/>
            <a:gdLst>
              <a:gd name="T0" fmla="*/ 0 w 1740"/>
              <a:gd name="T1" fmla="*/ 0 h 510"/>
              <a:gd name="T2" fmla="*/ 0 w 1740"/>
              <a:gd name="T3" fmla="*/ 510 h 510"/>
              <a:gd name="T4" fmla="*/ 1740 w 1740"/>
              <a:gd name="T5" fmla="*/ 510 h 510"/>
              <a:gd name="T6" fmla="*/ 1595 w 1740"/>
              <a:gd name="T7" fmla="*/ 30 h 510"/>
              <a:gd name="T8" fmla="*/ 0 w 1740"/>
              <a:gd name="T9" fmla="*/ 0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0" h="510">
                <a:moveTo>
                  <a:pt x="0" y="0"/>
                </a:moveTo>
                <a:lnTo>
                  <a:pt x="0" y="510"/>
                </a:lnTo>
                <a:cubicBezTo>
                  <a:pt x="0" y="510"/>
                  <a:pt x="870" y="510"/>
                  <a:pt x="1740" y="510"/>
                </a:cubicBezTo>
                <a:cubicBezTo>
                  <a:pt x="1650" y="258"/>
                  <a:pt x="1595" y="30"/>
                  <a:pt x="1595" y="30"/>
                </a:cubicBezTo>
                <a:cubicBezTo>
                  <a:pt x="798" y="54"/>
                  <a:pt x="0" y="0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13" name="Freeform 41"/>
          <p:cNvSpPr>
            <a:spLocks/>
          </p:cNvSpPr>
          <p:nvPr/>
        </p:nvSpPr>
        <p:spPr bwMode="gray">
          <a:xfrm>
            <a:off x="2806700" y="4705350"/>
            <a:ext cx="6934200" cy="2152650"/>
          </a:xfrm>
          <a:custGeom>
            <a:avLst/>
            <a:gdLst>
              <a:gd name="T0" fmla="*/ 1116 w 4032"/>
              <a:gd name="T1" fmla="*/ 0 h 1356"/>
              <a:gd name="T2" fmla="*/ 3840 w 4032"/>
              <a:gd name="T3" fmla="*/ 636 h 1356"/>
              <a:gd name="T4" fmla="*/ 4032 w 4032"/>
              <a:gd name="T5" fmla="*/ 1356 h 1356"/>
              <a:gd name="T6" fmla="*/ 288 w 4032"/>
              <a:gd name="T7" fmla="*/ 1356 h 1356"/>
              <a:gd name="T8" fmla="*/ 0 w 4032"/>
              <a:gd name="T9" fmla="*/ 828 h 1356"/>
              <a:gd name="T10" fmla="*/ 1116 w 4032"/>
              <a:gd name="T11" fmla="*/ 0 h 1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32" h="1356">
                <a:moveTo>
                  <a:pt x="1116" y="0"/>
                </a:moveTo>
                <a:cubicBezTo>
                  <a:pt x="2370" y="1254"/>
                  <a:pt x="3840" y="636"/>
                  <a:pt x="3840" y="636"/>
                </a:cubicBezTo>
                <a:cubicBezTo>
                  <a:pt x="4032" y="966"/>
                  <a:pt x="4032" y="1356"/>
                  <a:pt x="4032" y="1356"/>
                </a:cubicBezTo>
                <a:cubicBezTo>
                  <a:pt x="4032" y="1356"/>
                  <a:pt x="2160" y="1356"/>
                  <a:pt x="288" y="1356"/>
                </a:cubicBezTo>
                <a:cubicBezTo>
                  <a:pt x="120" y="1140"/>
                  <a:pt x="0" y="828"/>
                  <a:pt x="0" y="828"/>
                </a:cubicBezTo>
                <a:lnTo>
                  <a:pt x="1116" y="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14" name="Freeform 42"/>
          <p:cNvSpPr>
            <a:spLocks/>
          </p:cNvSpPr>
          <p:nvPr/>
        </p:nvSpPr>
        <p:spPr bwMode="gray">
          <a:xfrm>
            <a:off x="4767262" y="781050"/>
            <a:ext cx="5138738" cy="5048250"/>
          </a:xfrm>
          <a:custGeom>
            <a:avLst/>
            <a:gdLst>
              <a:gd name="T0" fmla="*/ 510 w 2988"/>
              <a:gd name="T1" fmla="*/ 1098 h 3180"/>
              <a:gd name="T2" fmla="*/ 2280 w 2988"/>
              <a:gd name="T3" fmla="*/ 0 h 3180"/>
              <a:gd name="T4" fmla="*/ 2988 w 2988"/>
              <a:gd name="T5" fmla="*/ 342 h 3180"/>
              <a:gd name="T6" fmla="*/ 2988 w 2988"/>
              <a:gd name="T7" fmla="*/ 2772 h 3180"/>
              <a:gd name="T8" fmla="*/ 1452 w 2988"/>
              <a:gd name="T9" fmla="*/ 3060 h 3180"/>
              <a:gd name="T10" fmla="*/ 0 w 2988"/>
              <a:gd name="T11" fmla="*/ 2406 h 3180"/>
              <a:gd name="T12" fmla="*/ 510 w 2988"/>
              <a:gd name="T13" fmla="*/ 1098 h 3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88" h="3180">
                <a:moveTo>
                  <a:pt x="510" y="1098"/>
                </a:moveTo>
                <a:cubicBezTo>
                  <a:pt x="1710" y="840"/>
                  <a:pt x="2280" y="0"/>
                  <a:pt x="2280" y="0"/>
                </a:cubicBezTo>
                <a:cubicBezTo>
                  <a:pt x="2700" y="96"/>
                  <a:pt x="2988" y="342"/>
                  <a:pt x="2988" y="342"/>
                </a:cubicBezTo>
                <a:lnTo>
                  <a:pt x="2988" y="2772"/>
                </a:lnTo>
                <a:cubicBezTo>
                  <a:pt x="2988" y="2772"/>
                  <a:pt x="2202" y="3180"/>
                  <a:pt x="1452" y="3060"/>
                </a:cubicBezTo>
                <a:cubicBezTo>
                  <a:pt x="636" y="2940"/>
                  <a:pt x="0" y="2406"/>
                  <a:pt x="0" y="2406"/>
                </a:cubicBezTo>
                <a:lnTo>
                  <a:pt x="510" y="109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15" name="Freeform 43"/>
          <p:cNvSpPr>
            <a:spLocks/>
          </p:cNvSpPr>
          <p:nvPr/>
        </p:nvSpPr>
        <p:spPr bwMode="gray">
          <a:xfrm>
            <a:off x="5200650" y="1"/>
            <a:ext cx="3549650" cy="2409825"/>
          </a:xfrm>
          <a:custGeom>
            <a:avLst/>
            <a:gdLst>
              <a:gd name="T0" fmla="*/ 0 w 2064"/>
              <a:gd name="T1" fmla="*/ 0 h 1518"/>
              <a:gd name="T2" fmla="*/ 276 w 2064"/>
              <a:gd name="T3" fmla="*/ 1518 h 1518"/>
              <a:gd name="T4" fmla="*/ 2064 w 2064"/>
              <a:gd name="T5" fmla="*/ 0 h 1518"/>
              <a:gd name="T6" fmla="*/ 0 w 2064"/>
              <a:gd name="T7" fmla="*/ 0 h 1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64" h="1518">
                <a:moveTo>
                  <a:pt x="0" y="0"/>
                </a:moveTo>
                <a:cubicBezTo>
                  <a:pt x="0" y="0"/>
                  <a:pt x="138" y="759"/>
                  <a:pt x="276" y="1518"/>
                </a:cubicBezTo>
                <a:cubicBezTo>
                  <a:pt x="1518" y="1194"/>
                  <a:pt x="2064" y="0"/>
                  <a:pt x="206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51" name="Freeform 79"/>
          <p:cNvSpPr>
            <a:spLocks/>
          </p:cNvSpPr>
          <p:nvPr/>
        </p:nvSpPr>
        <p:spPr bwMode="gray">
          <a:xfrm>
            <a:off x="0" y="1"/>
            <a:ext cx="7131977" cy="7267575"/>
          </a:xfrm>
          <a:custGeom>
            <a:avLst/>
            <a:gdLst>
              <a:gd name="T0" fmla="*/ 0 w 4014"/>
              <a:gd name="T1" fmla="*/ 0 h 4455"/>
              <a:gd name="T2" fmla="*/ 3612 w 4014"/>
              <a:gd name="T3" fmla="*/ 0 h 4455"/>
              <a:gd name="T4" fmla="*/ 3222 w 4014"/>
              <a:gd name="T5" fmla="*/ 3042 h 4455"/>
              <a:gd name="T6" fmla="*/ 0 w 4014"/>
              <a:gd name="T7" fmla="*/ 3744 h 4455"/>
              <a:gd name="T8" fmla="*/ 0 w 4014"/>
              <a:gd name="T9" fmla="*/ 0 h 4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17" name="Freeform 45"/>
          <p:cNvSpPr>
            <a:spLocks/>
          </p:cNvSpPr>
          <p:nvPr/>
        </p:nvSpPr>
        <p:spPr bwMode="gray">
          <a:xfrm>
            <a:off x="0" y="1"/>
            <a:ext cx="6903244" cy="7072313"/>
          </a:xfrm>
          <a:custGeom>
            <a:avLst/>
            <a:gdLst>
              <a:gd name="T0" fmla="*/ 0 w 4014"/>
              <a:gd name="T1" fmla="*/ 0 h 4455"/>
              <a:gd name="T2" fmla="*/ 3612 w 4014"/>
              <a:gd name="T3" fmla="*/ 0 h 4455"/>
              <a:gd name="T4" fmla="*/ 3222 w 4014"/>
              <a:gd name="T5" fmla="*/ 3042 h 4455"/>
              <a:gd name="T6" fmla="*/ 0 w 4014"/>
              <a:gd name="T7" fmla="*/ 3744 h 4455"/>
              <a:gd name="T8" fmla="*/ 0 w 4014"/>
              <a:gd name="T9" fmla="*/ 0 h 4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2549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119" name="Line 47"/>
          <p:cNvSpPr>
            <a:spLocks noChangeShapeType="1"/>
          </p:cNvSpPr>
          <p:nvPr/>
        </p:nvSpPr>
        <p:spPr bwMode="gray">
          <a:xfrm>
            <a:off x="271727" y="1589"/>
            <a:ext cx="0" cy="60150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20" name="Line 48"/>
          <p:cNvSpPr>
            <a:spLocks noChangeShapeType="1"/>
          </p:cNvSpPr>
          <p:nvPr/>
        </p:nvSpPr>
        <p:spPr bwMode="gray">
          <a:xfrm>
            <a:off x="1401631" y="1589"/>
            <a:ext cx="0" cy="62071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21" name="Line 49"/>
          <p:cNvSpPr>
            <a:spLocks noChangeShapeType="1"/>
          </p:cNvSpPr>
          <p:nvPr/>
        </p:nvSpPr>
        <p:spPr bwMode="gray">
          <a:xfrm>
            <a:off x="2533254" y="1588"/>
            <a:ext cx="0" cy="61833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22" name="Line 50"/>
          <p:cNvSpPr>
            <a:spLocks noChangeShapeType="1"/>
          </p:cNvSpPr>
          <p:nvPr/>
        </p:nvSpPr>
        <p:spPr bwMode="gray">
          <a:xfrm>
            <a:off x="3664877" y="1589"/>
            <a:ext cx="0" cy="5972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23" name="Line 51"/>
          <p:cNvSpPr>
            <a:spLocks noChangeShapeType="1"/>
          </p:cNvSpPr>
          <p:nvPr/>
        </p:nvSpPr>
        <p:spPr bwMode="gray">
          <a:xfrm>
            <a:off x="4796500" y="1589"/>
            <a:ext cx="0" cy="54498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25" name="Line 53"/>
          <p:cNvSpPr>
            <a:spLocks noChangeShapeType="1"/>
          </p:cNvSpPr>
          <p:nvPr/>
        </p:nvSpPr>
        <p:spPr bwMode="gray">
          <a:xfrm rot="5400000">
            <a:off x="3155818" y="-2896526"/>
            <a:ext cx="0" cy="629787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26" name="Line 54"/>
          <p:cNvSpPr>
            <a:spLocks noChangeShapeType="1"/>
          </p:cNvSpPr>
          <p:nvPr/>
        </p:nvSpPr>
        <p:spPr bwMode="gray">
          <a:xfrm rot="5400000">
            <a:off x="3257285" y="-1932782"/>
            <a:ext cx="0" cy="65008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27" name="Line 55"/>
          <p:cNvSpPr>
            <a:spLocks noChangeShapeType="1"/>
          </p:cNvSpPr>
          <p:nvPr/>
        </p:nvSpPr>
        <p:spPr bwMode="gray">
          <a:xfrm rot="5400000">
            <a:off x="3262445" y="-872728"/>
            <a:ext cx="0" cy="6511131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28" name="Line 56"/>
          <p:cNvSpPr>
            <a:spLocks noChangeShapeType="1"/>
          </p:cNvSpPr>
          <p:nvPr/>
        </p:nvSpPr>
        <p:spPr bwMode="gray">
          <a:xfrm rot="5400000">
            <a:off x="3149799" y="306718"/>
            <a:ext cx="0" cy="6285839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29" name="Line 57"/>
          <p:cNvSpPr>
            <a:spLocks noChangeShapeType="1"/>
          </p:cNvSpPr>
          <p:nvPr/>
        </p:nvSpPr>
        <p:spPr bwMode="gray">
          <a:xfrm rot="5400000">
            <a:off x="2888391" y="1633339"/>
            <a:ext cx="0" cy="576302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30" name="Line 58"/>
          <p:cNvSpPr>
            <a:spLocks noChangeShapeType="1"/>
          </p:cNvSpPr>
          <p:nvPr/>
        </p:nvSpPr>
        <p:spPr bwMode="gray">
          <a:xfrm rot="5400000">
            <a:off x="2291623" y="3296907"/>
            <a:ext cx="0" cy="45694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31" name="Rectangle 59"/>
          <p:cNvSpPr>
            <a:spLocks noChangeArrowheads="1"/>
          </p:cNvSpPr>
          <p:nvPr/>
        </p:nvSpPr>
        <p:spPr bwMode="gray">
          <a:xfrm>
            <a:off x="2559051" y="277814"/>
            <a:ext cx="1097227" cy="10255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32" name="Rectangle 60"/>
          <p:cNvSpPr>
            <a:spLocks noChangeArrowheads="1"/>
          </p:cNvSpPr>
          <p:nvPr/>
        </p:nvSpPr>
        <p:spPr bwMode="gray">
          <a:xfrm>
            <a:off x="309563" y="2427289"/>
            <a:ext cx="1097227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33" name="Rectangle 61"/>
          <p:cNvSpPr>
            <a:spLocks noChangeArrowheads="1"/>
          </p:cNvSpPr>
          <p:nvPr/>
        </p:nvSpPr>
        <p:spPr bwMode="gray">
          <a:xfrm>
            <a:off x="1" y="271464"/>
            <a:ext cx="271727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34" name="Rectangle 62"/>
          <p:cNvSpPr>
            <a:spLocks noChangeArrowheads="1"/>
          </p:cNvSpPr>
          <p:nvPr/>
        </p:nvSpPr>
        <p:spPr bwMode="gray">
          <a:xfrm>
            <a:off x="1442906" y="1588"/>
            <a:ext cx="1097227" cy="23495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36" name="Freeform 64"/>
          <p:cNvSpPr>
            <a:spLocks/>
          </p:cNvSpPr>
          <p:nvPr/>
        </p:nvSpPr>
        <p:spPr bwMode="gray">
          <a:xfrm>
            <a:off x="2562489" y="4541838"/>
            <a:ext cx="1093788" cy="1033462"/>
          </a:xfrm>
          <a:custGeom>
            <a:avLst/>
            <a:gdLst>
              <a:gd name="T0" fmla="*/ 0 w 636"/>
              <a:gd name="T1" fmla="*/ 0 h 651"/>
              <a:gd name="T2" fmla="*/ 0 w 636"/>
              <a:gd name="T3" fmla="*/ 645 h 651"/>
              <a:gd name="T4" fmla="*/ 636 w 636"/>
              <a:gd name="T5" fmla="*/ 651 h 651"/>
              <a:gd name="T6" fmla="*/ 632 w 636"/>
              <a:gd name="T7" fmla="*/ 0 h 651"/>
              <a:gd name="T8" fmla="*/ 0 w 636"/>
              <a:gd name="T9" fmla="*/ 0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6" h="651">
                <a:moveTo>
                  <a:pt x="0" y="0"/>
                </a:moveTo>
                <a:lnTo>
                  <a:pt x="0" y="645"/>
                </a:lnTo>
                <a:lnTo>
                  <a:pt x="636" y="651"/>
                </a:lnTo>
                <a:lnTo>
                  <a:pt x="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gray">
          <a:xfrm>
            <a:off x="309563" y="2435226"/>
            <a:ext cx="1097227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1156" y="5084763"/>
            <a:ext cx="6934200" cy="4572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itchFamily="18" charset="0"/>
              </a:defRPr>
            </a:lvl1pPr>
          </a:lstStyle>
          <a:p>
            <a:pPr lvl="0"/>
            <a:r>
              <a:rPr lang="en-US" altLang="zh-TW" noProof="0" dirty="0" smtClean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95300" y="6407151"/>
            <a:ext cx="2311400" cy="314325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384550" y="6407151"/>
            <a:ext cx="3136900" cy="314325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99300" y="6407151"/>
            <a:ext cx="2311400" cy="314325"/>
          </a:xfrm>
        </p:spPr>
        <p:txBody>
          <a:bodyPr/>
          <a:lstStyle>
            <a:lvl1pPr>
              <a:defRPr/>
            </a:lvl1pPr>
          </a:lstStyle>
          <a:p>
            <a:fld id="{E81A722D-BBD4-4990-BF54-BDF7D209E4B9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3110" name="Text Box 38"/>
          <p:cNvSpPr txBox="1">
            <a:spLocks noChangeArrowheads="1"/>
          </p:cNvSpPr>
          <p:nvPr/>
        </p:nvSpPr>
        <p:spPr bwMode="gray">
          <a:xfrm>
            <a:off x="361157" y="4714876"/>
            <a:ext cx="103105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學務處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3143" name="Group 71"/>
          <p:cNvGrpSpPr>
            <a:grpSpLocks/>
          </p:cNvGrpSpPr>
          <p:nvPr/>
        </p:nvGrpSpPr>
        <p:grpSpPr bwMode="auto">
          <a:xfrm>
            <a:off x="8750300" y="0"/>
            <a:ext cx="1166019" cy="6858000"/>
            <a:chOff x="5088" y="0"/>
            <a:chExt cx="678" cy="4320"/>
          </a:xfrm>
        </p:grpSpPr>
        <p:sp>
          <p:nvSpPr>
            <p:cNvPr id="3138" name="Freeform 66"/>
            <p:cNvSpPr>
              <a:spLocks/>
            </p:cNvSpPr>
            <p:nvPr userDrawn="1"/>
          </p:nvSpPr>
          <p:spPr bwMode="gray">
            <a:xfrm>
              <a:off x="5088" y="0"/>
              <a:ext cx="672" cy="702"/>
            </a:xfrm>
            <a:custGeom>
              <a:avLst/>
              <a:gdLst>
                <a:gd name="T0" fmla="*/ 0 w 672"/>
                <a:gd name="T1" fmla="*/ 432 h 720"/>
                <a:gd name="T2" fmla="*/ 288 w 672"/>
                <a:gd name="T3" fmla="*/ 0 h 720"/>
                <a:gd name="T4" fmla="*/ 672 w 672"/>
                <a:gd name="T5" fmla="*/ 0 h 720"/>
                <a:gd name="T6" fmla="*/ 672 w 672"/>
                <a:gd name="T7" fmla="*/ 720 h 720"/>
                <a:gd name="T8" fmla="*/ 0 w 672"/>
                <a:gd name="T9" fmla="*/ 432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2" h="720">
                  <a:moveTo>
                    <a:pt x="0" y="432"/>
                  </a:moveTo>
                  <a:cubicBezTo>
                    <a:pt x="186" y="216"/>
                    <a:pt x="288" y="0"/>
                    <a:pt x="288" y="0"/>
                  </a:cubicBezTo>
                  <a:lnTo>
                    <a:pt x="672" y="0"/>
                  </a:lnTo>
                  <a:lnTo>
                    <a:pt x="672" y="720"/>
                  </a:lnTo>
                  <a:cubicBezTo>
                    <a:pt x="672" y="720"/>
                    <a:pt x="384" y="516"/>
                    <a:pt x="0" y="432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39" name="Freeform 67"/>
            <p:cNvSpPr>
              <a:spLocks/>
            </p:cNvSpPr>
            <p:nvPr userDrawn="1"/>
          </p:nvSpPr>
          <p:spPr bwMode="gray">
            <a:xfrm>
              <a:off x="5602" y="3496"/>
              <a:ext cx="164" cy="824"/>
            </a:xfrm>
            <a:custGeom>
              <a:avLst/>
              <a:gdLst>
                <a:gd name="T0" fmla="*/ 206 w 212"/>
                <a:gd name="T1" fmla="*/ 0 h 824"/>
                <a:gd name="T2" fmla="*/ 0 w 212"/>
                <a:gd name="T3" fmla="*/ 82 h 824"/>
                <a:gd name="T4" fmla="*/ 168 w 212"/>
                <a:gd name="T5" fmla="*/ 824 h 824"/>
                <a:gd name="T6" fmla="*/ 212 w 212"/>
                <a:gd name="T7" fmla="*/ 822 h 824"/>
                <a:gd name="T8" fmla="*/ 206 w 212"/>
                <a:gd name="T9" fmla="*/ 0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824">
                  <a:moveTo>
                    <a:pt x="206" y="0"/>
                  </a:moveTo>
                  <a:cubicBezTo>
                    <a:pt x="104" y="54"/>
                    <a:pt x="0" y="82"/>
                    <a:pt x="0" y="82"/>
                  </a:cubicBezTo>
                  <a:cubicBezTo>
                    <a:pt x="0" y="82"/>
                    <a:pt x="148" y="378"/>
                    <a:pt x="168" y="824"/>
                  </a:cubicBezTo>
                  <a:lnTo>
                    <a:pt x="212" y="822"/>
                  </a:lnTo>
                  <a:cubicBezTo>
                    <a:pt x="212" y="822"/>
                    <a:pt x="209" y="411"/>
                    <a:pt x="206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152" name="Rectangle 80"/>
          <p:cNvSpPr>
            <a:spLocks noChangeArrowheads="1"/>
          </p:cNvSpPr>
          <p:nvPr/>
        </p:nvSpPr>
        <p:spPr bwMode="gray">
          <a:xfrm>
            <a:off x="5953919" y="1333501"/>
            <a:ext cx="715433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53" name="Line 81"/>
          <p:cNvSpPr>
            <a:spLocks noChangeShapeType="1"/>
          </p:cNvSpPr>
          <p:nvPr/>
        </p:nvSpPr>
        <p:spPr bwMode="gray">
          <a:xfrm>
            <a:off x="5936721" y="1589"/>
            <a:ext cx="0" cy="4238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54" name="Rectangle 82"/>
          <p:cNvSpPr>
            <a:spLocks noChangeArrowheads="1"/>
          </p:cNvSpPr>
          <p:nvPr/>
        </p:nvSpPr>
        <p:spPr bwMode="gray">
          <a:xfrm>
            <a:off x="4829176" y="3495675"/>
            <a:ext cx="1097227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61156" y="1884364"/>
            <a:ext cx="8915400" cy="1470025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pic>
        <p:nvPicPr>
          <p:cNvPr id="3155" name="Picture 83" descr="w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t="16374" b="27486"/>
          <a:stretch>
            <a:fillRect/>
          </a:stretch>
        </p:blipFill>
        <p:spPr bwMode="gray">
          <a:xfrm rot="393398">
            <a:off x="2889251" y="609600"/>
            <a:ext cx="288581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99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3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3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3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69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" grpId="0" animBg="1"/>
      <p:bldP spid="3112" grpId="1" animBg="1"/>
      <p:bldP spid="3112" grpId="2" animBg="1"/>
      <p:bldP spid="3112" grpId="3" animBg="1"/>
      <p:bldP spid="3113" grpId="0" animBg="1"/>
      <p:bldP spid="3113" grpId="1" animBg="1"/>
      <p:bldP spid="3113" grpId="2" animBg="1"/>
      <p:bldP spid="3113" grpId="3" animBg="1"/>
      <p:bldP spid="3114" grpId="0" animBg="1"/>
      <p:bldP spid="3114" grpId="1" animBg="1"/>
      <p:bldP spid="3114" grpId="2" animBg="1"/>
      <p:bldP spid="3114" grpId="3" animBg="1"/>
      <p:bldP spid="3115" grpId="0" animBg="1"/>
      <p:bldP spid="3115" grpId="1" animBg="1"/>
      <p:bldP spid="3115" grpId="2" animBg="1"/>
      <p:bldP spid="3115" grpId="3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EE016-C59B-4134-AD18-95E570B8655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88130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dirty="0" smtClean="0"/>
              <a:t>Click to edit Master title style</a:t>
            </a:r>
            <a:endParaRPr lang="zh-TW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B37E8-DE4F-45DF-880F-549562F900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414748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dirty="0" smtClean="0"/>
              <a:t>Click to edit Master text styles</a:t>
            </a:r>
          </a:p>
          <a:p>
            <a:pPr lvl="1"/>
            <a:r>
              <a:rPr lang="en-US" altLang="zh-TW" dirty="0" smtClean="0"/>
              <a:t>Second level</a:t>
            </a:r>
          </a:p>
          <a:p>
            <a:pPr lvl="2"/>
            <a:r>
              <a:rPr lang="en-US" altLang="zh-TW" dirty="0" smtClean="0"/>
              <a:t>Third level</a:t>
            </a:r>
          </a:p>
          <a:p>
            <a:pPr lvl="3"/>
            <a:r>
              <a:rPr lang="en-US" altLang="zh-TW" dirty="0" smtClean="0"/>
              <a:t>Fourth level</a:t>
            </a:r>
          </a:p>
          <a:p>
            <a:pPr lvl="4"/>
            <a:r>
              <a:rPr lang="en-US" altLang="zh-TW" dirty="0" smtClean="0"/>
              <a:t>Fifth level</a:t>
            </a:r>
            <a:endParaRPr lang="zh-TW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C8790-B41B-4635-A6E9-1D5A3E21CA4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246805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ACDA46-C06D-459B-B5CB-84A5873FCF5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58012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4DF1C-07A3-4DDF-A2CE-069CB613FB2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49366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D2A5D-CCF1-4888-BD0D-FF5CA424AC2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416119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F147BB-75F4-4D7E-A8B1-1261F22E396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52409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 smtClean="0"/>
              <a:t>Click icon to add picture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AFEA48-AB0F-45EE-BC43-85EB53EB7BE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72452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9977A-78F4-4C08-BC8A-3F086458981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593432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3F7E08-7812-4D97-B21B-29B637ECFEF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85538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325439"/>
            <a:ext cx="2228850" cy="58007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325439"/>
            <a:ext cx="6521450" cy="58007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D77AFC-DFB4-49AE-831D-A9B427EF109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50186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25438"/>
            <a:ext cx="8915400" cy="927100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fld id="{795F688A-5FC3-45E1-9DC0-5C12777688A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5899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25438"/>
            <a:ext cx="8915400" cy="927100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600200"/>
            <a:ext cx="8915400" cy="218598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3938589"/>
            <a:ext cx="8915400" cy="2187575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fld id="{200A940E-F126-49CD-A488-52D8AD2D1EE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00142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25438"/>
            <a:ext cx="8915400" cy="927100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600201"/>
            <a:ext cx="8915400" cy="4525963"/>
          </a:xfrm>
        </p:spPr>
        <p:txBody>
          <a:bodyPr/>
          <a:lstStyle/>
          <a:p>
            <a:r>
              <a:rPr lang="en-US" altLang="zh-TW" smtClean="0"/>
              <a:t>Click icon to add table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fld id="{DC437461-AFF0-4411-BE0F-0DA8E219B99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210388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25438"/>
            <a:ext cx="8915400" cy="927100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95300" y="1600201"/>
            <a:ext cx="8915400" cy="4525963"/>
          </a:xfrm>
        </p:spPr>
        <p:txBody>
          <a:bodyPr/>
          <a:lstStyle/>
          <a:p>
            <a:r>
              <a:rPr lang="en-US" altLang="zh-TW" smtClean="0"/>
              <a:t>Click icon to add chart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fld id="{1E55E107-CDDE-4772-BA96-A93B553C08B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141795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25438"/>
            <a:ext cx="8915400" cy="927100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95300" y="1600201"/>
            <a:ext cx="8915400" cy="4525963"/>
          </a:xfrm>
        </p:spPr>
        <p:txBody>
          <a:bodyPr/>
          <a:lstStyle/>
          <a:p>
            <a:r>
              <a:rPr lang="en-US" altLang="zh-TW" smtClean="0"/>
              <a:t>Click icon to add SmartArt graphic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fld id="{4EA06596-8E72-4478-94B3-F3BCD254491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00987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E4DF5-1A44-4DD5-AC5F-853D25CEC37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10758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ED5CC-9B07-4597-A9F4-DE7A2B4AB83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27517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26BC5-A738-4BB3-8DB2-350E1DFBCB1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15138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318" y="1600200"/>
            <a:ext cx="288441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516" y="685801"/>
            <a:ext cx="5072126" cy="5105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6318" y="2971800"/>
            <a:ext cx="2884412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7E870F-9D6B-4A52-ACD0-CDFB41E56CA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15160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03B9C-3A2C-47DB-8E03-93558F3EEE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57131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BCEDB-0747-4113-8AC4-FCDC07A8A68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69198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8A4A1-B084-41B7-AD43-5AE860BB20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64106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3006C-5210-4625-8234-BB7F29A40F8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7757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92F62-972E-46E4-B2DF-947269A7683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21057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50176-ABD9-4B43-8D6C-94692C545E6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94151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C0B5A-8F70-4BE3-94A1-ABF94158223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11781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3AFCC-66EA-4196-8675-86A42BB7634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107664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378" indent="0" algn="ctr">
              <a:buNone/>
              <a:defRPr/>
            </a:lvl2pPr>
            <a:lvl3pPr marL="912752" indent="0" algn="ctr">
              <a:buNone/>
              <a:defRPr/>
            </a:lvl3pPr>
            <a:lvl4pPr marL="1369130" indent="0" algn="ctr">
              <a:buNone/>
              <a:defRPr/>
            </a:lvl4pPr>
            <a:lvl5pPr marL="1825506" indent="0" algn="ctr">
              <a:buNone/>
              <a:defRPr/>
            </a:lvl5pPr>
            <a:lvl6pPr marL="2281884" indent="0" algn="ctr">
              <a:buNone/>
              <a:defRPr/>
            </a:lvl6pPr>
            <a:lvl7pPr marL="2738260" indent="0" algn="ctr">
              <a:buNone/>
              <a:defRPr/>
            </a:lvl7pPr>
            <a:lvl8pPr marL="3194637" indent="0" algn="ctr">
              <a:buNone/>
              <a:defRPr/>
            </a:lvl8pPr>
            <a:lvl9pPr marL="3651011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E2670-4FB4-44FA-B3DF-1CF6168112C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85220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8C71E-1C5F-4C19-B89B-FE29391B2BC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74516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5027" y="1752599"/>
            <a:ext cx="4409902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72287" y="914400"/>
            <a:ext cx="2666485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5027" y="3124199"/>
            <a:ext cx="4409902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D1B30-1C29-4E99-8074-9B20273F899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115055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78" indent="0">
              <a:buNone/>
              <a:defRPr sz="1800"/>
            </a:lvl2pPr>
            <a:lvl3pPr marL="912752" indent="0">
              <a:buNone/>
              <a:defRPr sz="1600"/>
            </a:lvl3pPr>
            <a:lvl4pPr marL="1369130" indent="0">
              <a:buNone/>
              <a:defRPr sz="1400"/>
            </a:lvl4pPr>
            <a:lvl5pPr marL="1825506" indent="0">
              <a:buNone/>
              <a:defRPr sz="1400"/>
            </a:lvl5pPr>
            <a:lvl6pPr marL="2281884" indent="0">
              <a:buNone/>
              <a:defRPr sz="1400"/>
            </a:lvl6pPr>
            <a:lvl7pPr marL="2738260" indent="0">
              <a:buNone/>
              <a:defRPr sz="1400"/>
            </a:lvl7pPr>
            <a:lvl8pPr marL="3194637" indent="0">
              <a:buNone/>
              <a:defRPr sz="1400"/>
            </a:lvl8pPr>
            <a:lvl9pPr marL="3651011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76AF9-136E-4B54-B33E-4DC74903E9C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66632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35551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4B2C5-A70A-4CC0-A057-9D0BEE1B88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4105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8" indent="0">
              <a:buNone/>
              <a:defRPr sz="2000" b="1"/>
            </a:lvl2pPr>
            <a:lvl3pPr marL="912752" indent="0">
              <a:buNone/>
              <a:defRPr sz="1800" b="1"/>
            </a:lvl3pPr>
            <a:lvl4pPr marL="1369130" indent="0">
              <a:buNone/>
              <a:defRPr sz="1600" b="1"/>
            </a:lvl4pPr>
            <a:lvl5pPr marL="1825506" indent="0">
              <a:buNone/>
              <a:defRPr sz="1600" b="1"/>
            </a:lvl5pPr>
            <a:lvl6pPr marL="2281884" indent="0">
              <a:buNone/>
              <a:defRPr sz="1600" b="1"/>
            </a:lvl6pPr>
            <a:lvl7pPr marL="2738260" indent="0">
              <a:buNone/>
              <a:defRPr sz="1600" b="1"/>
            </a:lvl7pPr>
            <a:lvl8pPr marL="3194637" indent="0">
              <a:buNone/>
              <a:defRPr sz="1600" b="1"/>
            </a:lvl8pPr>
            <a:lvl9pPr marL="3651011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8" indent="0">
              <a:buNone/>
              <a:defRPr sz="2000" b="1"/>
            </a:lvl2pPr>
            <a:lvl3pPr marL="912752" indent="0">
              <a:buNone/>
              <a:defRPr sz="1800" b="1"/>
            </a:lvl3pPr>
            <a:lvl4pPr marL="1369130" indent="0">
              <a:buNone/>
              <a:defRPr sz="1600" b="1"/>
            </a:lvl4pPr>
            <a:lvl5pPr marL="1825506" indent="0">
              <a:buNone/>
              <a:defRPr sz="1600" b="1"/>
            </a:lvl5pPr>
            <a:lvl6pPr marL="2281884" indent="0">
              <a:buNone/>
              <a:defRPr sz="1600" b="1"/>
            </a:lvl6pPr>
            <a:lvl7pPr marL="2738260" indent="0">
              <a:buNone/>
              <a:defRPr sz="1600" b="1"/>
            </a:lvl7pPr>
            <a:lvl8pPr marL="3194637" indent="0">
              <a:buNone/>
              <a:defRPr sz="1600" b="1"/>
            </a:lvl8pPr>
            <a:lvl9pPr marL="3651011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E9310-4AE0-44E1-AAF8-AAD64770E3A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213844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E44A8-F287-4AA9-A1AA-A1F9210981A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30444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0C920-5385-4D9E-BE42-F1E3546430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291215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15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72971" y="273064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95315" y="143511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378" indent="0">
              <a:buNone/>
              <a:defRPr sz="1200"/>
            </a:lvl2pPr>
            <a:lvl3pPr marL="912752" indent="0">
              <a:buNone/>
              <a:defRPr sz="1000"/>
            </a:lvl3pPr>
            <a:lvl4pPr marL="1369130" indent="0">
              <a:buNone/>
              <a:defRPr sz="900"/>
            </a:lvl4pPr>
            <a:lvl5pPr marL="1825506" indent="0">
              <a:buNone/>
              <a:defRPr sz="900"/>
            </a:lvl5pPr>
            <a:lvl6pPr marL="2281884" indent="0">
              <a:buNone/>
              <a:defRPr sz="900"/>
            </a:lvl6pPr>
            <a:lvl7pPr marL="2738260" indent="0">
              <a:buNone/>
              <a:defRPr sz="900"/>
            </a:lvl7pPr>
            <a:lvl8pPr marL="3194637" indent="0">
              <a:buNone/>
              <a:defRPr sz="900"/>
            </a:lvl8pPr>
            <a:lvl9pPr marL="3651011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03023-6819-401A-A693-61FE154C99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84358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78" indent="0">
              <a:buNone/>
              <a:defRPr sz="2800"/>
            </a:lvl2pPr>
            <a:lvl3pPr marL="912752" indent="0">
              <a:buNone/>
              <a:defRPr sz="2400"/>
            </a:lvl3pPr>
            <a:lvl4pPr marL="1369130" indent="0">
              <a:buNone/>
              <a:defRPr sz="2000"/>
            </a:lvl4pPr>
            <a:lvl5pPr marL="1825506" indent="0">
              <a:buNone/>
              <a:defRPr sz="2000"/>
            </a:lvl5pPr>
            <a:lvl6pPr marL="2281884" indent="0">
              <a:buNone/>
              <a:defRPr sz="2000"/>
            </a:lvl6pPr>
            <a:lvl7pPr marL="2738260" indent="0">
              <a:buNone/>
              <a:defRPr sz="2000"/>
            </a:lvl7pPr>
            <a:lvl8pPr marL="3194637" indent="0">
              <a:buNone/>
              <a:defRPr sz="2000"/>
            </a:lvl8pPr>
            <a:lvl9pPr marL="3651011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78" indent="0">
              <a:buNone/>
              <a:defRPr sz="1200"/>
            </a:lvl2pPr>
            <a:lvl3pPr marL="912752" indent="0">
              <a:buNone/>
              <a:defRPr sz="1000"/>
            </a:lvl3pPr>
            <a:lvl4pPr marL="1369130" indent="0">
              <a:buNone/>
              <a:defRPr sz="900"/>
            </a:lvl4pPr>
            <a:lvl5pPr marL="1825506" indent="0">
              <a:buNone/>
              <a:defRPr sz="900"/>
            </a:lvl5pPr>
            <a:lvl6pPr marL="2281884" indent="0">
              <a:buNone/>
              <a:defRPr sz="900"/>
            </a:lvl6pPr>
            <a:lvl7pPr marL="2738260" indent="0">
              <a:buNone/>
              <a:defRPr sz="900"/>
            </a:lvl7pPr>
            <a:lvl8pPr marL="3194637" indent="0">
              <a:buNone/>
              <a:defRPr sz="900"/>
            </a:lvl8pPr>
            <a:lvl9pPr marL="3651011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97E9D-9C0C-45BB-AB74-331237C8774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20613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A287E-C809-41EC-B9DF-6BC797DC789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932190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81850" y="274652"/>
            <a:ext cx="222885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95300" y="274652"/>
            <a:ext cx="652145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7D547-0333-4179-B58B-CEFD8B95F3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59254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35551" y="1600201"/>
            <a:ext cx="437515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3995C-4CBA-4D90-BC8C-797C5809EF1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96794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image" Target="../media/image1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3"/>
          <p:cNvGrpSpPr>
            <a:grpSpLocks/>
          </p:cNvGrpSpPr>
          <p:nvPr/>
        </p:nvGrpSpPr>
        <p:grpSpPr bwMode="auto">
          <a:xfrm>
            <a:off x="0" y="0"/>
            <a:ext cx="2309681" cy="6858000"/>
            <a:chOff x="0" y="0"/>
            <a:chExt cx="2132013" cy="6858001"/>
          </a:xfrm>
        </p:grpSpPr>
        <p:sp>
          <p:nvSpPr>
            <p:cNvPr id="1032" name="Freeform 6"/>
            <p:cNvSpPr>
              <a:spLocks/>
            </p:cNvSpPr>
            <p:nvPr/>
          </p:nvSpPr>
          <p:spPr bwMode="auto">
            <a:xfrm>
              <a:off x="0" y="0"/>
              <a:ext cx="1073150" cy="5291138"/>
            </a:xfrm>
            <a:custGeom>
              <a:avLst/>
              <a:gdLst>
                <a:gd name="T0" fmla="*/ 0 w 676"/>
                <a:gd name="T1" fmla="*/ 2147483646 h 3333"/>
                <a:gd name="T2" fmla="*/ 0 w 676"/>
                <a:gd name="T3" fmla="*/ 2147483646 h 3333"/>
                <a:gd name="T4" fmla="*/ 2147483646 w 676"/>
                <a:gd name="T5" fmla="*/ 2147483646 h 3333"/>
                <a:gd name="T6" fmla="*/ 2147483646 w 676"/>
                <a:gd name="T7" fmla="*/ 0 h 3333"/>
                <a:gd name="T8" fmla="*/ 2147483646 w 676"/>
                <a:gd name="T9" fmla="*/ 0 h 3333"/>
                <a:gd name="T10" fmla="*/ 0 w 676"/>
                <a:gd name="T11" fmla="*/ 2147483646 h 33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9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4"/>
              <a:ext cx="906463" cy="1195387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1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1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4"/>
              <a:ext cx="1377950" cy="1500187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064552" y="457200"/>
            <a:ext cx="834614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64552" y="2667001"/>
            <a:ext cx="8346148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71235" y="6116639"/>
            <a:ext cx="930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53180" y="6116639"/>
            <a:ext cx="57561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63554" y="6116639"/>
            <a:ext cx="44714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orbel" pitchFamily="34" charset="0"/>
              </a:defRPr>
            </a:lvl1pPr>
          </a:lstStyle>
          <a:p>
            <a:fld id="{454762E9-3915-4898-85D9-813F8D308EE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4701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chemeClr val="tx1"/>
          </a:solidFill>
          <a:latin typeface="+mj-lt"/>
          <a:ea typeface="+mj-ea"/>
          <a:cs typeface="HY엽서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anose="020B0503020204020204" pitchFamily="34" charset="0"/>
          <a:ea typeface="HY엽서L"/>
          <a:cs typeface="HY엽서L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anose="020B0503020204020204" pitchFamily="34" charset="0"/>
          <a:ea typeface="HY엽서L"/>
          <a:cs typeface="HY엽서L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anose="020B0503020204020204" pitchFamily="34" charset="0"/>
          <a:ea typeface="HY엽서L"/>
          <a:cs typeface="HY엽서L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anose="020B0503020204020204" pitchFamily="34" charset="0"/>
          <a:ea typeface="HY엽서L"/>
          <a:cs typeface="HY엽서L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B96C11"/>
        </a:buClr>
        <a:buSzPct val="14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HY엽서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B96C11"/>
        </a:buClr>
        <a:buSzPct val="14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HY엽서L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B96C11"/>
        </a:buClr>
        <a:buSzPct val="145000"/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HY엽서L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rgbClr val="B96C11"/>
        </a:buClr>
        <a:buSzPct val="145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HY엽서L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rgbClr val="B96C11"/>
        </a:buClr>
        <a:buSzPct val="145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HY엽서L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567F67F-E836-4647-B014-E190B60F095E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619" y="-323850"/>
            <a:ext cx="10917238" cy="750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49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10319" y="-9525"/>
            <a:ext cx="9919758" cy="6872288"/>
          </a:xfrm>
          <a:custGeom>
            <a:avLst/>
            <a:gdLst>
              <a:gd name="T0" fmla="*/ 5766 w 5768"/>
              <a:gd name="T1" fmla="*/ 605 h 4329"/>
              <a:gd name="T2" fmla="*/ 5768 w 5768"/>
              <a:gd name="T3" fmla="*/ 4325 h 4329"/>
              <a:gd name="T4" fmla="*/ 1082 w 5768"/>
              <a:gd name="T5" fmla="*/ 4329 h 4329"/>
              <a:gd name="T6" fmla="*/ 13 w 5768"/>
              <a:gd name="T7" fmla="*/ 3351 h 4329"/>
              <a:gd name="T8" fmla="*/ 0 w 5768"/>
              <a:gd name="T9" fmla="*/ 0 h 4329"/>
              <a:gd name="T10" fmla="*/ 2428 w 5768"/>
              <a:gd name="T11" fmla="*/ 7 h 4329"/>
              <a:gd name="T12" fmla="*/ 5766 w 5768"/>
              <a:gd name="T13" fmla="*/ 605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5159" y="5500688"/>
            <a:ext cx="1561572" cy="1358900"/>
          </a:xfrm>
          <a:custGeom>
            <a:avLst/>
            <a:gdLst>
              <a:gd name="T0" fmla="*/ 0 w 1089"/>
              <a:gd name="T1" fmla="*/ 0 h 1100"/>
              <a:gd name="T2" fmla="*/ 0 w 1089"/>
              <a:gd name="T3" fmla="*/ 1100 h 1100"/>
              <a:gd name="T4" fmla="*/ 1089 w 1089"/>
              <a:gd name="T5" fmla="*/ 1100 h 1100"/>
              <a:gd name="T6" fmla="*/ 0 w 1089"/>
              <a:gd name="T7" fmla="*/ 0 h 1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gray">
          <a:xfrm>
            <a:off x="570971" y="1"/>
            <a:ext cx="0" cy="59102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>
            <a:off x="1817820" y="0"/>
            <a:ext cx="0" cy="68326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gray">
          <a:xfrm>
            <a:off x="3066389" y="0"/>
            <a:ext cx="0" cy="68611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4314958" y="0"/>
            <a:ext cx="0" cy="68754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gray">
          <a:xfrm>
            <a:off x="5561806" y="388939"/>
            <a:ext cx="0" cy="6486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gray">
          <a:xfrm>
            <a:off x="6810375" y="619125"/>
            <a:ext cx="0" cy="625633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gray">
          <a:xfrm>
            <a:off x="8058944" y="773113"/>
            <a:ext cx="0" cy="6102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gray">
          <a:xfrm>
            <a:off x="9307513" y="900113"/>
            <a:ext cx="0" cy="5975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gray">
          <a:xfrm rot="5400000">
            <a:off x="2811860" y="-2392760"/>
            <a:ext cx="0" cy="5623719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gray">
          <a:xfrm rot="5400000">
            <a:off x="4959879" y="-3418416"/>
            <a:ext cx="0" cy="991975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gray">
          <a:xfrm rot="5400000">
            <a:off x="4959879" y="-2294466"/>
            <a:ext cx="0" cy="991975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gray">
          <a:xfrm rot="5400000">
            <a:off x="4961600" y="-1170385"/>
            <a:ext cx="0" cy="9916319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gray">
          <a:xfrm rot="5400000">
            <a:off x="4961600" y="-46435"/>
            <a:ext cx="0" cy="9916319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gray">
          <a:xfrm rot="5400000">
            <a:off x="5314157" y="1473068"/>
            <a:ext cx="0" cy="912521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4339035" y="2692400"/>
            <a:ext cx="1222771" cy="1079500"/>
          </a:xfrm>
          <a:prstGeom prst="rect">
            <a:avLst/>
          </a:prstGeom>
          <a:solidFill>
            <a:srgbClr val="FFFFFF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8081302" y="4937125"/>
            <a:ext cx="1214173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595049" y="3808413"/>
            <a:ext cx="1222772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6832733" y="6064251"/>
            <a:ext cx="1222771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3083587" y="1"/>
            <a:ext cx="1222771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3090467" y="4938713"/>
            <a:ext cx="1214173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6825854" y="1566863"/>
            <a:ext cx="1214173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ea typeface="新細明體" pitchFamily="18" charset="-120"/>
              </a:defRPr>
            </a:lvl1pPr>
          </a:lstStyle>
          <a:p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itchFamily="18" charset="-120"/>
              </a:defRPr>
            </a:lvl1pPr>
          </a:lstStyle>
          <a:p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itchFamily="18" charset="-120"/>
              </a:defRPr>
            </a:lvl1pPr>
          </a:lstStyle>
          <a:p>
            <a:fld id="{792CB6BE-480A-49E6-A9C6-4ED21C923746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1060" name="Freeform 36"/>
          <p:cNvSpPr>
            <a:spLocks/>
          </p:cNvSpPr>
          <p:nvPr/>
        </p:nvSpPr>
        <p:spPr bwMode="gray">
          <a:xfrm>
            <a:off x="4378590" y="1"/>
            <a:ext cx="5530850" cy="739775"/>
          </a:xfrm>
          <a:custGeom>
            <a:avLst/>
            <a:gdLst>
              <a:gd name="T0" fmla="*/ 3130 w 3130"/>
              <a:gd name="T1" fmla="*/ 453 h 453"/>
              <a:gd name="T2" fmla="*/ 3130 w 3130"/>
              <a:gd name="T3" fmla="*/ 0 h 453"/>
              <a:gd name="T4" fmla="*/ 0 w 3130"/>
              <a:gd name="T5" fmla="*/ 0 h 453"/>
              <a:gd name="T6" fmla="*/ 3130 w 3130"/>
              <a:gd name="T7" fmla="*/ 453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95300" y="325438"/>
            <a:ext cx="8915400" cy="927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 smtClean="0"/>
              <a:t>Click to edit Master title style</a:t>
            </a:r>
          </a:p>
        </p:txBody>
      </p:sp>
      <p:pic>
        <p:nvPicPr>
          <p:cNvPr id="1061" name="Picture 37" descr="wat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t="16374" b="27486"/>
          <a:stretch>
            <a:fillRect/>
          </a:stretch>
        </p:blipFill>
        <p:spPr bwMode="gray">
          <a:xfrm rot="786797">
            <a:off x="7181851" y="-381000"/>
            <a:ext cx="2619243" cy="19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20740733" flipH="1">
            <a:off x="53314" y="5726113"/>
            <a:ext cx="132595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1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animBg="1"/>
      <p:bldP spid="1060" grpId="0" animBg="1"/>
      <p:bldP spid="1026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標楷體" pitchFamily="65" charset="-120"/>
          <a:ea typeface="標楷體" pitchFamily="65" charset="-12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標楷體" pitchFamily="65" charset="-120"/>
          <a:ea typeface="標楷體" pitchFamily="65" charset="-12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標楷體" pitchFamily="65" charset="-120"/>
          <a:ea typeface="標楷體" pitchFamily="65" charset="-12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標楷體" pitchFamily="65" charset="-120"/>
          <a:ea typeface="標楷體" pitchFamily="65" charset="-12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標楷體" pitchFamily="65" charset="-120"/>
          <a:ea typeface="標楷體" pitchFamily="65" charset="-12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標楷體" pitchFamily="65" charset="-120"/>
          <a:ea typeface="標楷體" pitchFamily="65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81038" y="365126"/>
            <a:ext cx="854392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smtClean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628F57DC-1260-48E0-8CBC-2A35B35E921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619" y="-323850"/>
            <a:ext cx="10917238" cy="750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16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71" tIns="45639" rIns="91271" bIns="456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71" tIns="45639" rIns="91271" bIns="456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1" tIns="45639" rIns="91271" bIns="456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1" tIns="45639" rIns="91271" bIns="4563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1" tIns="45639" rIns="91271" bIns="456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D4D2848B-E2E4-42A6-9B50-27784975AC7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031" name="Picture 7" descr="PPT底圖[1]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619" y="-352425"/>
            <a:ext cx="10917238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87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6378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2752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6913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550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39825" indent="-227013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2638" indent="-227013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070" indent="-22819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6451" indent="-22819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2826" indent="-22819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79202" indent="-228194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27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8" algn="l" defTabSz="9127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52" algn="l" defTabSz="9127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30" algn="l" defTabSz="9127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06" algn="l" defTabSz="9127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84" algn="l" defTabSz="9127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60" algn="l" defTabSz="9127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37" algn="l" defTabSz="9127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11" algn="l" defTabSz="9127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0A3A7FE2-AE89-4560-8EF0-5B0F5FA61B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031" name="Picture 7" descr="PPT底圖[1]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619" y="-352425"/>
            <a:ext cx="10917238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14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1.png"/><Relationship Id="rId4" Type="http://schemas.openxmlformats.org/officeDocument/2006/relationships/image" Target="../media/image30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.tn.edu.tw/cgi-bin/owmmdir/openwebmail-viewatt.pl/98%BE%C7%A6~%AB%D7%B1%D0%AB%C7%A4%C0%B0t%B9%CF1.jpg?action=viewattachment&amp;sessionid=tnwwl126*tn.edu.tw-session-0.194639984212902&amp;message_id=%3c20090825082628.M74933@tn.edu.tw%3e&amp;folder=INBOX&amp;attachment_nodeid=0-1&amp;convfrom=none.big5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 bwMode="auto">
          <a:xfrm>
            <a:off x="344488" y="5627890"/>
            <a:ext cx="3816424" cy="926976"/>
          </a:xfrm>
          <a:prstGeom prst="roundRect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 latinLnBrk="1">
              <a:defRPr/>
            </a:pPr>
            <a:endParaRPr lang="zh-TW" altLang="en-US" b="0">
              <a:solidFill>
                <a:srgbClr val="00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0242" name="標題 6"/>
          <p:cNvSpPr>
            <a:spLocks noGrp="1"/>
          </p:cNvSpPr>
          <p:nvPr>
            <p:ph type="title"/>
          </p:nvPr>
        </p:nvSpPr>
        <p:spPr>
          <a:xfrm>
            <a:off x="560512" y="5541582"/>
            <a:ext cx="3384376" cy="109959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陳彥宏 校長</a:t>
            </a:r>
          </a:p>
        </p:txBody>
      </p:sp>
      <p:sp>
        <p:nvSpPr>
          <p:cNvPr id="7" name="矩形 6"/>
          <p:cNvSpPr/>
          <p:nvPr/>
        </p:nvSpPr>
        <p:spPr>
          <a:xfrm>
            <a:off x="3584848" y="404664"/>
            <a:ext cx="6192688" cy="1569660"/>
          </a:xfrm>
          <a:prstGeom prst="rect">
            <a:avLst/>
          </a:prstGeom>
          <a:solidFill>
            <a:srgbClr val="0070C0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kumimoji="0" lang="zh-TW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臺南市東區裕文國小</a:t>
            </a:r>
            <a:r>
              <a:rPr kumimoji="0" lang="en-US" altLang="zh-TW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0" lang="en-US" altLang="zh-TW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0" lang="en-US" altLang="zh-TW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kumimoji="0" lang="zh-TW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zh-TW" alt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kumimoji="0" lang="zh-TW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經營發展理念</a:t>
            </a:r>
          </a:p>
        </p:txBody>
      </p:sp>
    </p:spTree>
    <p:extLst>
      <p:ext uri="{BB962C8B-B14F-4D97-AF65-F5344CB8AC3E}">
        <p14:creationId xmlns:p14="http://schemas.microsoft.com/office/powerpoint/2010/main" val="8659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資訊安全宣導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2" descr="家長要注意孩子使用直播的行為，包括：年齡有限制、隱私會曝露、罵人涉毀謗等。家長也要關心孩子觀看直播，可能涉及不當內容，或是花費太多時間和金錢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7"/>
          <a:stretch/>
        </p:blipFill>
        <p:spPr bwMode="auto">
          <a:xfrm>
            <a:off x="1928664" y="1412777"/>
            <a:ext cx="6336704" cy="525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458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9" descr="event_0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4857751"/>
            <a:ext cx="1655762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圖片 10" descr="school_03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9" y="4429126"/>
            <a:ext cx="20161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副標題 2"/>
          <p:cNvSpPr txBox="1">
            <a:spLocks/>
          </p:cNvSpPr>
          <p:nvPr/>
        </p:nvSpPr>
        <p:spPr bwMode="auto">
          <a:xfrm>
            <a:off x="738188" y="1285876"/>
            <a:ext cx="82153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1" tIns="45639" rIns="91271" bIns="45639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kumimoji="0" lang="en-US" altLang="zh-TW" sz="4000" b="0" dirty="0">
              <a:ln w="31550" cmpd="sng">
                <a:gradFill>
                  <a:gsLst>
                    <a:gs pos="70000">
                      <a:srgbClr val="E7B016">
                        <a:shade val="50000"/>
                        <a:satMod val="190000"/>
                      </a:srgbClr>
                    </a:gs>
                    <a:gs pos="0">
                      <a:srgbClr val="E7B01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01" name="標題 1"/>
          <p:cNvSpPr>
            <a:spLocks noGrp="1"/>
          </p:cNvSpPr>
          <p:nvPr>
            <p:ph type="ctrTitle"/>
          </p:nvPr>
        </p:nvSpPr>
        <p:spPr>
          <a:xfrm>
            <a:off x="1066800" y="2130426"/>
            <a:ext cx="7772400" cy="1470025"/>
          </a:xfrm>
        </p:spPr>
        <p:txBody>
          <a:bodyPr/>
          <a:lstStyle/>
          <a:p>
            <a:r>
              <a:rPr lang="zh-TW" altLang="en-US" sz="5400">
                <a:solidFill>
                  <a:srgbClr val="C00000"/>
                </a:solidFill>
              </a:rPr>
              <a:t>學務處事項聯繫</a:t>
            </a:r>
            <a:br>
              <a:rPr lang="zh-TW" altLang="en-US" sz="5400">
                <a:solidFill>
                  <a:srgbClr val="C00000"/>
                </a:solidFill>
              </a:rPr>
            </a:br>
            <a:endParaRPr lang="zh-TW" altLang="en-US" sz="5400"/>
          </a:p>
        </p:txBody>
      </p:sp>
    </p:spTree>
    <p:extLst>
      <p:ext uri="{BB962C8B-B14F-4D97-AF65-F5344CB8AC3E}">
        <p14:creationId xmlns:p14="http://schemas.microsoft.com/office/powerpoint/2010/main" val="150256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     學務處各組</a:t>
            </a:r>
            <a:r>
              <a:rPr lang="zh-TW" altLang="en-US" dirty="0"/>
              <a:t>長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000" dirty="0"/>
              <a:t>生教組   劉鎮銓   分機</a:t>
            </a:r>
            <a:r>
              <a:rPr lang="en-US" altLang="zh-TW" sz="4000" dirty="0"/>
              <a:t>-822</a:t>
            </a:r>
          </a:p>
          <a:p>
            <a:r>
              <a:rPr lang="zh-TW" altLang="en-US" sz="4000" dirty="0"/>
              <a:t>體衛組   翁姿婷   分機</a:t>
            </a:r>
            <a:r>
              <a:rPr lang="en-US" altLang="zh-TW" sz="4000" dirty="0"/>
              <a:t>-823</a:t>
            </a:r>
            <a:endParaRPr lang="zh-TW" altLang="en-US" sz="4000" dirty="0"/>
          </a:p>
          <a:p>
            <a:r>
              <a:rPr lang="zh-TW" altLang="en-US" sz="4000" dirty="0"/>
              <a:t>活動組   李玟逸   分機</a:t>
            </a:r>
            <a:r>
              <a:rPr lang="en-US" altLang="zh-TW" sz="4000" dirty="0"/>
              <a:t>-825</a:t>
            </a:r>
          </a:p>
          <a:p>
            <a:r>
              <a:rPr lang="zh-TW" altLang="en-US" sz="4000" dirty="0"/>
              <a:t>午餐執秘 胡曉雯   分機</a:t>
            </a:r>
            <a:r>
              <a:rPr lang="en-US" altLang="zh-TW" sz="4000" dirty="0"/>
              <a:t>-825</a:t>
            </a:r>
          </a:p>
          <a:p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3174107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49313" y="44625"/>
            <a:ext cx="8229600" cy="777875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學童上放學動線圖 </a:t>
            </a:r>
          </a:p>
        </p:txBody>
      </p:sp>
      <p:sp>
        <p:nvSpPr>
          <p:cNvPr id="6147" name="文字方塊 21"/>
          <p:cNvSpPr txBox="1">
            <a:spLocks noChangeArrowheads="1"/>
          </p:cNvSpPr>
          <p:nvPr/>
        </p:nvSpPr>
        <p:spPr bwMode="auto">
          <a:xfrm>
            <a:off x="4939105" y="822500"/>
            <a:ext cx="4687499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ts val="2400"/>
              </a:lnSpc>
              <a:spcBef>
                <a:spcPct val="0"/>
              </a:spcBef>
              <a:buNone/>
            </a:pPr>
            <a:r>
              <a:rPr kumimoji="0" lang="zh-TW" altLang="zh-TW" sz="16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一、本校出入口規劃三處：</a:t>
            </a:r>
          </a:p>
          <a:p>
            <a:pPr>
              <a:lnSpc>
                <a:spcPts val="2400"/>
              </a:lnSpc>
              <a:spcBef>
                <a:spcPct val="0"/>
              </a:spcBef>
              <a:buNone/>
            </a:pPr>
            <a:r>
              <a:rPr kumimoji="0" lang="en-US" altLang="zh-TW" sz="18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  1.</a:t>
            </a:r>
            <a:r>
              <a:rPr kumimoji="0" lang="zh-TW" altLang="zh-TW" sz="18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大門。</a:t>
            </a:r>
            <a:r>
              <a:rPr kumimoji="0" lang="en-US" altLang="zh-TW" sz="18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2.</a:t>
            </a:r>
            <a:r>
              <a:rPr kumimoji="0" lang="zh-TW" altLang="zh-TW" sz="18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東側門。</a:t>
            </a:r>
            <a:r>
              <a:rPr kumimoji="0" lang="en-US" altLang="zh-TW" sz="18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3.</a:t>
            </a:r>
            <a:r>
              <a:rPr kumimoji="0" lang="zh-TW" altLang="zh-TW" sz="18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西側門。</a:t>
            </a:r>
            <a:endParaRPr kumimoji="0" lang="zh-TW" altLang="zh-TW" sz="1600" b="0" dirty="0">
              <a:solidFill>
                <a:srgbClr val="00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2400"/>
              </a:lnSpc>
              <a:spcBef>
                <a:spcPct val="0"/>
              </a:spcBef>
              <a:buNone/>
            </a:pPr>
            <a:r>
              <a:rPr kumimoji="0" lang="zh-TW" altLang="zh-TW" sz="16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二、上</a:t>
            </a:r>
            <a:r>
              <a:rPr kumimoji="0" lang="zh-TW" altLang="en-US" sz="16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放</a:t>
            </a:r>
            <a:r>
              <a:rPr kumimoji="0" lang="zh-TW" altLang="zh-TW" sz="16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學時段：</a:t>
            </a:r>
          </a:p>
          <a:p>
            <a:pPr>
              <a:lnSpc>
                <a:spcPts val="2400"/>
              </a:lnSpc>
              <a:spcBef>
                <a:spcPct val="0"/>
              </a:spcBef>
              <a:buNone/>
            </a:pPr>
            <a:r>
              <a:rPr kumimoji="0" lang="en-US" altLang="zh-TW" sz="16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  1.</a:t>
            </a:r>
            <a:r>
              <a:rPr kumimoji="0" lang="zh-TW" altLang="zh-TW" sz="16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汽車接送區</a:t>
            </a:r>
            <a:r>
              <a:rPr kumimoji="0" lang="en-US" altLang="zh-TW" sz="16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 </a:t>
            </a:r>
            <a:r>
              <a:rPr kumimoji="0" lang="zh-TW" altLang="en-US" sz="16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</a:t>
            </a:r>
            <a:r>
              <a:rPr kumimoji="0" lang="zh-TW" altLang="zh-TW" sz="16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：大門西側、</a:t>
            </a:r>
            <a:r>
              <a:rPr kumimoji="0" lang="zh-TW" altLang="en-US" sz="16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餐車門</a:t>
            </a:r>
            <a:endParaRPr kumimoji="0" lang="zh-TW" altLang="zh-TW" sz="1600" b="0" dirty="0">
              <a:solidFill>
                <a:srgbClr val="00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2400"/>
              </a:lnSpc>
              <a:spcBef>
                <a:spcPct val="0"/>
              </a:spcBef>
              <a:buNone/>
            </a:pPr>
            <a:r>
              <a:rPr kumimoji="0" lang="en-US" altLang="zh-TW" sz="16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  2.</a:t>
            </a:r>
            <a:r>
              <a:rPr kumimoji="0" lang="zh-TW" altLang="zh-TW" sz="16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機車接送區</a:t>
            </a:r>
            <a:r>
              <a:rPr kumimoji="0" lang="en-US" altLang="zh-TW" sz="16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 </a:t>
            </a:r>
            <a:r>
              <a:rPr kumimoji="0" lang="zh-TW" altLang="en-US" sz="16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</a:t>
            </a:r>
            <a:r>
              <a:rPr kumimoji="0" lang="zh-TW" altLang="zh-TW" sz="16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：大門、東側門</a:t>
            </a:r>
            <a:r>
              <a:rPr kumimoji="0" lang="zh-TW" altLang="en-US" sz="16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、西側門</a:t>
            </a:r>
            <a:endParaRPr kumimoji="0" lang="zh-TW" altLang="zh-TW" sz="1600" b="0" dirty="0">
              <a:solidFill>
                <a:srgbClr val="00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2400"/>
              </a:lnSpc>
              <a:spcBef>
                <a:spcPct val="0"/>
              </a:spcBef>
              <a:buNone/>
            </a:pPr>
            <a:r>
              <a:rPr kumimoji="0" lang="zh-TW" altLang="zh-TW" sz="16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三、</a:t>
            </a:r>
            <a:r>
              <a:rPr kumimoji="0" lang="zh-TW" altLang="en-US" sz="16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安親班接送上車區</a:t>
            </a:r>
            <a:r>
              <a:rPr kumimoji="0" lang="zh-TW" altLang="zh-TW" sz="16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：</a:t>
            </a:r>
            <a:r>
              <a:rPr kumimoji="0" lang="zh-TW" altLang="en-US" sz="16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餐車門</a:t>
            </a:r>
            <a:endParaRPr kumimoji="0" lang="zh-TW" altLang="zh-TW" sz="1600" b="0" dirty="0">
              <a:solidFill>
                <a:srgbClr val="00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lnSpc>
                <a:spcPts val="2400"/>
              </a:lnSpc>
              <a:spcBef>
                <a:spcPct val="0"/>
              </a:spcBef>
              <a:buNone/>
            </a:pPr>
            <a:r>
              <a:rPr kumimoji="0" lang="en-US" altLang="zh-TW" sz="1600" b="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  </a:t>
            </a:r>
          </a:p>
          <a:p>
            <a:pPr>
              <a:lnSpc>
                <a:spcPts val="2400"/>
              </a:lnSpc>
              <a:spcBef>
                <a:spcPct val="0"/>
              </a:spcBef>
              <a:buNone/>
            </a:pPr>
            <a:r>
              <a:rPr kumimoji="0" lang="zh-TW" altLang="zh-TW" sz="1800" b="0" dirty="0">
                <a:solidFill>
                  <a:srgbClr val="FF0000"/>
                </a:solidFill>
                <a:latin typeface="Arial" panose="020B0604020202020204" pitchFamily="34" charset="0"/>
                <a:ea typeface="華康中圓體" panose="020F0509000000000000" pitchFamily="49" charset="-120"/>
              </a:rPr>
              <a:t>注意事項：</a:t>
            </a:r>
          </a:p>
          <a:p>
            <a:pPr>
              <a:lnSpc>
                <a:spcPts val="2400"/>
              </a:lnSpc>
              <a:spcBef>
                <a:spcPct val="0"/>
              </a:spcBef>
              <a:buNone/>
            </a:pPr>
            <a:r>
              <a:rPr kumimoji="0" lang="en-US" altLang="zh-TW" sz="1800" b="0" dirty="0">
                <a:solidFill>
                  <a:srgbClr val="FF0000"/>
                </a:solidFill>
                <a:latin typeface="Arial" panose="020B0604020202020204" pitchFamily="34" charset="0"/>
                <a:ea typeface="華康中圓體" panose="020F0509000000000000" pitchFamily="49" charset="-120"/>
              </a:rPr>
              <a:t>a.</a:t>
            </a:r>
            <a:r>
              <a:rPr kumimoji="0" lang="zh-TW" altLang="zh-TW" sz="1800" b="0" dirty="0">
                <a:solidFill>
                  <a:srgbClr val="FF0000"/>
                </a:solidFill>
                <a:latin typeface="Arial" panose="020B0604020202020204" pitchFamily="34" charset="0"/>
                <a:ea typeface="華康中圓體" panose="020F0509000000000000" pitchFamily="49" charset="-120"/>
              </a:rPr>
              <a:t>大門東側為教職員汽機車出入口，勿在此</a:t>
            </a:r>
            <a:r>
              <a:rPr kumimoji="0" lang="en-US" altLang="zh-TW" sz="1800" b="0" dirty="0">
                <a:solidFill>
                  <a:srgbClr val="FF0000"/>
                </a:solidFill>
                <a:latin typeface="Arial" panose="020B0604020202020204" pitchFamily="34" charset="0"/>
                <a:ea typeface="華康中圓體" panose="020F0509000000000000" pitchFamily="49" charset="-120"/>
              </a:rPr>
              <a:t> </a:t>
            </a:r>
            <a:r>
              <a:rPr kumimoji="0" lang="zh-TW" altLang="zh-TW" sz="1800" b="0" dirty="0">
                <a:solidFill>
                  <a:srgbClr val="FF0000"/>
                </a:solidFill>
                <a:latin typeface="Arial" panose="020B0604020202020204" pitchFamily="34" charset="0"/>
                <a:ea typeface="華康中圓體" panose="020F0509000000000000" pitchFamily="49" charset="-120"/>
              </a:rPr>
              <a:t>區域讓學童下車，避免發生危險。</a:t>
            </a:r>
          </a:p>
          <a:p>
            <a:pPr>
              <a:lnSpc>
                <a:spcPts val="2400"/>
              </a:lnSpc>
              <a:spcBef>
                <a:spcPct val="0"/>
              </a:spcBef>
              <a:buNone/>
            </a:pPr>
            <a:r>
              <a:rPr kumimoji="0" lang="en-US" altLang="zh-TW" sz="1800" b="0" dirty="0">
                <a:solidFill>
                  <a:srgbClr val="FF0000"/>
                </a:solidFill>
                <a:latin typeface="Arial" panose="020B0604020202020204" pitchFamily="34" charset="0"/>
                <a:ea typeface="華康中圓體" panose="020F0509000000000000" pitchFamily="49" charset="-120"/>
              </a:rPr>
              <a:t>b.</a:t>
            </a:r>
            <a:r>
              <a:rPr kumimoji="0" lang="zh-TW" altLang="zh-TW" sz="1800" b="0" dirty="0">
                <a:solidFill>
                  <a:srgbClr val="FF0000"/>
                </a:solidFill>
                <a:latin typeface="Arial" panose="020B0604020202020204" pitchFamily="34" charset="0"/>
                <a:ea typeface="華康中圓體" panose="020F0509000000000000" pitchFamily="49" charset="-120"/>
              </a:rPr>
              <a:t>西側門因交通流量大，請勿在此區進行汽車接送。</a:t>
            </a:r>
            <a:endParaRPr kumimoji="0" lang="en-US" altLang="zh-TW" sz="1800" b="0" dirty="0">
              <a:solidFill>
                <a:srgbClr val="FF0000"/>
              </a:solidFill>
              <a:latin typeface="Arial" panose="020B0604020202020204" pitchFamily="34" charset="0"/>
              <a:ea typeface="華康中圓體" panose="020F0509000000000000" pitchFamily="49" charset="-120"/>
            </a:endParaRPr>
          </a:p>
          <a:p>
            <a:pPr>
              <a:lnSpc>
                <a:spcPts val="2400"/>
              </a:lnSpc>
              <a:spcBef>
                <a:spcPct val="0"/>
              </a:spcBef>
              <a:buNone/>
            </a:pPr>
            <a:r>
              <a:rPr kumimoji="0" lang="en-US" altLang="zh-TW" sz="1800" b="0" dirty="0">
                <a:solidFill>
                  <a:srgbClr val="FF0000"/>
                </a:solidFill>
                <a:latin typeface="Arial" panose="020B0604020202020204" pitchFamily="34" charset="0"/>
                <a:ea typeface="華康中圓體" panose="020F0509000000000000" pitchFamily="49" charset="-120"/>
              </a:rPr>
              <a:t>c.</a:t>
            </a:r>
            <a:r>
              <a:rPr kumimoji="0" lang="zh-TW" altLang="zh-TW" sz="1800" b="0" dirty="0">
                <a:solidFill>
                  <a:srgbClr val="FF0000"/>
                </a:solidFill>
                <a:latin typeface="Arial" panose="020B0604020202020204" pitchFamily="34" charset="0"/>
                <a:ea typeface="華康中圓體" panose="020F0509000000000000" pitchFamily="49" charset="-120"/>
              </a:rPr>
              <a:t>家長駕駛汽、機車於接送區接送學童時，應接受本校交通導護人員的指揮引導，不可併排停車，並且在學童上</a:t>
            </a:r>
            <a:r>
              <a:rPr kumimoji="0" lang="en-US" altLang="zh-TW" sz="1800" b="0" dirty="0">
                <a:solidFill>
                  <a:srgbClr val="FF0000"/>
                </a:solidFill>
                <a:latin typeface="Arial" panose="020B0604020202020204" pitchFamily="34" charset="0"/>
                <a:ea typeface="華康中圓體" panose="020F0509000000000000" pitchFamily="49" charset="-120"/>
              </a:rPr>
              <a:t>(</a:t>
            </a:r>
            <a:r>
              <a:rPr kumimoji="0" lang="zh-TW" altLang="zh-TW" sz="1800" b="0" dirty="0">
                <a:solidFill>
                  <a:srgbClr val="FF0000"/>
                </a:solidFill>
                <a:latin typeface="Arial" panose="020B0604020202020204" pitchFamily="34" charset="0"/>
                <a:ea typeface="華康中圓體" panose="020F0509000000000000" pitchFamily="49" charset="-120"/>
              </a:rPr>
              <a:t>下</a:t>
            </a:r>
            <a:r>
              <a:rPr kumimoji="0" lang="en-US" altLang="zh-TW" sz="1800" b="0" dirty="0">
                <a:solidFill>
                  <a:srgbClr val="FF0000"/>
                </a:solidFill>
                <a:latin typeface="Arial" panose="020B0604020202020204" pitchFamily="34" charset="0"/>
                <a:ea typeface="華康中圓體" panose="020F0509000000000000" pitchFamily="49" charset="-120"/>
              </a:rPr>
              <a:t>)</a:t>
            </a:r>
            <a:r>
              <a:rPr kumimoji="0" lang="zh-TW" altLang="zh-TW" sz="1800" b="0" dirty="0">
                <a:solidFill>
                  <a:srgbClr val="FF0000"/>
                </a:solidFill>
                <a:latin typeface="Arial" panose="020B0604020202020204" pitchFamily="34" charset="0"/>
                <a:ea typeface="華康中圓體" panose="020F0509000000000000" pitchFamily="49" charset="-120"/>
              </a:rPr>
              <a:t>車後，盡速將車子駛離。</a:t>
            </a:r>
            <a:endParaRPr kumimoji="0" lang="en-US" altLang="zh-TW" sz="1800" b="0" dirty="0">
              <a:solidFill>
                <a:srgbClr val="FF0000"/>
              </a:solidFill>
              <a:latin typeface="Arial" panose="020B0604020202020204" pitchFamily="34" charset="0"/>
              <a:ea typeface="華康中圓體" panose="020F0509000000000000" pitchFamily="49" charset="-12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kumimoji="0" lang="zh-TW" altLang="en-US" sz="1600" b="0" dirty="0">
              <a:solidFill>
                <a:srgbClr val="000000"/>
              </a:solidFill>
              <a:latin typeface="Arial" panose="020B0604020202020204" pitchFamily="34" charset="0"/>
              <a:ea typeface="華康中圓體" panose="020F0509000000000000" pitchFamily="49" charset="-120"/>
            </a:endParaRPr>
          </a:p>
        </p:txBody>
      </p:sp>
      <p:grpSp>
        <p:nvGrpSpPr>
          <p:cNvPr id="6148" name="群組 1"/>
          <p:cNvGrpSpPr>
            <a:grpSpLocks/>
          </p:cNvGrpSpPr>
          <p:nvPr/>
        </p:nvGrpSpPr>
        <p:grpSpPr bwMode="auto">
          <a:xfrm>
            <a:off x="6703414" y="1681894"/>
            <a:ext cx="390525" cy="242888"/>
            <a:chOff x="4376738" y="3308032"/>
            <a:chExt cx="390525" cy="241935"/>
          </a:xfrm>
        </p:grpSpPr>
        <p:sp>
          <p:nvSpPr>
            <p:cNvPr id="14" name="矩形 13"/>
            <p:cNvSpPr/>
            <p:nvPr/>
          </p:nvSpPr>
          <p:spPr>
            <a:xfrm>
              <a:off x="4416426" y="3396583"/>
              <a:ext cx="350837" cy="153384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TW" altLang="en-US" b="0">
                <a:solidFill>
                  <a:srgbClr val="FDF58D"/>
                </a:solidFill>
                <a:latin typeface="Arial"/>
              </a:endParaRPr>
            </a:p>
          </p:txBody>
        </p:sp>
        <p:pic>
          <p:nvPicPr>
            <p:cNvPr id="6154" name="圖片 14" descr="C:\Users\user\AppData\Local\Microsoft\Windows\Temporary Internet Files\Content.IE5\4DPZ17EG\MC900445122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6738" y="3308032"/>
              <a:ext cx="270510" cy="224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49" name="群組 16"/>
          <p:cNvGrpSpPr>
            <a:grpSpLocks/>
          </p:cNvGrpSpPr>
          <p:nvPr/>
        </p:nvGrpSpPr>
        <p:grpSpPr bwMode="auto">
          <a:xfrm>
            <a:off x="6703413" y="2024133"/>
            <a:ext cx="387350" cy="255587"/>
            <a:chOff x="0" y="0"/>
            <a:chExt cx="387071" cy="256032"/>
          </a:xfrm>
        </p:grpSpPr>
        <p:sp>
          <p:nvSpPr>
            <p:cNvPr id="18" name="矩形 17"/>
            <p:cNvSpPr/>
            <p:nvPr/>
          </p:nvSpPr>
          <p:spPr>
            <a:xfrm>
              <a:off x="22209" y="109728"/>
              <a:ext cx="364862" cy="144715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TW" altLang="en-US" b="0">
                <a:solidFill>
                  <a:srgbClr val="FDF58D"/>
                </a:solidFill>
                <a:latin typeface="Arial"/>
              </a:endParaRPr>
            </a:p>
          </p:txBody>
        </p:sp>
        <p:pic>
          <p:nvPicPr>
            <p:cNvPr id="6152" name="圖片 18" descr="C:\Users\user\AppData\Local\Microsoft\Windows\Temporary Internet Files\Content.IE5\2SYK89BR\MC900326658[1].wm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6032" cy="256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圖片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9" y="722314"/>
            <a:ext cx="4600963" cy="573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98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8544" y="0"/>
            <a:ext cx="8229600" cy="927100"/>
          </a:xfrm>
        </p:spPr>
        <p:txBody>
          <a:bodyPr/>
          <a:lstStyle/>
          <a:p>
            <a:r>
              <a:rPr lang="zh-TW" altLang="en-US" dirty="0" smtClean="0"/>
              <a:t>   大門機車進出口  車頭朝外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70" y="960637"/>
            <a:ext cx="7141446" cy="5353669"/>
          </a:xfrm>
        </p:spPr>
      </p:pic>
      <p:sp>
        <p:nvSpPr>
          <p:cNvPr id="5" name="向上箭號 4"/>
          <p:cNvSpPr/>
          <p:nvPr/>
        </p:nvSpPr>
        <p:spPr bwMode="auto">
          <a:xfrm rot="2664420">
            <a:off x="7643318" y="4460705"/>
            <a:ext cx="623552" cy="1152128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kumimoji="0" lang="zh-TW" altLang="en-US" b="0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向下箭號 5"/>
          <p:cNvSpPr/>
          <p:nvPr/>
        </p:nvSpPr>
        <p:spPr bwMode="auto">
          <a:xfrm rot="6523294">
            <a:off x="2160050" y="3015758"/>
            <a:ext cx="401137" cy="92828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kumimoji="0" lang="zh-TW" altLang="en-US" b="0">
              <a:solidFill>
                <a:srgbClr val="000000"/>
              </a:solidFill>
              <a:ea typeface="+mn-ea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537176" y="4374386"/>
            <a:ext cx="10081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zh-TW" altLang="en-US" sz="6600" b="0" dirty="0">
                <a:solidFill>
                  <a:srgbClr val="000000"/>
                </a:solidFill>
                <a:ea typeface="+mn-ea"/>
              </a:rPr>
              <a:t>進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93038" y="2586970"/>
            <a:ext cx="10081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zh-TW" altLang="en-US" sz="6600" b="0" dirty="0">
                <a:solidFill>
                  <a:srgbClr val="000000"/>
                </a:solidFill>
                <a:ea typeface="+mn-ea"/>
              </a:rPr>
              <a:t>出</a:t>
            </a:r>
          </a:p>
        </p:txBody>
      </p:sp>
    </p:spTree>
    <p:extLst>
      <p:ext uri="{BB962C8B-B14F-4D97-AF65-F5344CB8AC3E}">
        <p14:creationId xmlns:p14="http://schemas.microsoft.com/office/powerpoint/2010/main" val="261922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文字方塊 27"/>
          <p:cNvSpPr txBox="1">
            <a:spLocks noChangeArrowheads="1"/>
          </p:cNvSpPr>
          <p:nvPr/>
        </p:nvSpPr>
        <p:spPr bwMode="auto">
          <a:xfrm>
            <a:off x="381000" y="-55563"/>
            <a:ext cx="8891588" cy="10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9pPr>
          </a:lstStyle>
          <a:p>
            <a:pPr algn="ctr"/>
            <a:r>
              <a:rPr lang="zh-TW" altLang="en-US" sz="40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機車依照出入口方向，車頭朝馬路停放</a:t>
            </a:r>
            <a:endParaRPr lang="en-US" altLang="zh-TW" sz="400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200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" t="31500" b="45621"/>
          <a:stretch/>
        </p:blipFill>
        <p:spPr>
          <a:xfrm>
            <a:off x="406156" y="764704"/>
            <a:ext cx="844574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圓角矩形 6"/>
          <p:cNvSpPr/>
          <p:nvPr/>
        </p:nvSpPr>
        <p:spPr bwMode="auto">
          <a:xfrm>
            <a:off x="6824664" y="1768476"/>
            <a:ext cx="1800225" cy="639763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kumimoji="0" lang="zh-TW" altLang="en-US" b="0" dirty="0">
                <a:solidFill>
                  <a:srgbClr val="00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機車由此進入</a:t>
            </a:r>
          </a:p>
        </p:txBody>
      </p:sp>
      <p:sp>
        <p:nvSpPr>
          <p:cNvPr id="8" name="圓角矩形 7"/>
          <p:cNvSpPr/>
          <p:nvPr/>
        </p:nvSpPr>
        <p:spPr bwMode="auto">
          <a:xfrm>
            <a:off x="3800476" y="3357563"/>
            <a:ext cx="1800225" cy="639762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kumimoji="0" lang="zh-TW" altLang="en-US" b="0" dirty="0">
                <a:solidFill>
                  <a:srgbClr val="00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機車由此出</a:t>
            </a:r>
          </a:p>
        </p:txBody>
      </p:sp>
      <p:grpSp>
        <p:nvGrpSpPr>
          <p:cNvPr id="18438" name="群組 14"/>
          <p:cNvGrpSpPr>
            <a:grpSpLocks/>
          </p:cNvGrpSpPr>
          <p:nvPr/>
        </p:nvGrpSpPr>
        <p:grpSpPr bwMode="auto">
          <a:xfrm>
            <a:off x="5097464" y="4076701"/>
            <a:ext cx="3455987" cy="2593975"/>
            <a:chOff x="4716016" y="4260157"/>
            <a:chExt cx="3456384" cy="2592873"/>
          </a:xfrm>
        </p:grpSpPr>
        <p:pic>
          <p:nvPicPr>
            <p:cNvPr id="18442" name="圖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4260157"/>
              <a:ext cx="3456384" cy="2592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向上箭號 5"/>
            <p:cNvSpPr/>
            <p:nvPr/>
          </p:nvSpPr>
          <p:spPr>
            <a:xfrm>
              <a:off x="6310049" y="5805725"/>
              <a:ext cx="206399" cy="791826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TW" altLang="en-US" b="0">
                <a:solidFill>
                  <a:srgbClr val="FDF58D"/>
                </a:solidFill>
                <a:latin typeface="Arial"/>
              </a:endParaRPr>
            </a:p>
          </p:txBody>
        </p:sp>
      </p:grpSp>
      <p:grpSp>
        <p:nvGrpSpPr>
          <p:cNvPr id="18439" name="群組 13"/>
          <p:cNvGrpSpPr>
            <a:grpSpLocks/>
          </p:cNvGrpSpPr>
          <p:nvPr/>
        </p:nvGrpSpPr>
        <p:grpSpPr bwMode="auto">
          <a:xfrm>
            <a:off x="1065214" y="4149725"/>
            <a:ext cx="3455987" cy="2592388"/>
            <a:chOff x="172474" y="4286901"/>
            <a:chExt cx="3456384" cy="2592873"/>
          </a:xfrm>
        </p:grpSpPr>
        <p:pic>
          <p:nvPicPr>
            <p:cNvPr id="18440" name="圖片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474" y="4286901"/>
              <a:ext cx="3456384" cy="2592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右彎箭號 11"/>
            <p:cNvSpPr/>
            <p:nvPr/>
          </p:nvSpPr>
          <p:spPr>
            <a:xfrm flipH="1">
              <a:off x="1901460" y="5445993"/>
              <a:ext cx="647774" cy="719273"/>
            </a:xfrm>
            <a:prstGeom prst="bentArrow">
              <a:avLst>
                <a:gd name="adj1" fmla="val 20736"/>
                <a:gd name="adj2" fmla="val 14820"/>
                <a:gd name="adj3" fmla="val 25000"/>
                <a:gd name="adj4" fmla="val 4375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zh-TW" altLang="en-US" b="0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039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文字方塊 27"/>
          <p:cNvSpPr txBox="1">
            <a:spLocks noChangeArrowheads="1"/>
          </p:cNvSpPr>
          <p:nvPr/>
        </p:nvSpPr>
        <p:spPr bwMode="auto">
          <a:xfrm>
            <a:off x="363537" y="77789"/>
            <a:ext cx="88915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9pPr>
          </a:lstStyle>
          <a:p>
            <a:pPr>
              <a:defRPr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東側門右側機車停放區  車頭朝外</a:t>
            </a:r>
            <a:endParaRPr lang="en-US" altLang="zh-TW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83" y="980728"/>
            <a:ext cx="7236296" cy="5424774"/>
          </a:xfrm>
          <a:prstGeom prst="rect">
            <a:avLst/>
          </a:prstGeom>
        </p:spPr>
      </p:pic>
      <p:cxnSp>
        <p:nvCxnSpPr>
          <p:cNvPr id="4" name="直線單箭頭接點 3"/>
          <p:cNvCxnSpPr/>
          <p:nvPr/>
        </p:nvCxnSpPr>
        <p:spPr>
          <a:xfrm>
            <a:off x="4809332" y="3933056"/>
            <a:ext cx="1655837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V="1">
            <a:off x="7985938" y="3913220"/>
            <a:ext cx="855365" cy="8384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flipV="1">
            <a:off x="249029" y="3734804"/>
            <a:ext cx="1056665" cy="29344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>
            <a:off x="1496617" y="3889132"/>
            <a:ext cx="3312715" cy="43925"/>
          </a:xfrm>
          <a:prstGeom prst="straightConnector1">
            <a:avLst/>
          </a:prstGeom>
          <a:ln w="762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776709" y="4107449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altLang="zh-TW" b="0" dirty="0">
                <a:solidFill>
                  <a:prstClr val="black"/>
                </a:solidFill>
                <a:ea typeface="新細明體" panose="02020500000000000000" pitchFamily="18" charset="-120"/>
              </a:rPr>
              <a:t> </a:t>
            </a:r>
            <a:r>
              <a:rPr kumimoji="0"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藍色區勿停放</a:t>
            </a:r>
          </a:p>
        </p:txBody>
      </p:sp>
    </p:spTree>
    <p:extLst>
      <p:ext uri="{BB962C8B-B14F-4D97-AF65-F5344CB8AC3E}">
        <p14:creationId xmlns:p14="http://schemas.microsoft.com/office/powerpoint/2010/main" val="198673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文字方塊 27"/>
          <p:cNvSpPr txBox="1">
            <a:spLocks noChangeArrowheads="1"/>
          </p:cNvSpPr>
          <p:nvPr/>
        </p:nvSpPr>
        <p:spPr bwMode="auto">
          <a:xfrm>
            <a:off x="363537" y="77789"/>
            <a:ext cx="88915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9pPr>
          </a:lstStyle>
          <a:p>
            <a:pPr>
              <a:defRPr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東側門右側機車停放區  車頭朝外</a:t>
            </a:r>
            <a:endParaRPr lang="en-US" altLang="zh-TW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08" y="836713"/>
            <a:ext cx="7524328" cy="5640701"/>
          </a:xfrm>
          <a:prstGeom prst="rect">
            <a:avLst/>
          </a:prstGeom>
        </p:spPr>
      </p:pic>
      <p:cxnSp>
        <p:nvCxnSpPr>
          <p:cNvPr id="4" name="直線單箭頭接點 3"/>
          <p:cNvCxnSpPr/>
          <p:nvPr/>
        </p:nvCxnSpPr>
        <p:spPr>
          <a:xfrm flipH="1">
            <a:off x="1865736" y="4149080"/>
            <a:ext cx="7083201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90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文字方塊 27"/>
          <p:cNvSpPr txBox="1">
            <a:spLocks noChangeArrowheads="1"/>
          </p:cNvSpPr>
          <p:nvPr/>
        </p:nvSpPr>
        <p:spPr bwMode="auto">
          <a:xfrm>
            <a:off x="363537" y="77789"/>
            <a:ext cx="88915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9pPr>
          </a:lstStyle>
          <a:p>
            <a:pPr>
              <a:defRPr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東側門左側機車停放區  車頭朝外</a:t>
            </a:r>
            <a:endParaRPr lang="en-US" altLang="zh-TW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17" y="908720"/>
            <a:ext cx="6966173" cy="5222274"/>
          </a:xfrm>
          <a:prstGeom prst="rect">
            <a:avLst/>
          </a:prstGeom>
        </p:spPr>
      </p:pic>
      <p:cxnSp>
        <p:nvCxnSpPr>
          <p:cNvPr id="4" name="直線單箭頭接點 3"/>
          <p:cNvCxnSpPr/>
          <p:nvPr/>
        </p:nvCxnSpPr>
        <p:spPr>
          <a:xfrm flipV="1">
            <a:off x="5097016" y="3140968"/>
            <a:ext cx="72008" cy="2448272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2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文字方塊 27"/>
          <p:cNvSpPr txBox="1">
            <a:spLocks noChangeArrowheads="1"/>
          </p:cNvSpPr>
          <p:nvPr/>
        </p:nvSpPr>
        <p:spPr bwMode="auto">
          <a:xfrm>
            <a:off x="363537" y="77789"/>
            <a:ext cx="88915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圓體" panose="020F0509000000000000" pitchFamily="49" charset="-120"/>
              </a:defRPr>
            </a:lvl9pPr>
          </a:lstStyle>
          <a:p>
            <a:pPr>
              <a:defRPr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汽車停放區  盡量往前停靠</a:t>
            </a:r>
            <a:endParaRPr lang="en-US" altLang="zh-TW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33" y="1015751"/>
            <a:ext cx="7206667" cy="5402563"/>
          </a:xfrm>
          <a:prstGeom prst="rect">
            <a:avLst/>
          </a:prstGeom>
        </p:spPr>
      </p:pic>
      <p:cxnSp>
        <p:nvCxnSpPr>
          <p:cNvPr id="4" name="直線單箭頭接點 3"/>
          <p:cNvCxnSpPr/>
          <p:nvPr/>
        </p:nvCxnSpPr>
        <p:spPr>
          <a:xfrm flipH="1" flipV="1">
            <a:off x="3584848" y="2780928"/>
            <a:ext cx="1512168" cy="2088232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29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/>
          <p:cNvSpPr/>
          <p:nvPr/>
        </p:nvSpPr>
        <p:spPr bwMode="auto">
          <a:xfrm>
            <a:off x="8116203" y="1412431"/>
            <a:ext cx="1454844" cy="1336104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atinLnBrk="1">
              <a:defRPr/>
            </a:pPr>
            <a:endParaRPr lang="zh-TW" altLang="en-US" b="0">
              <a:solidFill>
                <a:srgbClr val="000000"/>
              </a:solidFill>
              <a:latin typeface="Corbel" panose="020B0503020204020204"/>
              <a:ea typeface="新細明體" panose="02020500000000000000" pitchFamily="18" charset="-120"/>
            </a:endParaRPr>
          </a:p>
        </p:txBody>
      </p:sp>
      <p:sp>
        <p:nvSpPr>
          <p:cNvPr id="6" name="橢圓 5"/>
          <p:cNvSpPr/>
          <p:nvPr/>
        </p:nvSpPr>
        <p:spPr bwMode="auto">
          <a:xfrm>
            <a:off x="5733976" y="1436317"/>
            <a:ext cx="1454844" cy="1336104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atinLnBrk="1">
              <a:defRPr/>
            </a:pPr>
            <a:endParaRPr lang="zh-TW" altLang="en-US" b="0">
              <a:solidFill>
                <a:srgbClr val="000000"/>
              </a:solidFill>
              <a:latin typeface="Corbel" panose="020B0503020204020204"/>
              <a:ea typeface="新細明體" panose="02020500000000000000" pitchFamily="18" charset="-120"/>
            </a:endParaRPr>
          </a:p>
        </p:txBody>
      </p:sp>
      <p:sp>
        <p:nvSpPr>
          <p:cNvPr id="5" name="橢圓 4"/>
          <p:cNvSpPr/>
          <p:nvPr/>
        </p:nvSpPr>
        <p:spPr bwMode="auto">
          <a:xfrm>
            <a:off x="3351749" y="1460980"/>
            <a:ext cx="1454844" cy="1336104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atinLnBrk="1">
              <a:defRPr/>
            </a:pPr>
            <a:endParaRPr lang="zh-TW" altLang="en-US" b="0">
              <a:solidFill>
                <a:srgbClr val="000000"/>
              </a:solidFill>
              <a:latin typeface="Corbel" panose="020B0503020204020204"/>
              <a:ea typeface="新細明體" panose="02020500000000000000" pitchFamily="18" charset="-120"/>
            </a:endParaRPr>
          </a:p>
        </p:txBody>
      </p:sp>
      <p:sp>
        <p:nvSpPr>
          <p:cNvPr id="2" name="橢圓 1"/>
          <p:cNvSpPr/>
          <p:nvPr/>
        </p:nvSpPr>
        <p:spPr bwMode="auto">
          <a:xfrm>
            <a:off x="920552" y="1412431"/>
            <a:ext cx="1454844" cy="1336104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atinLnBrk="1">
              <a:defRPr/>
            </a:pPr>
            <a:endParaRPr lang="zh-TW" altLang="en-US" b="0">
              <a:solidFill>
                <a:srgbClr val="000000"/>
              </a:solidFill>
              <a:latin typeface="Corbel" panose="020B0503020204020204"/>
              <a:ea typeface="新細明體" panose="02020500000000000000" pitchFamily="18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992064" y="994158"/>
            <a:ext cx="8424935" cy="1802926"/>
          </a:xfrm>
        </p:spPr>
        <p:txBody>
          <a:bodyPr rtlCol="0">
            <a:normAutofit fontScale="90000"/>
          </a:bodyPr>
          <a:lstStyle/>
          <a:p>
            <a:pPr algn="dist" eaLnBrk="1" fontAlgn="auto" hangingPunct="1">
              <a:spcAft>
                <a:spcPts val="0"/>
              </a:spcAft>
              <a:defRPr/>
            </a:pPr>
            <a:r>
              <a:rPr lang="zh-TW" altLang="en-US" sz="9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anose="020B0604030504040204" pitchFamily="34" charset="-120"/>
                <a:cs typeface="+mj-cs"/>
              </a:rPr>
              <a:t>校長辦學理念與發展願景</a:t>
            </a:r>
            <a:endParaRPr lang="zh-TW" altLang="en-US" sz="9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628680" y="2748535"/>
            <a:ext cx="71287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zh-TW" altLang="zh-TW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教無類，因材施教</a:t>
            </a:r>
            <a:endParaRPr lang="en-US" altLang="zh-TW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教育無他，愛與榜樣而已</a:t>
            </a:r>
            <a:endParaRPr lang="zh-TW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968274" y="6397691"/>
            <a:ext cx="3015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defRPr/>
            </a:pPr>
            <a:r>
              <a:rPr lang="zh-TW" altLang="en-US" sz="2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臺南市東區裕文國小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73" y="6397691"/>
            <a:ext cx="454740" cy="456055"/>
          </a:xfrm>
          <a:prstGeom prst="rect">
            <a:avLst/>
          </a:prstGeom>
        </p:spPr>
      </p:pic>
      <p:sp>
        <p:nvSpPr>
          <p:cNvPr id="12" name="文字方塊 3"/>
          <p:cNvSpPr txBox="1">
            <a:spLocks noChangeArrowheads="1"/>
          </p:cNvSpPr>
          <p:nvPr/>
        </p:nvSpPr>
        <p:spPr bwMode="auto">
          <a:xfrm>
            <a:off x="1530315" y="5641256"/>
            <a:ext cx="7306197" cy="707886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4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立足府城</a:t>
            </a:r>
            <a:r>
              <a:rPr lang="zh-TW" altLang="zh-TW" sz="4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放眼台灣</a:t>
            </a:r>
            <a:r>
              <a:rPr lang="zh-TW" altLang="zh-TW" sz="4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邁向全球</a:t>
            </a:r>
          </a:p>
        </p:txBody>
      </p:sp>
    </p:spTree>
    <p:extLst>
      <p:ext uri="{BB962C8B-B14F-4D97-AF65-F5344CB8AC3E}">
        <p14:creationId xmlns:p14="http://schemas.microsoft.com/office/powerpoint/2010/main" val="413712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992560" y="260649"/>
            <a:ext cx="80648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zh-TW" altLang="en-US" sz="60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週二下午</a:t>
            </a:r>
            <a:r>
              <a:rPr kumimoji="0" lang="en-US" altLang="zh-TW" sz="60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4:00</a:t>
            </a:r>
          </a:p>
          <a:p>
            <a:pPr algn="ctr"/>
            <a:r>
              <a:rPr kumimoji="0" lang="zh-TW" altLang="en-US" sz="60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週三中午</a:t>
            </a:r>
            <a:r>
              <a:rPr kumimoji="0" lang="en-US" altLang="zh-TW" sz="60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12:40</a:t>
            </a:r>
          </a:p>
          <a:p>
            <a:pPr algn="ctr"/>
            <a:r>
              <a:rPr kumimoji="0" lang="zh-TW" altLang="en-US" sz="60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為一</a:t>
            </a:r>
            <a:r>
              <a:rPr kumimoji="0" lang="en-US" altLang="zh-TW" sz="60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kumimoji="0" lang="zh-TW" altLang="en-US" sz="60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六年級</a:t>
            </a:r>
            <a:endParaRPr kumimoji="0" lang="en-US" altLang="zh-TW" sz="6000" b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kumimoji="0" lang="zh-TW" altLang="en-US" sz="60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全校大放學時間</a:t>
            </a:r>
            <a:endParaRPr kumimoji="0" lang="en-US" altLang="zh-TW" sz="6000" b="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kumimoji="0" lang="zh-TW" altLang="en-US" sz="60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請盡量</a:t>
            </a:r>
            <a:r>
              <a:rPr kumimoji="0" lang="zh-TW" altLang="en-US" sz="6000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「騎機車」</a:t>
            </a:r>
            <a:r>
              <a:rPr kumimoji="0" lang="zh-TW" altLang="en-US" sz="6000" b="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接送</a:t>
            </a:r>
          </a:p>
        </p:txBody>
      </p:sp>
    </p:spTree>
    <p:extLst>
      <p:ext uri="{BB962C8B-B14F-4D97-AF65-F5344CB8AC3E}">
        <p14:creationId xmlns:p14="http://schemas.microsoft.com/office/powerpoint/2010/main" val="231783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-242888"/>
            <a:ext cx="3384550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171450"/>
            <a:ext cx="304165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1" y="2565401"/>
            <a:ext cx="724852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155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8" y="692150"/>
            <a:ext cx="9289156" cy="6049218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交通安全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lnSpc>
                <a:spcPct val="120000"/>
              </a:lnSpc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請多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讓孩子走一段路上學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1" indent="0">
              <a:lnSpc>
                <a:spcPct val="120000"/>
              </a:lnSpc>
              <a:buNone/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為了您及貴子弟的安全。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上放學時段，學校周圍道路請配合不要並排停車及迴轉。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騎乘機車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包含機器腳踏車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請戴安全帽。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請不要在裕信路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西側小門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讓學童上下車。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在車內先裝備好，盡速下車，以免造成用路阻塞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lnSpc>
                <a:spcPct val="120000"/>
              </a:lnSpc>
              <a:defRPr/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雨天汽車接送不要停車幫孩子撐傘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728663" y="-387350"/>
            <a:ext cx="7886700" cy="1325563"/>
          </a:xfrm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rgbClr val="7030A0"/>
                </a:solidFill>
              </a:rPr>
              <a:t>宣導事項</a:t>
            </a:r>
          </a:p>
        </p:txBody>
      </p:sp>
    </p:spTree>
    <p:extLst>
      <p:ext uri="{BB962C8B-B14F-4D97-AF65-F5344CB8AC3E}">
        <p14:creationId xmlns:p14="http://schemas.microsoft.com/office/powerpoint/2010/main" val="228532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>
          <a:xfrm>
            <a:off x="920750" y="-315913"/>
            <a:ext cx="7886700" cy="1325563"/>
          </a:xfrm>
        </p:spPr>
        <p:txBody>
          <a:bodyPr/>
          <a:lstStyle/>
          <a:p>
            <a:r>
              <a:rPr lang="zh-TW" altLang="en-US" smtClean="0">
                <a:solidFill>
                  <a:srgbClr val="7030A0"/>
                </a:solidFill>
              </a:rPr>
              <a:t>宣導事項</a:t>
            </a:r>
            <a:endParaRPr lang="zh-TW" altLang="en-US" smtClean="0"/>
          </a:p>
        </p:txBody>
      </p:sp>
      <p:pic>
        <p:nvPicPr>
          <p:cNvPr id="30723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7" b="15604"/>
          <a:stretch>
            <a:fillRect/>
          </a:stretch>
        </p:blipFill>
        <p:spPr>
          <a:xfrm>
            <a:off x="1712913" y="692150"/>
            <a:ext cx="6769100" cy="5881688"/>
          </a:xfrm>
        </p:spPr>
      </p:pic>
    </p:spTree>
    <p:extLst>
      <p:ext uri="{BB962C8B-B14F-4D97-AF65-F5344CB8AC3E}">
        <p14:creationId xmlns:p14="http://schemas.microsoft.com/office/powerpoint/2010/main" val="504123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/>
          <p:cNvSpPr>
            <a:spLocks noGrp="1"/>
          </p:cNvSpPr>
          <p:nvPr>
            <p:ph type="title"/>
          </p:nvPr>
        </p:nvSpPr>
        <p:spPr>
          <a:xfrm>
            <a:off x="1009650" y="-242888"/>
            <a:ext cx="7886700" cy="1325563"/>
          </a:xfrm>
        </p:spPr>
        <p:txBody>
          <a:bodyPr/>
          <a:lstStyle/>
          <a:p>
            <a:r>
              <a:rPr lang="zh-TW" altLang="en-US" smtClean="0">
                <a:solidFill>
                  <a:srgbClr val="7030A0"/>
                </a:solidFill>
              </a:rPr>
              <a:t>宣導事項</a:t>
            </a:r>
            <a:endParaRPr lang="zh-TW" altLang="en-US" smtClean="0"/>
          </a:p>
        </p:txBody>
      </p:sp>
      <p:pic>
        <p:nvPicPr>
          <p:cNvPr id="31747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313" y="765176"/>
            <a:ext cx="9936163" cy="5489575"/>
          </a:xfrm>
        </p:spPr>
      </p:pic>
    </p:spTree>
    <p:extLst>
      <p:ext uri="{BB962C8B-B14F-4D97-AF65-F5344CB8AC3E}">
        <p14:creationId xmlns:p14="http://schemas.microsoft.com/office/powerpoint/2010/main" val="3847136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8229600" cy="927100"/>
          </a:xfrm>
        </p:spPr>
        <p:txBody>
          <a:bodyPr/>
          <a:lstStyle/>
          <a:p>
            <a:pPr algn="ctr"/>
            <a:r>
              <a:rPr lang="zh-TW" altLang="en-US" dirty="0" smtClean="0"/>
              <a:t> 健 康 體 位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034" y="1052736"/>
            <a:ext cx="7854766" cy="5735144"/>
          </a:xfrm>
        </p:spPr>
      </p:pic>
    </p:spTree>
    <p:extLst>
      <p:ext uri="{BB962C8B-B14F-4D97-AF65-F5344CB8AC3E}">
        <p14:creationId xmlns:p14="http://schemas.microsoft.com/office/powerpoint/2010/main" val="322629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0"/>
            <a:ext cx="8229600" cy="927100"/>
          </a:xfrm>
        </p:spPr>
        <p:txBody>
          <a:bodyPr/>
          <a:lstStyle/>
          <a:p>
            <a:pPr algn="ctr"/>
            <a:r>
              <a:rPr lang="zh-TW" altLang="en-US" dirty="0" smtClean="0"/>
              <a:t> 健 康 體 位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776" y="836712"/>
            <a:ext cx="4608512" cy="6518816"/>
          </a:xfrm>
        </p:spPr>
      </p:pic>
    </p:spTree>
    <p:extLst>
      <p:ext uri="{BB962C8B-B14F-4D97-AF65-F5344CB8AC3E}">
        <p14:creationId xmlns:p14="http://schemas.microsoft.com/office/powerpoint/2010/main" val="295529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0"/>
            <a:ext cx="8229600" cy="927100"/>
          </a:xfrm>
        </p:spPr>
        <p:txBody>
          <a:bodyPr/>
          <a:lstStyle/>
          <a:p>
            <a:pPr algn="ctr"/>
            <a:r>
              <a:rPr lang="zh-TW" altLang="en-US" dirty="0" smtClean="0"/>
              <a:t> 健 康 體 位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776" y="836712"/>
            <a:ext cx="4320480" cy="6118170"/>
          </a:xfrm>
        </p:spPr>
      </p:pic>
    </p:spTree>
    <p:extLst>
      <p:ext uri="{BB962C8B-B14F-4D97-AF65-F5344CB8AC3E}">
        <p14:creationId xmlns:p14="http://schemas.microsoft.com/office/powerpoint/2010/main" val="316313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99392"/>
            <a:ext cx="8229600" cy="927100"/>
          </a:xfrm>
        </p:spPr>
        <p:txBody>
          <a:bodyPr/>
          <a:lstStyle/>
          <a:p>
            <a:r>
              <a:rPr lang="zh-TW" altLang="en-US" dirty="0" smtClean="0"/>
              <a:t>宣導事項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6712"/>
            <a:ext cx="8229600" cy="5688632"/>
          </a:xfrm>
        </p:spPr>
        <p:txBody>
          <a:bodyPr/>
          <a:lstStyle/>
          <a:p>
            <a:pPr>
              <a:lnSpc>
                <a:spcPts val="3300"/>
              </a:lnSpc>
            </a:pPr>
            <a:r>
              <a:rPr lang="zh-TW" altLang="en-US" sz="2400" dirty="0"/>
              <a:t>流行傳染病預防</a:t>
            </a:r>
            <a:endParaRPr lang="en-US" altLang="zh-TW" sz="2400" dirty="0"/>
          </a:p>
          <a:p>
            <a:pPr lvl="1">
              <a:lnSpc>
                <a:spcPts val="3300"/>
              </a:lnSpc>
            </a:pPr>
            <a:r>
              <a:rPr lang="zh-TW" altLang="en-US" sz="2400" dirty="0"/>
              <a:t>新型流感、腸病毒在秋冬之際是流行期，請注意居家衛生，勤洗手，並定期做消毒工作。</a:t>
            </a:r>
            <a:endParaRPr lang="en-US" altLang="zh-TW" sz="2400" dirty="0"/>
          </a:p>
          <a:p>
            <a:pPr lvl="1">
              <a:lnSpc>
                <a:spcPts val="3300"/>
              </a:lnSpc>
            </a:pPr>
            <a:r>
              <a:rPr lang="zh-TW" altLang="en-US" sz="2400" dirty="0"/>
              <a:t>落實居家孳生源清除工作，共同防治登革熱。</a:t>
            </a:r>
            <a:endParaRPr lang="en-US" altLang="zh-TW" sz="2400" dirty="0"/>
          </a:p>
          <a:p>
            <a:pPr lvl="1">
              <a:lnSpc>
                <a:spcPts val="3300"/>
              </a:lnSpc>
            </a:pPr>
            <a:r>
              <a:rPr lang="zh-TW" altLang="en-US" sz="2400" dirty="0"/>
              <a:t>確實配合政府的防疫措施。</a:t>
            </a:r>
            <a:endParaRPr lang="en-US" altLang="zh-TW" sz="2400" dirty="0"/>
          </a:p>
          <a:p>
            <a:pPr marL="457200" lvl="1" indent="0">
              <a:lnSpc>
                <a:spcPts val="3300"/>
              </a:lnSpc>
              <a:buNone/>
            </a:pPr>
            <a:r>
              <a:rPr lang="en-US" altLang="zh-TW" sz="2400" dirty="0">
                <a:solidFill>
                  <a:srgbClr val="C00000"/>
                </a:solidFill>
              </a:rPr>
              <a:t>※</a:t>
            </a:r>
            <a:r>
              <a:rPr lang="zh-TW" altLang="en-US" sz="2400" dirty="0">
                <a:solidFill>
                  <a:srgbClr val="C00000"/>
                </a:solidFill>
              </a:rPr>
              <a:t>學童如有發燒現象，請在家休養，確診為傳染性疾病，請主動告知班級導師。</a:t>
            </a:r>
            <a:endParaRPr lang="en-US" altLang="zh-TW" sz="2400" dirty="0">
              <a:solidFill>
                <a:srgbClr val="C00000"/>
              </a:solidFill>
            </a:endParaRPr>
          </a:p>
          <a:p>
            <a:pPr>
              <a:lnSpc>
                <a:spcPts val="3300"/>
              </a:lnSpc>
            </a:pPr>
            <a:r>
              <a:rPr lang="zh-TW" altLang="en-US" sz="2800" b="1" dirty="0">
                <a:solidFill>
                  <a:srgbClr val="0070C0"/>
                </a:solidFill>
              </a:rPr>
              <a:t>交通導護志工及資源回收志工</a:t>
            </a:r>
            <a:endParaRPr lang="en-US" altLang="zh-TW" sz="2800" b="1" dirty="0">
              <a:solidFill>
                <a:srgbClr val="0070C0"/>
              </a:solidFill>
            </a:endParaRPr>
          </a:p>
          <a:p>
            <a:pPr lvl="1">
              <a:lnSpc>
                <a:spcPts val="3300"/>
              </a:lnSpc>
            </a:pPr>
            <a:r>
              <a:rPr lang="zh-TW" altLang="en-US" sz="2400" dirty="0"/>
              <a:t>歡迎各位家長加入本校</a:t>
            </a:r>
            <a:r>
              <a:rPr lang="zh-TW" altLang="en-US" sz="2400" b="1" dirty="0">
                <a:solidFill>
                  <a:srgbClr val="FF0000"/>
                </a:solidFill>
              </a:rPr>
              <a:t>交通導護志工</a:t>
            </a:r>
            <a:r>
              <a:rPr lang="zh-TW" altLang="en-US" sz="2400" dirty="0"/>
              <a:t>行列，提供人力的支援，為孩子營造一個安全的上下學環境。</a:t>
            </a:r>
            <a:endParaRPr lang="en-US" altLang="zh-TW" sz="2400" dirty="0"/>
          </a:p>
          <a:p>
            <a:pPr marL="457200" lvl="1" indent="0">
              <a:buNone/>
            </a:pP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59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9" descr="event_0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4857751"/>
            <a:ext cx="1655762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圖片 10" descr="school_03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9" y="4429126"/>
            <a:ext cx="20161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副標題 2"/>
          <p:cNvSpPr txBox="1">
            <a:spLocks/>
          </p:cNvSpPr>
          <p:nvPr/>
        </p:nvSpPr>
        <p:spPr bwMode="auto">
          <a:xfrm>
            <a:off x="738188" y="1285876"/>
            <a:ext cx="82153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1" tIns="45639" rIns="91271" bIns="45639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kumimoji="0" lang="en-US" altLang="zh-TW" sz="4000" dirty="0">
              <a:ln w="31550" cmpd="sng">
                <a:gradFill>
                  <a:gsLst>
                    <a:gs pos="70000">
                      <a:srgbClr val="2D2D8A">
                        <a:shade val="50000"/>
                        <a:satMod val="190000"/>
                      </a:srgbClr>
                    </a:gs>
                    <a:gs pos="0">
                      <a:srgbClr val="2D2D8A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01" name="副標題 5"/>
          <p:cNvSpPr>
            <a:spLocks noGrp="1"/>
          </p:cNvSpPr>
          <p:nvPr>
            <p:ph type="subTitle" idx="1"/>
          </p:nvPr>
        </p:nvSpPr>
        <p:spPr>
          <a:xfrm>
            <a:off x="1238251" y="2214564"/>
            <a:ext cx="7000875" cy="1285875"/>
          </a:xfrm>
        </p:spPr>
        <p:txBody>
          <a:bodyPr/>
          <a:lstStyle/>
          <a:p>
            <a:r>
              <a:rPr lang="zh-TW" altLang="en-US" sz="6000" b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總務處工作報告</a:t>
            </a:r>
          </a:p>
        </p:txBody>
      </p:sp>
    </p:spTree>
    <p:extLst>
      <p:ext uri="{BB962C8B-B14F-4D97-AF65-F5344CB8AC3E}">
        <p14:creationId xmlns:p14="http://schemas.microsoft.com/office/powerpoint/2010/main" val="417276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資料庫圖表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23" b="-2847"/>
          <a:stretch>
            <a:fillRect/>
          </a:stretch>
        </p:blipFill>
        <p:spPr bwMode="auto">
          <a:xfrm>
            <a:off x="488504" y="0"/>
            <a:ext cx="8980425" cy="36256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7"/>
          <p:cNvSpPr>
            <a:spLocks noChangeArrowheads="1"/>
          </p:cNvSpPr>
          <p:nvPr/>
        </p:nvSpPr>
        <p:spPr bwMode="auto">
          <a:xfrm>
            <a:off x="1712640" y="3789040"/>
            <a:ext cx="6892194" cy="2677656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一、教育是以</a:t>
            </a: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孩子</a:t>
            </a:r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為中心</a:t>
            </a:r>
          </a:p>
          <a:p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二、賦權增能，強化教學專業</a:t>
            </a:r>
          </a:p>
          <a:p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三、創新教學，發展校本課程</a:t>
            </a:r>
          </a:p>
          <a:p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四、營造溫馨友善安全的校園</a:t>
            </a:r>
          </a:p>
          <a:p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五、凝聚能量，追求卓越績效</a:t>
            </a:r>
          </a:p>
          <a:p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六、整合資源，建構學校與社區共榮</a:t>
            </a:r>
          </a:p>
          <a:p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七、立足府城，放眼台灣，邁向全球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963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873125" y="404813"/>
            <a:ext cx="8229600" cy="1143000"/>
          </a:xfrm>
        </p:spPr>
        <p:txBody>
          <a:bodyPr/>
          <a:lstStyle/>
          <a:p>
            <a:r>
              <a:rPr lang="zh-TW" altLang="en-US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總務處人員</a:t>
            </a:r>
          </a:p>
        </p:txBody>
      </p:sp>
      <p:sp>
        <p:nvSpPr>
          <p:cNvPr id="6147" name="內容版面配置區 2"/>
          <p:cNvSpPr>
            <a:spLocks noGrp="1"/>
          </p:cNvSpPr>
          <p:nvPr>
            <p:ph idx="1"/>
          </p:nvPr>
        </p:nvSpPr>
        <p:spPr>
          <a:xfrm>
            <a:off x="873125" y="2133600"/>
            <a:ext cx="8229600" cy="3024188"/>
          </a:xfrm>
        </p:spPr>
        <p:txBody>
          <a:bodyPr/>
          <a:lstStyle/>
          <a:p>
            <a:r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總務主任：林士郁  </a:t>
            </a:r>
            <a:r>
              <a:rPr lang="en-US" altLang="zh-TW" smtClean="0">
                <a:latin typeface="標楷體" panose="03000509000000000000" pitchFamily="65" charset="-120"/>
                <a:ea typeface="標楷體" panose="03000509000000000000" pitchFamily="65" charset="-120"/>
              </a:rPr>
              <a:t>3317657-831</a:t>
            </a:r>
          </a:p>
          <a:p>
            <a:r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事務組長：</a:t>
            </a:r>
            <a:r>
              <a:rPr lang="zh-TW" altLang="zh-TW" smtClean="0">
                <a:latin typeface="標楷體" panose="03000509000000000000" pitchFamily="65" charset="-120"/>
                <a:ea typeface="標楷體" panose="03000509000000000000" pitchFamily="65" charset="-120"/>
              </a:rPr>
              <a:t>曾煜然</a:t>
            </a:r>
            <a:r>
              <a:rPr lang="en-US" altLang="zh-TW" smtClean="0">
                <a:latin typeface="標楷體" panose="03000509000000000000" pitchFamily="65" charset="-120"/>
                <a:ea typeface="標楷體" panose="03000509000000000000" pitchFamily="65" charset="-120"/>
              </a:rPr>
              <a:t>  3317657-832</a:t>
            </a:r>
          </a:p>
          <a:p>
            <a:r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出納組長：張碧玲  </a:t>
            </a:r>
            <a:r>
              <a:rPr lang="en-US" altLang="zh-TW" smtClean="0">
                <a:latin typeface="標楷體" panose="03000509000000000000" pitchFamily="65" charset="-120"/>
                <a:ea typeface="標楷體" panose="03000509000000000000" pitchFamily="65" charset="-120"/>
              </a:rPr>
              <a:t>3317657-834</a:t>
            </a:r>
          </a:p>
          <a:p>
            <a:r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幹    事：楊婷如  </a:t>
            </a:r>
            <a:r>
              <a:rPr lang="en-US" altLang="zh-TW" smtClean="0">
                <a:latin typeface="標楷體" panose="03000509000000000000" pitchFamily="65" charset="-120"/>
                <a:ea typeface="標楷體" panose="03000509000000000000" pitchFamily="65" charset="-120"/>
              </a:rPr>
              <a:t>3317657-833</a:t>
            </a:r>
          </a:p>
          <a:p>
            <a:endParaRPr lang="en-US" altLang="zh-TW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mtClean="0"/>
          </a:p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15001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https://mail.tn.edu.tw/cgi-bin/owmmdir/openwebmail-viewatt.pl/98%BE%C7%A6%7E%AB%D7%B1%D0%AB%C7%A4%C0%B0t%B9%CF1.jpg?action=viewattachment&amp;sessionid=tnwwl126*tn.edu.tw-session-0.194639984212902&amp;message_id=%3C20090825082628.M74933%40tn.edu.tw%3E&amp;folder=INBOX&amp;attachment_nodeid=0-1&amp;convfrom=none.big5">
            <a:hlinkClick r:id="rId3" tooltip="下載"/>
          </p:cNvPr>
          <p:cNvSpPr>
            <a:spLocks noChangeAspect="1" noChangeArrowheads="1"/>
          </p:cNvSpPr>
          <p:nvPr/>
        </p:nvSpPr>
        <p:spPr bwMode="auto">
          <a:xfrm>
            <a:off x="536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1" tIns="45639" rIns="91271" bIns="45639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zh-TW" altLang="en-US" sz="1800">
              <a:solidFill>
                <a:srgbClr val="000000"/>
              </a:solidFill>
              <a:ea typeface="華康中圓體" panose="020F0509000000000000" pitchFamily="49" charset="-120"/>
            </a:endParaRPr>
          </a:p>
        </p:txBody>
      </p:sp>
      <p:pic>
        <p:nvPicPr>
          <p:cNvPr id="4100" name="Picture 4" descr="DSC0408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4563" y="2143125"/>
            <a:ext cx="3143250" cy="2357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172" name="標題 1"/>
          <p:cNvSpPr>
            <a:spLocks noGrp="1"/>
          </p:cNvSpPr>
          <p:nvPr>
            <p:ph type="title"/>
          </p:nvPr>
        </p:nvSpPr>
        <p:spPr>
          <a:xfrm>
            <a:off x="838200" y="704850"/>
            <a:ext cx="8229600" cy="1143000"/>
          </a:xfrm>
        </p:spPr>
        <p:txBody>
          <a:bodyPr/>
          <a:lstStyle/>
          <a:p>
            <a:pPr algn="l"/>
            <a:r>
              <a:rPr lang="zh-TW" altLang="en-US" b="1" smtClean="0"/>
              <a:t> </a:t>
            </a:r>
            <a:r>
              <a:rPr lang="zh-TW" altLang="en-US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裕文校園環境  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師生與社區共同維護</a:t>
            </a: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人文陶冶</a:t>
            </a: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塑造心靈感動的生命</a:t>
            </a:r>
            <a:endParaRPr lang="zh-TW" altLang="en-US" sz="28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3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700213"/>
            <a:ext cx="3551238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DSC04097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 rot="5400000">
            <a:off x="2882795" y="3546587"/>
            <a:ext cx="4238627" cy="238422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4994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/>
        </p:nvGraphicFramePr>
        <p:xfrm>
          <a:off x="1496616" y="1916832"/>
          <a:ext cx="6643734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219" name="標題 1"/>
          <p:cNvSpPr>
            <a:spLocks noGrp="1"/>
          </p:cNvSpPr>
          <p:nvPr>
            <p:ph type="title"/>
          </p:nvPr>
        </p:nvSpPr>
        <p:spPr>
          <a:xfrm>
            <a:off x="838200" y="500064"/>
            <a:ext cx="8229600" cy="1347787"/>
          </a:xfrm>
        </p:spPr>
        <p:txBody>
          <a:bodyPr/>
          <a:lstStyle/>
          <a:p>
            <a:pPr algn="l" eaLnBrk="1" hangingPunct="1"/>
            <a:r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校園安全管理</a:t>
            </a:r>
            <a:r>
              <a:rPr lang="en-US" altLang="zh-TW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安全第一</a:t>
            </a:r>
            <a:r>
              <a:rPr lang="en-US" altLang="zh-TW" sz="2000" b="1"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sz="2000" b="1">
                <a:latin typeface="標楷體" panose="03000509000000000000" pitchFamily="65" charset="-120"/>
                <a:ea typeface="標楷體" panose="03000509000000000000" pitchFamily="65" charset="-120"/>
              </a:rPr>
              <a:t>家長放心託付的園地</a:t>
            </a:r>
            <a:endParaRPr lang="zh-TW" altLang="en-US" sz="2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939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緊急連絡</a:t>
            </a:r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學校總機： </a:t>
            </a:r>
            <a:r>
              <a:rPr lang="en-US" altLang="zh-TW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3317657 (2 </a:t>
            </a:r>
            <a:r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線</a:t>
            </a:r>
            <a:r>
              <a:rPr lang="en-US" altLang="zh-TW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r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教室分機：班級</a:t>
            </a:r>
            <a:r>
              <a:rPr lang="en-US" altLang="zh-TW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例：</a:t>
            </a:r>
            <a:r>
              <a:rPr lang="en-US" altLang="zh-TW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班</a:t>
            </a:r>
            <a:r>
              <a:rPr lang="en-US" altLang="zh-TW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1</a:t>
            </a:r>
            <a:r>
              <a:rPr lang="en-US" altLang="zh-TW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01)</a:t>
            </a:r>
          </a:p>
          <a:p>
            <a:r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請務必利用下課時段來電。</a:t>
            </a:r>
            <a:endParaRPr lang="en-US" altLang="zh-TW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en-US" altLang="zh-TW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9:20~9:30</a:t>
            </a:r>
            <a:r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10:10~10:30</a:t>
            </a:r>
            <a:r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11:10~11:20</a:t>
            </a:r>
          </a:p>
          <a:p>
            <a:pPr lvl="1"/>
            <a:r>
              <a:rPr lang="en-US" altLang="zh-TW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12:00~12:40(</a:t>
            </a:r>
            <a:r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午餐時間</a:t>
            </a:r>
            <a:r>
              <a:rPr lang="en-US" altLang="zh-TW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altLang="zh-TW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13:20~13:30</a:t>
            </a:r>
            <a:r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14:10~14:20</a:t>
            </a:r>
            <a:r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15:00~15:20</a:t>
            </a:r>
          </a:p>
        </p:txBody>
      </p:sp>
    </p:spTree>
    <p:extLst>
      <p:ext uri="{BB962C8B-B14F-4D97-AF65-F5344CB8AC3E}">
        <p14:creationId xmlns:p14="http://schemas.microsoft.com/office/powerpoint/2010/main" val="248365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/>
              <a:t>飲水設備</a:t>
            </a:r>
          </a:p>
        </p:txBody>
      </p:sp>
      <p:pic>
        <p:nvPicPr>
          <p:cNvPr id="12291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826" y="1417638"/>
            <a:ext cx="2754313" cy="4603750"/>
          </a:xfrm>
        </p:spPr>
      </p:pic>
      <p:sp>
        <p:nvSpPr>
          <p:cNvPr id="12292" name="文字方塊 4"/>
          <p:cNvSpPr txBox="1">
            <a:spLocks noChangeArrowheads="1"/>
          </p:cNvSpPr>
          <p:nvPr/>
        </p:nvSpPr>
        <p:spPr bwMode="auto">
          <a:xfrm>
            <a:off x="4448176" y="1844676"/>
            <a:ext cx="3960813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1" tIns="45639" rIns="91271" bIns="45639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r>
              <a:rPr lang="zh-TW" altLang="en-US" sz="2800" b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水質檢驗合格</a:t>
            </a:r>
            <a:endParaRPr lang="en-US" altLang="zh-TW" sz="2800" b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</a:pPr>
            <a:r>
              <a:rPr lang="zh-TW" altLang="en-US" sz="2800" b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飲水均先煮沸再冷卻</a:t>
            </a:r>
            <a:endParaRPr lang="en-US" altLang="zh-TW" sz="2800" b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</a:pPr>
            <a:r>
              <a:rPr lang="zh-TW" altLang="en-US" sz="2800" b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定期更換濾心</a:t>
            </a:r>
            <a:endParaRPr lang="en-US" altLang="zh-TW" sz="2800" b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</a:pPr>
            <a:r>
              <a:rPr lang="zh-TW" altLang="en-US" sz="2800" b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供應量充足</a:t>
            </a:r>
            <a:endParaRPr lang="en-US" altLang="zh-TW" sz="2800" b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</a:pPr>
            <a:r>
              <a:rPr lang="zh-TW" altLang="en-US" sz="2800" b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自行準備水杯或水壺</a:t>
            </a:r>
          </a:p>
        </p:txBody>
      </p:sp>
      <p:sp>
        <p:nvSpPr>
          <p:cNvPr id="12293" name="文字方塊 5"/>
          <p:cNvSpPr txBox="1">
            <a:spLocks noChangeArrowheads="1"/>
          </p:cNvSpPr>
          <p:nvPr/>
        </p:nvSpPr>
        <p:spPr bwMode="auto">
          <a:xfrm>
            <a:off x="4448176" y="4292601"/>
            <a:ext cx="3529013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1" tIns="45639" rIns="91271" bIns="4563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60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安心使用</a:t>
            </a:r>
          </a:p>
        </p:txBody>
      </p:sp>
    </p:spTree>
    <p:extLst>
      <p:ext uri="{BB962C8B-B14F-4D97-AF65-F5344CB8AC3E}">
        <p14:creationId xmlns:p14="http://schemas.microsoft.com/office/powerpoint/2010/main" val="268909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4492625" y="1017588"/>
            <a:ext cx="3695700" cy="584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1" tIns="45639" rIns="91271" bIns="4563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>
                <a:solidFill>
                  <a:srgbClr val="000000"/>
                </a:solidFill>
                <a:ea typeface="華康中圓體" panose="020F0509000000000000" pitchFamily="49" charset="-120"/>
              </a:rPr>
              <a:t>第</a:t>
            </a:r>
            <a:r>
              <a:rPr lang="en-US" altLang="zh-TW">
                <a:solidFill>
                  <a:srgbClr val="000000"/>
                </a:solidFill>
                <a:ea typeface="華康中圓體" panose="020F0509000000000000" pitchFamily="49" charset="-120"/>
              </a:rPr>
              <a:t>1</a:t>
            </a:r>
            <a:r>
              <a:rPr lang="zh-TW" altLang="en-US">
                <a:solidFill>
                  <a:srgbClr val="000000"/>
                </a:solidFill>
                <a:ea typeface="華康中圓體" panose="020F0509000000000000" pitchFamily="49" charset="-120"/>
              </a:rPr>
              <a:t>聯：學生收執聯</a:t>
            </a:r>
          </a:p>
        </p:txBody>
      </p:sp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4492625" y="2332038"/>
            <a:ext cx="3695700" cy="5842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1" tIns="45639" rIns="91271" bIns="4563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>
                <a:solidFill>
                  <a:srgbClr val="000000"/>
                </a:solidFill>
                <a:ea typeface="華康中圓體" panose="020F0509000000000000" pitchFamily="49" charset="-120"/>
              </a:rPr>
              <a:t>第</a:t>
            </a:r>
            <a:r>
              <a:rPr lang="en-US" altLang="zh-TW">
                <a:solidFill>
                  <a:srgbClr val="000000"/>
                </a:solidFill>
                <a:ea typeface="華康中圓體" panose="020F0509000000000000" pitchFamily="49" charset="-120"/>
              </a:rPr>
              <a:t>2</a:t>
            </a:r>
            <a:r>
              <a:rPr lang="zh-TW" altLang="en-US">
                <a:solidFill>
                  <a:srgbClr val="000000"/>
                </a:solidFill>
                <a:ea typeface="華康中圓體" panose="020F0509000000000000" pitchFamily="49" charset="-120"/>
              </a:rPr>
              <a:t>聯：學校收執聯</a:t>
            </a: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4492625" y="3716338"/>
            <a:ext cx="4516438" cy="584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1" tIns="45639" rIns="91271" bIns="4563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>
                <a:solidFill>
                  <a:srgbClr val="000000"/>
                </a:solidFill>
                <a:ea typeface="華康中圓體" panose="020F0509000000000000" pitchFamily="49" charset="-120"/>
              </a:rPr>
              <a:t>第</a:t>
            </a:r>
            <a:r>
              <a:rPr lang="en-US" altLang="zh-TW">
                <a:solidFill>
                  <a:srgbClr val="000000"/>
                </a:solidFill>
                <a:ea typeface="華康中圓體" panose="020F0509000000000000" pitchFamily="49" charset="-120"/>
              </a:rPr>
              <a:t>3</a:t>
            </a:r>
            <a:r>
              <a:rPr lang="zh-TW" altLang="en-US">
                <a:solidFill>
                  <a:srgbClr val="000000"/>
                </a:solidFill>
                <a:ea typeface="華康中圓體" panose="020F0509000000000000" pitchFamily="49" charset="-120"/>
              </a:rPr>
              <a:t>聯：代收單位留存聯</a:t>
            </a:r>
          </a:p>
        </p:txBody>
      </p:sp>
      <p:sp>
        <p:nvSpPr>
          <p:cNvPr id="13317" name="Text Box 8"/>
          <p:cNvSpPr txBox="1">
            <a:spLocks noChangeArrowheads="1"/>
          </p:cNvSpPr>
          <p:nvPr/>
        </p:nvSpPr>
        <p:spPr bwMode="auto">
          <a:xfrm>
            <a:off x="6197600" y="1581150"/>
            <a:ext cx="196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1" tIns="45639" rIns="91271" bIns="4563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kumimoji="0" lang="en-US" altLang="zh-TW">
                <a:solidFill>
                  <a:srgbClr val="000000"/>
                </a:solidFill>
                <a:ea typeface="華康中圓體" panose="020F0509000000000000" pitchFamily="49" charset="-120"/>
              </a:rPr>
              <a:t>-</a:t>
            </a:r>
            <a:r>
              <a:rPr kumimoji="0" lang="zh-TW" altLang="en-US">
                <a:solidFill>
                  <a:srgbClr val="000000"/>
                </a:solidFill>
                <a:ea typeface="華康中圓體" panose="020F0509000000000000" pitchFamily="49" charset="-120"/>
              </a:rPr>
              <a:t>自</a:t>
            </a:r>
            <a:r>
              <a:rPr lang="zh-TW" altLang="en-US">
                <a:solidFill>
                  <a:srgbClr val="000000"/>
                </a:solidFill>
                <a:ea typeface="華康中圓體" panose="020F0509000000000000" pitchFamily="49" charset="-120"/>
              </a:rPr>
              <a:t>行留存</a:t>
            </a:r>
          </a:p>
        </p:txBody>
      </p:sp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6197601" y="2916238"/>
            <a:ext cx="2371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1" tIns="45639" rIns="91271" bIns="4563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kumimoji="0" lang="en-US" altLang="zh-TW">
                <a:solidFill>
                  <a:srgbClr val="000000"/>
                </a:solidFill>
                <a:ea typeface="華康中圓體" panose="020F0509000000000000" pitchFamily="49" charset="-120"/>
              </a:rPr>
              <a:t>-</a:t>
            </a:r>
            <a:r>
              <a:rPr kumimoji="0" lang="zh-TW" altLang="en-US">
                <a:solidFill>
                  <a:srgbClr val="000000"/>
                </a:solidFill>
                <a:ea typeface="華康中圓體" panose="020F0509000000000000" pitchFamily="49" charset="-120"/>
              </a:rPr>
              <a:t>繳回給導師</a:t>
            </a:r>
            <a:endParaRPr lang="zh-TW" altLang="en-US">
              <a:solidFill>
                <a:srgbClr val="000000"/>
              </a:solidFill>
              <a:ea typeface="華康中圓體" panose="020F0509000000000000" pitchFamily="49" charset="-120"/>
            </a:endParaRPr>
          </a:p>
        </p:txBody>
      </p:sp>
      <p:sp>
        <p:nvSpPr>
          <p:cNvPr id="13319" name="Text Box 18"/>
          <p:cNvSpPr txBox="1">
            <a:spLocks noChangeArrowheads="1"/>
          </p:cNvSpPr>
          <p:nvPr/>
        </p:nvSpPr>
        <p:spPr bwMode="auto">
          <a:xfrm>
            <a:off x="1568450" y="620713"/>
            <a:ext cx="2159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1" tIns="45639" rIns="91271" bIns="4563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None/>
            </a:pPr>
            <a:endParaRPr lang="zh-TW" altLang="en-US" sz="1800">
              <a:solidFill>
                <a:srgbClr val="000000"/>
              </a:solidFill>
              <a:ea typeface="華康中圓體" panose="020F0509000000000000" pitchFamily="49" charset="-120"/>
            </a:endParaRPr>
          </a:p>
        </p:txBody>
      </p:sp>
      <p:sp>
        <p:nvSpPr>
          <p:cNvPr id="13320" name="Text Box 19"/>
          <p:cNvSpPr txBox="1">
            <a:spLocks noChangeArrowheads="1"/>
          </p:cNvSpPr>
          <p:nvPr/>
        </p:nvSpPr>
        <p:spPr bwMode="auto">
          <a:xfrm>
            <a:off x="1497013" y="3933825"/>
            <a:ext cx="2159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1" tIns="45639" rIns="91271" bIns="4563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None/>
            </a:pPr>
            <a:endParaRPr lang="zh-TW" altLang="en-US" sz="1800">
              <a:solidFill>
                <a:srgbClr val="000000"/>
              </a:solidFill>
              <a:ea typeface="華康中圓體" panose="020F0509000000000000" pitchFamily="49" charset="-120"/>
            </a:endParaRPr>
          </a:p>
        </p:txBody>
      </p:sp>
      <p:sp>
        <p:nvSpPr>
          <p:cNvPr id="13321" name="Text Box 20"/>
          <p:cNvSpPr txBox="1">
            <a:spLocks noChangeArrowheads="1"/>
          </p:cNvSpPr>
          <p:nvPr/>
        </p:nvSpPr>
        <p:spPr bwMode="auto">
          <a:xfrm>
            <a:off x="1281113" y="7461250"/>
            <a:ext cx="2159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1" tIns="45639" rIns="91271" bIns="4563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None/>
            </a:pPr>
            <a:endParaRPr lang="zh-TW" altLang="en-US" sz="1800">
              <a:solidFill>
                <a:srgbClr val="000000"/>
              </a:solidFill>
              <a:ea typeface="華康中圓體" panose="020F0509000000000000" pitchFamily="49" charset="-120"/>
            </a:endParaRPr>
          </a:p>
        </p:txBody>
      </p:sp>
      <p:pic>
        <p:nvPicPr>
          <p:cNvPr id="1332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785813"/>
            <a:ext cx="361315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矩形 1"/>
          <p:cNvSpPr>
            <a:spLocks noChangeArrowheads="1"/>
          </p:cNvSpPr>
          <p:nvPr/>
        </p:nvSpPr>
        <p:spPr bwMode="auto">
          <a:xfrm>
            <a:off x="4433888" y="4581525"/>
            <a:ext cx="332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TW" altLang="zh-TW">
                <a:solidFill>
                  <a:srgbClr val="FF0000"/>
                </a:solidFill>
                <a:latin typeface="Arial" panose="020B0604020202020204" pitchFamily="34" charset="0"/>
              </a:rPr>
              <a:t>為防止詐騙，本校一律開學後由級任導師分發繳費通知，請不要理會任何的郵寄劃撥單或其他誘騙繳款方式。</a:t>
            </a:r>
          </a:p>
        </p:txBody>
      </p:sp>
      <p:sp>
        <p:nvSpPr>
          <p:cNvPr id="13324" name="矩形 1"/>
          <p:cNvSpPr>
            <a:spLocks noChangeArrowheads="1"/>
          </p:cNvSpPr>
          <p:nvPr/>
        </p:nvSpPr>
        <p:spPr bwMode="auto">
          <a:xfrm>
            <a:off x="704850" y="5949951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TW" altLang="zh-TW">
                <a:solidFill>
                  <a:srgbClr val="FF0000"/>
                </a:solidFill>
                <a:latin typeface="Arial" panose="020B0604020202020204" pitchFamily="34" charset="0"/>
              </a:rPr>
              <a:t>※超過期限可持繳費單到台銀及郵局臨櫃繳款或至出納組繳交現金。</a:t>
            </a:r>
            <a:endParaRPr lang="zh-TW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74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631825" y="1125538"/>
            <a:ext cx="472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1" tIns="45639" rIns="91271" bIns="4563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3600">
                <a:solidFill>
                  <a:srgbClr val="000000"/>
                </a:solidFill>
                <a:ea typeface="標楷體" panose="03000509000000000000" pitchFamily="65" charset="-120"/>
              </a:rPr>
              <a:t>1.</a:t>
            </a:r>
            <a:r>
              <a:rPr lang="zh-TW" altLang="en-US" sz="3600">
                <a:solidFill>
                  <a:srgbClr val="000000"/>
                </a:solidFill>
                <a:ea typeface="標楷體" panose="03000509000000000000" pitchFamily="65" charset="-120"/>
              </a:rPr>
              <a:t>採用「信用卡繳費」</a:t>
            </a:r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1208089" y="1773239"/>
            <a:ext cx="48529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1" tIns="45639" rIns="91271" bIns="4563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800">
                <a:solidFill>
                  <a:srgbClr val="FF0000"/>
                </a:solidFill>
                <a:ea typeface="標楷體" panose="03000509000000000000" pitchFamily="65" charset="-120"/>
              </a:rPr>
              <a:t>請進入「</a:t>
            </a:r>
            <a:r>
              <a:rPr lang="zh-TW" altLang="en-US" sz="2800" u="sng">
                <a:solidFill>
                  <a:srgbClr val="FF0000"/>
                </a:solidFill>
                <a:ea typeface="標楷體" panose="03000509000000000000" pitchFamily="65" charset="-120"/>
              </a:rPr>
              <a:t>台銀學雜費入口網</a:t>
            </a:r>
            <a:r>
              <a:rPr lang="zh-TW" altLang="en-US" sz="2800">
                <a:solidFill>
                  <a:srgbClr val="FF0000"/>
                </a:solidFill>
                <a:ea typeface="標楷體" panose="03000509000000000000" pitchFamily="65" charset="-120"/>
              </a:rPr>
              <a:t>」</a:t>
            </a:r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381000" y="254000"/>
            <a:ext cx="8134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1" tIns="45639" rIns="91271" bIns="4563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4400">
                <a:solidFill>
                  <a:srgbClr val="000000"/>
                </a:solidFill>
                <a:ea typeface="標楷體" panose="03000509000000000000" pitchFamily="65" charset="-120"/>
              </a:rPr>
              <a:t>採用信用卡或</a:t>
            </a:r>
            <a:r>
              <a:rPr lang="en-US" altLang="zh-TW" sz="4400">
                <a:solidFill>
                  <a:srgbClr val="000000"/>
                </a:solidFill>
                <a:ea typeface="標楷體" panose="03000509000000000000" pitchFamily="65" charset="-120"/>
              </a:rPr>
              <a:t>ATM</a:t>
            </a:r>
            <a:r>
              <a:rPr lang="zh-TW" altLang="en-US" sz="4400">
                <a:solidFill>
                  <a:srgbClr val="000000"/>
                </a:solidFill>
                <a:ea typeface="標楷體" panose="03000509000000000000" pitchFamily="65" charset="-120"/>
              </a:rPr>
              <a:t>繳費注意事項</a:t>
            </a:r>
            <a:endParaRPr lang="en-US" altLang="zh-TW" sz="440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2427288"/>
            <a:ext cx="6858000" cy="443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29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381001" y="476250"/>
            <a:ext cx="66595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1" tIns="45639" rIns="91271" bIns="4563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36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採用</a:t>
            </a:r>
            <a:r>
              <a:rPr lang="en-US" altLang="zh-TW" sz="36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ATM/</a:t>
            </a:r>
            <a:r>
              <a:rPr lang="zh-TW" altLang="en-US" sz="36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信用卡繳費後</a:t>
            </a: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849313" y="1341438"/>
            <a:ext cx="7848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1" tIns="45639" rIns="91271" bIns="4563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>
                <a:solidFill>
                  <a:srgbClr val="000000"/>
                </a:solidFill>
                <a:latin typeface="新細明體" panose="02020500000000000000" pitchFamily="18" charset="-120"/>
                <a:ea typeface="華康中圓體" panose="020F0509000000000000" pitchFamily="49" charset="-120"/>
              </a:rPr>
              <a:t>請於第二聯─「請繳導師」聯中，</a:t>
            </a:r>
            <a:r>
              <a:rPr lang="zh-TW" altLang="en-US" sz="2400">
                <a:solidFill>
                  <a:srgbClr val="FF0000"/>
                </a:solidFill>
                <a:latin typeface="新細明體" panose="02020500000000000000" pitchFamily="18" charset="-120"/>
                <a:ea typeface="華康中圓體" panose="020F0509000000000000" pitchFamily="49" charset="-120"/>
              </a:rPr>
              <a:t>註明「採用</a:t>
            </a:r>
            <a:r>
              <a:rPr lang="en-US" altLang="zh-TW" sz="2400">
                <a:solidFill>
                  <a:srgbClr val="FF0000"/>
                </a:solidFill>
                <a:latin typeface="新細明體" panose="02020500000000000000" pitchFamily="18" charset="-120"/>
                <a:ea typeface="華康中圓體" panose="020F0509000000000000" pitchFamily="49" charset="-120"/>
              </a:rPr>
              <a:t>ATM</a:t>
            </a:r>
            <a:r>
              <a:rPr lang="zh-TW" altLang="en-US" sz="2400">
                <a:solidFill>
                  <a:srgbClr val="FF0000"/>
                </a:solidFill>
                <a:latin typeface="新細明體" panose="02020500000000000000" pitchFamily="18" charset="-120"/>
                <a:ea typeface="華康中圓體" panose="020F0509000000000000" pitchFamily="49" charset="-120"/>
              </a:rPr>
              <a:t>或信用卡繳費」並簽名</a:t>
            </a:r>
            <a:r>
              <a:rPr lang="zh-TW" altLang="en-US" sz="2400">
                <a:solidFill>
                  <a:srgbClr val="000000"/>
                </a:solidFill>
                <a:latin typeface="新細明體" panose="02020500000000000000" pitchFamily="18" charset="-120"/>
                <a:ea typeface="華康中圓體" panose="020F0509000000000000" pitchFamily="49" charset="-120"/>
              </a:rPr>
              <a:t>，</a:t>
            </a:r>
            <a:r>
              <a:rPr lang="zh-TW" altLang="en-US" sz="2400">
                <a:solidFill>
                  <a:srgbClr val="FF0000"/>
                </a:solidFill>
                <a:latin typeface="新細明體" panose="02020500000000000000" pitchFamily="18" charset="-120"/>
                <a:ea typeface="華康中圓體" panose="020F0509000000000000" pitchFamily="49" charset="-120"/>
              </a:rPr>
              <a:t>交給班級導師</a:t>
            </a:r>
            <a:r>
              <a:rPr lang="zh-TW" altLang="en-US" sz="2400">
                <a:solidFill>
                  <a:srgbClr val="000000"/>
                </a:solidFill>
                <a:latin typeface="新細明體" panose="02020500000000000000" pitchFamily="18" charset="-120"/>
                <a:ea typeface="華康中圓體" panose="020F0509000000000000" pitchFamily="49" charset="-120"/>
              </a:rPr>
              <a:t>，即可完成繳費。</a:t>
            </a:r>
          </a:p>
        </p:txBody>
      </p:sp>
      <p:pic>
        <p:nvPicPr>
          <p:cNvPr id="29702" name="Picture 6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1" y="2349501"/>
            <a:ext cx="7777163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2000251" y="2492375"/>
            <a:ext cx="288925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1" tIns="45639" rIns="91271" bIns="4563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None/>
            </a:pPr>
            <a:endParaRPr lang="zh-TW" altLang="en-US" sz="1800">
              <a:solidFill>
                <a:srgbClr val="000000"/>
              </a:solidFill>
              <a:ea typeface="華康中圓體" panose="020F0509000000000000" pitchFamily="49" charset="-120"/>
            </a:endParaRPr>
          </a:p>
        </p:txBody>
      </p:sp>
      <p:pic>
        <p:nvPicPr>
          <p:cNvPr id="1536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1" y="2420938"/>
            <a:ext cx="7993063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1309688" y="5000625"/>
            <a:ext cx="2214562" cy="15700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271" tIns="45639" rIns="91271" bIns="4563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zh-TW" altLang="en-US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已採信用卡繳費</a:t>
            </a:r>
            <a:r>
              <a:rPr lang="en-US" altLang="zh-TW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9/2  </a:t>
            </a:r>
            <a:r>
              <a:rPr lang="zh-TW" altLang="en-US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王大明</a:t>
            </a:r>
          </a:p>
        </p:txBody>
      </p:sp>
    </p:spTree>
    <p:extLst>
      <p:ext uri="{BB962C8B-B14F-4D97-AF65-F5344CB8AC3E}">
        <p14:creationId xmlns:p14="http://schemas.microsoft.com/office/powerpoint/2010/main" val="243742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97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 animBg="1"/>
      <p:bldP spid="2970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8"/>
          <p:cNvSpPr txBox="1">
            <a:spLocks noChangeArrowheads="1"/>
          </p:cNvSpPr>
          <p:nvPr/>
        </p:nvSpPr>
        <p:spPr bwMode="auto">
          <a:xfrm>
            <a:off x="2000251" y="2492375"/>
            <a:ext cx="288925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1" tIns="45639" rIns="91271" bIns="4563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None/>
            </a:pPr>
            <a:endParaRPr lang="zh-TW" altLang="en-US" sz="1800">
              <a:solidFill>
                <a:srgbClr val="000000"/>
              </a:solidFill>
              <a:ea typeface="華康中圓體" panose="020F0509000000000000" pitchFamily="49" charset="-120"/>
            </a:endParaRPr>
          </a:p>
        </p:txBody>
      </p:sp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395289" y="476251"/>
            <a:ext cx="10174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1" tIns="45639" rIns="91271" bIns="4563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4000">
                <a:solidFill>
                  <a:srgbClr val="0066FF"/>
                </a:solidFill>
                <a:ea typeface="標楷體" panose="03000509000000000000" pitchFamily="65" charset="-120"/>
              </a:rPr>
              <a:t>大型遊具遊戲場、班班有冷氣、太陽光電</a:t>
            </a:r>
            <a:endParaRPr lang="en-US" altLang="zh-TW" sz="4000">
              <a:solidFill>
                <a:srgbClr val="0066FF"/>
              </a:solidFill>
              <a:ea typeface="標楷體" panose="03000509000000000000" pitchFamily="65" charset="-120"/>
            </a:endParaRP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361951" y="1052514"/>
            <a:ext cx="90201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1" tIns="45639" rIns="91271" bIns="4563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3000">
                <a:solidFill>
                  <a:srgbClr val="FFC000"/>
                </a:solidFill>
                <a:ea typeface="標楷體" panose="03000509000000000000" pitchFamily="65" charset="-120"/>
              </a:rPr>
              <a:t>緣起：</a:t>
            </a:r>
            <a:endParaRPr lang="en-US" altLang="zh-TW" sz="3000">
              <a:solidFill>
                <a:srgbClr val="FFC000"/>
              </a:solidFill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zh-TW" altLang="en-US" sz="3000" b="0">
                <a:solidFill>
                  <a:srgbClr val="000000"/>
                </a:solidFill>
                <a:ea typeface="標楷體" panose="03000509000000000000" pitchFamily="65" charset="-120"/>
              </a:rPr>
              <a:t>一、依據臺南市東區裕文</a:t>
            </a:r>
            <a: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3000" b="0">
                <a:solidFill>
                  <a:srgbClr val="000000"/>
                </a:solidFill>
                <a:ea typeface="標楷體" panose="03000509000000000000" pitchFamily="65" charset="-120"/>
              </a:rPr>
              <a:t>文小六十六</a:t>
            </a:r>
            <a: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  <a:t>)</a:t>
            </a:r>
            <a:r>
              <a:rPr lang="zh-TW" altLang="en-US" sz="3000" b="0">
                <a:solidFill>
                  <a:srgbClr val="000000"/>
                </a:solidFill>
                <a:ea typeface="標楷體" panose="03000509000000000000" pitchFamily="65" charset="-120"/>
              </a:rPr>
              <a:t>國民小學設置</a:t>
            </a:r>
            <a: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  <a:t/>
            </a:r>
            <a:b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</a:br>
            <a: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  <a:t>       </a:t>
            </a:r>
            <a:r>
              <a:rPr lang="zh-TW" altLang="en-US" sz="3000" b="0">
                <a:solidFill>
                  <a:srgbClr val="000000"/>
                </a:solidFill>
                <a:ea typeface="標楷體" panose="03000509000000000000" pitchFamily="65" charset="-120"/>
              </a:rPr>
              <a:t>計畫 </a:t>
            </a:r>
            <a: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  <a:t/>
            </a:r>
            <a:b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</a:br>
            <a:r>
              <a:rPr lang="zh-TW" altLang="en-US" sz="3000" b="0">
                <a:solidFill>
                  <a:srgbClr val="000000"/>
                </a:solidFill>
                <a:ea typeface="標楷體" panose="03000509000000000000" pitchFamily="65" charset="-120"/>
              </a:rPr>
              <a:t> </a:t>
            </a:r>
            <a:endParaRPr lang="en-US" altLang="zh-TW" sz="3000" b="0">
              <a:solidFill>
                <a:srgbClr val="000000"/>
              </a:solidFill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zh-TW" altLang="en-US" sz="3000" b="0">
                <a:solidFill>
                  <a:srgbClr val="000000"/>
                </a:solidFill>
                <a:ea typeface="標楷體" panose="03000509000000000000" pitchFamily="65" charset="-120"/>
              </a:rPr>
              <a:t>二、未來環境預測與</a:t>
            </a:r>
            <a:r>
              <a:rPr lang="zh-TW" altLang="en-US" sz="3000">
                <a:solidFill>
                  <a:srgbClr val="FFC000"/>
                </a:solidFill>
                <a:ea typeface="標楷體" panose="03000509000000000000" pitchFamily="65" charset="-120"/>
              </a:rPr>
              <a:t>效益：</a:t>
            </a:r>
            <a:endParaRPr lang="en-US" altLang="zh-TW" sz="3000">
              <a:solidFill>
                <a:srgbClr val="FFC000"/>
              </a:solidFill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3000" b="0">
                <a:solidFill>
                  <a:srgbClr val="000000"/>
                </a:solidFill>
                <a:ea typeface="標楷體" panose="03000509000000000000" pitchFamily="65" charset="-120"/>
              </a:rPr>
              <a:t>一</a:t>
            </a:r>
            <a: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  <a:t>) </a:t>
            </a:r>
            <a:r>
              <a:rPr lang="zh-TW" altLang="en-US" sz="3000" b="0">
                <a:solidFill>
                  <a:srgbClr val="000000"/>
                </a:solidFill>
                <a:ea typeface="標楷體" panose="03000509000000000000" pitchFamily="65" charset="-120"/>
              </a:rPr>
              <a:t>本校設校以</a:t>
            </a:r>
            <a: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  <a:t>36</a:t>
            </a:r>
            <a:r>
              <a:rPr lang="zh-TW" altLang="en-US" sz="3000" b="0">
                <a:solidFill>
                  <a:srgbClr val="000000"/>
                </a:solidFill>
                <a:ea typeface="標楷體" panose="03000509000000000000" pitchFamily="65" charset="-120"/>
              </a:rPr>
              <a:t>班為規劃基準，已於</a:t>
            </a:r>
            <a: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  <a:t>102</a:t>
            </a:r>
            <a:r>
              <a:rPr lang="zh-TW" altLang="en-US" sz="3000" b="0">
                <a:solidFill>
                  <a:srgbClr val="000000"/>
                </a:solidFill>
                <a:ea typeface="標楷體" panose="03000509000000000000" pitchFamily="65" charset="-120"/>
              </a:rPr>
              <a:t>學年度達</a:t>
            </a:r>
            <a: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  <a:t/>
            </a:r>
            <a:b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</a:br>
            <a: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  <a:t>     </a:t>
            </a:r>
            <a:r>
              <a:rPr lang="zh-TW" altLang="en-US" sz="3000" b="0">
                <a:solidFill>
                  <a:srgbClr val="000000"/>
                </a:solidFill>
                <a:ea typeface="標楷體" panose="03000509000000000000" pitchFamily="65" charset="-120"/>
              </a:rPr>
              <a:t>  到</a:t>
            </a:r>
            <a: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  <a:t>37</a:t>
            </a:r>
            <a:r>
              <a:rPr lang="zh-TW" altLang="en-US" sz="3000" b="0">
                <a:solidFill>
                  <a:srgbClr val="000000"/>
                </a:solidFill>
                <a:ea typeface="標楷體" panose="03000509000000000000" pitchFamily="65" charset="-120"/>
              </a:rPr>
              <a:t>班規模數。</a:t>
            </a:r>
            <a:endParaRPr lang="en-US" altLang="zh-TW" sz="3000" b="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6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8"/>
          <p:cNvSpPr txBox="1">
            <a:spLocks noChangeArrowheads="1"/>
          </p:cNvSpPr>
          <p:nvPr/>
        </p:nvSpPr>
        <p:spPr bwMode="auto">
          <a:xfrm>
            <a:off x="2000251" y="2492375"/>
            <a:ext cx="288925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1" tIns="45639" rIns="91271" bIns="4563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None/>
            </a:pPr>
            <a:endParaRPr lang="zh-TW" altLang="en-US" sz="1800">
              <a:solidFill>
                <a:srgbClr val="000000"/>
              </a:solidFill>
              <a:ea typeface="華康中圓體" panose="020F0509000000000000" pitchFamily="49" charset="-120"/>
            </a:endParaRPr>
          </a:p>
        </p:txBody>
      </p:sp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361951" y="1557338"/>
            <a:ext cx="902017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1" tIns="45639" rIns="91271" bIns="45639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3000" b="0">
                <a:solidFill>
                  <a:srgbClr val="000000"/>
                </a:solidFill>
                <a:ea typeface="標楷體" panose="03000509000000000000" pitchFamily="65" charset="-120"/>
              </a:rPr>
              <a:t>二、未來環境預測與</a:t>
            </a:r>
            <a:r>
              <a:rPr lang="zh-TW" altLang="en-US" sz="3000">
                <a:solidFill>
                  <a:srgbClr val="FFC000"/>
                </a:solidFill>
                <a:ea typeface="標楷體" panose="03000509000000000000" pitchFamily="65" charset="-120"/>
              </a:rPr>
              <a:t>效益：</a:t>
            </a:r>
            <a:endParaRPr lang="en-US" altLang="zh-TW" sz="3000">
              <a:solidFill>
                <a:srgbClr val="FFC000"/>
              </a:solidFill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3000" b="0">
                <a:solidFill>
                  <a:srgbClr val="000000"/>
                </a:solidFill>
                <a:ea typeface="標楷體" panose="03000509000000000000" pitchFamily="65" charset="-120"/>
              </a:rPr>
              <a:t>二</a:t>
            </a:r>
            <a: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  <a:t>)  </a:t>
            </a:r>
            <a:r>
              <a:rPr lang="zh-TW" altLang="en-US" sz="3000" b="0">
                <a:solidFill>
                  <a:srgbClr val="000000"/>
                </a:solidFill>
                <a:ea typeface="標楷體" panose="03000509000000000000" pitchFamily="65" charset="-120"/>
              </a:rPr>
              <a:t>增設大型遊具遊戲場、班班有冷氣、充實基本</a:t>
            </a:r>
            <a: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  <a:t/>
            </a:r>
            <a:b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</a:br>
            <a: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  <a:t>     </a:t>
            </a:r>
            <a:r>
              <a:rPr lang="zh-TW" altLang="en-US" sz="3000" b="0">
                <a:solidFill>
                  <a:srgbClr val="000000"/>
                </a:solidFill>
                <a:ea typeface="標楷體" panose="03000509000000000000" pitchFamily="65" charset="-120"/>
              </a:rPr>
              <a:t>   教育設施需求，提供優質學習環境。</a:t>
            </a:r>
            <a:endParaRPr lang="en-US" altLang="zh-TW" sz="3000" b="0">
              <a:solidFill>
                <a:srgbClr val="000000"/>
              </a:solidFill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3000" b="0">
                <a:solidFill>
                  <a:srgbClr val="000000"/>
                </a:solidFill>
                <a:ea typeface="標楷體" panose="03000509000000000000" pitchFamily="65" charset="-120"/>
              </a:rPr>
              <a:t>三</a:t>
            </a:r>
            <a: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  <a:t>) </a:t>
            </a:r>
            <a:r>
              <a:rPr lang="zh-TW" altLang="en-US" sz="3000" b="0">
                <a:solidFill>
                  <a:srgbClr val="000000"/>
                </a:solidFill>
                <a:ea typeface="標楷體" panose="03000509000000000000" pitchFamily="65" charset="-120"/>
              </a:rPr>
              <a:t> 增加專科教室，提升教學品質及強化學習環境。</a:t>
            </a:r>
            <a: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  <a:t> (</a:t>
            </a:r>
            <a:r>
              <a:rPr lang="zh-TW" altLang="en-US" sz="3000" b="0">
                <a:solidFill>
                  <a:srgbClr val="000000"/>
                </a:solidFill>
                <a:ea typeface="標楷體" panose="03000509000000000000" pitchFamily="65" charset="-120"/>
              </a:rPr>
              <a:t>四</a:t>
            </a:r>
            <a: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  <a:t>)  </a:t>
            </a:r>
            <a:r>
              <a:rPr lang="zh-TW" altLang="en-US" sz="3000" b="0">
                <a:solidFill>
                  <a:srgbClr val="000000"/>
                </a:solidFill>
                <a:ea typeface="標楷體" panose="03000509000000000000" pitchFamily="65" charset="-120"/>
              </a:rPr>
              <a:t>太陽光電設置增加雨天集會場所及體育課場地，</a:t>
            </a:r>
            <a: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  <a:t/>
            </a:r>
            <a:b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</a:br>
            <a:r>
              <a:rPr lang="en-US" altLang="zh-TW" sz="3000" b="0">
                <a:solidFill>
                  <a:srgbClr val="000000"/>
                </a:solidFill>
                <a:ea typeface="標楷體" panose="03000509000000000000" pitchFamily="65" charset="-120"/>
              </a:rPr>
              <a:t>        </a:t>
            </a:r>
            <a:r>
              <a:rPr lang="zh-TW" altLang="en-US" sz="3000" b="0">
                <a:solidFill>
                  <a:srgbClr val="000000"/>
                </a:solidFill>
                <a:ea typeface="標楷體" panose="03000509000000000000" pitchFamily="65" charset="-120"/>
              </a:rPr>
              <a:t>讓學生於雨天仍可進行健體課程。</a:t>
            </a:r>
            <a:endParaRPr lang="en-US" altLang="zh-TW" sz="3000" b="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601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5" t="21212" r="19640" b="25910"/>
          <a:stretch/>
        </p:blipFill>
        <p:spPr bwMode="auto">
          <a:xfrm>
            <a:off x="206868" y="548680"/>
            <a:ext cx="6556129" cy="6021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5889104" y="116632"/>
            <a:ext cx="3816424" cy="2123658"/>
          </a:xfrm>
          <a:prstGeom prst="rect">
            <a:avLst/>
          </a:prstGeom>
          <a:solidFill>
            <a:srgbClr val="00B050"/>
          </a:solidFill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zh-TW" altLang="zh-TW" sz="4400" dirty="0" smtClean="0">
                <a:solidFill>
                  <a:schemeClr val="bg1"/>
                </a:solidFill>
              </a:rPr>
              <a:t>營造</a:t>
            </a:r>
            <a:endParaRPr lang="en-US" altLang="zh-TW" sz="4400" dirty="0" smtClean="0">
              <a:solidFill>
                <a:schemeClr val="bg1"/>
              </a:solidFill>
            </a:endParaRPr>
          </a:p>
          <a:p>
            <a:r>
              <a:rPr lang="zh-TW" altLang="zh-TW" sz="4400" dirty="0" smtClean="0">
                <a:solidFill>
                  <a:schemeClr val="bg1"/>
                </a:solidFill>
              </a:rPr>
              <a:t>【</a:t>
            </a:r>
            <a:r>
              <a:rPr lang="zh-TW" altLang="zh-TW" sz="4400" dirty="0">
                <a:solidFill>
                  <a:schemeClr val="bg1"/>
                </a:solidFill>
              </a:rPr>
              <a:t>孩子樂學園】的教育同心園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0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9" descr="event_0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4857751"/>
            <a:ext cx="1655762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圖片 10" descr="school_03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9" y="4429126"/>
            <a:ext cx="20161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副標題 2"/>
          <p:cNvSpPr txBox="1">
            <a:spLocks/>
          </p:cNvSpPr>
          <p:nvPr/>
        </p:nvSpPr>
        <p:spPr bwMode="auto">
          <a:xfrm>
            <a:off x="738188" y="1285876"/>
            <a:ext cx="82153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1" tIns="45639" rIns="91271" bIns="45639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kumimoji="0" lang="en-US" altLang="zh-TW" sz="4000" dirty="0">
              <a:ln w="31550" cmpd="sng">
                <a:gradFill>
                  <a:gsLst>
                    <a:gs pos="70000">
                      <a:srgbClr val="2D2D8A">
                        <a:shade val="50000"/>
                        <a:satMod val="190000"/>
                      </a:srgbClr>
                    </a:gs>
                    <a:gs pos="0">
                      <a:srgbClr val="2D2D8A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01" name="副標題 5"/>
          <p:cNvSpPr>
            <a:spLocks noGrp="1"/>
          </p:cNvSpPr>
          <p:nvPr>
            <p:ph type="subTitle" idx="1"/>
          </p:nvPr>
        </p:nvSpPr>
        <p:spPr>
          <a:xfrm>
            <a:off x="1238251" y="2214564"/>
            <a:ext cx="7000875" cy="1285875"/>
          </a:xfrm>
        </p:spPr>
        <p:txBody>
          <a:bodyPr/>
          <a:lstStyle/>
          <a:p>
            <a:r>
              <a:rPr lang="zh-TW" altLang="en-US" sz="6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輔導室宣導事項</a:t>
            </a:r>
            <a:endParaRPr lang="zh-TW" altLang="en-US" sz="60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606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95813" y="785813"/>
            <a:ext cx="785812" cy="485775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輔導室關心您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099" name="文字版面配置區 4"/>
          <p:cNvSpPr>
            <a:spLocks noGrp="1"/>
          </p:cNvSpPr>
          <p:nvPr>
            <p:ph type="body" idx="1"/>
          </p:nvPr>
        </p:nvSpPr>
        <p:spPr>
          <a:xfrm>
            <a:off x="381001" y="5572126"/>
            <a:ext cx="4500563" cy="1071563"/>
          </a:xfrm>
        </p:spPr>
        <p:txBody>
          <a:bodyPr/>
          <a:lstStyle/>
          <a:p>
            <a:pPr algn="ctr"/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上網不迷惘</a:t>
            </a:r>
            <a:endParaRPr lang="en-US" altLang="zh-TW" sz="28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</a:rPr>
              <a:t>用陪伴拒絕網路成癮</a:t>
            </a:r>
          </a:p>
        </p:txBody>
      </p:sp>
      <p:sp>
        <p:nvSpPr>
          <p:cNvPr id="4100" name="文字版面配置區 6"/>
          <p:cNvSpPr>
            <a:spLocks noGrp="1"/>
          </p:cNvSpPr>
          <p:nvPr>
            <p:ph type="body" sz="quarter" idx="3"/>
          </p:nvPr>
        </p:nvSpPr>
        <p:spPr>
          <a:xfrm>
            <a:off x="5810251" y="5857876"/>
            <a:ext cx="3470275" cy="1000125"/>
          </a:xfrm>
        </p:spPr>
        <p:txBody>
          <a:bodyPr/>
          <a:lstStyle/>
          <a:p>
            <a:pPr algn="ctr"/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補救教學</a:t>
            </a:r>
            <a:endParaRPr lang="en-US" altLang="zh-TW" sz="280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協助提昇基礎學力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 l="78230" t="27680" r="1021" b="45666"/>
          <a:stretch>
            <a:fillRect/>
          </a:stretch>
        </p:blipFill>
        <p:spPr>
          <a:xfrm>
            <a:off x="5953125" y="3500438"/>
            <a:ext cx="2857500" cy="2063750"/>
          </a:xfrm>
          <a:ln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28" name="Picture 4" descr="ãç¶²è·¯æç®ãçåçæå°çµæ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9689" y="3643313"/>
            <a:ext cx="2643187" cy="194786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6" name="圖片 15" descr="有愛無礙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125" y="1143001"/>
            <a:ext cx="2571750" cy="200977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8" name="文字版面配置區 4"/>
          <p:cNvSpPr txBox="1">
            <a:spLocks/>
          </p:cNvSpPr>
          <p:nvPr/>
        </p:nvSpPr>
        <p:spPr>
          <a:xfrm>
            <a:off x="666751" y="714376"/>
            <a:ext cx="4500563" cy="1071563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kumimoji="0" lang="zh-TW" altLang="en-US" sz="2400" dirty="0">
              <a:solidFill>
                <a:srgbClr val="000000"/>
              </a:solidFill>
              <a:latin typeface="Arial"/>
              <a:ea typeface="新細明體"/>
            </a:endParaRPr>
          </a:p>
        </p:txBody>
      </p:sp>
      <p:sp>
        <p:nvSpPr>
          <p:cNvPr id="4105" name="文字版面配置區 4"/>
          <p:cNvSpPr txBox="1">
            <a:spLocks/>
          </p:cNvSpPr>
          <p:nvPr/>
        </p:nvSpPr>
        <p:spPr bwMode="auto">
          <a:xfrm>
            <a:off x="952500" y="285751"/>
            <a:ext cx="3214688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kumimoji="0"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尊重差異</a:t>
            </a:r>
            <a:endParaRPr kumimoji="0" lang="en-US" altLang="zh-TW" sz="280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buNone/>
            </a:pP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適性發展</a:t>
            </a:r>
            <a:endParaRPr kumimoji="0" lang="zh-TW" altLang="en-US" sz="280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" name="圖片 20" descr="下載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689" y="1143001"/>
            <a:ext cx="2928937" cy="200977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4107" name="文字版面配置區 4"/>
          <p:cNvSpPr txBox="1">
            <a:spLocks/>
          </p:cNvSpPr>
          <p:nvPr/>
        </p:nvSpPr>
        <p:spPr bwMode="auto">
          <a:xfrm>
            <a:off x="5595939" y="285751"/>
            <a:ext cx="321468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kumimoji="0" lang="zh-TW" altLang="en-US" sz="28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特教生</a:t>
            </a:r>
            <a:endParaRPr kumimoji="0" lang="en-US" altLang="zh-TW" sz="280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buNone/>
            </a:pPr>
            <a:r>
              <a:rPr kumimoji="0" lang="zh-TW" altLang="en-US" sz="28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家庭支持服務</a:t>
            </a:r>
          </a:p>
        </p:txBody>
      </p:sp>
    </p:spTree>
    <p:extLst>
      <p:ext uri="{BB962C8B-B14F-4D97-AF65-F5344CB8AC3E}">
        <p14:creationId xmlns:p14="http://schemas.microsoft.com/office/powerpoint/2010/main" val="3942402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5075" y="620714"/>
            <a:ext cx="4751388" cy="72072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裕文國小無障礙設施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3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8"/>
          <a:stretch>
            <a:fillRect/>
          </a:stretch>
        </p:blipFill>
        <p:spPr bwMode="auto">
          <a:xfrm>
            <a:off x="1992313" y="1341439"/>
            <a:ext cx="6121400" cy="471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矩形 1"/>
          <p:cNvSpPr>
            <a:spLocks noChangeArrowheads="1"/>
          </p:cNvSpPr>
          <p:nvPr/>
        </p:nvSpPr>
        <p:spPr bwMode="auto">
          <a:xfrm>
            <a:off x="4754564" y="1666876"/>
            <a:ext cx="1152525" cy="7905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TW" altLang="en-US" sz="1400">
                <a:solidFill>
                  <a:srgbClr val="000000"/>
                </a:solidFill>
                <a:ea typeface="華康中圓體" panose="020F0509000000000000" pitchFamily="49" charset="-120"/>
              </a:rPr>
              <a:t>夢想館</a:t>
            </a:r>
          </a:p>
        </p:txBody>
      </p:sp>
      <p:cxnSp>
        <p:nvCxnSpPr>
          <p:cNvPr id="5125" name="直線單箭頭接點 3"/>
          <p:cNvCxnSpPr>
            <a:cxnSpLocks noChangeShapeType="1"/>
          </p:cNvCxnSpPr>
          <p:nvPr/>
        </p:nvCxnSpPr>
        <p:spPr bwMode="auto">
          <a:xfrm>
            <a:off x="4818063" y="2386014"/>
            <a:ext cx="1073150" cy="7937"/>
          </a:xfrm>
          <a:prstGeom prst="straightConnector1">
            <a:avLst/>
          </a:prstGeom>
          <a:noFill/>
          <a:ln w="22225" algn="ctr">
            <a:solidFill>
              <a:srgbClr val="FF0066"/>
            </a:solidFill>
            <a:prstDash val="lg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6" name="直線單箭頭接點 6"/>
          <p:cNvCxnSpPr>
            <a:cxnSpLocks noChangeShapeType="1"/>
          </p:cNvCxnSpPr>
          <p:nvPr/>
        </p:nvCxnSpPr>
        <p:spPr bwMode="auto">
          <a:xfrm flipH="1">
            <a:off x="4802189" y="2308225"/>
            <a:ext cx="1133475" cy="0"/>
          </a:xfrm>
          <a:prstGeom prst="straightConnector1">
            <a:avLst/>
          </a:prstGeom>
          <a:noFill/>
          <a:ln w="22225" algn="ctr">
            <a:solidFill>
              <a:srgbClr val="FF0066"/>
            </a:solidFill>
            <a:prstDash val="lg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06389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7171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0" b="14909"/>
          <a:stretch>
            <a:fillRect/>
          </a:stretch>
        </p:blipFill>
        <p:spPr bwMode="auto">
          <a:xfrm>
            <a:off x="1292226" y="669925"/>
            <a:ext cx="7015163" cy="602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文字方塊 3"/>
          <p:cNvSpPr txBox="1">
            <a:spLocks noChangeArrowheads="1"/>
          </p:cNvSpPr>
          <p:nvPr/>
        </p:nvSpPr>
        <p:spPr bwMode="auto">
          <a:xfrm>
            <a:off x="5805488" y="-100013"/>
            <a:ext cx="33829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zh-TW" altLang="en-US" sz="4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健康上網</a:t>
            </a:r>
          </a:p>
        </p:txBody>
      </p:sp>
    </p:spTree>
    <p:extLst>
      <p:ext uri="{BB962C8B-B14F-4D97-AF65-F5344CB8AC3E}">
        <p14:creationId xmlns:p14="http://schemas.microsoft.com/office/powerpoint/2010/main" val="148681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8195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" b="16112"/>
          <a:stretch>
            <a:fillRect/>
          </a:stretch>
        </p:blipFill>
        <p:spPr bwMode="auto">
          <a:xfrm>
            <a:off x="1423988" y="704851"/>
            <a:ext cx="7034212" cy="596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文字方塊 4"/>
          <p:cNvSpPr txBox="1">
            <a:spLocks noChangeArrowheads="1"/>
          </p:cNvSpPr>
          <p:nvPr/>
        </p:nvSpPr>
        <p:spPr bwMode="auto">
          <a:xfrm>
            <a:off x="5805488" y="-100013"/>
            <a:ext cx="33829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zh-TW" altLang="en-US" sz="4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健康上網</a:t>
            </a:r>
          </a:p>
        </p:txBody>
      </p:sp>
    </p:spTree>
    <p:extLst>
      <p:ext uri="{BB962C8B-B14F-4D97-AF65-F5344CB8AC3E}">
        <p14:creationId xmlns:p14="http://schemas.microsoft.com/office/powerpoint/2010/main" val="233442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 b="12398"/>
          <a:stretch>
            <a:fillRect/>
          </a:stretch>
        </p:blipFill>
        <p:spPr bwMode="auto">
          <a:xfrm>
            <a:off x="1552576" y="669926"/>
            <a:ext cx="6804025" cy="603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文字方塊 5"/>
          <p:cNvSpPr txBox="1">
            <a:spLocks noChangeArrowheads="1"/>
          </p:cNvSpPr>
          <p:nvPr/>
        </p:nvSpPr>
        <p:spPr bwMode="auto">
          <a:xfrm>
            <a:off x="5805488" y="-100013"/>
            <a:ext cx="33829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zh-TW" altLang="en-US" sz="4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健康上網</a:t>
            </a:r>
          </a:p>
        </p:txBody>
      </p:sp>
    </p:spTree>
    <p:extLst>
      <p:ext uri="{BB962C8B-B14F-4D97-AF65-F5344CB8AC3E}">
        <p14:creationId xmlns:p14="http://schemas.microsoft.com/office/powerpoint/2010/main" val="328373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8178" t="22699" r="35426" b="42952"/>
          <a:stretch/>
        </p:blipFill>
        <p:spPr>
          <a:xfrm>
            <a:off x="631825" y="620714"/>
            <a:ext cx="8199438" cy="6002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844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37997" t="59255" r="35142" b="23843"/>
          <a:stretch/>
        </p:blipFill>
        <p:spPr>
          <a:xfrm>
            <a:off x="488950" y="620714"/>
            <a:ext cx="8891588" cy="5976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658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副標題 2"/>
          <p:cNvSpPr txBox="1">
            <a:spLocks noGrp="1"/>
          </p:cNvSpPr>
          <p:nvPr>
            <p:ph type="title"/>
          </p:nvPr>
        </p:nvSpPr>
        <p:spPr>
          <a:xfrm>
            <a:off x="776536" y="1196752"/>
            <a:ext cx="8229600" cy="989034"/>
          </a:xfrm>
          <a:ln>
            <a:miter lim="800000"/>
            <a:headEnd/>
            <a:tailEnd/>
          </a:ln>
          <a:extLst/>
        </p:spPr>
        <p:txBody>
          <a:bodyPr rtlCol="0">
            <a:prstTxWarp prst="textWave2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285" indent="-342285" algn="l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zh-TW" altLang="en-US" sz="6600" b="1" kern="1200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感謝您的聆聽</a:t>
            </a:r>
            <a:endParaRPr kumimoji="0" lang="en-US" altLang="zh-TW" sz="6600" b="1" kern="12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FZYaoTi" pitchFamily="2" charset="-122"/>
              <a:ea typeface="FZYaoTi" pitchFamily="2" charset="-122"/>
              <a:cs typeface="+mn-cs"/>
            </a:endParaRPr>
          </a:p>
        </p:txBody>
      </p:sp>
      <p:pic>
        <p:nvPicPr>
          <p:cNvPr id="12292" name="Picture 4" descr="E:\My Documents\裕文國小\交接檔案\6.照片\相片\3.玄關入口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8438" y="3143250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660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9" descr="event_0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1" y="5084764"/>
            <a:ext cx="1655763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圖片 10" descr="school_03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6" y="4652964"/>
            <a:ext cx="20161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副標題 2"/>
          <p:cNvSpPr txBox="1">
            <a:spLocks/>
          </p:cNvSpPr>
          <p:nvPr/>
        </p:nvSpPr>
        <p:spPr bwMode="auto">
          <a:xfrm>
            <a:off x="738188" y="1285876"/>
            <a:ext cx="82153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kumimoji="0" lang="en-US" altLang="zh-TW" sz="4000" dirty="0">
              <a:ln w="31550" cmpd="sng">
                <a:gradFill>
                  <a:gsLst>
                    <a:gs pos="70000">
                      <a:srgbClr val="70AD47">
                        <a:shade val="50000"/>
                        <a:satMod val="190000"/>
                      </a:srgbClr>
                    </a:gs>
                    <a:gs pos="0">
                      <a:srgbClr val="70AD47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53" name="副標題 5"/>
          <p:cNvSpPr>
            <a:spLocks noGrp="1"/>
          </p:cNvSpPr>
          <p:nvPr>
            <p:ph type="subTitle" idx="1"/>
          </p:nvPr>
        </p:nvSpPr>
        <p:spPr>
          <a:xfrm>
            <a:off x="1344614" y="1878014"/>
            <a:ext cx="7000875" cy="1285875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教務處宣導事項</a:t>
            </a:r>
          </a:p>
        </p:txBody>
      </p:sp>
    </p:spTree>
    <p:extLst>
      <p:ext uri="{BB962C8B-B14F-4D97-AF65-F5344CB8AC3E}">
        <p14:creationId xmlns:p14="http://schemas.microsoft.com/office/powerpoint/2010/main" val="221226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49314" y="620713"/>
            <a:ext cx="8675687" cy="5616599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algn="ctr" eaLnBrk="0" hangingPunct="0">
              <a:lnSpc>
                <a:spcPct val="140000"/>
              </a:lnSpc>
              <a:spcBef>
                <a:spcPct val="20000"/>
              </a:spcBef>
              <a:defRPr/>
            </a:pPr>
            <a:r>
              <a:rPr kumimoji="0" lang="zh-TW" altLang="en-US" sz="2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評量實施方式</a:t>
            </a:r>
            <a:endParaRPr kumimoji="0" lang="zh-TW" altLang="en-US" sz="21600" b="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0" hangingPunct="0">
              <a:lnSpc>
                <a:spcPct val="140000"/>
              </a:lnSpc>
              <a:spcBef>
                <a:spcPct val="20000"/>
              </a:spcBef>
              <a:defRPr/>
            </a:pPr>
            <a:endParaRPr kumimoji="0"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hangingPunct="0">
              <a:lnSpc>
                <a:spcPct val="140000"/>
              </a:lnSpc>
              <a:spcBef>
                <a:spcPct val="20000"/>
              </a:spcBef>
              <a:defRPr/>
            </a:pPr>
            <a:endParaRPr kumimoji="0" lang="en-US" altLang="zh-TW" sz="6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hangingPunct="0">
              <a:lnSpc>
                <a:spcPct val="140000"/>
              </a:lnSpc>
              <a:spcBef>
                <a:spcPct val="20000"/>
              </a:spcBef>
              <a:defRPr/>
            </a:pPr>
            <a:r>
              <a:rPr kumimoji="0" lang="zh-TW" altLang="en-US" sz="8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多元評量（依各課程內容及活動）：</a:t>
            </a:r>
            <a:endParaRPr kumimoji="0" lang="en-US" altLang="zh-TW" sz="8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hangingPunct="0">
              <a:lnSpc>
                <a:spcPct val="140000"/>
              </a:lnSpc>
              <a:spcBef>
                <a:spcPct val="20000"/>
              </a:spcBef>
              <a:defRPr/>
            </a:pPr>
            <a:endParaRPr kumimoji="0" lang="zh-TW" altLang="en-US" sz="3200" b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0" hangingPunct="0">
              <a:lnSpc>
                <a:spcPct val="140000"/>
              </a:lnSpc>
              <a:spcBef>
                <a:spcPct val="20000"/>
              </a:spcBef>
              <a:defRPr/>
            </a:pPr>
            <a:r>
              <a:rPr kumimoji="0" lang="en-US" altLang="zh-TW" sz="8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8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kumimoji="0" lang="en-US" altLang="zh-TW" sz="8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0" lang="zh-TW" altLang="en-US" sz="8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紙筆測驗及表單：</a:t>
            </a:r>
            <a:r>
              <a:rPr kumimoji="0" lang="zh-TW" altLang="en-US" sz="80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依重要知識與概念性目標，及學習興趣、動機與態度等情意目標，採用學習單、習作作業、紙筆測驗、問卷、檢核表、評定量表或其他方式。</a:t>
            </a:r>
            <a:endParaRPr kumimoji="0" lang="en-US" altLang="zh-TW" sz="8000" b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0" hangingPunct="0">
              <a:lnSpc>
                <a:spcPct val="140000"/>
              </a:lnSpc>
              <a:spcBef>
                <a:spcPct val="20000"/>
              </a:spcBef>
              <a:defRPr/>
            </a:pPr>
            <a:endParaRPr kumimoji="0" lang="zh-TW" altLang="en-US" sz="8000" b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0" hangingPunct="0">
              <a:lnSpc>
                <a:spcPct val="140000"/>
              </a:lnSpc>
              <a:spcBef>
                <a:spcPct val="20000"/>
              </a:spcBef>
              <a:defRPr/>
            </a:pPr>
            <a:r>
              <a:rPr kumimoji="0" lang="en-US" altLang="zh-TW" sz="8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8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kumimoji="0" lang="en-US" altLang="zh-TW" sz="8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0" lang="zh-TW" altLang="en-US" sz="8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實作評量：</a:t>
            </a:r>
            <a:r>
              <a:rPr kumimoji="0" lang="zh-TW" altLang="en-US" sz="80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依問題解決、技能、參與實踐及言行表現目標，採書面報告、口頭報告、聽力與口語溝通、實際操作、作品製作、展演、鑑賞、行為觀察或其他方式。</a:t>
            </a:r>
            <a:endParaRPr kumimoji="0" lang="en-US" altLang="zh-TW" sz="8000" b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0" hangingPunct="0">
              <a:lnSpc>
                <a:spcPct val="140000"/>
              </a:lnSpc>
              <a:spcBef>
                <a:spcPct val="20000"/>
              </a:spcBef>
              <a:defRPr/>
            </a:pPr>
            <a:endParaRPr kumimoji="0" lang="zh-TW" altLang="en-US" sz="8000" b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0" hangingPunct="0">
              <a:lnSpc>
                <a:spcPct val="140000"/>
              </a:lnSpc>
              <a:spcBef>
                <a:spcPct val="20000"/>
              </a:spcBef>
              <a:defRPr/>
            </a:pPr>
            <a:r>
              <a:rPr kumimoji="0" lang="en-US" altLang="zh-TW" sz="8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8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kumimoji="0" lang="en-US" altLang="zh-TW" sz="8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0" lang="zh-TW" altLang="en-US" sz="8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檔案評量：</a:t>
            </a:r>
            <a:r>
              <a:rPr kumimoji="0" lang="zh-TW" altLang="en-US" sz="80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依學習目標，指導學生本於目的導向系統性彙整之表單、測驗、表現評量與其他資料及相關紀錄，製成檔案，展現其學習歷程及成果。  </a:t>
            </a:r>
            <a:endParaRPr kumimoji="0" lang="zh-TW" altLang="en-US" sz="80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98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-15552" y="188913"/>
            <a:ext cx="9937104" cy="597639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 eaLnBrk="0" hangingPunct="0">
              <a:lnSpc>
                <a:spcPct val="105000"/>
              </a:lnSpc>
              <a:spcBef>
                <a:spcPct val="20000"/>
              </a:spcBef>
              <a:defRPr/>
            </a:pPr>
            <a:r>
              <a:rPr kumimoji="0"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成績計算方式</a:t>
            </a:r>
          </a:p>
          <a:p>
            <a:pPr marL="800100" lvl="1" indent="-342900" eaLnBrk="0" hangingPunct="0">
              <a:lnSpc>
                <a:spcPct val="105000"/>
              </a:lnSpc>
              <a:spcBef>
                <a:spcPct val="20000"/>
              </a:spcBef>
              <a:buFontTx/>
              <a:buChar char="•"/>
              <a:defRPr/>
            </a:pPr>
            <a:endParaRPr kumimoji="0" lang="en-US" altLang="zh-TW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0100" lvl="1" indent="-342900" eaLnBrk="0" hangingPunct="0">
              <a:lnSpc>
                <a:spcPct val="105000"/>
              </a:lnSpc>
              <a:spcBef>
                <a:spcPct val="20000"/>
              </a:spcBef>
              <a:buFontTx/>
              <a:buChar char="•"/>
              <a:defRPr/>
            </a:pPr>
            <a:r>
              <a:rPr kumimoji="0"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定期</a:t>
            </a:r>
            <a:r>
              <a:rPr kumimoji="0" lang="zh-TW" altLang="en-US" sz="32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評量與</a:t>
            </a:r>
            <a:r>
              <a:rPr kumimoji="0"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平時</a:t>
            </a:r>
            <a:r>
              <a:rPr kumimoji="0" lang="zh-TW" altLang="en-US" sz="32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評量</a:t>
            </a:r>
            <a:r>
              <a:rPr kumimoji="0"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</a:t>
            </a:r>
            <a:r>
              <a:rPr kumimoji="0" lang="zh-TW" altLang="en-US" sz="32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占學期成績</a:t>
            </a:r>
            <a:r>
              <a:rPr kumimoji="0"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百分之五十</a:t>
            </a:r>
            <a:r>
              <a:rPr kumimoji="0" lang="zh-TW" altLang="en-US" sz="32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kumimoji="0" lang="en-US" altLang="zh-TW" sz="3200" b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eaLnBrk="0" hangingPunct="0">
              <a:lnSpc>
                <a:spcPct val="105000"/>
              </a:lnSpc>
              <a:spcBef>
                <a:spcPct val="20000"/>
              </a:spcBef>
              <a:defRPr/>
            </a:pPr>
            <a:r>
              <a:rPr kumimoji="0" lang="zh-TW" altLang="en-US" sz="32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結果以等第呈現。</a:t>
            </a:r>
            <a:endParaRPr kumimoji="0" lang="en-US" altLang="zh-TW" sz="3200" b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eaLnBrk="0" hangingPunct="0">
              <a:lnSpc>
                <a:spcPct val="105000"/>
              </a:lnSpc>
              <a:spcBef>
                <a:spcPct val="20000"/>
              </a:spcBef>
              <a:defRPr/>
            </a:pPr>
            <a:endParaRPr kumimoji="0" lang="en-US" altLang="zh-TW" sz="3200" b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hangingPunct="0">
              <a:lnSpc>
                <a:spcPct val="105000"/>
              </a:lnSpc>
              <a:spcBef>
                <a:spcPct val="20000"/>
              </a:spcBef>
              <a:defRPr/>
            </a:pPr>
            <a:r>
              <a:rPr kumimoji="0" lang="zh-TW" altLang="en-US" sz="32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</a:t>
            </a:r>
            <a:r>
              <a:rPr kumimoji="0"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</a:t>
            </a:r>
            <a:r>
              <a:rPr kumimoji="0" lang="zh-TW" altLang="en-US" sz="32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等：九十分以上者。</a:t>
            </a:r>
          </a:p>
          <a:p>
            <a:pPr marL="457200" lvl="1" algn="ctr" eaLnBrk="0" hangingPunct="0">
              <a:spcBef>
                <a:spcPct val="20000"/>
              </a:spcBef>
              <a:defRPr/>
            </a:pPr>
            <a:r>
              <a:rPr kumimoji="0"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甲</a:t>
            </a:r>
            <a:r>
              <a:rPr kumimoji="0" lang="zh-TW" altLang="en-US" sz="32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等：八十分以上未滿九十分者。</a:t>
            </a:r>
          </a:p>
          <a:p>
            <a:pPr marL="457200" lvl="1" algn="ctr" eaLnBrk="0" hangingPunct="0">
              <a:spcBef>
                <a:spcPct val="20000"/>
              </a:spcBef>
              <a:defRPr/>
            </a:pPr>
            <a:r>
              <a:rPr kumimoji="0"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乙</a:t>
            </a:r>
            <a:r>
              <a:rPr kumimoji="0" lang="zh-TW" altLang="en-US" sz="32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等：七十分以上未滿八十分者。</a:t>
            </a:r>
          </a:p>
          <a:p>
            <a:pPr marL="457200" lvl="1" algn="ctr" eaLnBrk="0" hangingPunct="0">
              <a:spcBef>
                <a:spcPct val="20000"/>
              </a:spcBef>
              <a:defRPr/>
            </a:pPr>
            <a:r>
              <a:rPr kumimoji="0"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丙</a:t>
            </a:r>
            <a:r>
              <a:rPr kumimoji="0" lang="zh-TW" altLang="en-US" sz="32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等：六十分以上未滿七十分者。</a:t>
            </a:r>
            <a:endParaRPr kumimoji="0" lang="en-US" altLang="zh-TW" sz="3200" b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eaLnBrk="0" hangingPunct="0">
              <a:spcBef>
                <a:spcPct val="20000"/>
              </a:spcBef>
              <a:defRPr/>
            </a:pPr>
            <a:r>
              <a:rPr kumimoji="0" lang="zh-TW" altLang="en-US" sz="32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</a:t>
            </a:r>
            <a:r>
              <a:rPr kumimoji="0"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丁</a:t>
            </a:r>
            <a:r>
              <a:rPr kumimoji="0" lang="zh-TW" altLang="en-US" sz="32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等：未滿六十分者。</a:t>
            </a:r>
            <a:endParaRPr kumimoji="0" lang="en-US" altLang="zh-TW" sz="3200" b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kumimoji="0" lang="zh-TW" altLang="en-US" sz="3200" b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893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-15552" y="188912"/>
            <a:ext cx="9937104" cy="640844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 eaLnBrk="0" hangingPunct="0">
              <a:lnSpc>
                <a:spcPct val="105000"/>
              </a:lnSpc>
              <a:spcBef>
                <a:spcPct val="20000"/>
              </a:spcBef>
              <a:defRPr/>
            </a:pPr>
            <a:r>
              <a:rPr kumimoji="0"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成績計算方式</a:t>
            </a:r>
          </a:p>
          <a:p>
            <a:pPr marL="800100" lvl="1" indent="-342900" eaLnBrk="0" hangingPunct="0">
              <a:lnSpc>
                <a:spcPct val="105000"/>
              </a:lnSpc>
              <a:spcBef>
                <a:spcPct val="20000"/>
              </a:spcBef>
              <a:buFontTx/>
              <a:buChar char="•"/>
              <a:defRPr/>
            </a:pPr>
            <a:endParaRPr kumimoji="0" lang="en-US" altLang="zh-TW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eaLnBrk="0" hangingPunct="0">
              <a:spcBef>
                <a:spcPct val="20000"/>
              </a:spcBef>
              <a:defRPr/>
            </a:pPr>
            <a:r>
              <a:rPr kumimoji="0" lang="zh-TW" altLang="en-US" sz="32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學生於學校辦理定期評量時，應於該學期結束前補考。補考成績計算方式如下：</a:t>
            </a:r>
            <a:endParaRPr kumimoji="0" lang="en-US" altLang="zh-TW" sz="3200" b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kumimoji="0" lang="zh-TW" altLang="en-US" sz="3200" b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eaLnBrk="0" hangingPunct="0">
              <a:spcBef>
                <a:spcPct val="20000"/>
              </a:spcBef>
              <a:defRPr/>
            </a:pPr>
            <a:r>
              <a:rPr kumimoji="0" lang="zh-TW" altLang="en-US" sz="32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（一）因</a:t>
            </a:r>
            <a:r>
              <a:rPr kumimoji="0" lang="zh-TW" altLang="en-US" sz="3200" b="0" u="sng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公、喪、產假、病假或不可抗力事由</a:t>
            </a:r>
            <a:r>
              <a:rPr kumimoji="0" lang="zh-TW" altLang="en-US" sz="32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請假  </a:t>
            </a:r>
            <a:endParaRPr kumimoji="0" lang="en-US" altLang="zh-TW" sz="3200" b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eaLnBrk="0" hangingPunct="0">
              <a:spcBef>
                <a:spcPct val="20000"/>
              </a:spcBef>
              <a:defRPr/>
            </a:pPr>
            <a:r>
              <a:rPr kumimoji="0" lang="zh-TW" altLang="en-US" sz="32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缺考者，</a:t>
            </a:r>
            <a:r>
              <a:rPr kumimoji="0"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按實得分數計算</a:t>
            </a:r>
            <a:r>
              <a:rPr kumimoji="0" lang="zh-TW" altLang="en-US" sz="32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0" lang="en-US" altLang="zh-TW" sz="3200" b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eaLnBrk="0" hangingPunct="0">
              <a:spcBef>
                <a:spcPct val="20000"/>
              </a:spcBef>
              <a:defRPr/>
            </a:pPr>
            <a:endParaRPr kumimoji="0" lang="zh-TW" altLang="en-US" sz="3200" b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eaLnBrk="0" hangingPunct="0">
              <a:spcBef>
                <a:spcPct val="20000"/>
              </a:spcBef>
              <a:defRPr/>
            </a:pPr>
            <a:r>
              <a:rPr kumimoji="0" lang="zh-TW" altLang="en-US" sz="32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（二）因</a:t>
            </a:r>
            <a:r>
              <a:rPr kumimoji="0" lang="zh-TW" altLang="en-US" sz="3200" b="0" u="sng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事假</a:t>
            </a:r>
            <a:r>
              <a:rPr kumimoji="0" lang="zh-TW" altLang="en-US" sz="32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缺考者，其補考成績在六十分以下者   </a:t>
            </a:r>
            <a:endParaRPr kumimoji="0" lang="en-US" altLang="zh-TW" sz="3200" b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eaLnBrk="0" hangingPunct="0">
              <a:spcBef>
                <a:spcPct val="20000"/>
              </a:spcBef>
              <a:defRPr/>
            </a:pPr>
            <a:r>
              <a:rPr kumimoji="0" lang="zh-TW" altLang="en-US" sz="32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，依實得分數計算；超過六十分者，超過部分  </a:t>
            </a:r>
            <a:endParaRPr kumimoji="0" lang="en-US" altLang="zh-TW" sz="3200" b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eaLnBrk="0" hangingPunct="0">
              <a:spcBef>
                <a:spcPct val="20000"/>
              </a:spcBef>
              <a:defRPr/>
            </a:pPr>
            <a:r>
              <a:rPr kumimoji="0" lang="zh-TW" altLang="en-US" sz="3200" b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之分數以百分之八十計算。		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kumimoji="0" lang="zh-TW" altLang="en-US" sz="3200" b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349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資訊安全宣導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家長要注意孩子使用直播的行為，包括：年齡有限制、隱私會曝露、罵人涉毀謗等。家長也要關心孩子觀看直播，可能涉及不當內容，或是花費太多時間和金錢。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70"/>
          <a:stretch/>
        </p:blipFill>
        <p:spPr bwMode="auto">
          <a:xfrm>
            <a:off x="920552" y="1690690"/>
            <a:ext cx="8352928" cy="471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8472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機器人">
  <a:themeElements>
    <a:clrScheme name="橙色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機器人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80TGp_general_light_ani">
  <a:themeElements>
    <a:clrScheme name="Default Design 1">
      <a:dk1>
        <a:srgbClr val="000000"/>
      </a:dk1>
      <a:lt1>
        <a:srgbClr val="FDF58D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EF9C5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華康中圓體" pitchFamily="49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華康中圓體" pitchFamily="49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華康中圓體" pitchFamily="49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華康中圓體" pitchFamily="49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5062</TotalTime>
  <Words>1365</Words>
  <Application>Microsoft Office PowerPoint</Application>
  <PresentationFormat>A4 紙張 (210x297 公釐)</PresentationFormat>
  <Paragraphs>178</Paragraphs>
  <Slides>48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48</vt:i4>
      </vt:variant>
    </vt:vector>
  </HeadingPairs>
  <TitlesOfParts>
    <vt:vector size="68" baseType="lpstr">
      <vt:lpstr>微軟正黑體</vt:lpstr>
      <vt:lpstr>華康正顏楷體W5</vt:lpstr>
      <vt:lpstr>FZYaoTi</vt:lpstr>
      <vt:lpstr>標楷體</vt:lpstr>
      <vt:lpstr>Gulim</vt:lpstr>
      <vt:lpstr>Wingdings</vt:lpstr>
      <vt:lpstr>Times New Roman</vt:lpstr>
      <vt:lpstr>Corbel</vt:lpstr>
      <vt:lpstr>Calibri Light</vt:lpstr>
      <vt:lpstr>Arial</vt:lpstr>
      <vt:lpstr>HY엽서L</vt:lpstr>
      <vt:lpstr>華康中圓體</vt:lpstr>
      <vt:lpstr>新細明體</vt:lpstr>
      <vt:lpstr>Calibri</vt:lpstr>
      <vt:lpstr>機器人</vt:lpstr>
      <vt:lpstr>Office 佈景主題</vt:lpstr>
      <vt:lpstr>580TGp_general_light_ani</vt:lpstr>
      <vt:lpstr>1_Office 佈景主題</vt:lpstr>
      <vt:lpstr>預設簡報設計</vt:lpstr>
      <vt:lpstr>1_預設簡報設計</vt:lpstr>
      <vt:lpstr>陳彥宏 校長</vt:lpstr>
      <vt:lpstr>校長辦學理念與發展願景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資訊安全宣導</vt:lpstr>
      <vt:lpstr>資訊安全宣導</vt:lpstr>
      <vt:lpstr>學務處事項聯繫 </vt:lpstr>
      <vt:lpstr>      學務處各組長</vt:lpstr>
      <vt:lpstr>    學童上放學動線圖 </vt:lpstr>
      <vt:lpstr>   大門機車進出口  車頭朝外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宣導事項</vt:lpstr>
      <vt:lpstr>宣導事項</vt:lpstr>
      <vt:lpstr>宣導事項</vt:lpstr>
      <vt:lpstr> 健 康 體 位</vt:lpstr>
      <vt:lpstr> 健 康 體 位</vt:lpstr>
      <vt:lpstr> 健 康 體 位</vt:lpstr>
      <vt:lpstr>宣導事項</vt:lpstr>
      <vt:lpstr>PowerPoint 簡報</vt:lpstr>
      <vt:lpstr>總務處人員</vt:lpstr>
      <vt:lpstr> 裕文校園環境  師生與社區共同維護                           人文陶冶‧塑造心靈感動的生命</vt:lpstr>
      <vt:lpstr>校園安全管理                          安全第一‧家長放心託付的園地</vt:lpstr>
      <vt:lpstr>緊急連絡</vt:lpstr>
      <vt:lpstr>飲水設備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輔導室關心您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感謝您的聆聽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98年度統合視導---學校衛生</dc:title>
  <dc:creator>user</dc:creator>
  <cp:lastModifiedBy>5A88</cp:lastModifiedBy>
  <cp:revision>1163</cp:revision>
  <dcterms:created xsi:type="dcterms:W3CDTF">2009-10-16T04:24:57Z</dcterms:created>
  <dcterms:modified xsi:type="dcterms:W3CDTF">2021-09-09T02:07:47Z</dcterms:modified>
</cp:coreProperties>
</file>