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335" r:id="rId3"/>
    <p:sldId id="349" r:id="rId4"/>
    <p:sldId id="350" r:id="rId5"/>
    <p:sldId id="351" r:id="rId6"/>
    <p:sldId id="340" r:id="rId7"/>
    <p:sldId id="341" r:id="rId8"/>
    <p:sldId id="339" r:id="rId9"/>
    <p:sldId id="322" r:id="rId10"/>
    <p:sldId id="343" r:id="rId11"/>
    <p:sldId id="344" r:id="rId12"/>
    <p:sldId id="347" r:id="rId13"/>
    <p:sldId id="346" r:id="rId14"/>
    <p:sldId id="345" r:id="rId15"/>
    <p:sldId id="352" r:id="rId16"/>
    <p:sldId id="360" r:id="rId17"/>
    <p:sldId id="361" r:id="rId18"/>
    <p:sldId id="362" r:id="rId19"/>
    <p:sldId id="363" r:id="rId20"/>
    <p:sldId id="353" r:id="rId21"/>
    <p:sldId id="357" r:id="rId22"/>
    <p:sldId id="358" r:id="rId23"/>
    <p:sldId id="35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0000"/>
    <a:srgbClr val="26B71F"/>
    <a:srgbClr val="E36B6B"/>
    <a:srgbClr val="118ADA"/>
    <a:srgbClr val="0E72B6"/>
    <a:srgbClr val="663300"/>
    <a:srgbClr val="4D0B15"/>
    <a:srgbClr val="E4DA9C"/>
    <a:srgbClr val="D3C35D"/>
    <a:srgbClr val="FCBB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418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C11790-F92F-4035-9169-4202168956C4}" type="datetimeFigureOut">
              <a:rPr lang="zh-TW" altLang="en-US" smtClean="0"/>
              <a:t>2016/11/1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B4FEB2-1A37-4159-85AC-11AAB19C67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7995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08315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46860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27802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12658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02876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30424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55731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41364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15068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50581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5404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97955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429056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996593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363966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25115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8365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90793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11138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49355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18094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96465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6212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609600"/>
          </a:xfrm>
        </p:spPr>
        <p:txBody>
          <a:bodyPr/>
          <a:lstStyle>
            <a:lvl1pPr marL="0" indent="0" algn="ctr">
              <a:buNone/>
              <a:defRPr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46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73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73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047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93858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384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50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28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977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590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780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258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415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8AC7A713-7007-4913-B2CB-7614D15284D3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077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1" kern="1200">
          <a:ln w="19050">
            <a:solidFill>
              <a:schemeClr val="tx1">
                <a:lumMod val="85000"/>
                <a:lumOff val="15000"/>
              </a:schemeClr>
            </a:solidFill>
          </a:ln>
          <a:solidFill>
            <a:srgbClr val="00B0F0"/>
          </a:solidFill>
          <a:effectLst/>
          <a:latin typeface="Microsoft New Tai Lue" panose="020B0502040204020203" pitchFamily="34" charset="0"/>
          <a:ea typeface="+mj-ea"/>
          <a:cs typeface="Microsoft New Tai Lue" panose="020B0502040204020203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image" Target="../media/image47.png"/><Relationship Id="rId7" Type="http://schemas.openxmlformats.org/officeDocument/2006/relationships/image" Target="../media/image5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3" Type="http://schemas.openxmlformats.org/officeDocument/2006/relationships/image" Target="../media/image53.png"/><Relationship Id="rId7" Type="http://schemas.openxmlformats.org/officeDocument/2006/relationships/image" Target="../media/image5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4" Type="http://schemas.openxmlformats.org/officeDocument/2006/relationships/image" Target="../media/image54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3" Type="http://schemas.openxmlformats.org/officeDocument/2006/relationships/image" Target="../media/image560.png"/><Relationship Id="rId7" Type="http://schemas.openxmlformats.org/officeDocument/2006/relationships/image" Target="../media/image6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9.png"/><Relationship Id="rId5" Type="http://schemas.openxmlformats.org/officeDocument/2006/relationships/image" Target="../media/image580.png"/><Relationship Id="rId10" Type="http://schemas.openxmlformats.org/officeDocument/2006/relationships/image" Target="../media/image63.png"/><Relationship Id="rId4" Type="http://schemas.openxmlformats.org/officeDocument/2006/relationships/image" Target="../media/image570.png"/><Relationship Id="rId9" Type="http://schemas.openxmlformats.org/officeDocument/2006/relationships/image" Target="../media/image6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3.png"/><Relationship Id="rId5" Type="http://schemas.openxmlformats.org/officeDocument/2006/relationships/image" Target="../media/image72.png"/><Relationship Id="rId4" Type="http://schemas.openxmlformats.org/officeDocument/2006/relationships/image" Target="../media/image7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0.png"/><Relationship Id="rId5" Type="http://schemas.openxmlformats.org/officeDocument/2006/relationships/image" Target="../media/image440.png"/><Relationship Id="rId4" Type="http://schemas.openxmlformats.org/officeDocument/2006/relationships/image" Target="../media/image43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70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0.png"/><Relationship Id="rId3" Type="http://schemas.openxmlformats.org/officeDocument/2006/relationships/image" Target="../media/image480.png"/><Relationship Id="rId7" Type="http://schemas.openxmlformats.org/officeDocument/2006/relationships/image" Target="../media/image52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0.png"/><Relationship Id="rId5" Type="http://schemas.openxmlformats.org/officeDocument/2006/relationships/image" Target="../media/image500.png"/><Relationship Id="rId10" Type="http://schemas.openxmlformats.org/officeDocument/2006/relationships/image" Target="../media/image550.png"/><Relationship Id="rId4" Type="http://schemas.openxmlformats.org/officeDocument/2006/relationships/image" Target="../media/image490.png"/><Relationship Id="rId9" Type="http://schemas.openxmlformats.org/officeDocument/2006/relationships/image" Target="../media/image54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85927"/>
            <a:ext cx="7772400" cy="1814524"/>
          </a:xfrm>
        </p:spPr>
        <p:txBody>
          <a:bodyPr/>
          <a:lstStyle/>
          <a:p>
            <a:r>
              <a:rPr lang="en-US" altLang="zh-TW" dirty="0" smtClean="0"/>
              <a:t>6-2</a:t>
            </a:r>
            <a:br>
              <a:rPr lang="en-US" altLang="zh-TW" dirty="0" smtClean="0"/>
            </a:br>
            <a:r>
              <a:rPr lang="zh-TW" altLang="en-US" dirty="0" smtClean="0"/>
              <a:t>約分和等值分數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95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481964" y="2020279"/>
                <a:ext cx="1785780" cy="119269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</a:rPr>
                            <m:t>0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</a:rPr>
                            <m:t>18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□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964" y="2020279"/>
                <a:ext cx="1785780" cy="119269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3167844" y="2020279"/>
                <a:ext cx="3708412" cy="12961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18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0÷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18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÷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7844" y="2020279"/>
                <a:ext cx="3708412" cy="129614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467544" y="4612567"/>
                <a:ext cx="1785780" cy="119269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</a:rPr>
                            <m:t>3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</a:rPr>
                            <m:t>3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</a:rPr>
                            <m:t>27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□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612567"/>
                <a:ext cx="1785780" cy="119269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3275856" y="4581128"/>
                <a:ext cx="3600400" cy="158417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27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3÷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27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÷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6" y="4581128"/>
                <a:ext cx="3600400" cy="158417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0346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2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481964" y="2020279"/>
                <a:ext cx="1785780" cy="119269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</a:rPr>
                            <m:t>4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</a:rPr>
                            <m:t>48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□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964" y="2020279"/>
                <a:ext cx="1785780" cy="119269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3167844" y="2020279"/>
                <a:ext cx="3852428" cy="12961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48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2÷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48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÷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7844" y="2020279"/>
                <a:ext cx="3852428" cy="129614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827584" y="3717032"/>
                <a:ext cx="4392488" cy="119269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</a:rPr>
                            <m:t>4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</a:rPr>
                            <m:t>0</m:t>
                          </m:r>
                        </m:num>
                        <m:den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</a:rPr>
                            <m:t>2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</a:rPr>
                            <m:t>0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</a:rPr>
                            <m:t>0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□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□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□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3717032"/>
                <a:ext cx="4392488" cy="119269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-26168" y="5322573"/>
                <a:ext cx="9062664" cy="12961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200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0÷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200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÷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÷2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÷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0÷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0÷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6168" y="5322573"/>
                <a:ext cx="9062664" cy="129614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2634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2" grpId="0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76066"/>
                <a:ext cx="6707088" cy="1276869"/>
              </a:xfrm>
            </p:spPr>
            <p:txBody>
              <a:bodyPr>
                <a:normAutofit fontScale="25000" lnSpcReduction="20000"/>
              </a:bodyPr>
              <a:lstStyle/>
              <a:p>
                <a:pPr>
                  <a:lnSpc>
                    <a:spcPct val="170000"/>
                  </a:lnSpc>
                </a:pPr>
                <a:r>
                  <a:rPr lang="zh-TW" altLang="en-US" sz="12800" dirty="0" smtClean="0"/>
                  <a:t>下面哪一個分數和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1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1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altLang="zh-TW" sz="1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num>
                      <m:den>
                        <m:r>
                          <a:rPr lang="en-US" altLang="zh-TW" sz="1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72</m:t>
                        </m:r>
                      </m:den>
                    </m:f>
                  </m:oMath>
                </a14:m>
                <a:r>
                  <a:rPr lang="zh-TW" altLang="en-US" sz="12800" dirty="0" smtClean="0">
                    <a:latin typeface="+mn-ea"/>
                  </a:rPr>
                  <a:t> 一樣大</a:t>
                </a:r>
                <a:r>
                  <a:rPr lang="zh-TW" altLang="en-US" sz="12800" dirty="0" smtClean="0">
                    <a:latin typeface="新細明體" panose="02020500000000000000" pitchFamily="18" charset="-120"/>
                    <a:ea typeface="新細明體" panose="02020500000000000000" pitchFamily="18" charset="-120"/>
                  </a:rPr>
                  <a:t>？</a:t>
                </a:r>
                <a:endParaRPr lang="zh-TW" altLang="zh-TW" sz="12800" dirty="0">
                  <a:latin typeface="+mn-ea"/>
                </a:endParaRPr>
              </a:p>
              <a:p>
                <a:pPr eaLnBrk="0" fontAlgn="base" hangingPunct="0"/>
                <a:endParaRPr lang="zh-TW" altLang="en-US" dirty="0">
                  <a:latin typeface="標楷體" pitchFamily="65" charset="-120"/>
                  <a:ea typeface="標楷體" pitchFamily="65" charset="-12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76066"/>
                <a:ext cx="6707088" cy="1276869"/>
              </a:xfrm>
              <a:blipFill rotWithShape="0">
                <a:blip r:embed="rId3"/>
                <a:stretch>
                  <a:fillRect l="-209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899592" y="3012091"/>
                <a:ext cx="936104" cy="12961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24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3012091"/>
                <a:ext cx="936104" cy="129614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2339752" y="3021782"/>
                <a:ext cx="936104" cy="12961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36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3021782"/>
                <a:ext cx="936104" cy="129614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3810744" y="3021782"/>
                <a:ext cx="936104" cy="12961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744" y="3021782"/>
                <a:ext cx="936104" cy="129614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5364088" y="3003886"/>
                <a:ext cx="936104" cy="12961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3003886"/>
                <a:ext cx="936104" cy="129614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1470484" y="4941168"/>
                <a:ext cx="3461556" cy="12961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72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0÷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÷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36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0484" y="4941168"/>
                <a:ext cx="3461556" cy="129614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775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/>
      <p:bldP spid="8" grpId="0"/>
      <p:bldP spid="9" grpId="0"/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76066"/>
                <a:ext cx="6707088" cy="1276869"/>
              </a:xfrm>
            </p:spPr>
            <p:txBody>
              <a:bodyPr>
                <a:normAutofit fontScale="25000" lnSpcReduction="20000"/>
              </a:bodyPr>
              <a:lstStyle/>
              <a:p>
                <a:pPr>
                  <a:lnSpc>
                    <a:spcPct val="170000"/>
                  </a:lnSpc>
                </a:pPr>
                <a:r>
                  <a:rPr lang="zh-TW" altLang="en-US" sz="12800" dirty="0" smtClean="0"/>
                  <a:t>下面哪一個分數和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1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1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zh-TW" sz="1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zh-TW" sz="1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zh-TW" altLang="en-US" sz="12800" dirty="0" smtClean="0">
                    <a:latin typeface="+mn-ea"/>
                  </a:rPr>
                  <a:t> 一樣大</a:t>
                </a:r>
                <a:r>
                  <a:rPr lang="zh-TW" altLang="en-US" sz="12800" dirty="0" smtClean="0">
                    <a:latin typeface="新細明體" panose="02020500000000000000" pitchFamily="18" charset="-120"/>
                    <a:ea typeface="新細明體" panose="02020500000000000000" pitchFamily="18" charset="-120"/>
                  </a:rPr>
                  <a:t>？</a:t>
                </a:r>
                <a:endParaRPr lang="zh-TW" altLang="zh-TW" sz="12800" dirty="0">
                  <a:latin typeface="+mn-ea"/>
                </a:endParaRPr>
              </a:p>
              <a:p>
                <a:pPr eaLnBrk="0" fontAlgn="base" hangingPunct="0"/>
                <a:endParaRPr lang="zh-TW" altLang="en-US" dirty="0">
                  <a:latin typeface="標楷體" pitchFamily="65" charset="-120"/>
                  <a:ea typeface="標楷體" pitchFamily="65" charset="-12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76066"/>
                <a:ext cx="6707088" cy="1276869"/>
              </a:xfrm>
              <a:blipFill rotWithShape="0">
                <a:blip r:embed="rId3"/>
                <a:stretch>
                  <a:fillRect l="-209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899592" y="3012091"/>
                <a:ext cx="936104" cy="12961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3012091"/>
                <a:ext cx="936104" cy="129614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2339752" y="3021782"/>
                <a:ext cx="936104" cy="12961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3021782"/>
                <a:ext cx="936104" cy="129614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3810744" y="3021782"/>
                <a:ext cx="936104" cy="12961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744" y="3021782"/>
                <a:ext cx="936104" cy="129614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5364088" y="3003886"/>
                <a:ext cx="936104" cy="12961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3003886"/>
                <a:ext cx="936104" cy="129614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1470484" y="5013176"/>
                <a:ext cx="3749588" cy="12961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2÷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15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÷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0484" y="5013176"/>
                <a:ext cx="3749588" cy="129614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5078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/>
      <p:bldP spid="8" grpId="0"/>
      <p:bldP spid="9" grpId="0"/>
      <p:bldP spid="12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76066"/>
                <a:ext cx="6707088" cy="1276869"/>
              </a:xfrm>
            </p:spPr>
            <p:txBody>
              <a:bodyPr>
                <a:normAutofit fontScale="25000" lnSpcReduction="20000"/>
              </a:bodyPr>
              <a:lstStyle/>
              <a:p>
                <a:pPr>
                  <a:lnSpc>
                    <a:spcPct val="170000"/>
                  </a:lnSpc>
                </a:pPr>
                <a:r>
                  <a:rPr lang="zh-TW" altLang="en-US" sz="12800" dirty="0" smtClean="0"/>
                  <a:t>下面哪一個分數和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1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1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zh-TW" sz="1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US" altLang="zh-TW" sz="1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28</m:t>
                        </m:r>
                      </m:den>
                    </m:f>
                  </m:oMath>
                </a14:m>
                <a:r>
                  <a:rPr lang="zh-TW" altLang="en-US" sz="12800" dirty="0" smtClean="0">
                    <a:latin typeface="+mn-ea"/>
                  </a:rPr>
                  <a:t> 一樣大</a:t>
                </a:r>
                <a:r>
                  <a:rPr lang="zh-TW" altLang="en-US" sz="12800" dirty="0" smtClean="0">
                    <a:latin typeface="新細明體" panose="02020500000000000000" pitchFamily="18" charset="-120"/>
                    <a:ea typeface="新細明體" panose="02020500000000000000" pitchFamily="18" charset="-120"/>
                  </a:rPr>
                  <a:t>？</a:t>
                </a:r>
                <a:endParaRPr lang="zh-TW" altLang="zh-TW" sz="12800" dirty="0">
                  <a:latin typeface="+mn-ea"/>
                </a:endParaRPr>
              </a:p>
              <a:p>
                <a:pPr eaLnBrk="0" fontAlgn="base" hangingPunct="0"/>
                <a:endParaRPr lang="zh-TW" altLang="en-US" dirty="0">
                  <a:latin typeface="標楷體" pitchFamily="65" charset="-120"/>
                  <a:ea typeface="標楷體" pitchFamily="65" charset="-12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76066"/>
                <a:ext cx="6707088" cy="1276869"/>
              </a:xfrm>
              <a:blipFill rotWithShape="0">
                <a:blip r:embed="rId3"/>
                <a:stretch>
                  <a:fillRect l="-209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899592" y="3012091"/>
                <a:ext cx="936104" cy="12961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3012091"/>
                <a:ext cx="936104" cy="129614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2339752" y="3021782"/>
                <a:ext cx="936104" cy="12961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3021782"/>
                <a:ext cx="936104" cy="129614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3810744" y="3021782"/>
                <a:ext cx="936104" cy="12961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744" y="3021782"/>
                <a:ext cx="936104" cy="129614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5364088" y="3003886"/>
                <a:ext cx="936104" cy="12961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3003886"/>
                <a:ext cx="936104" cy="129614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1470484" y="5013176"/>
                <a:ext cx="4397660" cy="12961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28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6÷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28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÷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0484" y="5013176"/>
                <a:ext cx="4397660" cy="129614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9565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/>
      <p:bldP spid="8" grpId="0"/>
      <p:bldP spid="9" grpId="0"/>
      <p:bldP spid="12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76066"/>
                <a:ext cx="6707088" cy="1276869"/>
              </a:xfrm>
            </p:spPr>
            <p:txBody>
              <a:bodyPr>
                <a:normAutofit fontScale="25000" lnSpcReduction="20000"/>
              </a:bodyPr>
              <a:lstStyle/>
              <a:p>
                <a:pPr>
                  <a:lnSpc>
                    <a:spcPct val="170000"/>
                  </a:lnSpc>
                </a:pPr>
                <a:r>
                  <a:rPr lang="zh-TW" altLang="en-US" sz="12800" dirty="0" smtClean="0"/>
                  <a:t>下面哪一個分數和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1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1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altLang="zh-TW" sz="1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altLang="zh-TW" sz="1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81</m:t>
                        </m:r>
                      </m:den>
                    </m:f>
                  </m:oMath>
                </a14:m>
                <a:r>
                  <a:rPr lang="zh-TW" altLang="en-US" sz="12800" dirty="0" smtClean="0">
                    <a:latin typeface="+mn-ea"/>
                  </a:rPr>
                  <a:t> 一樣大</a:t>
                </a:r>
                <a:r>
                  <a:rPr lang="zh-TW" altLang="en-US" sz="12800" dirty="0" smtClean="0">
                    <a:latin typeface="新細明體" panose="02020500000000000000" pitchFamily="18" charset="-120"/>
                    <a:ea typeface="新細明體" panose="02020500000000000000" pitchFamily="18" charset="-120"/>
                  </a:rPr>
                  <a:t>？</a:t>
                </a:r>
                <a:endParaRPr lang="zh-TW" altLang="zh-TW" sz="12800" dirty="0">
                  <a:latin typeface="+mn-ea"/>
                </a:endParaRPr>
              </a:p>
              <a:p>
                <a:pPr eaLnBrk="0" fontAlgn="base" hangingPunct="0"/>
                <a:endParaRPr lang="zh-TW" altLang="en-US" dirty="0">
                  <a:latin typeface="標楷體" pitchFamily="65" charset="-120"/>
                  <a:ea typeface="標楷體" pitchFamily="65" charset="-12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76066"/>
                <a:ext cx="6707088" cy="1276869"/>
              </a:xfrm>
              <a:blipFill rotWithShape="0">
                <a:blip r:embed="rId3"/>
                <a:stretch>
                  <a:fillRect l="-209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899592" y="3012091"/>
                <a:ext cx="936104" cy="12961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3012091"/>
                <a:ext cx="936104" cy="129614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2339752" y="3021782"/>
                <a:ext cx="936104" cy="12961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3021782"/>
                <a:ext cx="936104" cy="129614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3810744" y="3021782"/>
                <a:ext cx="936104" cy="12961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744" y="3021782"/>
                <a:ext cx="936104" cy="129614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5364088" y="3003886"/>
                <a:ext cx="936104" cy="12961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3003886"/>
                <a:ext cx="936104" cy="129614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1470484" y="5013176"/>
                <a:ext cx="4397660" cy="12961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81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3÷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÷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0484" y="5013176"/>
                <a:ext cx="4397660" cy="129614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0568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/>
      <p:bldP spid="8" grpId="0"/>
      <p:bldP spid="9" grpId="0"/>
      <p:bldP spid="12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23528" y="1526159"/>
            <a:ext cx="8640960" cy="8227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用</a:t>
            </a:r>
            <a:r>
              <a:rPr lang="zh-TW" altLang="en-US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最大公因數約分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找出下列分數的</a:t>
            </a:r>
            <a:r>
              <a:rPr lang="zh-TW" altLang="en-US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最簡分數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。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/>
              <p:cNvSpPr txBox="1">
                <a:spLocks/>
              </p:cNvSpPr>
              <p:nvPr/>
            </p:nvSpPr>
            <p:spPr>
              <a:xfrm>
                <a:off x="806896" y="2780928"/>
                <a:ext cx="1676872" cy="67870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latin typeface="華康隸書體W5" pitchFamily="65" charset="-120"/>
                    <a:ea typeface="華康隸書體W5" pitchFamily="65" charset="-120"/>
                  </a:rPr>
                  <a:t>(1)</a:t>
                </a:r>
                <a:r>
                  <a:rPr lang="zh-TW" altLang="en-US" b="1" dirty="0" smtClean="0">
                    <a:solidFill>
                      <a:srgbClr val="FF0000"/>
                    </a:solidFill>
                    <a:latin typeface="華康隸書體W5" pitchFamily="65" charset="-120"/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</m:ctrlPr>
                      </m:fPr>
                      <m:num>
                        <m: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6</m:t>
                        </m:r>
                      </m:num>
                      <m:den>
                        <m: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1</m:t>
                        </m:r>
                        <m: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8</m:t>
                        </m:r>
                      </m:den>
                    </m:f>
                  </m:oMath>
                </a14:m>
                <a:endParaRPr lang="en-US" b="1" dirty="0">
                  <a:solidFill>
                    <a:schemeClr val="tx1"/>
                  </a:solidFill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896" y="2780928"/>
                <a:ext cx="1676872" cy="678705"/>
              </a:xfrm>
              <a:prstGeom prst="rect">
                <a:avLst/>
              </a:prstGeom>
              <a:blipFill rotWithShape="0">
                <a:blip r:embed="rId3"/>
                <a:stretch>
                  <a:fillRect l="-8364" t="-4464" b="-1517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806896" y="3758407"/>
                <a:ext cx="1604864" cy="67870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latin typeface="華康隸書體W5" pitchFamily="65" charset="-120"/>
                    <a:ea typeface="華康隸書體W5" pitchFamily="65" charset="-120"/>
                  </a:rPr>
                  <a:t>(2)</a:t>
                </a:r>
                <a:r>
                  <a:rPr lang="zh-TW" altLang="en-US" b="1" dirty="0" smtClean="0">
                    <a:solidFill>
                      <a:srgbClr val="FF0000"/>
                    </a:solidFill>
                    <a:latin typeface="華康隸書體W5" pitchFamily="65" charset="-120"/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</m:ctrlPr>
                      </m:fPr>
                      <m:num>
                        <m: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7</m:t>
                        </m:r>
                        <m: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2</m:t>
                        </m:r>
                      </m:num>
                      <m:den>
                        <m: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2</m:t>
                        </m:r>
                        <m: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7</m:t>
                        </m:r>
                      </m:den>
                    </m:f>
                  </m:oMath>
                </a14:m>
                <a:endParaRPr lang="en-US" b="1" dirty="0">
                  <a:solidFill>
                    <a:schemeClr val="tx1"/>
                  </a:solidFill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896" y="3758407"/>
                <a:ext cx="1604864" cy="678705"/>
              </a:xfrm>
              <a:prstGeom prst="rect">
                <a:avLst/>
              </a:prstGeom>
              <a:blipFill rotWithShape="0">
                <a:blip r:embed="rId4"/>
                <a:stretch>
                  <a:fillRect l="-8712" t="-4505" b="-1621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817240" y="4766519"/>
                <a:ext cx="1594520" cy="67870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latin typeface="華康隸書體W5" pitchFamily="65" charset="-120"/>
                    <a:ea typeface="華康隸書體W5" pitchFamily="65" charset="-120"/>
                  </a:rPr>
                  <a:t>(3)</a:t>
                </a:r>
                <a:r>
                  <a:rPr lang="zh-TW" altLang="en-US" b="1" dirty="0" smtClean="0">
                    <a:solidFill>
                      <a:srgbClr val="FF0000"/>
                    </a:solidFill>
                    <a:latin typeface="華康隸書體W5" pitchFamily="65" charset="-120"/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</m:ctrlPr>
                      </m:fPr>
                      <m:num>
                        <m: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2</m:t>
                        </m:r>
                        <m: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4</m:t>
                        </m:r>
                      </m:num>
                      <m:den>
                        <m: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5</m:t>
                        </m:r>
                        <m: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4</m:t>
                        </m:r>
                      </m:den>
                    </m:f>
                  </m:oMath>
                </a14:m>
                <a:endParaRPr lang="en-US" b="1" dirty="0">
                  <a:solidFill>
                    <a:schemeClr val="tx1"/>
                  </a:solidFill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240" y="4766519"/>
                <a:ext cx="1594520" cy="678705"/>
              </a:xfrm>
              <a:prstGeom prst="rect">
                <a:avLst/>
              </a:prstGeom>
              <a:blipFill rotWithShape="0">
                <a:blip r:embed="rId5"/>
                <a:stretch>
                  <a:fillRect l="-8779" t="-4505" b="-1621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827584" y="5774631"/>
                <a:ext cx="1594520" cy="67870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2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latin typeface="華康隸書體W5" pitchFamily="65" charset="-120"/>
                    <a:ea typeface="華康隸書體W5" pitchFamily="65" charset="-120"/>
                  </a:rPr>
                  <a:t>(4)</a:t>
                </a:r>
                <a:r>
                  <a:rPr lang="zh-TW" altLang="en-US" b="1" dirty="0" smtClean="0">
                    <a:solidFill>
                      <a:srgbClr val="FF0000"/>
                    </a:solidFill>
                    <a:latin typeface="華康隸書體W5" pitchFamily="65" charset="-120"/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</m:ctrlPr>
                      </m:fPr>
                      <m:num>
                        <m: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7</m:t>
                        </m:r>
                        <m: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5</m:t>
                        </m:r>
                      </m:num>
                      <m:den>
                        <m: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1</m:t>
                        </m:r>
                        <m: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0</m:t>
                        </m:r>
                        <m: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0</m:t>
                        </m:r>
                      </m:den>
                    </m:f>
                  </m:oMath>
                </a14:m>
                <a:endParaRPr lang="en-US" b="1" dirty="0">
                  <a:solidFill>
                    <a:schemeClr val="tx1"/>
                  </a:solidFill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5774631"/>
                <a:ext cx="1594520" cy="678705"/>
              </a:xfrm>
              <a:prstGeom prst="rect">
                <a:avLst/>
              </a:prstGeom>
              <a:blipFill rotWithShape="0">
                <a:blip r:embed="rId6"/>
                <a:stretch>
                  <a:fillRect l="-9195" t="-10714" b="-892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4263280" y="2780928"/>
                <a:ext cx="1676872" cy="67870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latin typeface="華康隸書體W5" pitchFamily="65" charset="-120"/>
                    <a:ea typeface="華康隸書體W5" pitchFamily="65" charset="-120"/>
                  </a:rPr>
                  <a:t>(5)</a:t>
                </a:r>
                <a:r>
                  <a:rPr lang="zh-TW" altLang="en-US" b="1" dirty="0" smtClean="0">
                    <a:solidFill>
                      <a:srgbClr val="FF0000"/>
                    </a:solidFill>
                    <a:latin typeface="華康隸書體W5" pitchFamily="65" charset="-120"/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</m:ctrlPr>
                      </m:fPr>
                      <m:num>
                        <m: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1</m:t>
                        </m:r>
                        <m: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4</m:t>
                        </m:r>
                        <m: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4</m:t>
                        </m:r>
                      </m:num>
                      <m:den>
                        <m: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9</m:t>
                        </m:r>
                        <m: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6</m:t>
                        </m:r>
                      </m:den>
                    </m:f>
                  </m:oMath>
                </a14:m>
                <a:endParaRPr lang="en-US" b="1" dirty="0">
                  <a:solidFill>
                    <a:schemeClr val="tx1"/>
                  </a:solidFill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3280" y="2780928"/>
                <a:ext cx="1676872" cy="678705"/>
              </a:xfrm>
              <a:prstGeom prst="rect">
                <a:avLst/>
              </a:prstGeom>
              <a:blipFill rotWithShape="0">
                <a:blip r:embed="rId7"/>
                <a:stretch>
                  <a:fillRect l="-8364" t="-4464" b="-1517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ontent Placeholder 2"/>
              <p:cNvSpPr txBox="1">
                <a:spLocks/>
              </p:cNvSpPr>
              <p:nvPr/>
            </p:nvSpPr>
            <p:spPr>
              <a:xfrm>
                <a:off x="4263280" y="3758407"/>
                <a:ext cx="1604864" cy="67870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latin typeface="華康隸書體W5" pitchFamily="65" charset="-120"/>
                    <a:ea typeface="華康隸書體W5" pitchFamily="65" charset="-120"/>
                  </a:rPr>
                  <a:t>(6)</a:t>
                </a:r>
                <a:r>
                  <a:rPr lang="zh-TW" altLang="en-US" b="1" dirty="0" smtClean="0">
                    <a:solidFill>
                      <a:srgbClr val="FF0000"/>
                    </a:solidFill>
                    <a:latin typeface="華康隸書體W5" pitchFamily="65" charset="-120"/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</m:ctrlPr>
                      </m:fPr>
                      <m:num>
                        <m: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2</m:t>
                        </m:r>
                        <m: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4</m:t>
                        </m:r>
                      </m:num>
                      <m:den>
                        <m: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4</m:t>
                        </m:r>
                        <m: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2</m:t>
                        </m:r>
                      </m:den>
                    </m:f>
                  </m:oMath>
                </a14:m>
                <a:endParaRPr lang="en-US" b="1" dirty="0">
                  <a:solidFill>
                    <a:schemeClr val="tx1"/>
                  </a:solidFill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3280" y="3758407"/>
                <a:ext cx="1604864" cy="678705"/>
              </a:xfrm>
              <a:prstGeom prst="rect">
                <a:avLst/>
              </a:prstGeom>
              <a:blipFill rotWithShape="0">
                <a:blip r:embed="rId8"/>
                <a:stretch>
                  <a:fillRect l="-8712" t="-4505" b="-1621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4273624" y="4766519"/>
                <a:ext cx="1594520" cy="67870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2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latin typeface="華康隸書體W5" pitchFamily="65" charset="-120"/>
                    <a:ea typeface="華康隸書體W5" pitchFamily="65" charset="-120"/>
                  </a:rPr>
                  <a:t>(7)</a:t>
                </a:r>
                <a:r>
                  <a:rPr lang="zh-TW" altLang="en-US" b="1" dirty="0" smtClean="0">
                    <a:solidFill>
                      <a:srgbClr val="FF0000"/>
                    </a:solidFill>
                    <a:latin typeface="華康隸書體W5" pitchFamily="65" charset="-120"/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</m:ctrlPr>
                      </m:fPr>
                      <m:num>
                        <m: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2</m:t>
                        </m:r>
                        <m: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5</m:t>
                        </m:r>
                      </m:num>
                      <m:den>
                        <m: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35</m:t>
                        </m:r>
                      </m:den>
                    </m:f>
                  </m:oMath>
                </a14:m>
                <a:endParaRPr lang="en-US" b="1" dirty="0">
                  <a:solidFill>
                    <a:schemeClr val="tx1"/>
                  </a:solidFill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3624" y="4766519"/>
                <a:ext cx="1594520" cy="678705"/>
              </a:xfrm>
              <a:prstGeom prst="rect">
                <a:avLst/>
              </a:prstGeom>
              <a:blipFill rotWithShape="0">
                <a:blip r:embed="rId9"/>
                <a:stretch>
                  <a:fillRect l="-8779" t="-10811" b="-991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ontent Placeholder 2"/>
              <p:cNvSpPr txBox="1">
                <a:spLocks/>
              </p:cNvSpPr>
              <p:nvPr/>
            </p:nvSpPr>
            <p:spPr>
              <a:xfrm>
                <a:off x="4283968" y="5774631"/>
                <a:ext cx="1594520" cy="67870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2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latin typeface="華康隸書體W5" pitchFamily="65" charset="-120"/>
                    <a:ea typeface="華康隸書體W5" pitchFamily="65" charset="-120"/>
                  </a:rPr>
                  <a:t>(8)</a:t>
                </a:r>
                <a:r>
                  <a:rPr lang="zh-TW" altLang="en-US" b="1" dirty="0" smtClean="0">
                    <a:solidFill>
                      <a:srgbClr val="FF0000"/>
                    </a:solidFill>
                    <a:latin typeface="華康隸書體W5" pitchFamily="65" charset="-120"/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</m:ctrlPr>
                      </m:fPr>
                      <m:num>
                        <m: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5</m:t>
                        </m:r>
                        <m: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6</m:t>
                        </m:r>
                      </m:num>
                      <m:den>
                        <m: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7</m:t>
                        </m:r>
                        <m: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2</m:t>
                        </m:r>
                      </m:den>
                    </m:f>
                  </m:oMath>
                </a14:m>
                <a:endParaRPr lang="en-US" b="1" dirty="0">
                  <a:solidFill>
                    <a:schemeClr val="tx1"/>
                  </a:solidFill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5774631"/>
                <a:ext cx="1594520" cy="678705"/>
              </a:xfrm>
              <a:prstGeom prst="rect">
                <a:avLst/>
              </a:prstGeom>
              <a:blipFill rotWithShape="0">
                <a:blip r:embed="rId10"/>
                <a:stretch>
                  <a:fillRect l="-9195" t="-10714" b="-892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5557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3" grpId="0"/>
      <p:bldP spid="12" grpId="0"/>
      <p:bldP spid="15" grpId="0"/>
      <p:bldP spid="16" grpId="0"/>
      <p:bldP spid="17" grpId="0"/>
      <p:bldP spid="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18356" y="1628800"/>
            <a:ext cx="8507288" cy="910293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</a:pPr>
            <a:r>
              <a:rPr lang="zh-TW" altLang="en-US" sz="12800" dirty="0" smtClean="0"/>
              <a:t>求下列分數的</a:t>
            </a:r>
            <a:r>
              <a:rPr lang="zh-TW" altLang="en-US" sz="12800" dirty="0" smtClean="0">
                <a:solidFill>
                  <a:srgbClr val="FF0000"/>
                </a:solidFill>
              </a:rPr>
              <a:t>等值分數</a:t>
            </a:r>
            <a:r>
              <a:rPr lang="zh-TW" altLang="en-US" sz="128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。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94122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動動腦</a:t>
            </a:r>
            <a:endParaRPr lang="en-US" dirty="0">
              <a:ln w="19050">
                <a:noFill/>
              </a:ln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856037" y="5085184"/>
                <a:ext cx="3240360" cy="108012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  <a:cs typeface="Times New Roman" panose="02020603050405020304" pitchFamily="18" charset="0"/>
                            </a:rPr>
                            <m:t>𝟑𝟐</m:t>
                          </m:r>
                        </m:num>
                        <m:den>
                          <m: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  <a:cs typeface="Times New Roman" panose="02020603050405020304" pitchFamily="18" charset="0"/>
                            </a:rPr>
                            <m:t>𝟑𝟔</m:t>
                          </m:r>
                        </m:den>
                      </m:f>
                      <m:r>
                        <a:rPr lang="en-US" altLang="zh-TW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8</m:t>
                          </m:r>
                        </m:num>
                        <m:den>
                          <m:d>
                            <m:dPr>
                              <m:ctrlPr>
                                <a:rPr lang="en-US" altLang="zh-TW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zh-TW" alt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zh-TW" alt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zh-TW" alt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</m:e>
                          </m:d>
                        </m:den>
                      </m:f>
                      <m:r>
                        <a:rPr lang="en-US" altLang="zh-TW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altLang="zh-TW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zh-TW" alt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zh-TW" alt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zh-TW" alt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</m:e>
                          </m:d>
                        </m:num>
                        <m:den>
                          <m:r>
                            <a:rPr lang="en-US" altLang="zh-TW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en-US" b="1" dirty="0">
                  <a:solidFill>
                    <a:srgbClr val="FF0000"/>
                  </a:solidFill>
                  <a:latin typeface="Times New Roman" panose="02020603050405020304" pitchFamily="18" charset="0"/>
                  <a:ea typeface="華康隸書體W5" pitchFamily="65" charset="-12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037" y="5085184"/>
                <a:ext cx="3240360" cy="10801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827584" y="3090685"/>
                <a:ext cx="3240360" cy="108012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  <a:cs typeface="Times New Roman" panose="02020603050405020304" pitchFamily="18" charset="0"/>
                            </a:rPr>
                            <m:t>3</m:t>
                          </m:r>
                          <m: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  <a:cs typeface="Times New Roman" panose="020206030504050203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altLang="zh-TW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  <a:cs typeface="Times New Roman" panose="02020603050405020304" pitchFamily="18" charset="0"/>
                            </a:rPr>
                            <m:t>35</m:t>
                          </m:r>
                        </m:den>
                      </m:f>
                      <m:r>
                        <a:rPr lang="en-US" altLang="zh-TW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6</m:t>
                          </m:r>
                        </m:num>
                        <m:den>
                          <m:d>
                            <m:dPr>
                              <m:ctrlPr>
                                <a:rPr lang="en-US" altLang="zh-TW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zh-TW" alt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zh-TW" alt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zh-TW" alt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</m:e>
                          </m:d>
                        </m:den>
                      </m:f>
                      <m:r>
                        <a:rPr lang="en-US" altLang="zh-TW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altLang="zh-TW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zh-TW" alt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zh-TW" alt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zh-TW" alt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</m:e>
                          </m:d>
                        </m:num>
                        <m:den>
                          <m:r>
                            <a:rPr lang="en-US" altLang="zh-TW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21</m:t>
                          </m:r>
                        </m:den>
                      </m:f>
                    </m:oMath>
                  </m:oMathPara>
                </a14:m>
                <a:endParaRPr lang="en-US" b="1" dirty="0">
                  <a:solidFill>
                    <a:srgbClr val="FF0000"/>
                  </a:solidFill>
                  <a:latin typeface="Times New Roman" panose="02020603050405020304" pitchFamily="18" charset="0"/>
                  <a:ea typeface="華康隸書體W5" pitchFamily="65" charset="-12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3090685"/>
                <a:ext cx="3240360" cy="108012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7607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15" grpId="0"/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18356" y="1628800"/>
            <a:ext cx="8507288" cy="910293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</a:pPr>
            <a:r>
              <a:rPr lang="zh-TW" altLang="en-US" sz="12800" dirty="0" smtClean="0"/>
              <a:t>求下列分數的</a:t>
            </a:r>
            <a:r>
              <a:rPr lang="zh-TW" altLang="en-US" sz="12800" dirty="0" smtClean="0">
                <a:solidFill>
                  <a:srgbClr val="FF0000"/>
                </a:solidFill>
              </a:rPr>
              <a:t>等值分數</a:t>
            </a:r>
            <a:r>
              <a:rPr lang="zh-TW" altLang="en-US" sz="128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。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1000781" y="5013176"/>
                <a:ext cx="3240360" cy="108012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  <a:cs typeface="Times New Roman" panose="020206030504050203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  <a:cs typeface="Times New Roman" panose="02020603050405020304" pitchFamily="18" charset="0"/>
                            </a:rPr>
                            <m:t>𝟏</m:t>
                          </m:r>
                          <m:r>
                            <a:rPr lang="en-US" altLang="zh-TW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TW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𝟑</m:t>
                          </m:r>
                        </m:den>
                      </m:f>
                      <m:r>
                        <a:rPr lang="en-US" altLang="zh-TW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en-US" b="1" dirty="0">
                  <a:solidFill>
                    <a:srgbClr val="FF0000"/>
                  </a:solidFill>
                  <a:latin typeface="Times New Roman" panose="02020603050405020304" pitchFamily="18" charset="0"/>
                  <a:ea typeface="華康隸書體W5" pitchFamily="65" charset="-12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0781" y="5013176"/>
                <a:ext cx="3240360" cy="10801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94122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動動腦</a:t>
            </a:r>
            <a:endParaRPr lang="en-US" dirty="0">
              <a:ln w="19050">
                <a:noFill/>
              </a:ln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ontent Placeholder 2"/>
              <p:cNvSpPr txBox="1">
                <a:spLocks/>
              </p:cNvSpPr>
              <p:nvPr/>
            </p:nvSpPr>
            <p:spPr>
              <a:xfrm>
                <a:off x="971600" y="3059513"/>
                <a:ext cx="2232248" cy="108012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  <a:cs typeface="Times New Roman" panose="020206030504050203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n-US" altLang="zh-TW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  <a:cs typeface="Times New Roman" panose="020206030504050203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altLang="zh-TW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𝟑</m:t>
                          </m:r>
                        </m:num>
                        <m:den>
                          <m:d>
                            <m:dPr>
                              <m:ctrlPr>
                                <a:rPr lang="en-US" altLang="zh-TW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zh-TW" alt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zh-TW" alt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zh-TW" alt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b="1" dirty="0">
                  <a:solidFill>
                    <a:srgbClr val="FF0000"/>
                  </a:solidFill>
                  <a:latin typeface="Times New Roman" panose="02020603050405020304" pitchFamily="18" charset="0"/>
                  <a:ea typeface="華康隸書體W5" pitchFamily="65" charset="-12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3059513"/>
                <a:ext cx="2232248" cy="108012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4387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14" grpId="0"/>
      <p:bldP spid="1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18356" y="1628800"/>
            <a:ext cx="8507288" cy="910293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</a:pPr>
            <a:r>
              <a:rPr lang="zh-TW" altLang="en-US" sz="12800" dirty="0" smtClean="0"/>
              <a:t>求下列分數的</a:t>
            </a:r>
            <a:r>
              <a:rPr lang="zh-TW" altLang="en-US" sz="12800" dirty="0" smtClean="0">
                <a:solidFill>
                  <a:srgbClr val="FF0000"/>
                </a:solidFill>
              </a:rPr>
              <a:t>等值分數</a:t>
            </a:r>
            <a:r>
              <a:rPr lang="zh-TW" altLang="en-US" sz="128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。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1000781" y="5013176"/>
                <a:ext cx="3240360" cy="108012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  <a:cs typeface="Times New Roman" panose="02020603050405020304" pitchFamily="18" charset="0"/>
                            </a:rPr>
                            <m:t>𝟏𝟖</m:t>
                          </m:r>
                        </m:num>
                        <m:den>
                          <m: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  <a:cs typeface="Times New Roman" panose="02020603050405020304" pitchFamily="18" charset="0"/>
                            </a:rPr>
                            <m:t>𝟐𝟒</m:t>
                          </m:r>
                        </m:den>
                      </m:f>
                      <m:r>
                        <a:rPr lang="en-US" altLang="zh-TW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𝟒</m:t>
                          </m:r>
                        </m:den>
                      </m:f>
                      <m:r>
                        <a:rPr lang="en-US" altLang="zh-TW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𝟏𝟐</m:t>
                          </m:r>
                        </m:num>
                        <m:den>
                          <m: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𝟏𝟔</m:t>
                          </m:r>
                        </m:den>
                      </m:f>
                    </m:oMath>
                  </m:oMathPara>
                </a14:m>
                <a:endParaRPr lang="en-US" b="1" dirty="0">
                  <a:solidFill>
                    <a:srgbClr val="FF0000"/>
                  </a:solidFill>
                  <a:latin typeface="Times New Roman" panose="02020603050405020304" pitchFamily="18" charset="0"/>
                  <a:ea typeface="華康隸書體W5" pitchFamily="65" charset="-12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0781" y="5013176"/>
                <a:ext cx="3240360" cy="10801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94122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動動腦</a:t>
            </a:r>
            <a:endParaRPr lang="en-US" dirty="0">
              <a:ln w="19050">
                <a:noFill/>
              </a:ln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ontent Placeholder 2"/>
              <p:cNvSpPr txBox="1">
                <a:spLocks/>
              </p:cNvSpPr>
              <p:nvPr/>
            </p:nvSpPr>
            <p:spPr>
              <a:xfrm>
                <a:off x="971600" y="3059513"/>
                <a:ext cx="2232248" cy="108012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  <a:cs typeface="Times New Roman" panose="02020603050405020304" pitchFamily="18" charset="0"/>
                            </a:rPr>
                            <m:t>𝟏𝟖</m:t>
                          </m:r>
                        </m:num>
                        <m:den>
                          <m: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  <a:cs typeface="Times New Roman" panose="02020603050405020304" pitchFamily="18" charset="0"/>
                            </a:rPr>
                            <m:t>𝟐𝟒</m:t>
                          </m:r>
                        </m:den>
                      </m:f>
                      <m:r>
                        <a:rPr lang="en-US" altLang="zh-TW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𝟏𝟐</m:t>
                          </m:r>
                        </m:num>
                        <m:den>
                          <m:d>
                            <m:dPr>
                              <m:ctrlPr>
                                <a:rPr lang="en-US" altLang="zh-TW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zh-TW" alt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zh-TW" alt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zh-TW" alt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b="1" dirty="0">
                  <a:solidFill>
                    <a:srgbClr val="FF0000"/>
                  </a:solidFill>
                  <a:latin typeface="Times New Roman" panose="02020603050405020304" pitchFamily="18" charset="0"/>
                  <a:ea typeface="華康隸書體W5" pitchFamily="65" charset="-12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3059513"/>
                <a:ext cx="2232248" cy="108012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2699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14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94122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複習一下</a:t>
            </a:r>
            <a:r>
              <a:rPr lang="en-US" altLang="zh-TW" dirty="0" smtClean="0">
                <a:ln w="19050">
                  <a:noFill/>
                </a:ln>
              </a:rPr>
              <a:t>--</a:t>
            </a:r>
            <a:r>
              <a:rPr lang="zh-TW" altLang="en-US" dirty="0" smtClean="0">
                <a:ln w="19050">
                  <a:noFill/>
                </a:ln>
                <a:solidFill>
                  <a:srgbClr val="FF0000"/>
                </a:solidFill>
              </a:rPr>
              <a:t>擴分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6127576" y="1340768"/>
                <a:ext cx="864096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7576" y="1340768"/>
                <a:ext cx="864096" cy="87109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6-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40768"/>
            <a:ext cx="5219329" cy="3925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6127576" y="2873326"/>
                <a:ext cx="2088232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7576" y="2873326"/>
                <a:ext cx="2088232" cy="87109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6127576" y="4379596"/>
                <a:ext cx="2304256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7576" y="4379596"/>
                <a:ext cx="2304256" cy="87109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39552" y="5736391"/>
            <a:ext cx="6707088" cy="860962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zh-TW" altLang="en-US" sz="128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◎</a:t>
            </a:r>
            <a:r>
              <a:rPr lang="zh-TW" altLang="en-US" sz="12800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擴分</a:t>
            </a:r>
            <a:r>
              <a:rPr lang="zh-TW" altLang="en-US" sz="128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是用</a:t>
            </a:r>
            <a:r>
              <a:rPr lang="zh-TW" altLang="en-US" sz="12800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乘法</a:t>
            </a:r>
            <a:r>
              <a:rPr lang="zh-TW" altLang="en-US" sz="128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來找</a:t>
            </a:r>
            <a:r>
              <a:rPr lang="zh-TW" altLang="en-US" sz="12800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等值分數</a:t>
            </a:r>
            <a:r>
              <a:rPr lang="zh-TW" altLang="en-US" sz="128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。</a:t>
            </a:r>
            <a:endParaRPr lang="zh-TW" altLang="zh-TW" sz="12800" dirty="0">
              <a:latin typeface="+mn-ea"/>
            </a:endParaRPr>
          </a:p>
          <a:p>
            <a:pPr eaLnBrk="0" fontAlgn="base" hangingPunct="0"/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84258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1" grpId="0"/>
      <p:bldP spid="12" grpId="0"/>
      <p:bldP spid="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23334" y="1103240"/>
                <a:ext cx="6707088" cy="1276869"/>
              </a:xfrm>
            </p:spPr>
            <p:txBody>
              <a:bodyPr>
                <a:normAutofit fontScale="25000" lnSpcReduction="20000"/>
              </a:bodyPr>
              <a:lstStyle/>
              <a:p>
                <a:pPr>
                  <a:lnSpc>
                    <a:spcPct val="170000"/>
                  </a:lnSpc>
                </a:pPr>
                <a:r>
                  <a:rPr lang="zh-TW" altLang="en-US" sz="12800" dirty="0" smtClean="0"/>
                  <a:t>用約分寫出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1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1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altLang="zh-TW" sz="1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num>
                      <m:den>
                        <m:r>
                          <a:rPr lang="en-US" altLang="zh-TW" sz="1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45</m:t>
                        </m:r>
                      </m:den>
                    </m:f>
                  </m:oMath>
                </a14:m>
                <a:r>
                  <a:rPr lang="zh-TW" altLang="en-US" sz="12800" dirty="0" smtClean="0">
                    <a:latin typeface="+mn-ea"/>
                  </a:rPr>
                  <a:t> 的三個等值分數</a:t>
                </a:r>
                <a:r>
                  <a:rPr lang="zh-TW" altLang="en-US" sz="12800" dirty="0" smtClean="0">
                    <a:latin typeface="新細明體" panose="02020500000000000000" pitchFamily="18" charset="-120"/>
                    <a:ea typeface="新細明體" panose="02020500000000000000" pitchFamily="18" charset="-120"/>
                  </a:rPr>
                  <a:t>。</a:t>
                </a:r>
                <a:endParaRPr lang="zh-TW" altLang="zh-TW" sz="12800" dirty="0">
                  <a:latin typeface="+mn-ea"/>
                </a:endParaRPr>
              </a:p>
              <a:p>
                <a:pPr eaLnBrk="0" fontAlgn="base" hangingPunct="0"/>
                <a:endParaRPr lang="zh-TW" altLang="en-US" dirty="0">
                  <a:latin typeface="標楷體" pitchFamily="65" charset="-120"/>
                  <a:ea typeface="標楷體" pitchFamily="65" charset="-12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334" y="1103240"/>
                <a:ext cx="6707088" cy="1276869"/>
              </a:xfrm>
              <a:blipFill rotWithShape="0">
                <a:blip r:embed="rId3"/>
                <a:stretch>
                  <a:fillRect l="-209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176866" y="2520877"/>
                <a:ext cx="4397660" cy="12961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45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0÷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45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÷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866" y="2520877"/>
                <a:ext cx="4397660" cy="129614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35496" y="4005064"/>
                <a:ext cx="4397660" cy="12961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45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0÷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45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÷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" y="4005064"/>
                <a:ext cx="4397660" cy="129614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179512" y="5517232"/>
                <a:ext cx="4397660" cy="12961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45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0÷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45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÷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5517232"/>
                <a:ext cx="4397660" cy="129614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0959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3" grpId="0"/>
      <p:bldP spid="14" grpId="0"/>
      <p:bldP spid="1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323528" y="1526159"/>
                <a:ext cx="7715200" cy="67870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zh-TW" altLang="en-US" b="1" dirty="0" smtClean="0">
                    <a:solidFill>
                      <a:schemeClr val="tx1"/>
                    </a:solidFill>
                    <a:latin typeface="華康隸書體W5" pitchFamily="65" charset="-120"/>
                    <a:ea typeface="華康隸書體W5" pitchFamily="65" charset="-120"/>
                  </a:rPr>
                  <a:t>用</a:t>
                </a:r>
                <a:r>
                  <a:rPr lang="zh-TW" altLang="en-US" b="1" dirty="0" smtClean="0">
                    <a:solidFill>
                      <a:srgbClr val="FF0000"/>
                    </a:solidFill>
                    <a:latin typeface="華康隸書體W5" pitchFamily="65" charset="-120"/>
                    <a:ea typeface="華康隸書體W5" pitchFamily="65" charset="-120"/>
                  </a:rPr>
                  <a:t>約分</a:t>
                </a:r>
                <a:r>
                  <a:rPr lang="zh-TW" altLang="en-US" b="1" dirty="0" smtClean="0">
                    <a:solidFill>
                      <a:schemeClr val="tx1"/>
                    </a:solidFill>
                    <a:latin typeface="華康隸書體W5" pitchFamily="65" charset="-120"/>
                    <a:ea typeface="華康隸書體W5" pitchFamily="65" charset="-120"/>
                  </a:rPr>
                  <a:t>找出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</m:ctrlPr>
                      </m:fPr>
                      <m:num>
                        <m: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1</m:t>
                        </m:r>
                        <m: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2</m:t>
                        </m:r>
                      </m:num>
                      <m:den>
                        <m: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1</m:t>
                        </m:r>
                        <m: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8</m:t>
                        </m:r>
                      </m:den>
                    </m:f>
                  </m:oMath>
                </a14:m>
                <a:r>
                  <a:rPr lang="zh-TW" altLang="en-US" b="1" dirty="0" smtClean="0">
                    <a:solidFill>
                      <a:schemeClr val="tx1"/>
                    </a:solidFill>
                    <a:latin typeface="華康隸書體W5" pitchFamily="65" charset="-120"/>
                    <a:ea typeface="華康隸書體W5" pitchFamily="65" charset="-120"/>
                  </a:rPr>
                  <a:t>的所有</a:t>
                </a:r>
                <a:r>
                  <a:rPr lang="zh-TW" altLang="en-US" b="1" dirty="0" smtClean="0">
                    <a:solidFill>
                      <a:srgbClr val="FF0000"/>
                    </a:solidFill>
                    <a:latin typeface="華康隸書體W5" pitchFamily="65" charset="-120"/>
                    <a:ea typeface="華康隸書體W5" pitchFamily="65" charset="-120"/>
                  </a:rPr>
                  <a:t>等值分數</a:t>
                </a:r>
                <a:r>
                  <a:rPr lang="zh-TW" altLang="en-US" b="1" dirty="0">
                    <a:solidFill>
                      <a:schemeClr val="tx1"/>
                    </a:solidFill>
                    <a:latin typeface="華康隸書體W5" pitchFamily="65" charset="-120"/>
                    <a:ea typeface="華康隸書體W5" pitchFamily="65" charset="-120"/>
                    <a:sym typeface="Wingdings" pitchFamily="2" charset="2"/>
                  </a:rPr>
                  <a:t>。</a:t>
                </a:r>
                <a:endParaRPr lang="en-US" b="1" dirty="0">
                  <a:solidFill>
                    <a:schemeClr val="tx1"/>
                  </a:solidFill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526159"/>
                <a:ext cx="7715200" cy="678705"/>
              </a:xfrm>
              <a:prstGeom prst="rect">
                <a:avLst/>
              </a:prstGeom>
              <a:blipFill rotWithShape="0">
                <a:blip r:embed="rId3"/>
                <a:stretch>
                  <a:fillRect l="-1580" t="-4464" b="-1517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/>
              <p:cNvSpPr txBox="1">
                <a:spLocks/>
              </p:cNvSpPr>
              <p:nvPr/>
            </p:nvSpPr>
            <p:spPr>
              <a:xfrm>
                <a:off x="806896" y="2780928"/>
                <a:ext cx="3826768" cy="67870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zh-TW" altLang="en-US" b="1" dirty="0" smtClean="0">
                    <a:solidFill>
                      <a:schemeClr val="tx1"/>
                    </a:solidFill>
                    <a:latin typeface="華康隸書體W5" pitchFamily="65" charset="-120"/>
                    <a:ea typeface="華康隸書體W5" pitchFamily="65" charset="-120"/>
                  </a:rPr>
                  <a:t>用</a:t>
                </a:r>
                <a:r>
                  <a:rPr lang="en-US" altLang="zh-TW" b="1" dirty="0" smtClean="0">
                    <a:solidFill>
                      <a:srgbClr val="FF0000"/>
                    </a:solidFill>
                    <a:latin typeface="華康隸書體W5" pitchFamily="65" charset="-120"/>
                    <a:ea typeface="華康隸書體W5" pitchFamily="65" charset="-120"/>
                  </a:rPr>
                  <a:t>2</a:t>
                </a:r>
                <a:r>
                  <a:rPr lang="zh-TW" altLang="en-US" b="1" dirty="0" smtClean="0">
                    <a:solidFill>
                      <a:schemeClr val="tx1"/>
                    </a:solidFill>
                    <a:latin typeface="華康隸書體W5" pitchFamily="65" charset="-120"/>
                    <a:ea typeface="華康隸書體W5" pitchFamily="65" charset="-120"/>
                  </a:rPr>
                  <a:t>約分</a:t>
                </a:r>
                <a:r>
                  <a:rPr lang="zh-TW" altLang="en-US" b="1" dirty="0" smtClean="0">
                    <a:solidFill>
                      <a:srgbClr val="FF0000"/>
                    </a:solidFill>
                    <a:latin typeface="華康隸書體W5" pitchFamily="65" charset="-120"/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</m:ctrlPr>
                      </m:fPr>
                      <m:num>
                        <m: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1</m:t>
                        </m:r>
                        <m: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2</m:t>
                        </m:r>
                      </m:num>
                      <m:den>
                        <m: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1</m:t>
                        </m:r>
                        <m: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8</m:t>
                        </m:r>
                      </m:den>
                    </m:f>
                    <m:r>
                      <a:rPr lang="en-US" altLang="zh-TW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en-US" b="1" dirty="0">
                  <a:solidFill>
                    <a:schemeClr val="tx1"/>
                  </a:solidFill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896" y="2780928"/>
                <a:ext cx="3826768" cy="678705"/>
              </a:xfrm>
              <a:prstGeom prst="rect">
                <a:avLst/>
              </a:prstGeom>
              <a:blipFill rotWithShape="0">
                <a:blip r:embed="rId4"/>
                <a:stretch>
                  <a:fillRect l="-3185" t="-4464" b="-1517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806896" y="3758407"/>
                <a:ext cx="3826768" cy="67870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zh-TW" altLang="en-US" b="1" dirty="0" smtClean="0">
                    <a:solidFill>
                      <a:schemeClr val="tx1"/>
                    </a:solidFill>
                    <a:latin typeface="華康隸書體W5" pitchFamily="65" charset="-120"/>
                    <a:ea typeface="華康隸書體W5" pitchFamily="65" charset="-120"/>
                  </a:rPr>
                  <a:t>用</a:t>
                </a:r>
                <a:r>
                  <a:rPr lang="en-US" altLang="zh-TW" b="1" dirty="0" smtClean="0">
                    <a:solidFill>
                      <a:srgbClr val="FF0000"/>
                    </a:solidFill>
                    <a:latin typeface="華康隸書體W5" pitchFamily="65" charset="-120"/>
                    <a:ea typeface="華康隸書體W5" pitchFamily="65" charset="-120"/>
                  </a:rPr>
                  <a:t>3</a:t>
                </a:r>
                <a:r>
                  <a:rPr lang="zh-TW" altLang="en-US" b="1" dirty="0" smtClean="0">
                    <a:solidFill>
                      <a:schemeClr val="tx1"/>
                    </a:solidFill>
                    <a:latin typeface="華康隸書體W5" pitchFamily="65" charset="-120"/>
                    <a:ea typeface="華康隸書體W5" pitchFamily="65" charset="-120"/>
                  </a:rPr>
                  <a:t>約分</a:t>
                </a:r>
                <a:r>
                  <a:rPr lang="zh-TW" altLang="en-US" b="1" dirty="0" smtClean="0">
                    <a:solidFill>
                      <a:srgbClr val="FF0000"/>
                    </a:solidFill>
                    <a:latin typeface="華康隸書體W5" pitchFamily="65" charset="-120"/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</m:ctrlPr>
                      </m:fPr>
                      <m:num>
                        <m: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1</m:t>
                        </m:r>
                        <m: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2</m:t>
                        </m:r>
                      </m:num>
                      <m:den>
                        <m: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1</m:t>
                        </m:r>
                        <m: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8</m:t>
                        </m:r>
                      </m:den>
                    </m:f>
                    <m:r>
                      <a:rPr lang="en-US" altLang="zh-TW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US" b="1" dirty="0">
                  <a:solidFill>
                    <a:schemeClr val="tx1"/>
                  </a:solidFill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896" y="3758407"/>
                <a:ext cx="3826768" cy="678705"/>
              </a:xfrm>
              <a:prstGeom prst="rect">
                <a:avLst/>
              </a:prstGeom>
              <a:blipFill rotWithShape="0">
                <a:blip r:embed="rId5"/>
                <a:stretch>
                  <a:fillRect l="-3185" t="-4505" b="-1621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817240" y="4766519"/>
                <a:ext cx="3826768" cy="67870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zh-TW" altLang="en-US" b="1" dirty="0" smtClean="0">
                    <a:solidFill>
                      <a:schemeClr val="tx1"/>
                    </a:solidFill>
                    <a:latin typeface="華康隸書體W5" pitchFamily="65" charset="-120"/>
                    <a:ea typeface="華康隸書體W5" pitchFamily="65" charset="-120"/>
                  </a:rPr>
                  <a:t>用</a:t>
                </a:r>
                <a:r>
                  <a:rPr lang="en-US" altLang="zh-TW" b="1" dirty="0" smtClean="0">
                    <a:solidFill>
                      <a:srgbClr val="FF0000"/>
                    </a:solidFill>
                    <a:latin typeface="華康隸書體W5" pitchFamily="65" charset="-120"/>
                    <a:ea typeface="華康隸書體W5" pitchFamily="65" charset="-120"/>
                  </a:rPr>
                  <a:t>6</a:t>
                </a:r>
                <a:r>
                  <a:rPr lang="zh-TW" altLang="en-US" b="1" dirty="0" smtClean="0">
                    <a:solidFill>
                      <a:schemeClr val="tx1"/>
                    </a:solidFill>
                    <a:latin typeface="華康隸書體W5" pitchFamily="65" charset="-120"/>
                    <a:ea typeface="華康隸書體W5" pitchFamily="65" charset="-120"/>
                  </a:rPr>
                  <a:t>約分</a:t>
                </a:r>
                <a:r>
                  <a:rPr lang="zh-TW" altLang="en-US" b="1" dirty="0" smtClean="0">
                    <a:solidFill>
                      <a:srgbClr val="FF0000"/>
                    </a:solidFill>
                    <a:latin typeface="華康隸書體W5" pitchFamily="65" charset="-120"/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</m:ctrlPr>
                      </m:fPr>
                      <m:num>
                        <m: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1</m:t>
                        </m:r>
                        <m: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2</m:t>
                        </m:r>
                      </m:num>
                      <m:den>
                        <m: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1</m:t>
                        </m:r>
                        <m: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8</m:t>
                        </m:r>
                      </m:den>
                    </m:f>
                    <m:r>
                      <a:rPr lang="en-US" altLang="zh-TW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b="1" dirty="0">
                  <a:solidFill>
                    <a:schemeClr val="tx1"/>
                  </a:solidFill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240" y="4766519"/>
                <a:ext cx="3826768" cy="678705"/>
              </a:xfrm>
              <a:prstGeom prst="rect">
                <a:avLst/>
              </a:prstGeom>
              <a:blipFill rotWithShape="0">
                <a:blip r:embed="rId6"/>
                <a:stretch>
                  <a:fillRect l="-3185" t="-4505" b="-1621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2573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232876" y="1570187"/>
                <a:ext cx="8496944" cy="142676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zh-TW" altLang="en-US" b="1" dirty="0" smtClean="0">
                    <a:solidFill>
                      <a:schemeClr val="tx1"/>
                    </a:solidFill>
                    <a:latin typeface="華康隸書體W5" pitchFamily="65" charset="-120"/>
                    <a:ea typeface="華康隸書體W5" pitchFamily="65" charset="-120"/>
                  </a:rPr>
                  <a:t>像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</m:ctrlPr>
                      </m:fPr>
                      <m:num>
                        <m: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2</m:t>
                        </m:r>
                      </m:num>
                      <m:den>
                        <m: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3</m:t>
                        </m:r>
                      </m:den>
                    </m:f>
                  </m:oMath>
                </a14:m>
                <a:r>
                  <a:rPr lang="zh-TW" altLang="en-US" b="1" dirty="0" smtClean="0">
                    <a:solidFill>
                      <a:schemeClr val="tx1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rPr>
                  <a:t>、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</m:ctrlPr>
                      </m:fPr>
                      <m:num>
                        <m: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1</m:t>
                        </m:r>
                      </m:num>
                      <m:den>
                        <m: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5</m:t>
                        </m:r>
                      </m:den>
                    </m:f>
                  </m:oMath>
                </a14:m>
                <a:r>
                  <a:rPr lang="zh-TW" altLang="en-US" b="1" dirty="0">
                    <a:solidFill>
                      <a:schemeClr val="tx1"/>
                    </a:solidFill>
                    <a:latin typeface="新細明體" panose="02020500000000000000" pitchFamily="18" charset="-120"/>
                  </a:rPr>
                  <a:t>、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</m:ctrlPr>
                      </m:fPr>
                      <m:num>
                        <m: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3</m:t>
                        </m:r>
                      </m:num>
                      <m:den>
                        <m: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7</m:t>
                        </m:r>
                      </m:den>
                    </m:f>
                  </m:oMath>
                </a14:m>
                <a:r>
                  <a:rPr lang="zh-TW" altLang="en-US" b="1" dirty="0">
                    <a:solidFill>
                      <a:schemeClr val="tx1"/>
                    </a:solidFill>
                    <a:latin typeface="新細明體" panose="02020500000000000000" pitchFamily="18" charset="-120"/>
                  </a:rPr>
                  <a:t>、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</m:ctrlPr>
                      </m:fPr>
                      <m:num>
                        <m: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4</m:t>
                        </m:r>
                      </m:num>
                      <m:den>
                        <m: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9</m:t>
                        </m:r>
                      </m:den>
                    </m:f>
                  </m:oMath>
                </a14:m>
                <a:r>
                  <a:rPr lang="zh-TW" altLang="en-US" b="1" dirty="0" smtClean="0">
                    <a:solidFill>
                      <a:schemeClr val="tx1"/>
                    </a:solidFill>
                    <a:latin typeface="華康隸書體W5" pitchFamily="65" charset="-120"/>
                    <a:ea typeface="華康隸書體W5" pitchFamily="65" charset="-120"/>
                  </a:rPr>
                  <a:t>這些分數的分子和分母已不能再約分</a:t>
                </a:r>
                <a:r>
                  <a:rPr lang="zh-TW" altLang="en-US" b="1" dirty="0" smtClean="0">
                    <a:solidFill>
                      <a:schemeClr val="tx1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rPr>
                  <a:t>，</a:t>
                </a:r>
                <a:r>
                  <a:rPr lang="zh-TW" altLang="en-US" b="1" dirty="0" smtClean="0">
                    <a:solidFill>
                      <a:schemeClr val="tx1"/>
                    </a:solidFill>
                    <a:latin typeface="華康隸書體W5" pitchFamily="65" charset="-120"/>
                    <a:ea typeface="華康隸書體W5" pitchFamily="65" charset="-120"/>
                  </a:rPr>
                  <a:t>這樣的分數就稱為</a:t>
                </a:r>
                <a:r>
                  <a:rPr lang="zh-TW" altLang="en-US" b="1" dirty="0" smtClean="0">
                    <a:solidFill>
                      <a:srgbClr val="FF0000"/>
                    </a:solidFill>
                    <a:latin typeface="華康隸書體W5" pitchFamily="65" charset="-120"/>
                    <a:ea typeface="華康隸書體W5" pitchFamily="65" charset="-120"/>
                  </a:rPr>
                  <a:t>最簡分數</a:t>
                </a:r>
                <a:r>
                  <a:rPr lang="zh-TW" altLang="en-US" b="1" dirty="0" smtClean="0">
                    <a:solidFill>
                      <a:schemeClr val="tx1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rPr>
                  <a:t>。</a:t>
                </a:r>
                <a:endParaRPr lang="en-US" b="1" dirty="0">
                  <a:solidFill>
                    <a:schemeClr val="tx1"/>
                  </a:solidFill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876" y="1570187"/>
                <a:ext cx="8496944" cy="1426765"/>
              </a:xfrm>
              <a:prstGeom prst="rect">
                <a:avLst/>
              </a:prstGeom>
              <a:blipFill rotWithShape="0">
                <a:blip r:embed="rId3"/>
                <a:stretch>
                  <a:fillRect l="-1650" b="-341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ontent Placeholder 2"/>
          <p:cNvSpPr txBox="1">
            <a:spLocks/>
          </p:cNvSpPr>
          <p:nvPr/>
        </p:nvSpPr>
        <p:spPr>
          <a:xfrm>
            <a:off x="251520" y="3340349"/>
            <a:ext cx="8686800" cy="13127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將分數直接以分子和分母的</a:t>
            </a:r>
            <a:r>
              <a:rPr lang="zh-TW" altLang="en-US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最大公因數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約分時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就可以得到</a:t>
            </a:r>
            <a:r>
              <a:rPr lang="zh-TW" altLang="en-US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最簡分數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。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899592" y="5229200"/>
                <a:ext cx="6336704" cy="100811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zh-TW" altLang="en-US" b="1" dirty="0" smtClean="0">
                    <a:solidFill>
                      <a:schemeClr val="tx1"/>
                    </a:solidFill>
                    <a:latin typeface="華康隸書體W5" pitchFamily="65" charset="-120"/>
                    <a:ea typeface="華康隸書體W5" pitchFamily="65" charset="-120"/>
                  </a:rPr>
                  <a:t>例如</a:t>
                </a:r>
                <a:r>
                  <a:rPr lang="zh-TW" altLang="en-US" b="1" dirty="0" smtClean="0">
                    <a:solidFill>
                      <a:schemeClr val="tx1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rPr>
                  <a:t>：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</m:ctrlPr>
                      </m:fPr>
                      <m:num>
                        <m: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12</m:t>
                        </m:r>
                      </m:num>
                      <m:den>
                        <m: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18</m:t>
                        </m:r>
                      </m:den>
                    </m:f>
                  </m:oMath>
                </a14:m>
                <a:r>
                  <a:rPr lang="zh-TW" altLang="en-US" b="1" dirty="0" smtClean="0">
                    <a:solidFill>
                      <a:schemeClr val="tx1"/>
                    </a:solidFill>
                    <a:latin typeface="華康隸書體W5" pitchFamily="65" charset="-120"/>
                    <a:ea typeface="華康隸書體W5" pitchFamily="65" charset="-120"/>
                  </a:rPr>
                  <a:t>可以用</a:t>
                </a:r>
                <a:r>
                  <a:rPr lang="en-US" altLang="zh-TW" b="1" dirty="0" smtClean="0">
                    <a:solidFill>
                      <a:srgbClr val="FF0000"/>
                    </a:solidFill>
                    <a:latin typeface="華康隸書體W5" pitchFamily="65" charset="-120"/>
                    <a:ea typeface="華康隸書體W5" pitchFamily="65" charset="-120"/>
                  </a:rPr>
                  <a:t>6</a:t>
                </a:r>
                <a:r>
                  <a:rPr lang="zh-TW" altLang="en-US" b="1" dirty="0" smtClean="0">
                    <a:solidFill>
                      <a:schemeClr val="tx1"/>
                    </a:solidFill>
                    <a:latin typeface="華康隸書體W5" pitchFamily="65" charset="-120"/>
                    <a:ea typeface="華康隸書體W5" pitchFamily="65" charset="-120"/>
                  </a:rPr>
                  <a:t>約分成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b="1" dirty="0">
                  <a:solidFill>
                    <a:schemeClr val="tx1"/>
                  </a:solidFill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5229200"/>
                <a:ext cx="6336704" cy="1008112"/>
              </a:xfrm>
              <a:prstGeom prst="rect">
                <a:avLst/>
              </a:prstGeom>
              <a:blipFill rotWithShape="0">
                <a:blip r:embed="rId4"/>
                <a:stretch>
                  <a:fillRect l="-221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86800" cy="994122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認識</a:t>
            </a:r>
            <a:r>
              <a:rPr lang="zh-TW" altLang="en-US" dirty="0" smtClean="0">
                <a:ln w="19050">
                  <a:noFill/>
                </a:ln>
                <a:solidFill>
                  <a:srgbClr val="FF0000"/>
                </a:solidFill>
              </a:rPr>
              <a:t>最簡分數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96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23528" y="1526159"/>
            <a:ext cx="8640960" cy="8227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想一想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下列哪些分數是</a:t>
            </a:r>
            <a:r>
              <a:rPr lang="zh-TW" altLang="en-US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最簡分數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。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/>
              <p:cNvSpPr txBox="1">
                <a:spLocks/>
              </p:cNvSpPr>
              <p:nvPr/>
            </p:nvSpPr>
            <p:spPr>
              <a:xfrm>
                <a:off x="806896" y="2780928"/>
                <a:ext cx="1676872" cy="67870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latin typeface="華康隸書體W5" pitchFamily="65" charset="-120"/>
                    <a:ea typeface="華康隸書體W5" pitchFamily="65" charset="-120"/>
                  </a:rPr>
                  <a:t>(1)</a:t>
                </a:r>
                <a:r>
                  <a:rPr lang="zh-TW" altLang="en-US" b="1" dirty="0" smtClean="0">
                    <a:solidFill>
                      <a:srgbClr val="FF0000"/>
                    </a:solidFill>
                    <a:latin typeface="華康隸書體W5" pitchFamily="65" charset="-120"/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</m:ctrlPr>
                      </m:fPr>
                      <m:num>
                        <m: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6</m:t>
                        </m:r>
                      </m:num>
                      <m:den>
                        <m: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1</m:t>
                        </m:r>
                        <m: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0</m:t>
                        </m:r>
                      </m:den>
                    </m:f>
                  </m:oMath>
                </a14:m>
                <a:endParaRPr lang="en-US" b="1" dirty="0">
                  <a:solidFill>
                    <a:schemeClr val="tx1"/>
                  </a:solidFill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896" y="2780928"/>
                <a:ext cx="1676872" cy="678705"/>
              </a:xfrm>
              <a:prstGeom prst="rect">
                <a:avLst/>
              </a:prstGeom>
              <a:blipFill rotWithShape="0">
                <a:blip r:embed="rId3"/>
                <a:stretch>
                  <a:fillRect l="-8364" t="-4464" b="-1517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806896" y="3758407"/>
                <a:ext cx="1604864" cy="67870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latin typeface="華康隸書體W5" pitchFamily="65" charset="-120"/>
                    <a:ea typeface="華康隸書體W5" pitchFamily="65" charset="-120"/>
                  </a:rPr>
                  <a:t>(2)</a:t>
                </a:r>
                <a:r>
                  <a:rPr lang="zh-TW" altLang="en-US" b="1" dirty="0" smtClean="0">
                    <a:solidFill>
                      <a:srgbClr val="FF0000"/>
                    </a:solidFill>
                    <a:latin typeface="華康隸書體W5" pitchFamily="65" charset="-120"/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</m:ctrlPr>
                      </m:fPr>
                      <m:num>
                        <m: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4</m:t>
                        </m:r>
                      </m:num>
                      <m:den>
                        <m: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2</m:t>
                        </m:r>
                        <m: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7</m:t>
                        </m:r>
                      </m:den>
                    </m:f>
                  </m:oMath>
                </a14:m>
                <a:endParaRPr lang="en-US" b="1" dirty="0">
                  <a:solidFill>
                    <a:schemeClr val="tx1"/>
                  </a:solidFill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896" y="3758407"/>
                <a:ext cx="1604864" cy="678705"/>
              </a:xfrm>
              <a:prstGeom prst="rect">
                <a:avLst/>
              </a:prstGeom>
              <a:blipFill rotWithShape="0">
                <a:blip r:embed="rId4"/>
                <a:stretch>
                  <a:fillRect l="-8712" t="-5405" b="-153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817240" y="4766519"/>
                <a:ext cx="1594520" cy="67870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latin typeface="華康隸書體W5" pitchFamily="65" charset="-120"/>
                    <a:ea typeface="華康隸書體W5" pitchFamily="65" charset="-120"/>
                  </a:rPr>
                  <a:t>(3)</a:t>
                </a:r>
                <a:r>
                  <a:rPr lang="zh-TW" altLang="en-US" b="1" dirty="0" smtClean="0">
                    <a:solidFill>
                      <a:srgbClr val="FF0000"/>
                    </a:solidFill>
                    <a:latin typeface="華康隸書體W5" pitchFamily="65" charset="-120"/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</m:ctrlPr>
                      </m:fPr>
                      <m:num>
                        <m: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2</m:t>
                        </m:r>
                        <m: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4</m:t>
                        </m:r>
                      </m:num>
                      <m:den>
                        <m: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5</m:t>
                        </m:r>
                        <m: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0</m:t>
                        </m:r>
                      </m:den>
                    </m:f>
                  </m:oMath>
                </a14:m>
                <a:endParaRPr lang="en-US" b="1" dirty="0">
                  <a:solidFill>
                    <a:schemeClr val="tx1"/>
                  </a:solidFill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240" y="4766519"/>
                <a:ext cx="1594520" cy="678705"/>
              </a:xfrm>
              <a:prstGeom prst="rect">
                <a:avLst/>
              </a:prstGeom>
              <a:blipFill rotWithShape="0">
                <a:blip r:embed="rId5"/>
                <a:stretch>
                  <a:fillRect l="-8779" t="-4505" b="-1621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827584" y="5774631"/>
                <a:ext cx="1594520" cy="67870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latin typeface="華康隸書體W5" pitchFamily="65" charset="-120"/>
                    <a:ea typeface="華康隸書體W5" pitchFamily="65" charset="-120"/>
                  </a:rPr>
                  <a:t>(4)</a:t>
                </a:r>
                <a:r>
                  <a:rPr lang="zh-TW" altLang="en-US" b="1" dirty="0" smtClean="0">
                    <a:solidFill>
                      <a:srgbClr val="FF0000"/>
                    </a:solidFill>
                    <a:latin typeface="華康隸書體W5" pitchFamily="65" charset="-120"/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</m:ctrlPr>
                      </m:fPr>
                      <m:num>
                        <m: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7</m:t>
                        </m:r>
                        <m: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3</m:t>
                        </m:r>
                      </m:num>
                      <m:den>
                        <m: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1</m:t>
                        </m:r>
                        <m: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0</m:t>
                        </m:r>
                        <m: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0</m:t>
                        </m:r>
                      </m:den>
                    </m:f>
                  </m:oMath>
                </a14:m>
                <a:endParaRPr lang="en-US" b="1" dirty="0">
                  <a:solidFill>
                    <a:schemeClr val="tx1"/>
                  </a:solidFill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5774631"/>
                <a:ext cx="1594520" cy="678705"/>
              </a:xfrm>
              <a:prstGeom prst="rect">
                <a:avLst/>
              </a:prstGeom>
              <a:blipFill rotWithShape="0">
                <a:blip r:embed="rId6"/>
                <a:stretch>
                  <a:fillRect l="-9195" t="-4464" b="-1517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4263280" y="2780928"/>
                <a:ext cx="1676872" cy="67870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latin typeface="華康隸書體W5" pitchFamily="65" charset="-120"/>
                    <a:ea typeface="華康隸書體W5" pitchFamily="65" charset="-120"/>
                  </a:rPr>
                  <a:t>(5)</a:t>
                </a:r>
                <a:r>
                  <a:rPr lang="zh-TW" altLang="en-US" b="1" dirty="0" smtClean="0">
                    <a:solidFill>
                      <a:srgbClr val="FF0000"/>
                    </a:solidFill>
                    <a:latin typeface="華康隸書體W5" pitchFamily="65" charset="-120"/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</m:ctrlPr>
                      </m:fPr>
                      <m:num>
                        <m: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14</m:t>
                        </m:r>
                      </m:num>
                      <m:den>
                        <m: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9</m:t>
                        </m:r>
                        <m: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6</m:t>
                        </m:r>
                      </m:den>
                    </m:f>
                  </m:oMath>
                </a14:m>
                <a:endParaRPr lang="en-US" b="1" dirty="0">
                  <a:solidFill>
                    <a:schemeClr val="tx1"/>
                  </a:solidFill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3280" y="2780928"/>
                <a:ext cx="1676872" cy="678705"/>
              </a:xfrm>
              <a:prstGeom prst="rect">
                <a:avLst/>
              </a:prstGeom>
              <a:blipFill rotWithShape="0">
                <a:blip r:embed="rId7"/>
                <a:stretch>
                  <a:fillRect l="-8364" t="-4464" b="-1517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ontent Placeholder 2"/>
              <p:cNvSpPr txBox="1">
                <a:spLocks/>
              </p:cNvSpPr>
              <p:nvPr/>
            </p:nvSpPr>
            <p:spPr>
              <a:xfrm>
                <a:off x="4263280" y="3758407"/>
                <a:ext cx="1604864" cy="67870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latin typeface="華康隸書體W5" pitchFamily="65" charset="-120"/>
                    <a:ea typeface="華康隸書體W5" pitchFamily="65" charset="-120"/>
                  </a:rPr>
                  <a:t>(6)</a:t>
                </a:r>
                <a:r>
                  <a:rPr lang="zh-TW" altLang="en-US" b="1" dirty="0" smtClean="0">
                    <a:solidFill>
                      <a:srgbClr val="FF0000"/>
                    </a:solidFill>
                    <a:latin typeface="華康隸書體W5" pitchFamily="65" charset="-120"/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</m:ctrlPr>
                      </m:fPr>
                      <m:num>
                        <m: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2</m:t>
                        </m:r>
                        <m: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9</m:t>
                        </m:r>
                      </m:num>
                      <m:den>
                        <m: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4</m:t>
                        </m:r>
                        <m: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2</m:t>
                        </m:r>
                      </m:den>
                    </m:f>
                  </m:oMath>
                </a14:m>
                <a:endParaRPr lang="en-US" b="1" dirty="0">
                  <a:solidFill>
                    <a:schemeClr val="tx1"/>
                  </a:solidFill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3280" y="3758407"/>
                <a:ext cx="1604864" cy="678705"/>
              </a:xfrm>
              <a:prstGeom prst="rect">
                <a:avLst/>
              </a:prstGeom>
              <a:blipFill rotWithShape="0">
                <a:blip r:embed="rId8"/>
                <a:stretch>
                  <a:fillRect l="-8712" t="-4505" b="-1621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4273624" y="4766519"/>
                <a:ext cx="1594520" cy="67870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latin typeface="華康隸書體W5" pitchFamily="65" charset="-120"/>
                    <a:ea typeface="華康隸書體W5" pitchFamily="65" charset="-120"/>
                  </a:rPr>
                  <a:t>(7)</a:t>
                </a:r>
                <a:r>
                  <a:rPr lang="zh-TW" altLang="en-US" b="1" dirty="0" smtClean="0">
                    <a:solidFill>
                      <a:srgbClr val="FF0000"/>
                    </a:solidFill>
                    <a:latin typeface="華康隸書體W5" pitchFamily="65" charset="-120"/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</m:ctrlPr>
                      </m:fPr>
                      <m:num>
                        <m: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2</m:t>
                        </m:r>
                        <m: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3</m:t>
                        </m:r>
                      </m:num>
                      <m:den>
                        <m: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35</m:t>
                        </m:r>
                      </m:den>
                    </m:f>
                  </m:oMath>
                </a14:m>
                <a:endParaRPr lang="en-US" b="1" dirty="0">
                  <a:solidFill>
                    <a:schemeClr val="tx1"/>
                  </a:solidFill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3624" y="4766519"/>
                <a:ext cx="1594520" cy="678705"/>
              </a:xfrm>
              <a:prstGeom prst="rect">
                <a:avLst/>
              </a:prstGeom>
              <a:blipFill rotWithShape="0">
                <a:blip r:embed="rId9"/>
                <a:stretch>
                  <a:fillRect l="-8779" t="-4505" b="-1621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ontent Placeholder 2"/>
              <p:cNvSpPr txBox="1">
                <a:spLocks/>
              </p:cNvSpPr>
              <p:nvPr/>
            </p:nvSpPr>
            <p:spPr>
              <a:xfrm>
                <a:off x="4283968" y="5774631"/>
                <a:ext cx="1594520" cy="67870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latin typeface="華康隸書體W5" pitchFamily="65" charset="-120"/>
                    <a:ea typeface="華康隸書體W5" pitchFamily="65" charset="-120"/>
                  </a:rPr>
                  <a:t>(8)</a:t>
                </a:r>
                <a:r>
                  <a:rPr lang="zh-TW" altLang="en-US" b="1" dirty="0" smtClean="0">
                    <a:solidFill>
                      <a:srgbClr val="FF0000"/>
                    </a:solidFill>
                    <a:latin typeface="華康隸書體W5" pitchFamily="65" charset="-120"/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</m:ctrlPr>
                      </m:fPr>
                      <m:num>
                        <m: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2</m:t>
                        </m:r>
                        <m: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3</m:t>
                        </m:r>
                      </m:num>
                      <m:den>
                        <m: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6</m:t>
                        </m:r>
                        <m: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9</m:t>
                        </m:r>
                      </m:den>
                    </m:f>
                  </m:oMath>
                </a14:m>
                <a:endParaRPr lang="en-US" b="1" dirty="0">
                  <a:solidFill>
                    <a:schemeClr val="tx1"/>
                  </a:solidFill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5774631"/>
                <a:ext cx="1594520" cy="678705"/>
              </a:xfrm>
              <a:prstGeom prst="rect">
                <a:avLst/>
              </a:prstGeom>
              <a:blipFill rotWithShape="0">
                <a:blip r:embed="rId10"/>
                <a:stretch>
                  <a:fillRect l="-9195" t="-4464" b="-1517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6144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3" grpId="0"/>
      <p:bldP spid="12" grpId="0"/>
      <p:bldP spid="15" grpId="0"/>
      <p:bldP spid="16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94122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認識</a:t>
            </a:r>
            <a:r>
              <a:rPr lang="zh-TW" altLang="en-US" dirty="0" smtClean="0">
                <a:ln w="19050">
                  <a:noFill/>
                </a:ln>
                <a:solidFill>
                  <a:srgbClr val="FF0000"/>
                </a:solidFill>
              </a:rPr>
              <a:t>約分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6300192" y="2701925"/>
                <a:ext cx="864096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192" y="2701925"/>
                <a:ext cx="864096" cy="87109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6-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11560" y="2708920"/>
            <a:ext cx="5219329" cy="3925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6145832" y="4236346"/>
                <a:ext cx="2088232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÷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÷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5832" y="4236346"/>
                <a:ext cx="2088232" cy="87109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6156176" y="5654253"/>
                <a:ext cx="2304256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÷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÷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176" y="5654253"/>
                <a:ext cx="2304256" cy="87109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285717"/>
            <a:ext cx="6707088" cy="860962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zh-TW" altLang="en-US" sz="128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◎</a:t>
            </a:r>
            <a:r>
              <a:rPr lang="zh-TW" altLang="en-US" sz="12800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約分</a:t>
            </a:r>
            <a:r>
              <a:rPr lang="zh-TW" altLang="en-US" sz="128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是用</a:t>
            </a:r>
            <a:r>
              <a:rPr lang="zh-TW" altLang="en-US" sz="12800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除法</a:t>
            </a:r>
            <a:r>
              <a:rPr lang="zh-TW" altLang="en-US" sz="128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來找</a:t>
            </a:r>
            <a:r>
              <a:rPr lang="zh-TW" altLang="en-US" sz="12800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等值分數</a:t>
            </a:r>
            <a:r>
              <a:rPr lang="zh-TW" altLang="en-US" sz="128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。</a:t>
            </a:r>
            <a:endParaRPr lang="zh-TW" altLang="zh-TW" sz="12800" dirty="0">
              <a:latin typeface="+mn-ea"/>
            </a:endParaRPr>
          </a:p>
          <a:p>
            <a:pPr eaLnBrk="0" fontAlgn="base" hangingPunct="0"/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33895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1" grpId="0"/>
      <p:bldP spid="12" grpId="0"/>
      <p:bldP spid="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94122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認識</a:t>
            </a:r>
            <a:r>
              <a:rPr lang="zh-TW" altLang="en-US" dirty="0" smtClean="0">
                <a:ln w="19050">
                  <a:noFill/>
                </a:ln>
                <a:solidFill>
                  <a:srgbClr val="FF0000"/>
                </a:solidFill>
              </a:rPr>
              <a:t>約分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131733" y="3355004"/>
                <a:ext cx="3456384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÷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÷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733" y="3355004"/>
                <a:ext cx="3456384" cy="87109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31733" y="1291408"/>
            <a:ext cx="8579684" cy="1742182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zh-TW" altLang="en-US" sz="128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◎將分子和分母同時除以它們的</a:t>
            </a:r>
            <a:r>
              <a:rPr lang="zh-TW" altLang="en-US" sz="12800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公因數</a:t>
            </a:r>
            <a:r>
              <a:rPr lang="zh-TW" altLang="en-US" sz="128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，可以找到</a:t>
            </a:r>
            <a:r>
              <a:rPr lang="zh-TW" altLang="en-US" sz="12800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等值分數</a:t>
            </a:r>
            <a:r>
              <a:rPr lang="zh-TW" altLang="en-US" sz="128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，就是約分</a:t>
            </a:r>
            <a:r>
              <a:rPr lang="zh-TW" altLang="en-US" sz="12800" dirty="0">
                <a:latin typeface="新細明體" panose="02020500000000000000" pitchFamily="18" charset="-120"/>
              </a:rPr>
              <a:t>的過程。</a:t>
            </a:r>
            <a:endParaRPr lang="zh-TW" altLang="zh-TW" sz="12800" dirty="0">
              <a:latin typeface="+mn-ea"/>
            </a:endParaRPr>
          </a:p>
          <a:p>
            <a:pPr eaLnBrk="0" fontAlgn="base" hangingPunct="0"/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/>
              <p:cNvSpPr txBox="1">
                <a:spLocks/>
              </p:cNvSpPr>
              <p:nvPr/>
            </p:nvSpPr>
            <p:spPr>
              <a:xfrm>
                <a:off x="3995936" y="5237583"/>
                <a:ext cx="3456384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2÷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18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÷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5237583"/>
                <a:ext cx="3456384" cy="87109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3995936" y="3355004"/>
                <a:ext cx="3456384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2÷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18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÷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3355004"/>
                <a:ext cx="3456384" cy="87109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323528" y="5237584"/>
                <a:ext cx="3456384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2÷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18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÷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5237584"/>
                <a:ext cx="3456384" cy="87109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8597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9" grpId="0" build="p"/>
      <p:bldP spid="10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94122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認識</a:t>
            </a:r>
            <a:r>
              <a:rPr lang="zh-TW" altLang="en-US" dirty="0" smtClean="0">
                <a:ln w="19050">
                  <a:noFill/>
                </a:ln>
                <a:solidFill>
                  <a:srgbClr val="FF0000"/>
                </a:solidFill>
              </a:rPr>
              <a:t>擴分與約分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323528" y="1988840"/>
                <a:ext cx="6480720" cy="121054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988840"/>
                <a:ext cx="6480720" cy="121054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323528" y="3946651"/>
                <a:ext cx="6480720" cy="121054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3946651"/>
                <a:ext cx="6480720" cy="121054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38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76066"/>
                <a:ext cx="6707088" cy="1276869"/>
              </a:xfrm>
            </p:spPr>
            <p:txBody>
              <a:bodyPr>
                <a:normAutofit fontScale="25000" lnSpcReduction="20000"/>
              </a:bodyPr>
              <a:lstStyle/>
              <a:p>
                <a:pPr>
                  <a:lnSpc>
                    <a:spcPct val="170000"/>
                  </a:lnSpc>
                </a:pPr>
                <a:r>
                  <a:rPr lang="zh-TW" altLang="en-US" sz="12800" dirty="0" smtClean="0"/>
                  <a:t>畫出和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1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1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zh-TW" sz="1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altLang="zh-TW" sz="1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27</m:t>
                        </m:r>
                      </m:den>
                    </m:f>
                  </m:oMath>
                </a14:m>
                <a:r>
                  <a:rPr lang="zh-TW" altLang="en-US" sz="12800" dirty="0" smtClean="0">
                    <a:latin typeface="+mn-ea"/>
                  </a:rPr>
                  <a:t> 一樣大的等值分數</a:t>
                </a:r>
                <a:r>
                  <a:rPr lang="zh-TW" altLang="en-US" sz="12800" dirty="0" smtClean="0">
                    <a:latin typeface="新細明體" panose="02020500000000000000" pitchFamily="18" charset="-120"/>
                    <a:ea typeface="新細明體" panose="02020500000000000000" pitchFamily="18" charset="-120"/>
                  </a:rPr>
                  <a:t>。</a:t>
                </a:r>
                <a:endParaRPr lang="zh-TW" altLang="zh-TW" sz="12800" dirty="0">
                  <a:latin typeface="+mn-ea"/>
                </a:endParaRPr>
              </a:p>
              <a:p>
                <a:pPr eaLnBrk="0" fontAlgn="base" hangingPunct="0"/>
                <a:endParaRPr lang="zh-TW" altLang="en-US" dirty="0">
                  <a:latin typeface="標楷體" pitchFamily="65" charset="-120"/>
                  <a:ea typeface="標楷體" pitchFamily="65" charset="-12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76066"/>
                <a:ext cx="6707088" cy="1276869"/>
              </a:xfrm>
              <a:blipFill rotWithShape="0">
                <a:blip r:embed="rId3"/>
                <a:stretch>
                  <a:fillRect l="-209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5652120" y="3735787"/>
                <a:ext cx="2808312" cy="12961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27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8÷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27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÷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3735787"/>
                <a:ext cx="2808312" cy="129614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2" descr="06-01-001-長方形平分3份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149080"/>
            <a:ext cx="3888432" cy="469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081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76066"/>
                <a:ext cx="6707088" cy="1276869"/>
              </a:xfrm>
            </p:spPr>
            <p:txBody>
              <a:bodyPr>
                <a:normAutofit fontScale="25000" lnSpcReduction="20000"/>
              </a:bodyPr>
              <a:lstStyle/>
              <a:p>
                <a:pPr>
                  <a:lnSpc>
                    <a:spcPct val="170000"/>
                  </a:lnSpc>
                </a:pPr>
                <a:r>
                  <a:rPr lang="zh-TW" altLang="en-US" sz="12800" dirty="0" smtClean="0"/>
                  <a:t>畫出和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1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1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altLang="zh-TW" sz="1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zh-TW" altLang="en-US" sz="12800" dirty="0" smtClean="0">
                    <a:latin typeface="+mn-ea"/>
                  </a:rPr>
                  <a:t> 一樣大的等值分數</a:t>
                </a:r>
                <a:r>
                  <a:rPr lang="zh-TW" altLang="en-US" sz="12800" dirty="0" smtClean="0">
                    <a:latin typeface="新細明體" panose="02020500000000000000" pitchFamily="18" charset="-120"/>
                    <a:ea typeface="新細明體" panose="02020500000000000000" pitchFamily="18" charset="-120"/>
                  </a:rPr>
                  <a:t>。</a:t>
                </a:r>
                <a:endParaRPr lang="zh-TW" altLang="zh-TW" sz="12800" dirty="0">
                  <a:latin typeface="+mn-ea"/>
                </a:endParaRPr>
              </a:p>
              <a:p>
                <a:pPr eaLnBrk="0" fontAlgn="base" hangingPunct="0"/>
                <a:endParaRPr lang="zh-TW" altLang="en-US" dirty="0">
                  <a:latin typeface="標楷體" pitchFamily="65" charset="-120"/>
                  <a:ea typeface="標楷體" pitchFamily="65" charset="-12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76066"/>
                <a:ext cx="6707088" cy="1276869"/>
              </a:xfrm>
              <a:blipFill rotWithShape="0">
                <a:blip r:embed="rId3"/>
                <a:stretch>
                  <a:fillRect l="-209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4860032" y="3933056"/>
                <a:ext cx="2808312" cy="12961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÷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÷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3933056"/>
                <a:ext cx="2808312" cy="129614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2" descr="06-01-004-圓平分成6份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429000"/>
            <a:ext cx="1944216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408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76066"/>
                <a:ext cx="6707088" cy="1276869"/>
              </a:xfrm>
            </p:spPr>
            <p:txBody>
              <a:bodyPr>
                <a:normAutofit fontScale="25000" lnSpcReduction="20000"/>
              </a:bodyPr>
              <a:lstStyle/>
              <a:p>
                <a:pPr>
                  <a:lnSpc>
                    <a:spcPct val="170000"/>
                  </a:lnSpc>
                </a:pPr>
                <a:r>
                  <a:rPr lang="zh-TW" altLang="en-US" sz="12800" dirty="0" smtClean="0"/>
                  <a:t>畫出和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1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1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zh-TW" sz="1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altLang="zh-TW" sz="1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36</m:t>
                        </m:r>
                      </m:den>
                    </m:f>
                  </m:oMath>
                </a14:m>
                <a:r>
                  <a:rPr lang="zh-TW" altLang="en-US" sz="12800" dirty="0" smtClean="0">
                    <a:latin typeface="+mn-ea"/>
                  </a:rPr>
                  <a:t> 一樣大的等值分數</a:t>
                </a:r>
                <a:r>
                  <a:rPr lang="zh-TW" altLang="en-US" sz="12800" dirty="0" smtClean="0">
                    <a:latin typeface="新細明體" panose="02020500000000000000" pitchFamily="18" charset="-120"/>
                    <a:ea typeface="新細明體" panose="02020500000000000000" pitchFamily="18" charset="-120"/>
                  </a:rPr>
                  <a:t>。</a:t>
                </a:r>
                <a:endParaRPr lang="zh-TW" altLang="zh-TW" sz="12800" dirty="0">
                  <a:latin typeface="+mn-ea"/>
                </a:endParaRPr>
              </a:p>
              <a:p>
                <a:pPr eaLnBrk="0" fontAlgn="base" hangingPunct="0"/>
                <a:endParaRPr lang="zh-TW" altLang="en-US" dirty="0">
                  <a:latin typeface="標楷體" pitchFamily="65" charset="-120"/>
                  <a:ea typeface="標楷體" pitchFamily="65" charset="-12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76066"/>
                <a:ext cx="6707088" cy="1276869"/>
              </a:xfrm>
              <a:blipFill rotWithShape="0">
                <a:blip r:embed="rId3"/>
                <a:stretch>
                  <a:fillRect l="-209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10" name="Picture 3" descr="06-01-009-長方形平分成12份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573016"/>
            <a:ext cx="2957500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5364088" y="4005064"/>
                <a:ext cx="3322712" cy="151216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36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7÷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36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÷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4005064"/>
                <a:ext cx="3322712" cy="151216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0493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481964" y="2020279"/>
                <a:ext cx="1785780" cy="119269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</a:rPr>
                            <m:t>18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□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964" y="2020279"/>
                <a:ext cx="1785780" cy="119269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3167844" y="2020278"/>
                <a:ext cx="3204356" cy="148072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18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2÷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18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÷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7844" y="2020278"/>
                <a:ext cx="3204356" cy="148072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467544" y="4612567"/>
                <a:ext cx="1785780" cy="119269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</a:rPr>
                            <m:t>5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</a:rPr>
                            <m:t>0</m:t>
                          </m:r>
                        </m:num>
                        <m:den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</a:rPr>
                            <m:t>4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</a:rPr>
                            <m:t>0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□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612567"/>
                <a:ext cx="1785780" cy="119269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3275856" y="4581128"/>
                <a:ext cx="3528392" cy="158417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40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0÷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40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÷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6" y="4581128"/>
                <a:ext cx="3528392" cy="158417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5773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Engineering-PowerPoin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817</TotalTime>
  <Words>287</Words>
  <Application>Microsoft Office PowerPoint</Application>
  <PresentationFormat>如螢幕大小 (4:3)</PresentationFormat>
  <Paragraphs>141</Paragraphs>
  <Slides>23</Slides>
  <Notes>23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23</vt:i4>
      </vt:variant>
    </vt:vector>
  </HeadingPairs>
  <TitlesOfParts>
    <vt:vector size="33" baseType="lpstr">
      <vt:lpstr>華康隸書體W5</vt:lpstr>
      <vt:lpstr>新細明體</vt:lpstr>
      <vt:lpstr>標楷體</vt:lpstr>
      <vt:lpstr>Arial</vt:lpstr>
      <vt:lpstr>Calibri</vt:lpstr>
      <vt:lpstr>Cambria Math</vt:lpstr>
      <vt:lpstr>Microsoft New Tai Lue</vt:lpstr>
      <vt:lpstr>Times New Roman</vt:lpstr>
      <vt:lpstr>Wingdings</vt:lpstr>
      <vt:lpstr>Engineering-PowerPoint-Template</vt:lpstr>
      <vt:lpstr>6-2 約分和等值分數</vt:lpstr>
      <vt:lpstr>複習一下--擴分</vt:lpstr>
      <vt:lpstr>認識約分</vt:lpstr>
      <vt:lpstr>認識約分</vt:lpstr>
      <vt:lpstr>認識擴分與約分</vt:lpstr>
      <vt:lpstr>Try Try See</vt:lpstr>
      <vt:lpstr>Try Try See</vt:lpstr>
      <vt:lpstr>Try Try See</vt:lpstr>
      <vt:lpstr>Try Try See</vt:lpstr>
      <vt:lpstr>Try Try See</vt:lpstr>
      <vt:lpstr>Try Try See</vt:lpstr>
      <vt:lpstr>Try Try See</vt:lpstr>
      <vt:lpstr>Try Try See</vt:lpstr>
      <vt:lpstr>Try Try See</vt:lpstr>
      <vt:lpstr>Try Try See</vt:lpstr>
      <vt:lpstr>Try Try See</vt:lpstr>
      <vt:lpstr>動動腦</vt:lpstr>
      <vt:lpstr>動動腦</vt:lpstr>
      <vt:lpstr>動動腦</vt:lpstr>
      <vt:lpstr>Try Try See</vt:lpstr>
      <vt:lpstr>Try Try See</vt:lpstr>
      <vt:lpstr>認識最簡分數</vt:lpstr>
      <vt:lpstr>Try Try See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1-2 三角和是180度</dc:title>
  <dc:creator>黃和智</dc:creator>
  <cp:lastModifiedBy>Teacher</cp:lastModifiedBy>
  <cp:revision>157</cp:revision>
  <dcterms:created xsi:type="dcterms:W3CDTF">2015-02-23T02:08:32Z</dcterms:created>
  <dcterms:modified xsi:type="dcterms:W3CDTF">2016-11-01T02:12:54Z</dcterms:modified>
</cp:coreProperties>
</file>