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1"/>
  </p:sldMasterIdLst>
  <p:handoutMasterIdLst>
    <p:handoutMasterId r:id="rId32"/>
  </p:handoutMasterIdLst>
  <p:sldIdLst>
    <p:sldId id="277" r:id="rId2"/>
    <p:sldId id="320" r:id="rId3"/>
    <p:sldId id="321" r:id="rId4"/>
    <p:sldId id="322" r:id="rId5"/>
    <p:sldId id="323" r:id="rId6"/>
    <p:sldId id="324" r:id="rId7"/>
    <p:sldId id="325" r:id="rId8"/>
    <p:sldId id="331" r:id="rId9"/>
    <p:sldId id="332" r:id="rId10"/>
    <p:sldId id="333" r:id="rId11"/>
    <p:sldId id="285" r:id="rId12"/>
    <p:sldId id="286" r:id="rId13"/>
    <p:sldId id="315" r:id="rId14"/>
    <p:sldId id="316" r:id="rId15"/>
    <p:sldId id="317" r:id="rId16"/>
    <p:sldId id="318" r:id="rId17"/>
    <p:sldId id="292" r:id="rId18"/>
    <p:sldId id="293" r:id="rId19"/>
    <p:sldId id="319" r:id="rId20"/>
    <p:sldId id="326" r:id="rId21"/>
    <p:sldId id="298" r:id="rId22"/>
    <p:sldId id="295" r:id="rId23"/>
    <p:sldId id="327" r:id="rId24"/>
    <p:sldId id="296" r:id="rId25"/>
    <p:sldId id="328" r:id="rId26"/>
    <p:sldId id="329" r:id="rId27"/>
    <p:sldId id="303" r:id="rId28"/>
    <p:sldId id="313" r:id="rId29"/>
    <p:sldId id="330" r:id="rId30"/>
    <p:sldId id="314" r:id="rId31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FFFFFF"/>
    <a:srgbClr val="6600FF"/>
    <a:srgbClr val="CC0000"/>
    <a:srgbClr val="FFFFCC"/>
    <a:srgbClr val="3399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12" autoAdjust="0"/>
    <p:restoredTop sz="94660"/>
  </p:normalViewPr>
  <p:slideViewPr>
    <p:cSldViewPr>
      <p:cViewPr varScale="1">
        <p:scale>
          <a:sx n="65" d="100"/>
          <a:sy n="65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75E930-A1C9-47D7-89A6-FECDDA95242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B118-D9F8-45AA-88B2-08E638DE918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4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744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87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328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20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589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E89-152C-4704-B67E-02C1D488322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456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44B3-DBB8-45CE-A755-D9F8B6F9EEF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840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D40-AD89-4943-B4F3-A0EA32C6D5E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43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828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D58-A956-4687-9038-ED9FD82BFD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280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AAC9-B155-4331-ACB1-2D52142B539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632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C3AE-1F5D-461A-95BF-64469BD2A6F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802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921F-5578-4C31-B17F-A8D7B66022C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219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1FEB-823D-4FDB-809E-51E493506F8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2835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CFBC-02F6-4EF3-B77A-3904B9AA216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236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438B91-019D-4138-AD92-F9D6263E4AD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43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.tn.edu.tw/modules/tad_web/index.php?WebID=1912" TargetMode="External"/><Relationship Id="rId2" Type="http://schemas.openxmlformats.org/officeDocument/2006/relationships/hyperlink" Target="http://www.bmps.hc.edu.tw/bmps1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29677;&#36027;&#25910;&#25903;.xlsx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g9624304@mail.nhcue.edu.tw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  <a:solidFill>
            <a:srgbClr val="FFFFFF">
              <a:alpha val="34117"/>
            </a:srgbClr>
          </a:solidFill>
        </p:spPr>
        <p:txBody>
          <a:bodyPr/>
          <a:lstStyle/>
          <a:p>
            <a:pPr eaLnBrk="1" hangingPunct="1"/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133600"/>
            <a:ext cx="7848600" cy="3352800"/>
          </a:xfrm>
          <a:solidFill>
            <a:srgbClr val="FFFFFF">
              <a:alpha val="34117"/>
            </a:srgbClr>
          </a:solidFill>
        </p:spPr>
        <p:txBody>
          <a:bodyPr/>
          <a:lstStyle/>
          <a:p>
            <a:pPr eaLnBrk="1" hangingPunct="1"/>
            <a:r>
              <a:rPr lang="en-US" altLang="zh-TW" sz="6600" dirty="0" smtClean="0">
                <a:ea typeface="標楷體" panose="03000509000000000000" pitchFamily="65" charset="-120"/>
              </a:rPr>
              <a:t>5</a:t>
            </a:r>
            <a:r>
              <a:rPr lang="zh-TW" altLang="en-US" sz="6600" dirty="0" smtClean="0">
                <a:ea typeface="標楷體" panose="03000509000000000000" pitchFamily="65" charset="-120"/>
              </a:rPr>
              <a:t>年</a:t>
            </a:r>
            <a:r>
              <a:rPr lang="en-US" altLang="zh-TW" sz="6600" dirty="0" smtClean="0">
                <a:ea typeface="標楷體" panose="03000509000000000000" pitchFamily="65" charset="-120"/>
              </a:rPr>
              <a:t>7</a:t>
            </a:r>
            <a:r>
              <a:rPr lang="zh-TW" altLang="en-US" sz="6600" dirty="0" smtClean="0">
                <a:ea typeface="標楷體" panose="03000509000000000000" pitchFamily="65" charset="-120"/>
              </a:rPr>
              <a:t>班</a:t>
            </a:r>
          </a:p>
          <a:p>
            <a:pPr eaLnBrk="1" hangingPunct="1"/>
            <a:r>
              <a:rPr lang="zh-TW" altLang="en-US" sz="6600" dirty="0" smtClean="0">
                <a:ea typeface="標楷體" panose="03000509000000000000" pitchFamily="65" charset="-120"/>
              </a:rPr>
              <a:t>親師座談會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57400" y="4572000"/>
            <a:ext cx="7772400" cy="1470025"/>
          </a:xfrm>
          <a:prstGeom prst="rect">
            <a:avLst/>
          </a:prstGeom>
          <a:solidFill>
            <a:srgbClr val="FFFFFF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6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報告者：吳昭鵬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5029200" cy="6858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親職教育活動宣導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143000"/>
            <a:ext cx="6629400" cy="4495800"/>
          </a:xfrm>
          <a:solidFill>
            <a:srgbClr val="FFFFFF">
              <a:alpha val="63921"/>
            </a:srgbClr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l" eaLnBrk="1" hangingPunct="1"/>
            <a:endParaRPr lang="en-US" altLang="zh-TW" sz="14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en-US" altLang="zh-TW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月家庭教育月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系列活動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pPr algn="l"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.5/2(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) 14:15</a:t>
            </a:r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一年級生活闖關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pPr algn="l"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歡迎家長擔任闖關志工</a:t>
            </a:r>
            <a:endParaRPr lang="en-US" altLang="zh-TW" sz="2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.5/6(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)9:00-11:30</a:t>
            </a:r>
          </a:p>
          <a:p>
            <a:pPr algn="l"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親子假日電影院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視聽教室</a:t>
            </a:r>
            <a:endParaRPr lang="en-US" altLang="zh-TW" sz="2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r>
              <a:rPr lang="zh-TW" altLang="en-US" b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屆時將有報名表</a:t>
            </a:r>
            <a:endParaRPr lang="en-US" altLang="zh-TW" b="1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b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b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歡迎您一同參加 </a:t>
            </a:r>
            <a:endParaRPr lang="en-US" altLang="zh-TW" b="1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36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360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zh-TW" altLang="en-US" sz="4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/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418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5000" y="3048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班級經營計畫報告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7627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/>
              <a:t>一、班級概況</a:t>
            </a:r>
            <a:r>
              <a:rPr lang="zh-TW" altLang="zh-TW" sz="4800" b="1" dirty="0" smtClean="0"/>
              <a:t>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25146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※人</a:t>
            </a:r>
            <a:r>
              <a:rPr lang="en-US" altLang="zh-TW" sz="3600" dirty="0"/>
              <a:t>    </a:t>
            </a:r>
            <a:r>
              <a:rPr lang="zh-TW" altLang="zh-TW" sz="3600" dirty="0"/>
              <a:t>數</a:t>
            </a:r>
            <a:r>
              <a:rPr lang="zh-TW" altLang="zh-TW" sz="3600" dirty="0" smtClean="0"/>
              <a:t>：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</a:t>
            </a:r>
            <a:r>
              <a:rPr lang="zh-TW" altLang="zh-TW" sz="3600" dirty="0" smtClean="0"/>
              <a:t>全</a:t>
            </a:r>
            <a:r>
              <a:rPr lang="zh-TW" altLang="zh-TW" sz="3600" dirty="0"/>
              <a:t>班共</a:t>
            </a:r>
            <a:r>
              <a:rPr lang="en-US" altLang="zh-TW" sz="3600" dirty="0"/>
              <a:t>24</a:t>
            </a:r>
            <a:r>
              <a:rPr lang="zh-TW" altLang="zh-TW" sz="3600" dirty="0"/>
              <a:t>人，男生</a:t>
            </a:r>
            <a:r>
              <a:rPr lang="en-US" altLang="zh-TW" sz="3600" dirty="0"/>
              <a:t>12</a:t>
            </a:r>
            <a:r>
              <a:rPr lang="zh-TW" altLang="zh-TW" sz="3600" dirty="0"/>
              <a:t>人，女生</a:t>
            </a:r>
            <a:r>
              <a:rPr lang="en-US" altLang="zh-TW" sz="3600" dirty="0"/>
              <a:t>12</a:t>
            </a:r>
            <a:r>
              <a:rPr lang="zh-TW" altLang="zh-TW" sz="3600" dirty="0" smtClean="0"/>
              <a:t>人</a:t>
            </a:r>
            <a:r>
              <a:rPr lang="zh-TW" altLang="en-US" sz="3600" dirty="0" smtClean="0"/>
              <a:t>，無人轉出也無人轉入。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3123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/>
              <a:t>一、班級概況</a:t>
            </a:r>
            <a:r>
              <a:rPr lang="zh-TW" altLang="zh-TW" sz="4800" b="1" dirty="0" smtClean="0"/>
              <a:t>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2514600"/>
            <a:ext cx="77838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 smtClean="0"/>
              <a:t>※</a:t>
            </a:r>
            <a:r>
              <a:rPr lang="zh-TW" altLang="en-US" sz="3600" dirty="0" smtClean="0"/>
              <a:t>打掃範圍</a:t>
            </a:r>
            <a:r>
              <a:rPr lang="zh-TW" altLang="zh-TW" sz="3600" dirty="0" smtClean="0"/>
              <a:t>：</a:t>
            </a:r>
            <a:endParaRPr lang="en-US" altLang="zh-TW" sz="3600" dirty="0" smtClean="0"/>
          </a:p>
          <a:p>
            <a:r>
              <a:rPr lang="en-US" altLang="zh-TW" sz="3600" dirty="0" smtClean="0"/>
              <a:t>507</a:t>
            </a:r>
            <a:r>
              <a:rPr lang="zh-TW" altLang="en-US" sz="3600" dirty="0" smtClean="0"/>
              <a:t>教室、走廊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仁愛樓一樓的走廊、體育器材室、  </a:t>
            </a:r>
            <a:endParaRPr lang="en-US" altLang="zh-TW" sz="3600" dirty="0" smtClean="0"/>
          </a:p>
          <a:p>
            <a:r>
              <a:rPr lang="zh-TW" altLang="en-US" sz="3600" dirty="0" smtClean="0"/>
              <a:t>人事室、會計室、用膳室。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司令臺、躲避球場、籃球場周圍。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5002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/>
              <a:t>一、班級概況</a:t>
            </a:r>
            <a:r>
              <a:rPr lang="zh-TW" altLang="zh-TW" sz="4800" b="1" dirty="0" smtClean="0"/>
              <a:t>：</a:t>
            </a:r>
            <a:endParaRPr lang="zh-TW" altLang="zh-TW" sz="4800" dirty="0"/>
          </a:p>
        </p:txBody>
      </p:sp>
      <p:sp>
        <p:nvSpPr>
          <p:cNvPr id="3" name="矩形 2"/>
          <p:cNvSpPr/>
          <p:nvPr/>
        </p:nvSpPr>
        <p:spPr>
          <a:xfrm>
            <a:off x="457200" y="2204884"/>
            <a:ext cx="2880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dirty="0" smtClean="0"/>
              <a:t>※</a:t>
            </a:r>
            <a:r>
              <a:rPr lang="zh-TW" altLang="en-US" sz="3600" dirty="0" smtClean="0"/>
              <a:t>作業概況</a:t>
            </a:r>
            <a:r>
              <a:rPr lang="zh-TW" altLang="zh-TW" sz="3600" dirty="0" smtClean="0"/>
              <a:t>：</a:t>
            </a:r>
            <a:endParaRPr lang="en-US" altLang="zh-TW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57200" y="2851215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除了各科目要寫的習作以及練習本外，每學期需繳交的作業篇數如下：</a:t>
            </a:r>
            <a:endParaRPr lang="en-US" altLang="zh-TW" sz="3200" dirty="0" smtClean="0"/>
          </a:p>
          <a:p>
            <a:r>
              <a:rPr lang="zh-TW" altLang="en-US" sz="3200" b="1" dirty="0" smtClean="0"/>
              <a:t>作文簿：</a:t>
            </a:r>
            <a:r>
              <a:rPr lang="en-US" altLang="zh-TW" sz="3200" b="1" dirty="0" smtClean="0"/>
              <a:t>6</a:t>
            </a:r>
            <a:r>
              <a:rPr lang="zh-TW" altLang="en-US" sz="3200" b="1" dirty="0" smtClean="0"/>
              <a:t>篇。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書法：</a:t>
            </a:r>
            <a:r>
              <a:rPr lang="en-US" altLang="zh-TW" sz="3200" b="1" dirty="0" smtClean="0"/>
              <a:t>4</a:t>
            </a:r>
            <a:r>
              <a:rPr lang="zh-TW" altLang="en-US" sz="3200" b="1" dirty="0" smtClean="0"/>
              <a:t>張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閱讀護照：</a:t>
            </a:r>
            <a:r>
              <a:rPr lang="en-US" altLang="zh-TW" sz="3200" b="1" dirty="0" smtClean="0"/>
              <a:t>2</a:t>
            </a:r>
            <a:r>
              <a:rPr lang="zh-TW" altLang="en-US" sz="3200" b="1" dirty="0" smtClean="0"/>
              <a:t>篇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閱讀學習單：</a:t>
            </a:r>
            <a:r>
              <a:rPr lang="en-US" altLang="zh-TW" sz="3200" b="1" dirty="0" smtClean="0"/>
              <a:t>3</a:t>
            </a:r>
            <a:r>
              <a:rPr lang="zh-TW" altLang="en-US" sz="3200" b="1" dirty="0" smtClean="0"/>
              <a:t>張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簡報：</a:t>
            </a:r>
            <a:r>
              <a:rPr lang="en-US" altLang="zh-TW" sz="3200" b="1" dirty="0" smtClean="0"/>
              <a:t>1-3</a:t>
            </a:r>
            <a:r>
              <a:rPr lang="zh-TW" altLang="en-US" sz="3200" b="1" dirty="0" smtClean="0"/>
              <a:t>篇（自然饗宴、讓愛飛翔、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名人偉人</a:t>
            </a:r>
            <a:r>
              <a:rPr lang="zh-TW" altLang="en-US" sz="3200" b="1" dirty="0" smtClean="0"/>
              <a:t>）</a:t>
            </a:r>
            <a:endParaRPr lang="en-US" altLang="zh-TW" sz="3200" b="1" dirty="0"/>
          </a:p>
          <a:p>
            <a:r>
              <a:rPr lang="zh-TW" altLang="en-US" sz="3200" b="1" dirty="0" smtClean="0"/>
              <a:t>另外，每週需至少寫</a:t>
            </a:r>
            <a:r>
              <a:rPr lang="en-US" altLang="zh-TW" sz="3200" b="1" dirty="0" smtClean="0"/>
              <a:t>2</a:t>
            </a:r>
            <a:r>
              <a:rPr lang="zh-TW" altLang="en-US" sz="3200" b="1" dirty="0" smtClean="0"/>
              <a:t>篇小短文。</a:t>
            </a:r>
            <a:endParaRPr lang="en-US" altLang="zh-TW" sz="3200" b="1" dirty="0"/>
          </a:p>
        </p:txBody>
      </p:sp>
    </p:spTree>
    <p:extLst>
      <p:ext uri="{BB962C8B-B14F-4D97-AF65-F5344CB8AC3E}">
        <p14:creationId xmlns:p14="http://schemas.microsoft.com/office/powerpoint/2010/main" val="341581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/>
              <a:t>一、班級概況</a:t>
            </a:r>
            <a:r>
              <a:rPr lang="zh-TW" altLang="zh-TW" sz="4800" b="1" dirty="0" smtClean="0"/>
              <a:t>：</a:t>
            </a:r>
            <a:endParaRPr lang="zh-TW" altLang="zh-TW" sz="4800" dirty="0"/>
          </a:p>
        </p:txBody>
      </p:sp>
      <p:sp>
        <p:nvSpPr>
          <p:cNvPr id="3" name="矩形 2"/>
          <p:cNvSpPr/>
          <p:nvPr/>
        </p:nvSpPr>
        <p:spPr>
          <a:xfrm>
            <a:off x="812022" y="1828800"/>
            <a:ext cx="3804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dirty="0" smtClean="0"/>
              <a:t>※</a:t>
            </a:r>
            <a:r>
              <a:rPr lang="zh-TW" altLang="en-US" sz="3600" dirty="0" smtClean="0"/>
              <a:t>學業成就概況</a:t>
            </a:r>
            <a:r>
              <a:rPr lang="zh-TW" altLang="zh-TW" sz="3600" dirty="0" smtClean="0"/>
              <a:t>：</a:t>
            </a:r>
            <a:endParaRPr lang="en-US" altLang="zh-TW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87441" y="2475131"/>
            <a:ext cx="66408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經過兩次的定期評量，本班（包含資源班學生）的平均分數約為：</a:t>
            </a:r>
            <a:endParaRPr lang="en-US" altLang="zh-TW" sz="3200" dirty="0" smtClean="0"/>
          </a:p>
          <a:p>
            <a:r>
              <a:rPr lang="zh-TW" altLang="en-US" sz="3200" b="1" dirty="0" smtClean="0"/>
              <a:t>國語：</a:t>
            </a:r>
            <a:r>
              <a:rPr lang="en-US" altLang="zh-TW" sz="3200" b="1" dirty="0" smtClean="0"/>
              <a:t>80</a:t>
            </a:r>
            <a:r>
              <a:rPr lang="zh-TW" altLang="en-US" sz="3200" b="1" dirty="0" smtClean="0"/>
              <a:t>分上下。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數學：</a:t>
            </a:r>
            <a:r>
              <a:rPr lang="en-US" altLang="zh-TW" sz="3200" b="1" dirty="0" smtClean="0"/>
              <a:t>75</a:t>
            </a:r>
            <a:r>
              <a:rPr lang="zh-TW" altLang="en-US" sz="3200" b="1" dirty="0" smtClean="0"/>
              <a:t>分上下。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英文：</a:t>
            </a:r>
            <a:r>
              <a:rPr lang="en-US" altLang="zh-TW" sz="3200" b="1" dirty="0" smtClean="0"/>
              <a:t>75</a:t>
            </a:r>
            <a:r>
              <a:rPr lang="zh-TW" altLang="en-US" sz="3200" b="1" dirty="0" smtClean="0"/>
              <a:t>分上下。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自然：</a:t>
            </a:r>
            <a:r>
              <a:rPr lang="en-US" altLang="zh-TW" sz="3200" b="1" dirty="0" smtClean="0"/>
              <a:t>85</a:t>
            </a:r>
            <a:r>
              <a:rPr lang="zh-TW" altLang="en-US" sz="3200" b="1" dirty="0" smtClean="0"/>
              <a:t>分上下。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社會：</a:t>
            </a:r>
            <a:r>
              <a:rPr lang="en-US" altLang="zh-TW" sz="3200" b="1" dirty="0" smtClean="0"/>
              <a:t>80</a:t>
            </a:r>
            <a:r>
              <a:rPr lang="zh-TW" altLang="en-US" sz="3200" b="1" dirty="0" smtClean="0"/>
              <a:t>分上下。</a:t>
            </a:r>
            <a:endParaRPr lang="en-US" altLang="zh-TW" sz="3200" b="1" dirty="0"/>
          </a:p>
          <a:p>
            <a:endParaRPr lang="en-US" altLang="zh-TW" sz="3200" b="1" dirty="0" smtClean="0"/>
          </a:p>
          <a:p>
            <a:endParaRPr lang="en-US" altLang="zh-TW" sz="3200" b="1" dirty="0"/>
          </a:p>
        </p:txBody>
      </p:sp>
    </p:spTree>
    <p:extLst>
      <p:ext uri="{BB962C8B-B14F-4D97-AF65-F5344CB8AC3E}">
        <p14:creationId xmlns:p14="http://schemas.microsoft.com/office/powerpoint/2010/main" val="1824534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/>
              <a:t>一、班級概況</a:t>
            </a:r>
            <a:r>
              <a:rPr lang="zh-TW" altLang="zh-TW" sz="4800" b="1" dirty="0" smtClean="0"/>
              <a:t>：</a:t>
            </a:r>
            <a:endParaRPr lang="zh-TW" altLang="zh-TW" sz="4800" dirty="0"/>
          </a:p>
        </p:txBody>
      </p:sp>
      <p:sp>
        <p:nvSpPr>
          <p:cNvPr id="3" name="矩形 2"/>
          <p:cNvSpPr/>
          <p:nvPr/>
        </p:nvSpPr>
        <p:spPr>
          <a:xfrm>
            <a:off x="840624" y="1772197"/>
            <a:ext cx="3804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dirty="0" smtClean="0"/>
              <a:t>※</a:t>
            </a:r>
            <a:r>
              <a:rPr lang="zh-TW" altLang="en-US" sz="3600" dirty="0" smtClean="0"/>
              <a:t>學業成就概況</a:t>
            </a:r>
            <a:r>
              <a:rPr lang="zh-TW" altLang="zh-TW" sz="3600" dirty="0" smtClean="0"/>
              <a:t>：</a:t>
            </a:r>
            <a:endParaRPr lang="en-US" altLang="zh-TW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40624" y="2511972"/>
            <a:ext cx="7465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本班定期評量成績兩極化最嚴重的科目為：數學、英文。</a:t>
            </a:r>
            <a:endParaRPr lang="en-US" altLang="zh-TW" sz="3200" b="1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826770" y="3589190"/>
            <a:ext cx="708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在數學方面</a:t>
            </a:r>
            <a:r>
              <a:rPr lang="zh-TW" altLang="en-US" sz="3200" dirty="0" smtClean="0"/>
              <a:t>，除要求孩子必須上課專心外，回家作業也應讓孩子先練習自己寫，避免直接給孩子答案。</a:t>
            </a:r>
            <a:endParaRPr lang="en-US" altLang="zh-TW" sz="3200" b="1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847551" y="5288163"/>
            <a:ext cx="708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在英文方面</a:t>
            </a:r>
            <a:r>
              <a:rPr lang="zh-TW" altLang="en-US" sz="3200" dirty="0" smtClean="0"/>
              <a:t>，程度較不好的孩子需多練習自然發音，如此背單字才能事半功倍。</a:t>
            </a:r>
            <a:endParaRPr lang="en-US" altLang="zh-TW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62047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二</a:t>
            </a:r>
            <a:r>
              <a:rPr lang="zh-TW" altLang="zh-TW" sz="4800" b="1" dirty="0" smtClean="0"/>
              <a:t>、</a:t>
            </a:r>
            <a:r>
              <a:rPr lang="zh-TW" altLang="en-US" sz="4800" b="1" dirty="0" smtClean="0"/>
              <a:t>定期</a:t>
            </a:r>
            <a:r>
              <a:rPr lang="zh-TW" altLang="zh-TW" sz="4800" b="1" dirty="0" smtClean="0"/>
              <a:t>評量</a:t>
            </a:r>
            <a:r>
              <a:rPr lang="zh-TW" altLang="zh-TW" sz="4800" b="1" dirty="0"/>
              <a:t>時間：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96290" y="25908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第一次定期評量</a:t>
            </a:r>
            <a:r>
              <a:rPr lang="zh-TW" altLang="zh-TW" sz="3600" dirty="0" smtClean="0"/>
              <a:t>：</a:t>
            </a:r>
            <a:r>
              <a:rPr lang="en-US" altLang="zh-TW" sz="3600" dirty="0" smtClean="0"/>
              <a:t>4/11(</a:t>
            </a:r>
            <a:r>
              <a:rPr lang="zh-TW" altLang="en-US" sz="3600" dirty="0" smtClean="0"/>
              <a:t>二</a:t>
            </a:r>
            <a:r>
              <a:rPr lang="en-US" altLang="zh-TW" sz="3600" dirty="0" smtClean="0"/>
              <a:t>). 4/12(</a:t>
            </a:r>
            <a:r>
              <a:rPr lang="zh-TW" altLang="en-US" sz="3600" dirty="0" smtClean="0"/>
              <a:t>三</a:t>
            </a:r>
            <a:r>
              <a:rPr lang="en-US" altLang="zh-TW" sz="3600" dirty="0" smtClean="0"/>
              <a:t>)</a:t>
            </a:r>
            <a:endParaRPr lang="zh-TW" altLang="zh-TW" sz="3600" dirty="0"/>
          </a:p>
          <a:p>
            <a:r>
              <a:rPr lang="en-US" altLang="zh-TW" sz="3600" dirty="0" smtClean="0"/>
              <a:t>                              </a:t>
            </a:r>
            <a:r>
              <a:rPr lang="zh-TW" altLang="en-US" sz="3600" dirty="0" smtClean="0"/>
              <a:t>共約九週的時間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zh-TW" sz="3600" dirty="0" smtClean="0"/>
              <a:t>第二</a:t>
            </a:r>
            <a:r>
              <a:rPr lang="zh-TW" altLang="zh-TW" sz="3600" dirty="0"/>
              <a:t>次定期評量</a:t>
            </a:r>
            <a:r>
              <a:rPr lang="zh-TW" altLang="zh-TW" sz="3600" dirty="0" smtClean="0"/>
              <a:t>：</a:t>
            </a:r>
            <a:r>
              <a:rPr lang="en-US" altLang="zh-TW" sz="3600" dirty="0"/>
              <a:t>6</a:t>
            </a:r>
            <a:r>
              <a:rPr lang="en-US" altLang="zh-TW" sz="3600" dirty="0" smtClean="0"/>
              <a:t>/22(</a:t>
            </a:r>
            <a:r>
              <a:rPr lang="zh-TW" altLang="en-US" sz="3600" dirty="0" smtClean="0"/>
              <a:t>四</a:t>
            </a:r>
            <a:r>
              <a:rPr lang="en-US" altLang="zh-TW" sz="3600" dirty="0" smtClean="0"/>
              <a:t>). 6/23(</a:t>
            </a:r>
            <a:r>
              <a:rPr lang="zh-TW" altLang="en-US" sz="3600" dirty="0" smtClean="0"/>
              <a:t>五</a:t>
            </a:r>
            <a:r>
              <a:rPr lang="en-US" altLang="zh-TW" sz="3600" dirty="0" smtClean="0"/>
              <a:t>)</a:t>
            </a:r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                       </a:t>
            </a:r>
            <a:r>
              <a:rPr lang="zh-TW" altLang="en-US" sz="3600" dirty="0" smtClean="0"/>
              <a:t>共約十週的時間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30553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三、</a:t>
            </a:r>
            <a:r>
              <a:rPr lang="zh-TW" altLang="en-US" sz="4800" b="1" dirty="0"/>
              <a:t>期中重點活動</a:t>
            </a:r>
            <a:r>
              <a:rPr lang="zh-TW" altLang="en-US" sz="4800" b="1" dirty="0" smtClean="0"/>
              <a:t>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4800" y="22860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 smtClean="0"/>
              <a:t>※</a:t>
            </a:r>
            <a:r>
              <a:rPr lang="en-US" altLang="zh-TW" sz="3600" dirty="0" smtClean="0"/>
              <a:t>2/20</a:t>
            </a:r>
            <a:r>
              <a:rPr lang="zh-TW" altLang="en-US" sz="3600" dirty="0" smtClean="0"/>
              <a:t>（一）：模範生選拔。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zh-TW" sz="3600" dirty="0" smtClean="0"/>
              <a:t>※</a:t>
            </a:r>
            <a:r>
              <a:rPr lang="en-US" altLang="zh-TW" sz="3600" dirty="0" smtClean="0"/>
              <a:t>3/1</a:t>
            </a:r>
            <a:r>
              <a:rPr lang="zh-TW" altLang="zh-TW" sz="3600" dirty="0" smtClean="0"/>
              <a:t>（</a:t>
            </a:r>
            <a:r>
              <a:rPr lang="zh-TW" altLang="en-US" sz="3600" dirty="0" smtClean="0"/>
              <a:t>三</a:t>
            </a:r>
            <a:r>
              <a:rPr lang="zh-TW" altLang="zh-TW" sz="3600" dirty="0" smtClean="0"/>
              <a:t>）：</a:t>
            </a:r>
            <a:r>
              <a:rPr lang="zh-TW" altLang="en-US" sz="3600" dirty="0" smtClean="0"/>
              <a:t>無預警防災避難演練。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zh-TW" sz="3600" dirty="0" smtClean="0"/>
              <a:t>※</a:t>
            </a:r>
            <a:r>
              <a:rPr lang="en-US" altLang="zh-TW" sz="3600" dirty="0" smtClean="0"/>
              <a:t>3/6</a:t>
            </a:r>
            <a:r>
              <a:rPr lang="zh-TW" altLang="en-US" sz="3600" dirty="0" smtClean="0"/>
              <a:t>（一）</a:t>
            </a:r>
            <a:r>
              <a:rPr lang="zh-TW" altLang="zh-TW" sz="3600" dirty="0" smtClean="0"/>
              <a:t>：</a:t>
            </a:r>
            <a:r>
              <a:rPr lang="zh-TW" altLang="en-US" sz="3600" dirty="0" smtClean="0"/>
              <a:t>開始進行游泳課，每週一下 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              </a:t>
            </a:r>
            <a:r>
              <a:rPr lang="zh-TW" altLang="en-US" sz="3600" dirty="0" smtClean="0"/>
              <a:t>午三節課，進行</a:t>
            </a:r>
            <a:r>
              <a:rPr lang="en-US" altLang="zh-TW" sz="3600" dirty="0" smtClean="0"/>
              <a:t>12</a:t>
            </a:r>
            <a:r>
              <a:rPr lang="zh-TW" altLang="en-US" sz="3600" dirty="0" smtClean="0"/>
              <a:t>次，需準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              </a:t>
            </a:r>
            <a:r>
              <a:rPr lang="zh-TW" altLang="en-US" sz="3600" dirty="0" smtClean="0"/>
              <a:t>備泳具。</a:t>
            </a:r>
            <a:endParaRPr lang="en-US" altLang="zh-TW" sz="3600" dirty="0" smtClean="0"/>
          </a:p>
          <a:p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15329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三、</a:t>
            </a:r>
            <a:r>
              <a:rPr lang="zh-TW" altLang="en-US" sz="4800" b="1" dirty="0"/>
              <a:t>期中重點活動</a:t>
            </a:r>
            <a:r>
              <a:rPr lang="zh-TW" altLang="en-US" sz="4800" b="1" dirty="0" smtClean="0"/>
              <a:t>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81000" y="2333685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※</a:t>
            </a:r>
            <a:r>
              <a:rPr lang="en-US" altLang="zh-TW" sz="3600" dirty="0"/>
              <a:t>3/14</a:t>
            </a:r>
            <a:r>
              <a:rPr lang="zh-TW" altLang="en-US" sz="3600" dirty="0"/>
              <a:t>（二）</a:t>
            </a:r>
            <a:r>
              <a:rPr lang="en-US" altLang="zh-TW" sz="3600" dirty="0"/>
              <a:t>-3/24</a:t>
            </a:r>
            <a:r>
              <a:rPr lang="zh-TW" altLang="en-US" sz="3600" dirty="0"/>
              <a:t>（五）：國語文競賽。</a:t>
            </a:r>
            <a:endParaRPr lang="zh-TW" altLang="zh-TW" sz="3600" dirty="0"/>
          </a:p>
          <a:p>
            <a:endParaRPr lang="en-US" altLang="zh-TW" sz="3600" dirty="0"/>
          </a:p>
          <a:p>
            <a:r>
              <a:rPr lang="zh-TW" altLang="zh-TW" sz="3600" dirty="0" smtClean="0"/>
              <a:t>※</a:t>
            </a:r>
            <a:r>
              <a:rPr lang="en-US" altLang="zh-TW" sz="3600" dirty="0" smtClean="0"/>
              <a:t>3/13</a:t>
            </a:r>
            <a:r>
              <a:rPr lang="zh-TW" altLang="en-US" sz="3600" dirty="0" smtClean="0"/>
              <a:t>（一）</a:t>
            </a:r>
            <a:r>
              <a:rPr lang="en-US" altLang="zh-TW" sz="3600" dirty="0" smtClean="0"/>
              <a:t>-3/17</a:t>
            </a:r>
            <a:r>
              <a:rPr lang="zh-TW" altLang="en-US" sz="3600" dirty="0" smtClean="0"/>
              <a:t>（五）：樂樂足球賽。</a:t>
            </a:r>
            <a:endParaRPr lang="en-US" altLang="zh-TW" sz="3600" dirty="0" smtClean="0"/>
          </a:p>
          <a:p>
            <a:endParaRPr lang="en-US" altLang="zh-TW" sz="3600" dirty="0"/>
          </a:p>
          <a:p>
            <a:r>
              <a:rPr lang="zh-TW" altLang="zh-TW" sz="3600" dirty="0"/>
              <a:t>※</a:t>
            </a:r>
            <a:r>
              <a:rPr lang="en-US" altLang="zh-TW" sz="3600" dirty="0" smtClean="0"/>
              <a:t>3/28</a:t>
            </a:r>
            <a:r>
              <a:rPr lang="zh-TW" altLang="en-US" sz="3600" dirty="0" smtClean="0"/>
              <a:t>（二）：兒童才藝秀。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zh-TW" sz="3600" dirty="0" smtClean="0"/>
              <a:t>※</a:t>
            </a:r>
            <a:r>
              <a:rPr lang="en-US" altLang="zh-TW" sz="3600" dirty="0" smtClean="0"/>
              <a:t>4/17</a:t>
            </a:r>
            <a:r>
              <a:rPr lang="zh-TW" altLang="zh-TW" sz="3600" dirty="0" smtClean="0"/>
              <a:t>（</a:t>
            </a:r>
            <a:r>
              <a:rPr lang="zh-TW" altLang="en-US" sz="3600" dirty="0" smtClean="0"/>
              <a:t>一</a:t>
            </a:r>
            <a:r>
              <a:rPr lang="zh-TW" altLang="zh-TW" sz="3600" dirty="0" smtClean="0"/>
              <a:t>）</a:t>
            </a:r>
            <a:r>
              <a:rPr lang="en-US" altLang="zh-TW" sz="3600" dirty="0" smtClean="0"/>
              <a:t>-5/19</a:t>
            </a:r>
            <a:r>
              <a:rPr lang="zh-TW" altLang="en-US" sz="3600" dirty="0"/>
              <a:t> （五）</a:t>
            </a:r>
            <a:r>
              <a:rPr lang="zh-TW" altLang="en-US" sz="3600" dirty="0" smtClean="0"/>
              <a:t>：自治市市長 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                                   </a:t>
            </a:r>
            <a:r>
              <a:rPr lang="zh-TW" altLang="en-US" sz="3600" dirty="0" smtClean="0"/>
              <a:t>選舉活動。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339926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北門國小交通安全宣導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" y="3933056"/>
            <a:ext cx="906671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2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三、</a:t>
            </a:r>
            <a:r>
              <a:rPr lang="zh-TW" altLang="en-US" sz="4800" b="1" dirty="0"/>
              <a:t>期中重點活動</a:t>
            </a:r>
            <a:r>
              <a:rPr lang="zh-TW" altLang="en-US" sz="4800" b="1" dirty="0" smtClean="0"/>
              <a:t>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81000" y="2333685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/>
              <a:t>※</a:t>
            </a:r>
            <a:r>
              <a:rPr lang="en-US" altLang="zh-TW" sz="3600" dirty="0"/>
              <a:t>6/5</a:t>
            </a:r>
            <a:r>
              <a:rPr lang="zh-TW" altLang="en-US" sz="3600" dirty="0"/>
              <a:t>（一）</a:t>
            </a:r>
            <a:r>
              <a:rPr lang="zh-TW" altLang="zh-TW" sz="3600" dirty="0" smtClean="0"/>
              <a:t>：</a:t>
            </a:r>
            <a:r>
              <a:rPr lang="zh-TW" altLang="en-US" sz="3600" dirty="0" smtClean="0"/>
              <a:t>交通暨糾察</a:t>
            </a:r>
            <a:r>
              <a:rPr lang="zh-TW" altLang="en-US" sz="3600" dirty="0"/>
              <a:t>導護開始值勤。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zh-TW" sz="3600" dirty="0" smtClean="0"/>
              <a:t>※</a:t>
            </a:r>
            <a:r>
              <a:rPr lang="en-US" altLang="zh-TW" sz="3600" dirty="0" smtClean="0"/>
              <a:t>6/14</a:t>
            </a:r>
            <a:r>
              <a:rPr lang="zh-TW" altLang="en-US" sz="3600" dirty="0" smtClean="0"/>
              <a:t>（三）：畢業典禮，在校生代表祝 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                       </a:t>
            </a:r>
            <a:r>
              <a:rPr lang="zh-TW" altLang="en-US" sz="3600" dirty="0" smtClean="0"/>
              <a:t>福詞。</a:t>
            </a:r>
            <a:endParaRPr lang="en-US" altLang="zh-TW" sz="3600" dirty="0" smtClean="0"/>
          </a:p>
          <a:p>
            <a:endParaRPr lang="en-US" altLang="zh-TW" sz="3600" dirty="0"/>
          </a:p>
          <a:p>
            <a:r>
              <a:rPr lang="zh-TW" altLang="zh-TW" sz="3600" dirty="0" smtClean="0"/>
              <a:t>※</a:t>
            </a:r>
            <a:r>
              <a:rPr lang="en-US" altLang="zh-TW" sz="3600" dirty="0"/>
              <a:t>6/26</a:t>
            </a:r>
            <a:r>
              <a:rPr lang="zh-TW" altLang="en-US" sz="3600" dirty="0"/>
              <a:t>（一）：跳遠及類鉛球擲遠比賽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4005157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四、</a:t>
            </a:r>
            <a:r>
              <a:rPr lang="zh-TW" altLang="en-US" sz="4800" b="1" dirty="0"/>
              <a:t>班級經營重點：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1524000"/>
            <a:ext cx="755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※</a:t>
            </a:r>
            <a:r>
              <a:rPr lang="zh-TW" altLang="en-US" sz="3200" b="1" dirty="0" smtClean="0"/>
              <a:t>巡迴書箱：每</a:t>
            </a:r>
            <a:r>
              <a:rPr lang="en-US" altLang="zh-TW" sz="3200" b="1" dirty="0" smtClean="0"/>
              <a:t>2-3</a:t>
            </a:r>
            <a:r>
              <a:rPr lang="zh-TW" altLang="en-US" sz="3200" b="1" dirty="0" smtClean="0"/>
              <a:t>週換一次</a:t>
            </a:r>
            <a:endParaRPr lang="en-US" altLang="zh-TW" sz="3200" b="1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21974"/>
              </p:ext>
            </p:extLst>
          </p:nvPr>
        </p:nvGraphicFramePr>
        <p:xfrm>
          <a:off x="609600" y="2108774"/>
          <a:ext cx="8153400" cy="4292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5506">
                  <a:extLst>
                    <a:ext uri="{9D8B030D-6E8A-4147-A177-3AD203B41FA5}">
                      <a16:colId xmlns:a16="http://schemas.microsoft.com/office/drawing/2014/main" val="3536516451"/>
                    </a:ext>
                  </a:extLst>
                </a:gridCol>
                <a:gridCol w="2795506">
                  <a:extLst>
                    <a:ext uri="{9D8B030D-6E8A-4147-A177-3AD203B41FA5}">
                      <a16:colId xmlns:a16="http://schemas.microsoft.com/office/drawing/2014/main" val="1016563573"/>
                    </a:ext>
                  </a:extLst>
                </a:gridCol>
                <a:gridCol w="1887774">
                  <a:extLst>
                    <a:ext uri="{9D8B030D-6E8A-4147-A177-3AD203B41FA5}">
                      <a16:colId xmlns:a16="http://schemas.microsoft.com/office/drawing/2014/main" val="3784797107"/>
                    </a:ext>
                  </a:extLst>
                </a:gridCol>
                <a:gridCol w="674614">
                  <a:extLst>
                    <a:ext uri="{9D8B030D-6E8A-4147-A177-3AD203B41FA5}">
                      <a16:colId xmlns:a16="http://schemas.microsoft.com/office/drawing/2014/main" val="1430703233"/>
                    </a:ext>
                  </a:extLst>
                </a:gridCol>
              </a:tblGrid>
              <a:tr h="38377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            </a:t>
                      </a:r>
                      <a:r>
                        <a:rPr lang="en-US" altLang="zh-TW" sz="2000" kern="100" baseline="0" dirty="0" smtClean="0">
                          <a:effectLst/>
                        </a:rPr>
                        <a:t>                         </a:t>
                      </a:r>
                      <a:r>
                        <a:rPr lang="en-US" altLang="zh-TW" sz="2000" kern="100" dirty="0" smtClean="0">
                          <a:effectLst/>
                        </a:rPr>
                        <a:t>   </a:t>
                      </a:r>
                      <a:r>
                        <a:rPr lang="zh-TW" sz="2000" kern="100" dirty="0" smtClean="0">
                          <a:effectLst/>
                        </a:rPr>
                        <a:t>書目</a:t>
                      </a:r>
                      <a:r>
                        <a:rPr lang="en-US" altLang="zh-TW" sz="2000" kern="100" dirty="0" smtClean="0">
                          <a:effectLst/>
                        </a:rPr>
                        <a:t>                                  </a:t>
                      </a:r>
                      <a:r>
                        <a:rPr lang="zh-TW" altLang="en-US" sz="2000" kern="100" dirty="0" smtClean="0">
                          <a:effectLst/>
                        </a:rPr>
                        <a:t>類別</a:t>
                      </a:r>
                      <a:r>
                        <a:rPr lang="en-US" altLang="zh-TW" sz="2000" kern="100" dirty="0" smtClean="0">
                          <a:effectLst/>
                        </a:rPr>
                        <a:t>          </a:t>
                      </a:r>
                      <a:r>
                        <a:rPr lang="zh-TW" altLang="en-US" sz="2000" kern="100" dirty="0" smtClean="0">
                          <a:effectLst/>
                        </a:rPr>
                        <a:t>頁數</a:t>
                      </a:r>
                      <a:r>
                        <a:rPr lang="en-US" altLang="zh-TW" sz="2000" kern="100" dirty="0" smtClean="0">
                          <a:effectLst/>
                        </a:rPr>
                        <a:t>                   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816680"/>
                  </a:ext>
                </a:extLst>
              </a:tr>
              <a:tr h="383772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501~507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級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巡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箱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書目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類別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頁數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52806"/>
                  </a:ext>
                </a:extLst>
              </a:tr>
              <a:tr h="3854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大鼻抗癌日記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>
                          <a:effectLst/>
                        </a:rPr>
                        <a:t>勵志小品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</a:rPr>
                        <a:t>224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504207"/>
                  </a:ext>
                </a:extLst>
              </a:tr>
              <a:tr h="3854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滴滴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>
                          <a:effectLst/>
                        </a:rPr>
                        <a:t>趣味益智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</a:rPr>
                        <a:t>255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3247910"/>
                  </a:ext>
                </a:extLst>
              </a:tr>
              <a:tr h="3854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我是馬拉拉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品德人文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</a:rPr>
                        <a:t>352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8024678"/>
                  </a:ext>
                </a:extLst>
              </a:tr>
              <a:tr h="3837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好忙好忙的動物醫院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>
                          <a:effectLst/>
                        </a:rPr>
                        <a:t>趣味益智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</a:rPr>
                        <a:t>90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016385"/>
                  </a:ext>
                </a:extLst>
              </a:tr>
              <a:tr h="3837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誰能在馬桶上拉小提琴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>
                          <a:effectLst/>
                        </a:rPr>
                        <a:t>科學通俗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</a:rPr>
                        <a:t>263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9589042"/>
                  </a:ext>
                </a:extLst>
              </a:tr>
              <a:tr h="3854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草莓女孩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>
                          <a:effectLst/>
                        </a:rPr>
                        <a:t>勵志小品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</a:rPr>
                        <a:t>256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3488472"/>
                  </a:ext>
                </a:extLst>
              </a:tr>
              <a:tr h="12153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晴空小侍郎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奇幻古典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256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948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91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四、</a:t>
            </a:r>
            <a:r>
              <a:rPr lang="zh-TW" altLang="en-US" sz="4800" b="1" dirty="0"/>
              <a:t>班級經營重點：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9600" y="1348800"/>
            <a:ext cx="75552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 smtClean="0"/>
              <a:t>※</a:t>
            </a:r>
            <a:r>
              <a:rPr lang="zh-TW" altLang="en-US" sz="3200" b="1" dirty="0" smtClean="0"/>
              <a:t>聯絡簿</a:t>
            </a:r>
            <a:r>
              <a:rPr lang="zh-TW" altLang="zh-TW" sz="3200" b="1" dirty="0" smtClean="0"/>
              <a:t>應用：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       </a:t>
            </a:r>
            <a:r>
              <a:rPr lang="zh-TW" altLang="en-US" sz="3200" b="1" dirty="0" smtClean="0"/>
              <a:t>為</a:t>
            </a:r>
            <a:r>
              <a:rPr lang="zh-TW" altLang="en-US" sz="3200" b="1" dirty="0" smtClean="0"/>
              <a:t>節省簿本資源，本班決定將聯絡簿更換為日記式聯絡簿，如此不僅不須讓孩子額外再買一本直行簿來練習寫短文，也可以減少老師搬運及翻閱簿本的數量。</a:t>
            </a:r>
            <a:endParaRPr lang="en-US" altLang="zh-TW" sz="3200" b="1" dirty="0" smtClean="0"/>
          </a:p>
          <a:p>
            <a:r>
              <a:rPr lang="en-US" altLang="zh-TW" sz="3200" b="1" dirty="0"/>
              <a:t> </a:t>
            </a:r>
            <a:r>
              <a:rPr lang="en-US" altLang="zh-TW" sz="3200" b="1" dirty="0" smtClean="0"/>
              <a:t>      </a:t>
            </a:r>
            <a:r>
              <a:rPr lang="zh-TW" altLang="en-US" sz="3200" b="1" dirty="0" smtClean="0"/>
              <a:t>聯絡</a:t>
            </a:r>
            <a:r>
              <a:rPr lang="zh-TW" altLang="en-US" sz="3200" b="1" dirty="0" smtClean="0"/>
              <a:t>目前暫時與孩子約定每星期寫兩篇日記，日記的內容可能是自由發揮、讀報心得，或是由老師命題，並適時加入限制的句型或語詞。另外，請家長盡量協助在聯絡簿上簽名，也可藉此了解孩子在學校的狀況。</a:t>
            </a:r>
            <a:endParaRPr lang="en-US" altLang="zh-TW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4816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四、</a:t>
            </a:r>
            <a:r>
              <a:rPr lang="zh-TW" altLang="en-US" sz="4800" b="1" dirty="0"/>
              <a:t>班級經營重點：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1524000"/>
            <a:ext cx="75552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※</a:t>
            </a:r>
            <a:r>
              <a:rPr lang="zh-TW" altLang="en-US" sz="3200" b="1" dirty="0" smtClean="0"/>
              <a:t>小組獎勵：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 smtClean="0"/>
              <a:t>        全班共分為六組，由組長負責帶領組員進行各項學習任務。老師會要求組員要聽從組長的指揮，而組長也應依老師的規定來督促自己的組員。如果組員對班級幹部或是組長的指令有意見的話，請孩子跟老師反應，而非直接與之發生爭執。</a:t>
            </a:r>
            <a:endParaRPr lang="en-US" altLang="zh-TW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9038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四、</a:t>
            </a:r>
            <a:r>
              <a:rPr lang="zh-TW" altLang="en-US" sz="4800" b="1" dirty="0"/>
              <a:t>班級經營重點：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26770" y="1524000"/>
            <a:ext cx="755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※</a:t>
            </a:r>
            <a:r>
              <a:rPr lang="zh-TW" altLang="en-US" sz="3200" b="1" dirty="0" smtClean="0"/>
              <a:t>小組獎勵加分與扣分情況：</a:t>
            </a:r>
            <a:endParaRPr lang="en-US" altLang="zh-TW" sz="3200" b="1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79272"/>
              </p:ext>
            </p:extLst>
          </p:nvPr>
        </p:nvGraphicFramePr>
        <p:xfrm>
          <a:off x="533400" y="2202181"/>
          <a:ext cx="8077200" cy="43891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32475088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173293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FF00"/>
                          </a:solidFill>
                        </a:rPr>
                        <a:t>加分</a:t>
                      </a:r>
                      <a:endParaRPr lang="zh-TW" alt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扣分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2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整組作業全交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作業簿沒交且沒寫單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9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中午全組午睡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午休時間沒保持安靜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87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上課專心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上課沒照規定發言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93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放學後座位乾淨整齊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放學後座位凌亂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2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課堂中問答得分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課堂中分心沒答對問題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0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英千王晉級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非下課時間遊蕩與</a:t>
                      </a:r>
                      <a:r>
                        <a:rPr lang="en-US" altLang="zh-TW" sz="2400" dirty="0" smtClean="0"/>
                        <a:t>2</a:t>
                      </a:r>
                      <a:r>
                        <a:rPr lang="zh-TW" altLang="en-US" sz="2400" dirty="0" smtClean="0"/>
                        <a:t>分鐘內沒準備好上課用品或排好隊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89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其他特殊優良狀況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其他不良行為，但老師事先告知後再犯才扣分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2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71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四、</a:t>
            </a:r>
            <a:r>
              <a:rPr lang="zh-TW" altLang="en-US" sz="4800" b="1" dirty="0"/>
              <a:t>班級經營重點：</a:t>
            </a:r>
            <a:endParaRPr lang="zh-TW" altLang="zh-TW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09600" y="1348800"/>
            <a:ext cx="7555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dirty="0" smtClean="0"/>
              <a:t>※</a:t>
            </a:r>
            <a:r>
              <a:rPr lang="zh-TW" altLang="en-US" sz="3200" b="1" dirty="0" smtClean="0"/>
              <a:t>班級網站</a:t>
            </a:r>
            <a:r>
              <a:rPr lang="zh-TW" altLang="zh-TW" sz="3200" b="1" dirty="0" smtClean="0"/>
              <a:t>：</a:t>
            </a:r>
            <a:endParaRPr lang="en-US" altLang="zh-TW" sz="3200" b="1" dirty="0" smtClean="0"/>
          </a:p>
          <a:p>
            <a:endParaRPr lang="en-US" altLang="zh-TW" sz="3200" b="1" dirty="0"/>
          </a:p>
          <a:p>
            <a:r>
              <a:rPr lang="zh-TW" altLang="en-US" sz="3200" b="1" dirty="0" smtClean="0"/>
              <a:t>進入方式</a:t>
            </a:r>
            <a:endParaRPr lang="en-US" altLang="zh-TW" sz="3200" b="1" dirty="0" smtClean="0"/>
          </a:p>
          <a:p>
            <a:endParaRPr lang="en-US" altLang="zh-TW" sz="3200" b="1" dirty="0"/>
          </a:p>
          <a:p>
            <a:r>
              <a:rPr lang="zh-TW" altLang="en-US" sz="3200" b="1" dirty="0" smtClean="0"/>
              <a:t>（</a:t>
            </a:r>
            <a:r>
              <a:rPr lang="en-US" altLang="zh-TW" sz="3200" b="1" dirty="0" smtClean="0"/>
              <a:t>1</a:t>
            </a:r>
            <a:r>
              <a:rPr lang="zh-TW" altLang="en-US" sz="3200" b="1" dirty="0" smtClean="0"/>
              <a:t>）</a:t>
            </a:r>
            <a:r>
              <a:rPr lang="zh-TW" altLang="en-US" sz="3200" b="1" dirty="0" smtClean="0">
                <a:hlinkClick r:id="rId2"/>
              </a:rPr>
              <a:t>從校網進入</a:t>
            </a:r>
            <a:endParaRPr lang="en-US" altLang="zh-TW" sz="3200" b="1" dirty="0" smtClean="0"/>
          </a:p>
          <a:p>
            <a:endParaRPr lang="en-US" altLang="zh-TW" sz="3200" b="1" dirty="0"/>
          </a:p>
          <a:p>
            <a:r>
              <a:rPr lang="zh-TW" altLang="en-US" sz="3200" b="1" dirty="0" smtClean="0"/>
              <a:t>（</a:t>
            </a:r>
            <a:r>
              <a:rPr lang="en-US" altLang="zh-TW" sz="3200" b="1" dirty="0" smtClean="0"/>
              <a:t>2</a:t>
            </a:r>
            <a:r>
              <a:rPr lang="zh-TW" altLang="en-US" sz="3200" b="1" dirty="0" smtClean="0"/>
              <a:t>）網址：</a:t>
            </a:r>
            <a:r>
              <a:rPr lang="en-US" altLang="zh-TW" sz="3200" b="1" dirty="0">
                <a:hlinkClick r:id="rId3"/>
              </a:rPr>
              <a:t>http://</a:t>
            </a:r>
            <a:r>
              <a:rPr lang="en-US" altLang="zh-TW" sz="3200" b="1" dirty="0" err="1">
                <a:hlinkClick r:id="rId3"/>
              </a:rPr>
              <a:t>class.tn.edu.tw</a:t>
            </a:r>
            <a:r>
              <a:rPr lang="en-US" altLang="zh-TW" sz="3200" b="1" dirty="0">
                <a:hlinkClick r:id="rId3"/>
              </a:rPr>
              <a:t>/modules/</a:t>
            </a:r>
            <a:r>
              <a:rPr lang="en-US" altLang="zh-TW" sz="3200" b="1" dirty="0" err="1">
                <a:hlinkClick r:id="rId3"/>
              </a:rPr>
              <a:t>tad_web</a:t>
            </a:r>
            <a:r>
              <a:rPr lang="en-US" altLang="zh-TW" sz="3200" b="1" dirty="0">
                <a:hlinkClick r:id="rId3"/>
              </a:rPr>
              <a:t>/</a:t>
            </a:r>
            <a:r>
              <a:rPr lang="en-US" altLang="zh-TW" sz="3200" b="1" dirty="0" err="1">
                <a:hlinkClick r:id="rId3"/>
              </a:rPr>
              <a:t>index.php?WebID</a:t>
            </a:r>
            <a:r>
              <a:rPr lang="en-US" altLang="zh-TW" sz="3200" b="1" dirty="0">
                <a:hlinkClick r:id="rId3"/>
              </a:rPr>
              <a:t>=1912</a:t>
            </a:r>
            <a:endParaRPr lang="en-US" altLang="zh-TW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5019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四、</a:t>
            </a:r>
            <a:r>
              <a:rPr lang="zh-TW" altLang="en-US" sz="4800" b="1" dirty="0"/>
              <a:t>班級經營重點：</a:t>
            </a:r>
            <a:endParaRPr lang="zh-TW" altLang="zh-TW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57400" y="1447800"/>
            <a:ext cx="339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b="1" dirty="0" smtClean="0">
                <a:hlinkClick r:id="rId2" action="ppaction://hlinkfile"/>
              </a:rPr>
              <a:t>※</a:t>
            </a:r>
            <a:r>
              <a:rPr lang="zh-TW" altLang="en-US" sz="3600" b="1" dirty="0" smtClean="0">
                <a:hlinkClick r:id="rId2" action="ppaction://hlinkfile"/>
              </a:rPr>
              <a:t>班級雜費管理</a:t>
            </a:r>
            <a:endParaRPr lang="en-US" altLang="zh-TW" sz="3600" b="1" dirty="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381000" y="2329934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預計下學期必須支出的費用：</a:t>
            </a:r>
            <a:endParaRPr lang="en-US" altLang="zh-TW" sz="3200" dirty="0" smtClean="0"/>
          </a:p>
          <a:p>
            <a:r>
              <a:rPr lang="zh-TW" altLang="en-US" sz="3200" dirty="0" smtClean="0"/>
              <a:t>（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）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元的生命教育學習本，共計</a:t>
            </a:r>
            <a:r>
              <a:rPr lang="en-US" altLang="zh-TW" sz="3200" dirty="0" smtClean="0"/>
              <a:t>720</a:t>
            </a:r>
            <a:r>
              <a:rPr lang="zh-TW" altLang="en-US" sz="3200" dirty="0" smtClean="0"/>
              <a:t>元。</a:t>
            </a:r>
            <a:endParaRPr lang="en-US" altLang="zh-TW" sz="3200" dirty="0" smtClean="0"/>
          </a:p>
          <a:p>
            <a:r>
              <a:rPr lang="zh-TW" altLang="en-US" sz="3200" dirty="0" smtClean="0"/>
              <a:t>（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）彩虹義工禮品，約</a:t>
            </a:r>
            <a:r>
              <a:rPr lang="en-US" altLang="zh-TW" sz="3200" dirty="0" smtClean="0"/>
              <a:t>250</a:t>
            </a:r>
            <a:r>
              <a:rPr lang="zh-TW" altLang="en-US" sz="3200" dirty="0" smtClean="0"/>
              <a:t>元。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/>
              <a:t>預計下</a:t>
            </a:r>
            <a:r>
              <a:rPr lang="zh-TW" altLang="en-US" sz="3200" dirty="0" smtClean="0"/>
              <a:t>學期有收入的金額：</a:t>
            </a:r>
            <a:r>
              <a:rPr lang="en-US" altLang="zh-TW" sz="3200" dirty="0" smtClean="0"/>
              <a:t>720</a:t>
            </a:r>
            <a:r>
              <a:rPr lang="zh-TW" altLang="en-US" sz="3200" dirty="0" smtClean="0"/>
              <a:t>元（班級費）。</a:t>
            </a:r>
            <a:endParaRPr lang="en-US" altLang="zh-TW" sz="3200" dirty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班級雜費目前帳面上僅餘</a:t>
            </a:r>
            <a:r>
              <a:rPr lang="en-US" altLang="zh-TW" sz="3200" dirty="0" smtClean="0"/>
              <a:t>1911</a:t>
            </a:r>
            <a:r>
              <a:rPr lang="zh-TW" altLang="en-US" sz="3200" dirty="0" smtClean="0"/>
              <a:t>元，扣除</a:t>
            </a:r>
            <a:r>
              <a:rPr lang="en-US" altLang="zh-TW" sz="3200" dirty="0" smtClean="0"/>
              <a:t>250</a:t>
            </a:r>
            <a:r>
              <a:rPr lang="zh-TW" altLang="en-US" sz="3200" dirty="0" smtClean="0"/>
              <a:t>元後，可用金額為</a:t>
            </a:r>
            <a:r>
              <a:rPr lang="en-US" altLang="zh-TW" sz="3200" dirty="0" smtClean="0">
                <a:solidFill>
                  <a:srgbClr val="FF0000"/>
                </a:solidFill>
              </a:rPr>
              <a:t>1661</a:t>
            </a:r>
            <a:r>
              <a:rPr lang="zh-TW" altLang="en-US" sz="3200" dirty="0" smtClean="0"/>
              <a:t>元。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2713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五、</a:t>
            </a:r>
            <a:r>
              <a:rPr lang="zh-TW" altLang="en-US" sz="4800" b="1" dirty="0"/>
              <a:t>導師的聯絡方式：</a:t>
            </a:r>
            <a:endParaRPr lang="zh-TW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9600" y="22860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1</a:t>
            </a:r>
            <a:r>
              <a:rPr lang="zh-TW" altLang="en-US" sz="3600" dirty="0"/>
              <a:t>．聯絡簿留言。</a:t>
            </a:r>
          </a:p>
          <a:p>
            <a:r>
              <a:rPr lang="en-US" altLang="zh-TW" sz="3600" dirty="0"/>
              <a:t>2</a:t>
            </a:r>
            <a:r>
              <a:rPr lang="zh-TW" altLang="en-US" sz="3600" dirty="0"/>
              <a:t>．電話聯絡：</a:t>
            </a:r>
            <a:r>
              <a:rPr lang="en-US" altLang="zh-TW" sz="3600" dirty="0"/>
              <a:t>0910550643</a:t>
            </a:r>
            <a:r>
              <a:rPr lang="zh-TW" altLang="en-US" sz="3600" dirty="0"/>
              <a:t>。</a:t>
            </a:r>
          </a:p>
          <a:p>
            <a:r>
              <a:rPr lang="en-US" altLang="zh-TW" sz="3600" dirty="0"/>
              <a:t>3</a:t>
            </a:r>
            <a:r>
              <a:rPr lang="zh-TW" altLang="en-US" sz="3600" dirty="0"/>
              <a:t>．親師座談會。</a:t>
            </a:r>
          </a:p>
          <a:p>
            <a:r>
              <a:rPr lang="en-US" altLang="zh-TW" sz="3600" dirty="0"/>
              <a:t>4</a:t>
            </a:r>
            <a:r>
              <a:rPr lang="zh-TW" altLang="en-US" sz="3600" dirty="0"/>
              <a:t>．</a:t>
            </a:r>
            <a:r>
              <a:rPr lang="en-US" altLang="zh-TW" sz="3600" dirty="0"/>
              <a:t>E-mail</a:t>
            </a:r>
            <a:r>
              <a:rPr lang="zh-TW" altLang="en-US" sz="3600" dirty="0" smtClean="0"/>
              <a:t>：</a:t>
            </a:r>
            <a:endParaRPr lang="en-US" altLang="zh-TW" sz="3600" dirty="0" smtClean="0"/>
          </a:p>
          <a:p>
            <a:r>
              <a:rPr lang="en-US" altLang="zh-TW" sz="3600" dirty="0"/>
              <a:t> </a:t>
            </a:r>
            <a:r>
              <a:rPr lang="en-US" altLang="zh-TW" sz="3600" dirty="0" smtClean="0"/>
              <a:t>      </a:t>
            </a:r>
            <a:r>
              <a:rPr lang="en-US" altLang="zh-TW" sz="3600" dirty="0" err="1" smtClean="0">
                <a:hlinkClick r:id="rId2"/>
              </a:rPr>
              <a:t>g9624304@mail.nhcue.edu.tw</a:t>
            </a:r>
            <a:endParaRPr lang="en-US" altLang="zh-TW" sz="3600" dirty="0" smtClean="0"/>
          </a:p>
          <a:p>
            <a:r>
              <a:rPr lang="en-US" altLang="zh-TW" sz="3600" dirty="0" smtClean="0"/>
              <a:t>5</a:t>
            </a:r>
            <a:r>
              <a:rPr lang="zh-TW" altLang="en-US" sz="3600" dirty="0" smtClean="0"/>
              <a:t> ．</a:t>
            </a:r>
            <a:r>
              <a:rPr lang="en-US" altLang="zh-TW" sz="3600" dirty="0" smtClean="0"/>
              <a:t>LINE</a:t>
            </a:r>
            <a:r>
              <a:rPr lang="zh-TW" altLang="en-US" sz="3600" dirty="0" smtClean="0"/>
              <a:t>群組</a:t>
            </a:r>
            <a:r>
              <a:rPr lang="en-US" altLang="zh-TW" sz="3600" dirty="0" smtClean="0"/>
              <a:t>:</a:t>
            </a:r>
            <a:r>
              <a:rPr lang="en-US" altLang="zh-TW" sz="3600" dirty="0" err="1" smtClean="0"/>
              <a:t>Lucky7</a:t>
            </a:r>
            <a:endParaRPr lang="en-US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4378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六、議題討論：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83458" y="16764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本學期是否再收班級雜費：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方案一：</a:t>
            </a:r>
            <a:r>
              <a:rPr lang="zh-TW" altLang="en-US" sz="3200" dirty="0" smtClean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暫不收取班級雜費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，本學期如班級雜費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       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用罄，再向同學個別收取費用，等到升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       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上六年級再視情況收取。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方案二：</a:t>
            </a:r>
            <a:r>
              <a:rPr lang="zh-TW" altLang="en-US" sz="3200" dirty="0" smtClean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不再收取班級雜費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，如有必須繳交的費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en-US" altLang="zh-TW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           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用，均個別向同學收取。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200" dirty="0" smtClean="0"/>
              <a:t>方案三：</a:t>
            </a:r>
            <a:r>
              <a:rPr lang="zh-TW" altLang="en-US" sz="3200" dirty="0" smtClean="0">
                <a:solidFill>
                  <a:srgbClr val="FF0000"/>
                </a:solidFill>
              </a:rPr>
              <a:t>立即收取班級雜費</a:t>
            </a:r>
            <a:r>
              <a:rPr lang="zh-TW" altLang="en-US" sz="3200" dirty="0" smtClean="0"/>
              <a:t>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934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6770" y="381000"/>
            <a:ext cx="831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六、議題討論：</a:t>
            </a:r>
            <a:endParaRPr lang="zh-TW" altLang="zh-TW" sz="4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83458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如立即收取班級雜費，班級雜費收取額度：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方案一：每生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100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元，共計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2400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元。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方案二：每生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200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元，共計</a:t>
            </a:r>
            <a:r>
              <a:rPr lang="en-US" altLang="zh-TW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4800</a:t>
            </a:r>
            <a:r>
              <a:rPr lang="zh-TW" altLang="en-US" sz="3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元。</a:t>
            </a:r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3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200" dirty="0" smtClean="0"/>
              <a:t>方案三：每生</a:t>
            </a:r>
            <a:r>
              <a:rPr lang="en-US" altLang="zh-TW" sz="3200" dirty="0" smtClean="0"/>
              <a:t>300</a:t>
            </a:r>
            <a:r>
              <a:rPr lang="zh-TW" altLang="en-US" sz="3200" dirty="0" smtClean="0"/>
              <a:t>元，共計</a:t>
            </a:r>
            <a:r>
              <a:rPr lang="en-US" altLang="zh-TW" sz="3200" dirty="0" smtClean="0"/>
              <a:t>7200</a:t>
            </a:r>
            <a:r>
              <a:rPr lang="zh-TW" altLang="en-US" sz="3200" dirty="0" smtClean="0"/>
              <a:t>元。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66891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學生</a:t>
            </a:r>
            <a:r>
              <a:rPr lang="zh-TW" altLang="en-US" dirty="0" smtClean="0"/>
              <a:t>交通車選擇</a:t>
            </a:r>
            <a:r>
              <a:rPr lang="en-US" altLang="zh-TW" sz="2700" dirty="0" smtClean="0"/>
              <a:t>-(</a:t>
            </a:r>
            <a:r>
              <a:rPr lang="zh-TW" altLang="en-US" sz="2700" dirty="0" smtClean="0"/>
              <a:t>課後照顧中心、短期補習班</a:t>
            </a:r>
            <a:r>
              <a:rPr lang="en-US" altLang="zh-TW" sz="2700" dirty="0" smtClean="0"/>
              <a:t>)</a:t>
            </a:r>
            <a:endParaRPr lang="zh-TW" altLang="en-US" sz="27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學生交通車載運人數不得逾汽車</a:t>
            </a:r>
            <a:r>
              <a:rPr lang="zh-TW" altLang="en-US" dirty="0">
                <a:solidFill>
                  <a:srgbClr val="FF0000"/>
                </a:solidFill>
              </a:rPr>
              <a:t>行車執照核定數額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其車身顏色及標識，應符合下列</a:t>
            </a:r>
            <a:r>
              <a:rPr lang="zh-TW" altLang="en-US" dirty="0" smtClean="0"/>
              <a:t>規定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8499"/>
            <a:ext cx="5976664" cy="42495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89" b="56632"/>
          <a:stretch/>
        </p:blipFill>
        <p:spPr>
          <a:xfrm>
            <a:off x="6300192" y="2420888"/>
            <a:ext cx="2736304" cy="33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9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28800" y="3352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報告完畢，謝謝參與！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398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上學通學巷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180891"/>
            <a:ext cx="7772400" cy="4572000"/>
          </a:xfrm>
        </p:spPr>
        <p:txBody>
          <a:bodyPr/>
          <a:lstStyle/>
          <a:p>
            <a:r>
              <a:rPr lang="zh-TW" altLang="en-US" dirty="0" smtClean="0"/>
              <a:t>維護學生通學安全及校園周邊交通順暢，讓孩子在巷口提前下車，多走一段路上學。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2" b="22664"/>
          <a:stretch/>
        </p:blipFill>
        <p:spPr bwMode="auto">
          <a:xfrm>
            <a:off x="107503" y="1988840"/>
            <a:ext cx="3888431" cy="252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49" y="2650087"/>
            <a:ext cx="5548313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60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33" y="188640"/>
            <a:ext cx="583654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1570476"/>
            <a:ext cx="2648434" cy="198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2755938" y="1601874"/>
            <a:ext cx="44791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3147" y="2668006"/>
            <a:ext cx="29736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214865" y="3737466"/>
            <a:ext cx="87129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反毒桌布-火車站寫實紫羅蘭版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115212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細圓" pitchFamily="49" charset="-120"/>
              </a:rPr>
              <a:t>孩子的成長，需要您細膩的關心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細圓" pitchFamily="49" charset="-120"/>
              </a:rPr>
              <a:t>!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超研澤細圓" pitchFamily="49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4427984" y="3212976"/>
            <a:ext cx="4536504" cy="1728192"/>
          </a:xfrm>
        </p:spPr>
        <p:txBody>
          <a:bodyPr>
            <a:normAutofit fontScale="92500"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新竹市政府</a:t>
            </a:r>
            <a:endParaRPr lang="en-US" altLang="zh-TW" sz="4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家長反毒宣導簡報</a:t>
            </a:r>
            <a:endParaRPr lang="zh-TW" altLang="en-US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6104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校安室紫錐花業務\01業務資料\06反毒文宣\教育部文宣資料\搖頭丸篇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/>
          <a:stretch/>
        </p:blipFill>
        <p:spPr bwMode="auto">
          <a:xfrm>
            <a:off x="0" y="0"/>
            <a:ext cx="91367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2"/>
    </mc:Choice>
    <mc:Fallback xmlns="">
      <p:transition spd="slow" advTm="568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  <a:solidFill>
            <a:srgbClr val="FFFFFF">
              <a:alpha val="34117"/>
            </a:srgbClr>
          </a:solidFill>
        </p:spPr>
        <p:txBody>
          <a:bodyPr/>
          <a:lstStyle/>
          <a:p>
            <a:pPr eaLnBrk="1" hangingPunct="1"/>
            <a:r>
              <a:rPr lang="en-US" altLang="zh-TW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學年度第 </a:t>
            </a:r>
            <a:r>
              <a:rPr lang="en-US" altLang="zh-TW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133600"/>
            <a:ext cx="7848600" cy="3352800"/>
          </a:xfrm>
          <a:solidFill>
            <a:srgbClr val="FFFFFF">
              <a:alpha val="34117"/>
            </a:srgbClr>
          </a:solidFill>
        </p:spPr>
        <p:txBody>
          <a:bodyPr/>
          <a:lstStyle/>
          <a:p>
            <a:pPr eaLnBrk="1" hangingPunct="1"/>
            <a:r>
              <a:rPr lang="zh-TW" altLang="en-US" sz="6600" smtClean="0">
                <a:ea typeface="標楷體" panose="03000509000000000000" pitchFamily="65" charset="-120"/>
              </a:rPr>
              <a:t>北門國小</a:t>
            </a:r>
          </a:p>
          <a:p>
            <a:pPr eaLnBrk="1" hangingPunct="1"/>
            <a:r>
              <a:rPr lang="zh-TW" altLang="en-US" sz="6600" smtClean="0">
                <a:ea typeface="標楷體" panose="03000509000000000000" pitchFamily="65" charset="-120"/>
              </a:rPr>
              <a:t>親師座談會</a:t>
            </a:r>
            <a:endParaRPr lang="en-US" altLang="zh-TW" sz="6600" smtClean="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4800" smtClean="0">
                <a:ea typeface="標楷體" panose="03000509000000000000" pitchFamily="65" charset="-120"/>
              </a:rPr>
              <a:t>重要議題暨活動宣導</a:t>
            </a:r>
            <a:endParaRPr lang="en-US" altLang="zh-TW" sz="4800" smtClean="0">
              <a:ea typeface="標楷體" panose="03000509000000000000" pitchFamily="65" charset="-120"/>
            </a:endParaRPr>
          </a:p>
          <a:p>
            <a:pPr eaLnBrk="1" hangingPunct="1"/>
            <a:endParaRPr lang="zh-TW" altLang="en-US" sz="6600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5976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550" y="6350"/>
            <a:ext cx="8458200" cy="14478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</a:t>
            </a:r>
            <a:r>
              <a:rPr lang="en-US" altLang="zh-TW" sz="600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smtClean="0">
                <a:latin typeface="標楷體" panose="03000509000000000000" pitchFamily="65" charset="-120"/>
                <a:ea typeface="標楷體" panose="03000509000000000000" pitchFamily="65" charset="-120"/>
              </a:rPr>
              <a:t>期望是愛與善的循環</a:t>
            </a:r>
            <a:r>
              <a:rPr lang="en-US" altLang="zh-TW" sz="480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br>
              <a:rPr lang="en-US" altLang="zh-TW" sz="480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幸福嗎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很美滿</a:t>
            </a:r>
          </a:p>
        </p:txBody>
      </p:sp>
      <p:pic>
        <p:nvPicPr>
          <p:cNvPr id="3075" name="Picture 2" descr="D:\分享好文章\圖片\家庭教育可分享\循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0053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D:\分享好文章\圖片\家庭教育可分享\循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286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528763"/>
            <a:ext cx="9144000" cy="2895600"/>
          </a:xfrm>
          <a:prstGeom prst="rect">
            <a:avLst/>
          </a:prstGeom>
          <a:solidFill>
            <a:srgbClr val="FF66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 因為您的參與</a:t>
            </a:r>
            <a:r>
              <a:rPr lang="en-US" altLang="zh-TW" sz="4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~</a:t>
            </a:r>
          </a:p>
          <a:p>
            <a:pPr algn="ctr">
              <a:defRPr/>
            </a:pPr>
            <a:r>
              <a:rPr lang="zh-TW" altLang="en-US" sz="4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 讓更多孩子的成長 有愛陪伴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4495800"/>
            <a:ext cx="662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TW" altLang="zh-TW" sz="1200" dirty="0">
                <a:latin typeface="Arial" charset="0"/>
              </a:rPr>
              <a:t>攝影師︰</a:t>
            </a:r>
            <a:r>
              <a:rPr lang="en-US" altLang="zh-TW" sz="1200" dirty="0">
                <a:latin typeface="Arial" charset="0"/>
              </a:rPr>
              <a:t>Ale </a:t>
            </a:r>
            <a:r>
              <a:rPr lang="en-US" altLang="zh-TW" sz="1200" dirty="0" err="1">
                <a:latin typeface="Arial" charset="0"/>
              </a:rPr>
              <a:t>Burset</a:t>
            </a:r>
            <a:r>
              <a:rPr lang="en-US" altLang="zh-TW" sz="1200" dirty="0">
                <a:latin typeface="Arial" charset="0"/>
              </a:rPr>
              <a:t>  Save the Children: Break the circle</a:t>
            </a:r>
          </a:p>
          <a:p>
            <a:pPr algn="ctr">
              <a:defRPr/>
            </a:pPr>
            <a:r>
              <a:rPr lang="zh-TW" altLang="en-US" sz="40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家暴協助專線</a:t>
            </a:r>
            <a:r>
              <a:rPr lang="en-US" altLang="zh-TW" sz="40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lang="en-US" altLang="zh-TW" sz="40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113</a:t>
            </a:r>
          </a:p>
          <a:p>
            <a:pPr algn="ctr">
              <a:defRPr/>
            </a:pPr>
            <a:r>
              <a:rPr lang="zh-TW" altLang="en-US" sz="40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家庭教育諮詢專線</a:t>
            </a:r>
            <a:r>
              <a:rPr lang="en-US" altLang="zh-TW" sz="40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-4128185</a:t>
            </a:r>
            <a:endParaRPr lang="zh-TW" altLang="en-US" sz="4000" b="1" kern="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301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2327</TotalTime>
  <Words>1404</Words>
  <Application>Microsoft Office PowerPoint</Application>
  <PresentationFormat>如螢幕大小 (4:3)</PresentationFormat>
  <Paragraphs>201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2" baseType="lpstr">
      <vt:lpstr>超研澤細圓</vt:lpstr>
      <vt:lpstr>微軟正黑體</vt:lpstr>
      <vt:lpstr>PMingLiU</vt:lpstr>
      <vt:lpstr>PMingLiU</vt:lpstr>
      <vt:lpstr>標楷體</vt:lpstr>
      <vt:lpstr>Arial</vt:lpstr>
      <vt:lpstr>Calibri</vt:lpstr>
      <vt:lpstr>Times New Roman</vt:lpstr>
      <vt:lpstr>Trebuchet MS</vt:lpstr>
      <vt:lpstr>Wingdings</vt:lpstr>
      <vt:lpstr>Wingdings 3</vt:lpstr>
      <vt:lpstr>多面向</vt:lpstr>
      <vt:lpstr>105學年度第2 學期</vt:lpstr>
      <vt:lpstr>北門國小交通安全宣導</vt:lpstr>
      <vt:lpstr>學生交通車選擇-(課後照顧中心、短期補習班)</vt:lpstr>
      <vt:lpstr>上學通學巷</vt:lpstr>
      <vt:lpstr>PowerPoint 簡報</vt:lpstr>
      <vt:lpstr>孩子的成長，需要您細膩的關心!</vt:lpstr>
      <vt:lpstr>PowerPoint 簡報</vt:lpstr>
      <vt:lpstr>105學年度第 2 學期</vt:lpstr>
      <vt:lpstr>家庭-期望是愛與善的循環~     幸福嗎?很美滿</vt:lpstr>
      <vt:lpstr>親職教育活動宣導: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bmpst</dc:creator>
  <cp:lastModifiedBy>bmpst</cp:lastModifiedBy>
  <cp:revision>142</cp:revision>
  <cp:lastPrinted>2014-09-12T13:32:10Z</cp:lastPrinted>
  <dcterms:created xsi:type="dcterms:W3CDTF">1601-01-01T00:00:00Z</dcterms:created>
  <dcterms:modified xsi:type="dcterms:W3CDTF">2017-02-16T08:11:14Z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