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75" r:id="rId3"/>
    <p:sldId id="280" r:id="rId4"/>
    <p:sldId id="258" r:id="rId5"/>
    <p:sldId id="259" r:id="rId6"/>
    <p:sldId id="260" r:id="rId7"/>
    <p:sldId id="262" r:id="rId8"/>
    <p:sldId id="257" r:id="rId9"/>
    <p:sldId id="261" r:id="rId10"/>
    <p:sldId id="273" r:id="rId11"/>
    <p:sldId id="263" r:id="rId12"/>
    <p:sldId id="264" r:id="rId13"/>
    <p:sldId id="279" r:id="rId14"/>
    <p:sldId id="267" r:id="rId15"/>
    <p:sldId id="265" r:id="rId16"/>
    <p:sldId id="268" r:id="rId17"/>
    <p:sldId id="269" r:id="rId18"/>
    <p:sldId id="270" r:id="rId19"/>
    <p:sldId id="276" r:id="rId20"/>
    <p:sldId id="278" r:id="rId21"/>
    <p:sldId id="274" r:id="rId22"/>
    <p:sldId id="277" r:id="rId23"/>
    <p:sldId id="272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CC"/>
    <a:srgbClr val="63EDC9"/>
    <a:srgbClr val="66FF66"/>
    <a:srgbClr val="D0D9FE"/>
    <a:srgbClr val="D60093"/>
    <a:srgbClr val="FF00FF"/>
    <a:srgbClr val="FF0066"/>
    <a:srgbClr val="ECF5CB"/>
    <a:srgbClr val="FB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5357" autoAdjust="0"/>
  </p:normalViewPr>
  <p:slideViewPr>
    <p:cSldViewPr snapToGrid="0">
      <p:cViewPr varScale="1">
        <p:scale>
          <a:sx n="61" d="100"/>
          <a:sy n="61" d="100"/>
        </p:scale>
        <p:origin x="10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4" y="330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9F93-7548-4FB0-BD19-4869F3E4EED6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3BA0-6521-4147-8C16-5E010F93E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07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3BA0-6521-4147-8C16-5E010F93E4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3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3BA0-6521-4147-8C16-5E010F93E4B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18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3BA0-6521-4147-8C16-5E010F93E4B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77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3BA0-6521-4147-8C16-5E010F93E4B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77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7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40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3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2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2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6DA4F8D-F93B-4DD1-ACBD-22643E9D86E4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2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E517A14-6C58-421C-9360-ECF27605D0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nc13iI9H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Y5uHmDakB8" TargetMode="External"/><Relationship Id="rId4" Type="http://schemas.openxmlformats.org/officeDocument/2006/relationships/hyperlink" Target="https://www.youtube.com/watch?v=zGiUFwy0W2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556234"/>
            <a:ext cx="9144000" cy="701566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63EDC9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組員</a:t>
            </a:r>
            <a:r>
              <a:rPr lang="en-US" altLang="zh-TW" sz="3600" dirty="0" smtClean="0">
                <a:solidFill>
                  <a:srgbClr val="63EDC9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:602</a:t>
            </a:r>
            <a:r>
              <a:rPr lang="zh-TW" altLang="en-US" sz="3600" dirty="0" smtClean="0">
                <a:solidFill>
                  <a:srgbClr val="63EDC9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高意晴、陳莉芸、孫以安、江閔馨</a:t>
            </a:r>
            <a:endParaRPr lang="zh-TW" altLang="en-US" sz="3600" dirty="0">
              <a:solidFill>
                <a:srgbClr val="63EDC9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9600" dirty="0" smtClean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韓國首爾的旅行</a:t>
            </a:r>
            <a:endParaRPr lang="zh-TW" altLang="en-US" sz="96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1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dirty="0"/>
              <a:t>韓國首爾的景點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33189" y="1417638"/>
            <a:ext cx="10566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dirty="0" smtClean="0"/>
              <a:t>3.</a:t>
            </a:r>
            <a:r>
              <a:rPr lang="zh-TW" altLang="en-US" sz="6000" dirty="0" smtClean="0"/>
              <a:t>愛寶樂園</a:t>
            </a:r>
            <a:endParaRPr lang="en-US" altLang="zh-TW" sz="6000" dirty="0" smtClean="0"/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63EDC9"/>
                </a:solidFill>
              </a:rPr>
              <a:t>有許多好玩、有趣</a:t>
            </a:r>
            <a:endParaRPr lang="en-US" altLang="zh-TW" sz="3600" dirty="0" smtClean="0">
              <a:solidFill>
                <a:srgbClr val="63EDC9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63EDC9"/>
                </a:solidFill>
              </a:rPr>
              <a:t>的遊樂設施。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747">
            <a:off x="4632549" y="2685756"/>
            <a:ext cx="2926900" cy="30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290">
            <a:off x="8485960" y="2214328"/>
            <a:ext cx="3268434" cy="34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4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 smtClean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韓國首爾的美食</a:t>
            </a:r>
            <a:endParaRPr lang="zh-TW" altLang="en-US" sz="8800" dirty="0"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-631246" y="1781504"/>
            <a:ext cx="12268821" cy="508547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altLang="zh-TW" sz="6200" dirty="0" smtClean="0"/>
              <a:t>1.</a:t>
            </a:r>
            <a:r>
              <a:rPr lang="zh-TW" altLang="en-US" sz="6200" dirty="0"/>
              <a:t>部</a:t>
            </a:r>
            <a:r>
              <a:rPr lang="zh-TW" altLang="en-US" sz="6200" dirty="0" smtClean="0"/>
              <a:t>隊鍋</a:t>
            </a:r>
            <a:endParaRPr lang="en-US" altLang="zh-TW" sz="6200" dirty="0" smtClean="0"/>
          </a:p>
          <a:p>
            <a:pPr marL="914400" lvl="2" indent="0">
              <a:buNone/>
            </a:pPr>
            <a:r>
              <a:rPr lang="zh-TW" altLang="en-US" sz="4800" dirty="0" smtClean="0">
                <a:solidFill>
                  <a:srgbClr val="63EDC9"/>
                </a:solidFill>
              </a:rPr>
              <a:t>部隊鍋是韓國人</a:t>
            </a:r>
            <a:endParaRPr lang="en-US" altLang="zh-TW" sz="4800" dirty="0" smtClean="0">
              <a:solidFill>
                <a:srgbClr val="63EDC9"/>
              </a:solidFill>
            </a:endParaRPr>
          </a:p>
          <a:p>
            <a:pPr marL="914400" lvl="2" indent="0">
              <a:buNone/>
            </a:pPr>
            <a:r>
              <a:rPr lang="zh-TW" altLang="en-US" sz="4800" dirty="0" smtClean="0">
                <a:solidFill>
                  <a:srgbClr val="63EDC9"/>
                </a:solidFill>
              </a:rPr>
              <a:t>愛不釋手的美食。</a:t>
            </a:r>
            <a:endParaRPr lang="en-US" altLang="zh-TW" sz="4800" dirty="0" smtClean="0">
              <a:solidFill>
                <a:srgbClr val="63EDC9"/>
              </a:solidFill>
            </a:endParaRPr>
          </a:p>
          <a:p>
            <a:pPr marL="914400" lvl="2" indent="0">
              <a:buNone/>
            </a:pPr>
            <a:endParaRPr lang="zh-TW" alt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64" y="2349062"/>
            <a:ext cx="4001212" cy="3226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3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韓國首爾的美食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81618" y="1584627"/>
            <a:ext cx="10363826" cy="4437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dirty="0" smtClean="0"/>
              <a:t>2.</a:t>
            </a:r>
            <a:r>
              <a:rPr lang="zh-TW" altLang="en-US" sz="6000" dirty="0" smtClean="0"/>
              <a:t>泡菜</a:t>
            </a:r>
            <a:endParaRPr lang="en-US" altLang="zh-TW" sz="6000" dirty="0" smtClean="0"/>
          </a:p>
          <a:p>
            <a:pPr marL="0" indent="0">
              <a:buNone/>
            </a:pPr>
            <a:r>
              <a:rPr lang="zh-TW" altLang="en-US" sz="6000" dirty="0" smtClean="0"/>
              <a:t>泡菜是韓國首爾</a:t>
            </a:r>
            <a:endParaRPr lang="en-US" altLang="zh-TW" sz="6000" dirty="0" smtClean="0"/>
          </a:p>
          <a:p>
            <a:pPr marL="0" indent="0">
              <a:buNone/>
            </a:pPr>
            <a:r>
              <a:rPr lang="zh-TW" altLang="en-US" sz="6000" dirty="0" smtClean="0"/>
              <a:t>的傳統美食</a:t>
            </a:r>
            <a:endParaRPr lang="en-US" altLang="zh-TW" sz="6000" dirty="0" smtClean="0"/>
          </a:p>
          <a:p>
            <a:pPr marL="0" indent="0">
              <a:buNone/>
            </a:pPr>
            <a:endParaRPr lang="en-US" altLang="zh-TW" sz="6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99" y="2093790"/>
            <a:ext cx="51435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dirty="0"/>
              <a:t>韓國首爾的美食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dirty="0" smtClean="0"/>
              <a:t>3.</a:t>
            </a:r>
            <a:r>
              <a:rPr lang="zh-TW" altLang="en-US" sz="6000" dirty="0" smtClean="0"/>
              <a:t>甜食</a:t>
            </a:r>
            <a:r>
              <a:rPr lang="en-US" altLang="zh-TW" sz="6000" dirty="0" smtClean="0"/>
              <a:t>(</a:t>
            </a:r>
            <a:r>
              <a:rPr lang="zh-TW" altLang="en-US" sz="6000" dirty="0" smtClean="0"/>
              <a:t>漸</a:t>
            </a:r>
            <a:r>
              <a:rPr lang="zh-TW" altLang="en-US" sz="6000" dirty="0"/>
              <a:t>層</a:t>
            </a:r>
            <a:r>
              <a:rPr lang="zh-TW" altLang="en-US" sz="6000" dirty="0" smtClean="0"/>
              <a:t>蛋糕</a:t>
            </a:r>
            <a:r>
              <a:rPr lang="en-US" altLang="zh-TW" sz="6000" dirty="0" smtClean="0"/>
              <a:t>)</a:t>
            </a:r>
            <a:endParaRPr lang="zh-TW" alt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15" y="2869324"/>
            <a:ext cx="3380226" cy="2531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971" y="2445154"/>
            <a:ext cx="4115385" cy="34524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463" y="128807"/>
            <a:ext cx="213378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 smtClean="0"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韓國首爾的紀念</a:t>
            </a:r>
            <a:r>
              <a:rPr lang="zh-TW" altLang="en-US" sz="8800" dirty="0"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1035938" y="2430155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dirty="0" smtClean="0"/>
              <a:t>1.</a:t>
            </a:r>
            <a:r>
              <a:rPr lang="zh-TW" altLang="en-US" sz="6000" dirty="0" smtClean="0"/>
              <a:t>特色化妝品</a:t>
            </a:r>
            <a:endParaRPr lang="en-US" altLang="zh-TW" sz="6000" dirty="0" smtClean="0"/>
          </a:p>
          <a:p>
            <a:pPr marL="0" indent="0">
              <a:buNone/>
            </a:pPr>
            <a:r>
              <a:rPr lang="zh-TW" altLang="en-US" sz="6000" dirty="0" smtClean="0">
                <a:solidFill>
                  <a:srgbClr val="63EDC9"/>
                </a:solidFill>
              </a:rPr>
              <a:t>韓國的男生和女生都</a:t>
            </a:r>
            <a:endParaRPr lang="en-US" altLang="zh-TW" sz="6000" dirty="0" smtClean="0">
              <a:solidFill>
                <a:srgbClr val="63EDC9"/>
              </a:solidFill>
            </a:endParaRPr>
          </a:p>
          <a:p>
            <a:pPr marL="0" indent="0">
              <a:buNone/>
            </a:pPr>
            <a:r>
              <a:rPr lang="zh-TW" altLang="en-US" sz="6000" dirty="0" smtClean="0">
                <a:solidFill>
                  <a:srgbClr val="63EDC9"/>
                </a:solidFill>
              </a:rPr>
              <a:t>非常喜歡</a:t>
            </a:r>
            <a:r>
              <a:rPr lang="zh-TW" altLang="en-US" sz="6000" dirty="0">
                <a:solidFill>
                  <a:srgbClr val="63EDC9"/>
                </a:solidFill>
              </a:rPr>
              <a:t>化妝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542" y="2214695"/>
            <a:ext cx="3460037" cy="38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87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dirty="0" smtClean="0">
                <a:latin typeface="華康兒風體W4" panose="020F0400000000000000" pitchFamily="34" charset="-120"/>
                <a:ea typeface="文鼎中行書" panose="02010609010101010101" pitchFamily="49" charset="-120"/>
              </a:rPr>
              <a:t>心得</a:t>
            </a:r>
            <a:endParaRPr lang="zh-TW" altLang="en-US" sz="7200" dirty="0">
              <a:latin typeface="華康兒風體W4" panose="020F0400000000000000" pitchFamily="34" charset="-120"/>
              <a:ea typeface="文鼎中行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rgbClr val="00FF00"/>
                </a:solidFill>
                <a:ea typeface="文鼎中行書" panose="02010609010101010101" pitchFamily="49" charset="-120"/>
              </a:rPr>
              <a:t>這次韓國首爾的旅行真是讓我們大開眼界，不只東西很好吃，還有很漂亮的雪景和風景，也還有很多紀念品值得我們買來紀念。</a:t>
            </a:r>
            <a:endParaRPr lang="zh-TW" altLang="en-US" sz="4800" dirty="0">
              <a:solidFill>
                <a:srgbClr val="00FF00"/>
              </a:solidFill>
              <a:ea typeface="文鼎中行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789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 smtClean="0">
                <a:solidFill>
                  <a:srgbClr val="FF0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研究結果</a:t>
            </a:r>
            <a:endParaRPr lang="zh-TW" altLang="en-US" sz="8800" dirty="0">
              <a:solidFill>
                <a:srgbClr val="FF000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29021" y="1284889"/>
            <a:ext cx="10566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去韓國首爾</a:t>
            </a:r>
            <a:r>
              <a:rPr lang="zh-TW" altLang="en-US" sz="48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要</a:t>
            </a:r>
            <a:r>
              <a:rPr lang="zh-TW" altLang="en-US" sz="48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在</a:t>
            </a:r>
            <a:r>
              <a:rPr lang="zh-TW" altLang="en-US" sz="4800" u="sng" dirty="0">
                <a:solidFill>
                  <a:srgbClr val="00FF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秋天</a:t>
            </a:r>
            <a:r>
              <a:rPr lang="zh-TW" altLang="en-US" sz="48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和</a:t>
            </a:r>
            <a:r>
              <a:rPr lang="zh-TW" altLang="en-US" sz="4800" u="sng" dirty="0" smtClean="0">
                <a:solidFill>
                  <a:srgbClr val="00FF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冬天</a:t>
            </a:r>
            <a:r>
              <a:rPr lang="zh-TW" altLang="en-US" sz="48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去</a:t>
            </a:r>
            <a:r>
              <a:rPr lang="zh-TW" altLang="en-US" sz="48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比較好</a:t>
            </a:r>
            <a:r>
              <a:rPr lang="zh-TW" altLang="en-US" sz="48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，這樣才更</a:t>
            </a:r>
            <a:r>
              <a:rPr lang="zh-TW" altLang="en-US" sz="48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有機看到首爾在冬天的美麗雪景</a:t>
            </a:r>
            <a:r>
              <a:rPr lang="zh-TW" altLang="en-US" sz="48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，秋天還可以看到只在韓國首爾特有的楓葉。</a:t>
            </a:r>
            <a:endParaRPr lang="zh-TW" altLang="en-US" sz="4800" dirty="0"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776" y="3673366"/>
            <a:ext cx="3710066" cy="2057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80" y="3673366"/>
            <a:ext cx="338170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 smtClean="0"/>
              <a:t>影片介紹</a:t>
            </a:r>
            <a:endParaRPr lang="zh-TW" altLang="en-US" sz="8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19352" y="2635107"/>
            <a:ext cx="10158875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hlinkClick r:id="rId3"/>
              </a:rPr>
              <a:t>1.https</a:t>
            </a:r>
            <a:r>
              <a:rPr lang="en-US" altLang="zh-TW" sz="2800" dirty="0">
                <a:hlinkClick r:id="rId3"/>
              </a:rPr>
              <a:t>://</a:t>
            </a:r>
            <a:r>
              <a:rPr lang="en-US" altLang="zh-TW" sz="2800" dirty="0" smtClean="0">
                <a:hlinkClick r:id="rId3"/>
              </a:rPr>
              <a:t>www.youtube.com/watch?v=Aync13iI9Hs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000" dirty="0" smtClean="0"/>
              <a:t> 2.</a:t>
            </a:r>
            <a:r>
              <a:rPr lang="en-US" altLang="zh-TW" sz="3000" dirty="0" smtClean="0">
                <a:hlinkClick r:id="rId4"/>
              </a:rPr>
              <a:t>https</a:t>
            </a:r>
            <a:r>
              <a:rPr lang="en-US" altLang="zh-TW" sz="3000" dirty="0">
                <a:hlinkClick r:id="rId4"/>
              </a:rPr>
              <a:t>://</a:t>
            </a:r>
            <a:r>
              <a:rPr lang="en-US" altLang="zh-TW" sz="3000" dirty="0" smtClean="0">
                <a:hlinkClick r:id="rId4"/>
              </a:rPr>
              <a:t>www.youtube.com/watch?v=zGiUFwy0W2M</a:t>
            </a:r>
            <a:endParaRPr lang="en-US" altLang="zh-TW" sz="3000" dirty="0" smtClean="0"/>
          </a:p>
          <a:p>
            <a:pPr marL="0" indent="0">
              <a:buNone/>
            </a:pPr>
            <a:endParaRPr lang="en-US" altLang="zh-TW" sz="3000" dirty="0" smtClean="0"/>
          </a:p>
          <a:p>
            <a:pPr marL="0" indent="0">
              <a:buNone/>
            </a:pPr>
            <a:endParaRPr lang="en-US" altLang="zh-TW" sz="3000" dirty="0" smtClean="0"/>
          </a:p>
          <a:p>
            <a:pPr marL="457200" indent="-457200">
              <a:buAutoNum type="arabicPeriod"/>
            </a:pPr>
            <a:endParaRPr lang="en-US" altLang="zh-TW" dirty="0" smtClean="0">
              <a:hlinkClick r:id="rId5"/>
            </a:endParaRPr>
          </a:p>
          <a:p>
            <a:pPr marL="457200" indent="-457200">
              <a:buAutoNum type="arabicPeriod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119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2.22222E-6 L -3.125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2.22222E-6 L -3.12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315" y="1"/>
            <a:ext cx="11161643" cy="528144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OK!OK!</a:t>
            </a:r>
            <a:r>
              <a:rPr lang="zh-TW" altLang="en-US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今天就報告到這裡，那</a:t>
            </a:r>
            <a:r>
              <a:rPr lang="zh-TW" altLang="en-US" sz="80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我們</a:t>
            </a:r>
            <a:r>
              <a:rPr lang="zh-TW" altLang="en-US" sz="7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下次</a:t>
            </a:r>
            <a:r>
              <a:rPr lang="zh-TW" altLang="en-US" sz="80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再見</a:t>
            </a:r>
            <a:r>
              <a:rPr lang="zh-TW" altLang="en-US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囉</a:t>
            </a:r>
            <a:r>
              <a:rPr lang="en-US" altLang="zh-TW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!</a:t>
            </a:r>
            <a:endParaRPr lang="zh-TW" altLang="en-US" sz="80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 flipV="1">
            <a:off x="803243" y="2301276"/>
            <a:ext cx="10363826" cy="45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zh-TW" altLang="en-US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388" y="4214649"/>
            <a:ext cx="2466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812800" y="228919"/>
            <a:ext cx="10566400" cy="45719"/>
          </a:xfrm>
        </p:spPr>
        <p:txBody>
          <a:bodyPr>
            <a:noAutofit/>
          </a:bodyPr>
          <a:lstStyle/>
          <a:p>
            <a:pPr algn="ctr"/>
            <a:r>
              <a:rPr lang="en-US" altLang="zh-TW" sz="11500" dirty="0" smtClean="0"/>
              <a:t/>
            </a:r>
            <a:br>
              <a:rPr lang="en-US" altLang="zh-TW" sz="11500" dirty="0" smtClean="0"/>
            </a:br>
            <a:r>
              <a:rPr lang="en-US" altLang="zh-TW" sz="11500" dirty="0"/>
              <a:t/>
            </a:r>
            <a:br>
              <a:rPr lang="en-US" altLang="zh-TW" sz="11500" dirty="0"/>
            </a:br>
            <a:r>
              <a:rPr lang="en-US" altLang="zh-TW" sz="11500" dirty="0" smtClean="0"/>
              <a:t/>
            </a:r>
            <a:br>
              <a:rPr lang="en-US" altLang="zh-TW" sz="11500" dirty="0" smtClean="0"/>
            </a:br>
            <a:r>
              <a:rPr lang="en-US" altLang="zh-TW" sz="11500" dirty="0"/>
              <a:t/>
            </a:r>
            <a:br>
              <a:rPr lang="en-US" altLang="zh-TW" sz="11500" dirty="0"/>
            </a:br>
            <a:r>
              <a:rPr lang="en-US" altLang="zh-TW" sz="11500" dirty="0" smtClean="0"/>
              <a:t/>
            </a:r>
            <a:br>
              <a:rPr lang="en-US" altLang="zh-TW" sz="11500" dirty="0" smtClean="0"/>
            </a:br>
            <a:r>
              <a:rPr lang="en-US" altLang="zh-TW" sz="11500" dirty="0"/>
              <a:t/>
            </a:r>
            <a:br>
              <a:rPr lang="en-US" altLang="zh-TW" sz="11500" dirty="0"/>
            </a:br>
            <a:r>
              <a:rPr lang="en-US" altLang="zh-TW" sz="11500" dirty="0" smtClean="0"/>
              <a:t/>
            </a:r>
            <a:br>
              <a:rPr lang="en-US" altLang="zh-TW" sz="11500" dirty="0" smtClean="0"/>
            </a:br>
            <a:r>
              <a:rPr lang="en-US" altLang="zh-TW" sz="11500" dirty="0"/>
              <a:t/>
            </a:r>
            <a:br>
              <a:rPr lang="en-US" altLang="zh-TW" sz="11500" dirty="0"/>
            </a:br>
            <a:r>
              <a:rPr lang="en-US" altLang="zh-TW" sz="11500" dirty="0" smtClean="0"/>
              <a:t/>
            </a:r>
            <a:br>
              <a:rPr lang="en-US" altLang="zh-TW" sz="11500" dirty="0" smtClean="0"/>
            </a:br>
            <a:endParaRPr lang="zh-TW" altLang="en-US" sz="115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12800" y="2144110"/>
            <a:ext cx="10566400" cy="3481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 smtClean="0"/>
              <a:t>欸</a:t>
            </a:r>
            <a:r>
              <a:rPr lang="en-US" altLang="zh-TW" sz="6600" dirty="0"/>
              <a:t>!</a:t>
            </a:r>
          </a:p>
          <a:p>
            <a:pPr marL="0" indent="0" algn="ctr">
              <a:buNone/>
            </a:pPr>
            <a:r>
              <a:rPr lang="zh-TW" altLang="en-US" sz="6600" dirty="0" smtClean="0"/>
              <a:t>好像有什麼事情忘記了</a:t>
            </a:r>
            <a:r>
              <a:rPr lang="en-US" altLang="zh-TW" sz="6600" dirty="0" smtClean="0"/>
              <a:t>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9288">
            <a:off x="8011721" y="251779"/>
            <a:ext cx="3497108" cy="32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15311" y="1702676"/>
            <a:ext cx="11729545" cy="2948152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TW" sz="5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5400" u="sng" dirty="0" smtClean="0">
                <a:solidFill>
                  <a:srgbClr val="66FF66"/>
                </a:solidFill>
              </a:rPr>
              <a:t> </a:t>
            </a:r>
            <a:r>
              <a:rPr lang="zh-TW" altLang="en-US" sz="5400" u="sng" dirty="0">
                <a:solidFill>
                  <a:srgbClr val="66FF66"/>
                </a:solidFill>
              </a:rPr>
              <a:t>要注意不同顏色和有加底線的</a:t>
            </a:r>
            <a:r>
              <a:rPr lang="zh-TW" altLang="en-US" sz="5400" u="sng" dirty="0" smtClean="0">
                <a:solidFill>
                  <a:srgbClr val="66FF66"/>
                </a:solidFill>
              </a:rPr>
              <a:t>地方</a:t>
            </a:r>
            <a:endParaRPr lang="en-US" altLang="zh-TW" sz="5400" u="sng" dirty="0" smtClean="0">
              <a:solidFill>
                <a:srgbClr val="66FF66"/>
              </a:solidFill>
            </a:endParaRPr>
          </a:p>
          <a:p>
            <a:pPr marL="0" indent="0" algn="ctr">
              <a:buNone/>
            </a:pPr>
            <a:r>
              <a:rPr lang="en-US" altLang="zh-TW" sz="5400" u="sng" dirty="0">
                <a:solidFill>
                  <a:srgbClr val="66FF66"/>
                </a:solidFill>
              </a:rPr>
              <a:t> </a:t>
            </a:r>
            <a:r>
              <a:rPr lang="en-US" altLang="zh-TW" sz="5400" u="sng" dirty="0" smtClean="0">
                <a:solidFill>
                  <a:srgbClr val="66FF66"/>
                </a:solidFill>
              </a:rPr>
              <a:t> </a:t>
            </a:r>
            <a:r>
              <a:rPr lang="zh-TW" altLang="en-US" sz="5400" u="sng" dirty="0" smtClean="0">
                <a:solidFill>
                  <a:srgbClr val="66FF66"/>
                </a:solidFill>
              </a:rPr>
              <a:t>因為最後會有有獎徵答喔</a:t>
            </a:r>
            <a:r>
              <a:rPr lang="en-US" altLang="zh-TW" sz="5400" u="sng" dirty="0" smtClean="0">
                <a:solidFill>
                  <a:srgbClr val="66FF66"/>
                </a:solidFill>
              </a:rPr>
              <a:t>!</a:t>
            </a:r>
            <a:endParaRPr lang="en-US" altLang="zh-TW" sz="5400" u="sng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68497" y="2265034"/>
            <a:ext cx="6810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/>
              <a:t>ㄚ</a:t>
            </a:r>
            <a:r>
              <a:rPr lang="en-US" altLang="zh-TW" sz="5400" dirty="0"/>
              <a:t>!</a:t>
            </a:r>
            <a:r>
              <a:rPr lang="zh-TW" altLang="en-US" sz="5400" dirty="0"/>
              <a:t>對了</a:t>
            </a:r>
            <a:r>
              <a:rPr lang="en-US" altLang="zh-TW" sz="5400" dirty="0"/>
              <a:t>!</a:t>
            </a:r>
          </a:p>
          <a:p>
            <a:r>
              <a:rPr lang="zh-TW" altLang="en-US" sz="5400" dirty="0"/>
              <a:t>我們還有有獎徵答</a:t>
            </a:r>
            <a:r>
              <a:rPr lang="en-US" altLang="zh-TW" sz="5400" dirty="0"/>
              <a:t>!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9353" y="3121573"/>
            <a:ext cx="2625122" cy="2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b="1" i="1" u="sng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有獎徵答</a:t>
            </a:r>
            <a:endParaRPr lang="zh-TW" altLang="en-US" sz="7200" b="1" i="1" u="sng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48479" y="2037523"/>
            <a:ext cx="11757993" cy="4611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solidFill>
                  <a:srgbClr val="FF00FF"/>
                </a:solidFill>
              </a:rPr>
              <a:t>1.</a:t>
            </a:r>
            <a:r>
              <a:rPr lang="zh-TW" altLang="en-US" sz="3200" dirty="0" smtClean="0"/>
              <a:t>韓國首爾有我們非常喜歡的</a:t>
            </a:r>
            <a:r>
              <a:rPr lang="en-US" altLang="zh-TW" sz="3200" dirty="0" smtClean="0"/>
              <a:t>(????)</a:t>
            </a:r>
            <a:r>
              <a:rPr lang="zh-TW" altLang="en-US" sz="3200" dirty="0" smtClean="0"/>
              <a:t>，還有很多很有名的</a:t>
            </a:r>
            <a:r>
              <a:rPr lang="en-US" altLang="zh-TW" sz="3200" dirty="0" smtClean="0"/>
              <a:t>(???)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2800" dirty="0">
                <a:solidFill>
                  <a:srgbClr val="FF00FF"/>
                </a:solidFill>
              </a:rPr>
              <a:t>答</a:t>
            </a:r>
            <a:r>
              <a:rPr lang="en-US" altLang="zh-TW" sz="2800" dirty="0" smtClean="0">
                <a:solidFill>
                  <a:srgbClr val="FF00FF"/>
                </a:solidFill>
              </a:rPr>
              <a:t>:</a:t>
            </a:r>
            <a:r>
              <a:rPr lang="zh-TW" altLang="en-US" sz="2800" dirty="0" smtClean="0">
                <a:solidFill>
                  <a:srgbClr val="00B0F0"/>
                </a:solidFill>
              </a:rPr>
              <a:t>韓國</a:t>
            </a:r>
            <a:r>
              <a:rPr lang="zh-TW" altLang="en-US" sz="2800" dirty="0">
                <a:solidFill>
                  <a:srgbClr val="00B0F0"/>
                </a:solidFill>
              </a:rPr>
              <a:t>首爾有我們非常喜歡的</a:t>
            </a:r>
            <a:r>
              <a:rPr lang="en-US" altLang="zh-TW" sz="2800" dirty="0">
                <a:solidFill>
                  <a:srgbClr val="00B0F0"/>
                </a:solidFill>
              </a:rPr>
              <a:t>(</a:t>
            </a:r>
            <a:r>
              <a:rPr lang="en-US" altLang="zh-TW" sz="2800" dirty="0"/>
              <a:t> </a:t>
            </a:r>
            <a:r>
              <a:rPr lang="zh-TW" altLang="en-US" sz="2800" u="sng" dirty="0">
                <a:solidFill>
                  <a:srgbClr val="00FF00"/>
                </a:solidFill>
              </a:rPr>
              <a:t>女子團體</a:t>
            </a:r>
            <a:r>
              <a:rPr lang="en-US" altLang="zh-TW" sz="2800" dirty="0" smtClean="0">
                <a:solidFill>
                  <a:srgbClr val="00B0F0"/>
                </a:solidFill>
              </a:rPr>
              <a:t>)</a:t>
            </a:r>
            <a:r>
              <a:rPr lang="zh-TW" altLang="en-US" sz="2800" dirty="0">
                <a:solidFill>
                  <a:srgbClr val="00B0F0"/>
                </a:solidFill>
              </a:rPr>
              <a:t>，還有很多很有名的</a:t>
            </a:r>
            <a:r>
              <a:rPr lang="en-US" altLang="zh-TW" sz="2800" dirty="0" smtClean="0">
                <a:solidFill>
                  <a:srgbClr val="00B0F0"/>
                </a:solidFill>
              </a:rPr>
              <a:t>(</a:t>
            </a:r>
            <a:r>
              <a:rPr lang="zh-TW" altLang="en-US" sz="2800" u="sng" dirty="0" smtClean="0">
                <a:solidFill>
                  <a:srgbClr val="00FF00"/>
                </a:solidFill>
              </a:rPr>
              <a:t>電視劇</a:t>
            </a:r>
            <a:r>
              <a:rPr lang="en-US" altLang="zh-TW" sz="2800" dirty="0" smtClean="0">
                <a:solidFill>
                  <a:srgbClr val="00B0F0"/>
                </a:solidFill>
              </a:rPr>
              <a:t>)</a:t>
            </a:r>
            <a:r>
              <a:rPr lang="zh-TW" altLang="en-US" sz="2800" dirty="0" smtClean="0">
                <a:solidFill>
                  <a:srgbClr val="00B0F0"/>
                </a:solidFill>
              </a:rPr>
              <a:t>。</a:t>
            </a:r>
            <a:endParaRPr lang="en-US" altLang="zh-TW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FF00FF"/>
                </a:solidFill>
              </a:rPr>
              <a:t>2.</a:t>
            </a:r>
            <a:r>
              <a:rPr lang="zh-TW" altLang="en-US" sz="3200" dirty="0" smtClean="0"/>
              <a:t>我們利用</a:t>
            </a:r>
            <a:r>
              <a:rPr lang="en-US" altLang="zh-TW" sz="3200" dirty="0" smtClean="0"/>
              <a:t>(??????)</a:t>
            </a:r>
            <a:r>
              <a:rPr lang="zh-TW" altLang="en-US" sz="3200" dirty="0" smtClean="0"/>
              <a:t>搜尋和查詢</a:t>
            </a:r>
            <a:r>
              <a:rPr lang="en-US" altLang="zh-TW" sz="3200" dirty="0" smtClean="0"/>
              <a:t>(????)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FF00FF"/>
                </a:solidFill>
              </a:rPr>
              <a:t>答</a:t>
            </a:r>
            <a:r>
              <a:rPr lang="en-US" altLang="zh-TW" sz="3200" dirty="0" smtClean="0">
                <a:solidFill>
                  <a:srgbClr val="FF00FF"/>
                </a:solidFill>
              </a:rPr>
              <a:t>:</a:t>
            </a:r>
            <a:r>
              <a:rPr lang="zh-TW" altLang="en-US" sz="3200" dirty="0" smtClean="0">
                <a:solidFill>
                  <a:srgbClr val="00B0F0"/>
                </a:solidFill>
              </a:rPr>
              <a:t>我們</a:t>
            </a:r>
            <a:r>
              <a:rPr lang="zh-TW" altLang="en-US" sz="3200" dirty="0">
                <a:solidFill>
                  <a:srgbClr val="00B0F0"/>
                </a:solidFill>
              </a:rPr>
              <a:t>利用</a:t>
            </a:r>
            <a:r>
              <a:rPr lang="en-US" altLang="zh-TW" sz="3200" dirty="0" smtClean="0">
                <a:solidFill>
                  <a:srgbClr val="00B0F0"/>
                </a:solidFill>
              </a:rPr>
              <a:t>(</a:t>
            </a:r>
            <a:r>
              <a:rPr lang="en-US" altLang="zh-TW" sz="3200" u="sng" dirty="0" smtClean="0">
                <a:solidFill>
                  <a:srgbClr val="00FF00"/>
                </a:solidFill>
              </a:rPr>
              <a:t>google</a:t>
            </a:r>
            <a:r>
              <a:rPr lang="en-US" altLang="zh-TW" sz="3200" dirty="0" smtClean="0">
                <a:solidFill>
                  <a:srgbClr val="00B0F0"/>
                </a:solidFill>
              </a:rPr>
              <a:t>)</a:t>
            </a:r>
            <a:r>
              <a:rPr lang="zh-TW" altLang="en-US" sz="3200" dirty="0">
                <a:solidFill>
                  <a:srgbClr val="00B0F0"/>
                </a:solidFill>
              </a:rPr>
              <a:t>搜尋和查詢</a:t>
            </a:r>
            <a:r>
              <a:rPr lang="en-US" altLang="zh-TW" sz="3200" dirty="0" smtClean="0">
                <a:solidFill>
                  <a:srgbClr val="00B0F0"/>
                </a:solidFill>
              </a:rPr>
              <a:t>(</a:t>
            </a:r>
            <a:r>
              <a:rPr lang="zh-TW" altLang="en-US" sz="3200" u="sng" dirty="0" smtClean="0">
                <a:solidFill>
                  <a:srgbClr val="00FF00"/>
                </a:solidFill>
              </a:rPr>
              <a:t>相關書籍</a:t>
            </a:r>
            <a:r>
              <a:rPr lang="en-US" altLang="zh-TW" sz="3200" dirty="0" smtClean="0">
                <a:solidFill>
                  <a:srgbClr val="00B0F0"/>
                </a:solidFill>
              </a:rPr>
              <a:t>)</a:t>
            </a:r>
            <a:r>
              <a:rPr lang="zh-TW" altLang="en-US" sz="3200" dirty="0" smtClean="0">
                <a:solidFill>
                  <a:srgbClr val="00B0F0"/>
                </a:solidFill>
              </a:rPr>
              <a:t>。</a:t>
            </a:r>
            <a:endParaRPr lang="en-US" altLang="zh-TW" sz="32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FF00FF"/>
                </a:solidFill>
              </a:rPr>
              <a:t>3.</a:t>
            </a:r>
            <a:r>
              <a:rPr lang="zh-TW" altLang="en-US" sz="3200" dirty="0" smtClean="0"/>
              <a:t>韓國首爾要在</a:t>
            </a:r>
            <a:r>
              <a:rPr lang="en-US" altLang="zh-TW" sz="3200" dirty="0" smtClean="0"/>
              <a:t>(??)</a:t>
            </a:r>
            <a:r>
              <a:rPr lang="zh-TW" altLang="en-US" sz="3200" dirty="0" smtClean="0"/>
              <a:t>和</a:t>
            </a:r>
            <a:r>
              <a:rPr lang="en-US" altLang="zh-TW" sz="3200" dirty="0" smtClean="0"/>
              <a:t>(??)</a:t>
            </a:r>
            <a:r>
              <a:rPr lang="zh-TW" altLang="en-US" sz="3200" dirty="0" smtClean="0"/>
              <a:t>去會比較好。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>
                <a:solidFill>
                  <a:srgbClr val="FF00FF"/>
                </a:solidFill>
              </a:rPr>
              <a:t>答</a:t>
            </a:r>
            <a:r>
              <a:rPr lang="en-US" altLang="zh-TW" sz="3200" dirty="0" smtClean="0">
                <a:solidFill>
                  <a:srgbClr val="FF00FF"/>
                </a:solidFill>
              </a:rPr>
              <a:t>:</a:t>
            </a:r>
            <a:r>
              <a:rPr lang="zh-TW" altLang="en-US" sz="3200" dirty="0" smtClean="0">
                <a:solidFill>
                  <a:srgbClr val="00B0F0"/>
                </a:solidFill>
              </a:rPr>
              <a:t>韓國</a:t>
            </a:r>
            <a:r>
              <a:rPr lang="zh-TW" altLang="en-US" sz="3200" dirty="0">
                <a:solidFill>
                  <a:srgbClr val="00B0F0"/>
                </a:solidFill>
              </a:rPr>
              <a:t>首爾要在</a:t>
            </a:r>
            <a:r>
              <a:rPr lang="en-US" altLang="zh-TW" sz="3200" dirty="0" smtClean="0">
                <a:solidFill>
                  <a:srgbClr val="00B0F0"/>
                </a:solidFill>
              </a:rPr>
              <a:t>(</a:t>
            </a:r>
            <a:r>
              <a:rPr lang="zh-TW" altLang="en-US" sz="3200" u="sng" dirty="0" smtClean="0">
                <a:solidFill>
                  <a:srgbClr val="00FF00"/>
                </a:solidFill>
              </a:rPr>
              <a:t>秋天</a:t>
            </a:r>
            <a:r>
              <a:rPr lang="en-US" altLang="zh-TW" sz="3200" dirty="0" smtClean="0">
                <a:solidFill>
                  <a:srgbClr val="00B0F0"/>
                </a:solidFill>
              </a:rPr>
              <a:t>)</a:t>
            </a:r>
            <a:r>
              <a:rPr lang="zh-TW" altLang="en-US" sz="3200" dirty="0">
                <a:solidFill>
                  <a:srgbClr val="00B0F0"/>
                </a:solidFill>
              </a:rPr>
              <a:t>和</a:t>
            </a:r>
            <a:r>
              <a:rPr lang="en-US" altLang="zh-TW" sz="3200" dirty="0" smtClean="0">
                <a:solidFill>
                  <a:srgbClr val="00B0F0"/>
                </a:solidFill>
              </a:rPr>
              <a:t>(</a:t>
            </a:r>
            <a:r>
              <a:rPr lang="zh-TW" altLang="en-US" sz="3200" u="sng" dirty="0" smtClean="0">
                <a:solidFill>
                  <a:srgbClr val="00FF00"/>
                </a:solidFill>
              </a:rPr>
              <a:t>冬天</a:t>
            </a:r>
            <a:r>
              <a:rPr lang="en-US" altLang="zh-TW" sz="3200" dirty="0" smtClean="0">
                <a:solidFill>
                  <a:srgbClr val="00B0F0"/>
                </a:solidFill>
              </a:rPr>
              <a:t>)</a:t>
            </a:r>
            <a:r>
              <a:rPr lang="zh-TW" altLang="en-US" sz="3200" dirty="0">
                <a:solidFill>
                  <a:srgbClr val="00B0F0"/>
                </a:solidFill>
              </a:rPr>
              <a:t>去會比較好。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07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973410" y="39756"/>
            <a:ext cx="10364452" cy="14144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" y="367749"/>
            <a:ext cx="12145616" cy="6291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200" dirty="0" smtClean="0"/>
              <a:t>  </a:t>
            </a:r>
            <a:r>
              <a:rPr lang="zh-TW" altLang="en-US" sz="7200" dirty="0" smtClean="0"/>
              <a:t>好了</a:t>
            </a:r>
            <a:r>
              <a:rPr lang="en-US" altLang="zh-TW" sz="7200" dirty="0" smtClean="0"/>
              <a:t>!!!</a:t>
            </a:r>
          </a:p>
          <a:p>
            <a:pPr marL="0" indent="0" algn="ctr">
              <a:buNone/>
            </a:pPr>
            <a:r>
              <a:rPr lang="zh-TW" altLang="en-US" sz="7200" dirty="0" smtClean="0"/>
              <a:t>這次</a:t>
            </a:r>
            <a:r>
              <a:rPr lang="zh-TW" altLang="en-US" sz="7200" dirty="0"/>
              <a:t>真的</a:t>
            </a:r>
            <a:r>
              <a:rPr lang="zh-TW" altLang="en-US" sz="7200" dirty="0" smtClean="0"/>
              <a:t>要結束</a:t>
            </a:r>
            <a:r>
              <a:rPr lang="zh-TW" altLang="en-US" sz="7200" dirty="0"/>
              <a:t>了</a:t>
            </a:r>
            <a:r>
              <a:rPr lang="zh-TW" altLang="en-US" sz="7200" dirty="0" smtClean="0"/>
              <a:t>，</a:t>
            </a:r>
            <a:endParaRPr lang="en-US" altLang="zh-TW" sz="7200" dirty="0" smtClean="0"/>
          </a:p>
          <a:p>
            <a:pPr marL="0" indent="0" algn="ctr">
              <a:buNone/>
            </a:pPr>
            <a:r>
              <a:rPr lang="zh-TW" altLang="en-US" sz="7200" dirty="0" smtClean="0"/>
              <a:t>那</a:t>
            </a:r>
            <a:r>
              <a:rPr lang="zh-TW" altLang="en-US" sz="7200" dirty="0"/>
              <a:t>我們下次再見囉</a:t>
            </a:r>
            <a:r>
              <a:rPr lang="en-US" altLang="zh-TW" sz="7200" dirty="0"/>
              <a:t>!</a:t>
            </a:r>
            <a:endParaRPr lang="zh-TW" altLang="en-US" sz="7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214" y="780559"/>
            <a:ext cx="2322785" cy="22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3325" y="1872041"/>
            <a:ext cx="1089397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3900" spc="300" dirty="0" smtClean="0">
                <a:solidFill>
                  <a:srgbClr val="D0D9FE"/>
                </a:solidFill>
                <a:latin typeface="Freestyle Script" panose="030804020302050B0404" pitchFamily="66" charset="0"/>
              </a:rPr>
              <a:t>THE</a:t>
            </a:r>
            <a:r>
              <a:rPr lang="en-US" altLang="zh-TW" sz="23900" dirty="0" smtClean="0">
                <a:solidFill>
                  <a:srgbClr val="D0D9FE"/>
                </a:solidFill>
                <a:latin typeface="Freestyle Script" panose="030804020302050B0404" pitchFamily="66" charset="0"/>
              </a:rPr>
              <a:t>  </a:t>
            </a:r>
            <a:r>
              <a:rPr lang="en-US" altLang="zh-TW" sz="23900" dirty="0">
                <a:solidFill>
                  <a:srgbClr val="D0D9FE"/>
                </a:solidFill>
                <a:latin typeface="Freestyle Script" panose="030804020302050B0404" pitchFamily="66" charset="0"/>
              </a:rPr>
              <a:t>END</a:t>
            </a:r>
            <a:endParaRPr lang="zh-TW" altLang="en-US" sz="23900" dirty="0">
              <a:solidFill>
                <a:srgbClr val="D0D9F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7200" dirty="0" smtClean="0"/>
              <a:t>讓我們開始吧</a:t>
            </a:r>
            <a:r>
              <a:rPr lang="en-US" altLang="zh-TW" sz="7200" dirty="0"/>
              <a:t>!</a:t>
            </a:r>
            <a:endParaRPr lang="zh-TW" altLang="en-US" sz="7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653011"/>
            <a:ext cx="10566399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1071" y="500063"/>
            <a:ext cx="11075275" cy="1325563"/>
          </a:xfrm>
          <a:noFill/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研究動機</a:t>
            </a:r>
            <a:endParaRPr lang="zh-TW" altLang="en-US" sz="80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825626"/>
            <a:ext cx="10363826" cy="479589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sz="4400" dirty="0" smtClean="0">
                <a:solidFill>
                  <a:srgbClr val="CCFFCC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因為韓國首爾有我們喜歡的</a:t>
            </a:r>
            <a:r>
              <a:rPr lang="zh-TW" altLang="en-US" sz="4400" u="sng" dirty="0" smtClean="0">
                <a:solidFill>
                  <a:srgbClr val="00FF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女子團體</a:t>
            </a:r>
            <a:r>
              <a:rPr lang="zh-TW" altLang="en-US" sz="4400" dirty="0" smtClean="0">
                <a:solidFill>
                  <a:srgbClr val="CCFFCC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，而且很有名。也有非常有名的</a:t>
            </a:r>
            <a:r>
              <a:rPr lang="zh-TW" altLang="en-US" sz="4400" u="sng" dirty="0" smtClean="0">
                <a:solidFill>
                  <a:srgbClr val="00FF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電視劇</a:t>
            </a:r>
            <a:r>
              <a:rPr lang="zh-TW" altLang="en-US" sz="4400" dirty="0" smtClean="0">
                <a:solidFill>
                  <a:srgbClr val="CCFFCC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，還有許多特色景點讓我們想去旅行，這也就是為什麼我們想介紹韓國首爾的原因。</a:t>
            </a:r>
            <a:endParaRPr lang="en-US" altLang="zh-TW" sz="4400" dirty="0" smtClean="0">
              <a:solidFill>
                <a:srgbClr val="CCFFCC"/>
              </a:solidFill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136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000" dirty="0" smtClean="0">
                <a:latin typeface="華康仿宋體W4(P)" panose="02020400000000000000" pitchFamily="18" charset="-120"/>
                <a:ea typeface="華康仿宋體W4(P)" panose="02020400000000000000" pitchFamily="18" charset="-120"/>
              </a:rPr>
              <a:t>研究問題</a:t>
            </a:r>
            <a:endParaRPr lang="zh-TW" altLang="en-US" sz="8000" dirty="0">
              <a:latin typeface="華康仿宋體W4(P)" panose="02020400000000000000" pitchFamily="18" charset="-120"/>
              <a:ea typeface="華康仿宋體W4(P)" panose="020204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51480" y="2351328"/>
            <a:ext cx="11089040" cy="3721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1.</a:t>
            </a:r>
            <a:r>
              <a:rPr lang="zh-TW" altLang="en-US" sz="5400" dirty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想知道韓國首</a:t>
            </a:r>
            <a:r>
              <a:rPr lang="zh-TW" altLang="en-US" sz="5400" dirty="0" smtClean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爾知名的景點</a:t>
            </a:r>
            <a:r>
              <a:rPr lang="en-US" altLang="zh-TW" sz="5400" dirty="0" smtClean="0">
                <a:solidFill>
                  <a:srgbClr val="00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?</a:t>
            </a:r>
            <a:endParaRPr lang="en-US" altLang="zh-TW" sz="5400" dirty="0">
              <a:solidFill>
                <a:srgbClr val="00FF00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pPr marL="0" indent="0">
              <a:buNone/>
            </a:pPr>
            <a:r>
              <a:rPr lang="en-US" altLang="zh-TW" sz="5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2.</a:t>
            </a:r>
            <a:r>
              <a:rPr lang="zh-TW" altLang="en-US" sz="5400" dirty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不</a:t>
            </a:r>
            <a:r>
              <a:rPr lang="zh-TW" altLang="en-US" sz="5400" dirty="0" smtClean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知道韓國首爾有</a:t>
            </a:r>
            <a:r>
              <a:rPr lang="zh-TW" altLang="en-US" sz="5400" dirty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哪</a:t>
            </a:r>
            <a:r>
              <a:rPr lang="zh-TW" altLang="en-US" sz="5400" dirty="0" smtClean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些美食</a:t>
            </a:r>
            <a:r>
              <a:rPr lang="en-US" altLang="zh-TW" sz="5400" dirty="0" smtClean="0">
                <a:solidFill>
                  <a:srgbClr val="00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5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3.</a:t>
            </a:r>
            <a:r>
              <a:rPr lang="zh-TW" altLang="en-US" sz="5400" dirty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想</a:t>
            </a:r>
            <a:r>
              <a:rPr lang="zh-TW" altLang="en-US" sz="5400" dirty="0" smtClean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知道首</a:t>
            </a:r>
            <a:r>
              <a:rPr lang="zh-TW" altLang="en-US" sz="5400" dirty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爾有</a:t>
            </a:r>
            <a:r>
              <a:rPr lang="zh-TW" altLang="en-US" sz="5400" dirty="0" smtClean="0">
                <a:solidFill>
                  <a:srgbClr val="FF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甚麼紀念品可以買</a:t>
            </a:r>
            <a:r>
              <a:rPr lang="en-US" altLang="zh-TW" sz="5400" dirty="0" smtClean="0">
                <a:solidFill>
                  <a:srgbClr val="00FF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9318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000" dirty="0" smtClean="0">
                <a:latin typeface="華康新綜藝體" panose="040B0709000000000000" pitchFamily="81" charset="-120"/>
                <a:ea typeface="華康新綜藝體" panose="040B0709000000000000" pitchFamily="81" charset="-120"/>
              </a:rPr>
              <a:t>研究方法</a:t>
            </a:r>
            <a:endParaRPr lang="zh-TW" altLang="en-US" sz="8000" dirty="0"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12800" y="1417638"/>
            <a:ext cx="10566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u="sng" dirty="0" smtClean="0">
                <a:solidFill>
                  <a:srgbClr val="00FF00"/>
                </a:solidFill>
                <a:latin typeface="Lucida Calligraphy" panose="03010101010101010101" pitchFamily="66" charset="0"/>
              </a:rPr>
              <a:t>1.</a:t>
            </a:r>
            <a:r>
              <a:rPr lang="zh-TW" altLang="en-US" sz="6000" u="sng" dirty="0" smtClean="0">
                <a:solidFill>
                  <a:srgbClr val="00FF00"/>
                </a:solidFill>
                <a:latin typeface="Lucida Calligraphy" panose="03010101010101010101" pitchFamily="66" charset="0"/>
              </a:rPr>
              <a:t>用</a:t>
            </a:r>
            <a:r>
              <a:rPr lang="en-US" altLang="zh-TW" sz="6000" u="sng" dirty="0" smtClean="0">
                <a:solidFill>
                  <a:srgbClr val="00FF00"/>
                </a:solidFill>
                <a:latin typeface="Lucida Calligraphy" panose="03010101010101010101" pitchFamily="66" charset="0"/>
              </a:rPr>
              <a:t>GOOGLE</a:t>
            </a:r>
            <a:r>
              <a:rPr lang="zh-TW" altLang="en-US" sz="6000" u="sng" dirty="0" smtClean="0">
                <a:solidFill>
                  <a:srgbClr val="00FF00"/>
                </a:solidFill>
                <a:latin typeface="Lucida Calligraphy" panose="03010101010101010101" pitchFamily="66" charset="0"/>
              </a:rPr>
              <a:t>搜尋</a:t>
            </a:r>
            <a:endParaRPr lang="en-US" altLang="zh-TW" sz="6000" u="sng" dirty="0" smtClean="0">
              <a:solidFill>
                <a:srgbClr val="00FF00"/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US" altLang="zh-TW" sz="6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en-US" altLang="zh-TW" sz="6000" u="sng" dirty="0" smtClean="0">
                <a:solidFill>
                  <a:srgbClr val="00FF00"/>
                </a:solidFill>
                <a:latin typeface="Lucida Calligraphy" panose="03010101010101010101" pitchFamily="66" charset="0"/>
              </a:rPr>
              <a:t>2.</a:t>
            </a:r>
            <a:r>
              <a:rPr lang="zh-TW" altLang="en-US" sz="6000" u="sng" dirty="0" smtClean="0">
                <a:solidFill>
                  <a:srgbClr val="00FF00"/>
                </a:solidFill>
                <a:latin typeface="Lucida Calligraphy" panose="03010101010101010101" pitchFamily="66" charset="0"/>
              </a:rPr>
              <a:t>查詢相關書籍</a:t>
            </a:r>
            <a:endParaRPr lang="zh-TW" altLang="en-US" sz="6000" u="sng" dirty="0">
              <a:solidFill>
                <a:srgbClr val="00FF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057" y="904662"/>
            <a:ext cx="3257550" cy="14001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22" y="3703638"/>
            <a:ext cx="3774364" cy="2005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795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000" dirty="0" smtClean="0"/>
              <a:t>研究內容</a:t>
            </a:r>
            <a:r>
              <a:rPr lang="en-US" altLang="zh-TW" sz="8000" dirty="0" smtClean="0"/>
              <a:t>: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29021" y="1537138"/>
            <a:ext cx="105664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1.</a:t>
            </a:r>
            <a:r>
              <a:rPr lang="zh-TW" altLang="en-US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韓國的氣候很冷，常常下雪</a:t>
            </a:r>
            <a:r>
              <a:rPr lang="zh-TW" altLang="en-US" sz="4000" dirty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，</a:t>
            </a:r>
            <a:r>
              <a:rPr lang="zh-TW" altLang="en-US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而且低溫大約零下</a:t>
            </a:r>
            <a:r>
              <a:rPr lang="en-US" altLang="zh-TW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10</a:t>
            </a:r>
            <a:r>
              <a:rPr lang="zh-TW" altLang="en-US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幾度。</a:t>
            </a:r>
            <a:endParaRPr lang="en-US" altLang="zh-TW" sz="4000" dirty="0" smtClean="0">
              <a:solidFill>
                <a:srgbClr val="FFFF00"/>
              </a:solidFill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2.</a:t>
            </a:r>
            <a:r>
              <a:rPr lang="zh-TW" altLang="en-US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我們搭飛機到首爾，然後去各個景點的時候搭</a:t>
            </a:r>
            <a:r>
              <a:rPr lang="zh-TW" altLang="en-US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計程車或公車。</a:t>
            </a:r>
            <a:endParaRPr lang="en-US" altLang="zh-TW" sz="4000" dirty="0" smtClean="0">
              <a:solidFill>
                <a:srgbClr val="FFFF00"/>
              </a:solidFill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3.</a:t>
            </a:r>
            <a:r>
              <a:rPr lang="zh-TW" altLang="en-US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首爾必去景點例如</a:t>
            </a:r>
            <a:r>
              <a:rPr lang="en-US" altLang="zh-TW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:</a:t>
            </a:r>
            <a:r>
              <a:rPr lang="zh-TW" altLang="en-US" sz="4000" dirty="0" smtClean="0">
                <a:solidFill>
                  <a:srgbClr val="FFFF0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有首爾塔、明洞、愛寶樂園等。</a:t>
            </a:r>
            <a:endParaRPr lang="zh-TW" altLang="en-US" sz="4000" dirty="0">
              <a:solidFill>
                <a:srgbClr val="FFFF00"/>
              </a:solidFill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1" y="1292772"/>
            <a:ext cx="10566400" cy="49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5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" y="0"/>
            <a:ext cx="12192000" cy="1690688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zh-TW" altLang="en-US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韓國</a:t>
            </a:r>
            <a:r>
              <a:rPr lang="zh-TW" altLang="en-US" sz="80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首</a:t>
            </a:r>
            <a:r>
              <a:rPr lang="zh-TW" altLang="en-US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爾的景點</a:t>
            </a:r>
            <a:endParaRPr lang="zh-TW" altLang="en-US" sz="80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07976" y="18351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600" dirty="0" smtClean="0">
                <a:ea typeface="文鼎中行書" panose="02010609010101010101" pitchFamily="49" charset="-120"/>
              </a:rPr>
              <a:t>1.</a:t>
            </a:r>
            <a:r>
              <a:rPr lang="zh-TW" altLang="en-US" sz="6600" dirty="0">
                <a:ea typeface="文鼎中行書" panose="02010609010101010101" pitchFamily="49" charset="-120"/>
              </a:rPr>
              <a:t>首</a:t>
            </a:r>
            <a:r>
              <a:rPr lang="zh-TW" altLang="en-US" sz="6600" dirty="0" smtClean="0">
                <a:ea typeface="文鼎中行書" panose="02010609010101010101" pitchFamily="49" charset="-120"/>
              </a:rPr>
              <a:t>爾</a:t>
            </a:r>
            <a:r>
              <a:rPr lang="zh-TW" altLang="en-US" sz="6600" dirty="0">
                <a:ea typeface="文鼎中行書" panose="02010609010101010101" pitchFamily="49" charset="-120"/>
              </a:rPr>
              <a:t>塔</a:t>
            </a:r>
            <a:endParaRPr lang="en-US" altLang="zh-TW" sz="6600" dirty="0">
              <a:ea typeface="文鼎中行書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rgbClr val="63EDC9"/>
                </a:solidFill>
                <a:ea typeface="文鼎中行書" panose="02010609010101010101" pitchFamily="49" charset="-120"/>
              </a:rPr>
              <a:t>首爾塔旁邊有許多</a:t>
            </a:r>
            <a:endParaRPr lang="en-US" altLang="zh-TW" sz="4800" dirty="0" smtClean="0">
              <a:solidFill>
                <a:srgbClr val="63EDC9"/>
              </a:solidFill>
              <a:ea typeface="文鼎中行書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rgbClr val="63EDC9"/>
                </a:solidFill>
                <a:ea typeface="文鼎中行書" panose="02010609010101010101" pitchFamily="49" charset="-120"/>
              </a:rPr>
              <a:t>著名的拍照聖地。</a:t>
            </a:r>
            <a:endParaRPr lang="en-US" altLang="zh-TW" sz="4800" dirty="0">
              <a:solidFill>
                <a:srgbClr val="63EDC9"/>
              </a:solidFill>
              <a:ea typeface="文鼎中行書" panose="02010609010101010101" pitchFamily="49" charset="-120"/>
            </a:endParaRPr>
          </a:p>
          <a:p>
            <a:pPr marL="0" indent="0">
              <a:buNone/>
            </a:pPr>
            <a:endParaRPr lang="en-US" altLang="zh-TW" sz="4800" dirty="0" smtClean="0">
              <a:ea typeface="文鼎中行書" panose="02010609010101010101" pitchFamily="49" charset="-120"/>
            </a:endParaRPr>
          </a:p>
        </p:txBody>
      </p:sp>
      <p:sp>
        <p:nvSpPr>
          <p:cNvPr id="4" name="AutoShape 2" descr="ãé¦ç¾å¡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061" y="1690688"/>
            <a:ext cx="3129941" cy="4990743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52" y="2232454"/>
            <a:ext cx="3827905" cy="39540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矩形 6"/>
          <p:cNvSpPr/>
          <p:nvPr/>
        </p:nvSpPr>
        <p:spPr>
          <a:xfrm>
            <a:off x="5449672" y="230189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363" y="178904"/>
            <a:ext cx="10364452" cy="1492811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韓國首爾</a:t>
            </a:r>
            <a:r>
              <a:rPr lang="zh-TW" altLang="en-US" sz="8800" dirty="0" smtClean="0"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的景</a:t>
            </a:r>
            <a:r>
              <a:rPr lang="zh-TW" altLang="en-US" sz="8000" dirty="0" smtClean="0"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點</a:t>
            </a:r>
            <a:endParaRPr lang="zh-TW" altLang="en-US" sz="9600" dirty="0">
              <a:latin typeface="華康娃娃體W7(P)" panose="040B0700000000000000" pitchFamily="82" charset="-120"/>
              <a:ea typeface="華康娃娃體W7(P)" panose="040B07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41363" y="2184318"/>
            <a:ext cx="10566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600" dirty="0">
                <a:solidFill>
                  <a:schemeClr val="tx1">
                    <a:lumMod val="95000"/>
                  </a:schemeClr>
                </a:solidFill>
              </a:rPr>
              <a:t>2.</a:t>
            </a:r>
            <a:r>
              <a:rPr lang="zh-TW" altLang="en-US" sz="6600" dirty="0" smtClean="0">
                <a:solidFill>
                  <a:schemeClr val="tx1">
                    <a:lumMod val="95000"/>
                  </a:schemeClr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明洞</a:t>
            </a:r>
            <a:endParaRPr lang="en-US" altLang="zh-TW" sz="6600" dirty="0" smtClean="0">
              <a:solidFill>
                <a:schemeClr val="tx1">
                  <a:lumMod val="95000"/>
                </a:schemeClr>
              </a:solidFill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63EDC9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明洞裡也有許多</a:t>
            </a:r>
            <a:endParaRPr lang="en-US" altLang="zh-TW" sz="3200" dirty="0" smtClean="0">
              <a:solidFill>
                <a:srgbClr val="63EDC9"/>
              </a:solidFill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63EDC9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著名的小吃。</a:t>
            </a:r>
            <a:endParaRPr lang="en-US" altLang="zh-TW" sz="3200" dirty="0" smtClean="0">
              <a:solidFill>
                <a:srgbClr val="63EDC9"/>
              </a:solidFill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  <a:p>
            <a:pPr marL="0" indent="0">
              <a:buNone/>
            </a:pPr>
            <a:endParaRPr lang="zh-TW" alt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65" y="2405266"/>
            <a:ext cx="5218386" cy="316030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矩形 4"/>
          <p:cNvSpPr/>
          <p:nvPr/>
        </p:nvSpPr>
        <p:spPr>
          <a:xfrm>
            <a:off x="4671392" y="1107419"/>
            <a:ext cx="1897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711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569</Words>
  <Application>Microsoft Office PowerPoint</Application>
  <PresentationFormat>寬螢幕</PresentationFormat>
  <Paragraphs>81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43" baseType="lpstr">
      <vt:lpstr>文鼎ＰＯＰ－４</vt:lpstr>
      <vt:lpstr>文鼎中行書</vt:lpstr>
      <vt:lpstr>華康仿宋體W4(P)</vt:lpstr>
      <vt:lpstr>華康兒風體W4</vt:lpstr>
      <vt:lpstr>華康采風體W3</vt:lpstr>
      <vt:lpstr>華康采風體W3(P)</vt:lpstr>
      <vt:lpstr>華康娃娃體W7</vt:lpstr>
      <vt:lpstr>華康娃娃體W7(P)</vt:lpstr>
      <vt:lpstr>華康新綜藝體</vt:lpstr>
      <vt:lpstr>華康新綜藝體W5</vt:lpstr>
      <vt:lpstr>華康談楷體W5</vt:lpstr>
      <vt:lpstr>華康談楷體W5(P)</vt:lpstr>
      <vt:lpstr>微軟正黑體</vt:lpstr>
      <vt:lpstr>新細明體</vt:lpstr>
      <vt:lpstr>Arial</vt:lpstr>
      <vt:lpstr>Arial Narrow</vt:lpstr>
      <vt:lpstr>Calibri</vt:lpstr>
      <vt:lpstr>Freestyle Script</vt:lpstr>
      <vt:lpstr>Lucida Calligraphy</vt:lpstr>
      <vt:lpstr>地平線</vt:lpstr>
      <vt:lpstr>韓國首爾的旅行</vt:lpstr>
      <vt:lpstr>PowerPoint 簡報</vt:lpstr>
      <vt:lpstr>PowerPoint 簡報</vt:lpstr>
      <vt:lpstr>研究動機</vt:lpstr>
      <vt:lpstr>研究問題</vt:lpstr>
      <vt:lpstr>研究方法</vt:lpstr>
      <vt:lpstr>研究內容:</vt:lpstr>
      <vt:lpstr>韓國首爾的景點</vt:lpstr>
      <vt:lpstr>韓國首爾的景點</vt:lpstr>
      <vt:lpstr>韓國首爾的景點</vt:lpstr>
      <vt:lpstr>韓國首爾的美食</vt:lpstr>
      <vt:lpstr>韓國首爾的美食</vt:lpstr>
      <vt:lpstr>韓國首爾的美食</vt:lpstr>
      <vt:lpstr>韓國首爾的紀念品</vt:lpstr>
      <vt:lpstr>心得</vt:lpstr>
      <vt:lpstr>研究結果</vt:lpstr>
      <vt:lpstr>影片介紹</vt:lpstr>
      <vt:lpstr>OK!OK!今天就報告到這裡，那我們下次再見囉!</vt:lpstr>
      <vt:lpstr>         </vt:lpstr>
      <vt:lpstr>PowerPoint 簡報</vt:lpstr>
      <vt:lpstr>有獎徵答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韓國首爾的旅行</dc:title>
  <dc:creator>user</dc:creator>
  <cp:lastModifiedBy>user</cp:lastModifiedBy>
  <cp:revision>108</cp:revision>
  <dcterms:created xsi:type="dcterms:W3CDTF">2018-09-20T05:30:00Z</dcterms:created>
  <dcterms:modified xsi:type="dcterms:W3CDTF">2018-12-11T05:27:14Z</dcterms:modified>
</cp:coreProperties>
</file>