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91" r:id="rId4"/>
    <p:sldId id="306" r:id="rId5"/>
    <p:sldId id="310" r:id="rId6"/>
    <p:sldId id="288" r:id="rId7"/>
    <p:sldId id="261" r:id="rId8"/>
    <p:sldId id="304" r:id="rId9"/>
    <p:sldId id="278" r:id="rId10"/>
    <p:sldId id="301" r:id="rId11"/>
    <p:sldId id="309" r:id="rId12"/>
    <p:sldId id="305" r:id="rId13"/>
    <p:sldId id="308" r:id="rId14"/>
    <p:sldId id="307" r:id="rId15"/>
    <p:sldId id="292" r:id="rId16"/>
    <p:sldId id="259" r:id="rId1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9933FF"/>
    <a:srgbClr val="CC00FF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19CFDAF-BA1E-4F38-8240-ACA41CAA1F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F0A6D2E-3DBD-46A5-9F16-8A8CF1D69E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9ECDD52-4DB4-4A3D-AAE4-79997BD33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278DB-58B3-4865-92D5-90B8E888913E}" type="datetimeFigureOut">
              <a:rPr lang="zh-TW" altLang="en-US" smtClean="0"/>
              <a:t>2021/10/3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8B07539-005D-46E3-945C-1B8324A51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49DF24B-D8CB-461B-BBC1-75E6D0B10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65DE3-1C76-4161-95E1-781AE3F2D8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9760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47351A-3576-41CE-A49C-FC5AD6FFA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41940ED-241B-4ABC-9B50-C0E7CF2F2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0961A13-8E47-4D3F-ADE6-CF3FE670F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278DB-58B3-4865-92D5-90B8E888913E}" type="datetimeFigureOut">
              <a:rPr lang="zh-TW" altLang="en-US" smtClean="0"/>
              <a:t>2021/10/3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1F837A0-A325-4754-9ECB-05E981404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061A314-7582-4834-9D6C-7594959E7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65DE3-1C76-4161-95E1-781AE3F2D8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1597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13B31F82-CE30-4F97-A352-EF81B9A1CB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BEFBBFB-00EA-4636-9457-05330E283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C97E1E2-FB51-4B7C-B8BC-BF0A93191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278DB-58B3-4865-92D5-90B8E888913E}" type="datetimeFigureOut">
              <a:rPr lang="zh-TW" altLang="en-US" smtClean="0"/>
              <a:t>2021/10/3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DDB5C37-21F7-452A-8C17-D862B8659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DCD7215-ED22-4689-B341-BE6A3B8CA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65DE3-1C76-4161-95E1-781AE3F2D8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3517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40084E-B4F4-4C33-A1E2-025AC681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456C715-3A2D-4326-AF7A-555D63EB4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61498C3-B990-46E7-A3BD-4FD5E4BB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278DB-58B3-4865-92D5-90B8E888913E}" type="datetimeFigureOut">
              <a:rPr lang="zh-TW" altLang="en-US" smtClean="0"/>
              <a:t>2021/10/3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80C42E6-FAAE-4F04-805E-04CE32497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241BF20-5928-4CA9-84FA-9921B4B8F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65DE3-1C76-4161-95E1-781AE3F2D8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2653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8B1F9B-CC29-4E27-AB59-AC2076A96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F3755D5-3FF2-4D63-A862-FDF21C93C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A7E2848-C085-4255-9E88-0A20456D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278DB-58B3-4865-92D5-90B8E888913E}" type="datetimeFigureOut">
              <a:rPr lang="zh-TW" altLang="en-US" smtClean="0"/>
              <a:t>2021/10/3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FFCD41D-A13F-44B2-A0E8-5C44AC2B1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3DBA209-EEC9-464E-93FA-CC8CF1F7E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65DE3-1C76-4161-95E1-781AE3F2D8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1288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6C28F41-7027-46CD-9EB4-0D6741F3D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65B6CF7-8BFA-4809-A9B4-FF8DD33D8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9DD8121-962D-44E5-97F0-45AAE08C3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96DC5CF-7886-4272-8BD0-98E1DDE58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278DB-58B3-4865-92D5-90B8E888913E}" type="datetimeFigureOut">
              <a:rPr lang="zh-TW" altLang="en-US" smtClean="0"/>
              <a:t>2021/10/3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5550DCE-4220-42CD-8476-3DFF043C6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0A15B5C-1E79-4921-96BD-D22133224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65DE3-1C76-4161-95E1-781AE3F2D8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5813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7786D4-ABE7-4653-8CB2-DE3628BB7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2DB62E3-B0EF-4FA8-8673-781653264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480349E-439B-4A45-8A59-34F37771BF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DFFD1A1-D18F-4896-8180-2EB83D4631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A1C84EC-E324-4CCE-84ED-FE8F44DA1E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9F886A72-A935-4E88-832B-08D050E9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278DB-58B3-4865-92D5-90B8E888913E}" type="datetimeFigureOut">
              <a:rPr lang="zh-TW" altLang="en-US" smtClean="0"/>
              <a:t>2021/10/3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5857D0F4-FEDB-44A9-B249-CC5E09C27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8415AF2-0D81-4008-8A7B-9C10A979D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65DE3-1C76-4161-95E1-781AE3F2D8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4284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B376F8-9BA8-4AED-BA74-D9C883E7E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0B3C5BE-0012-40A1-A5A2-1C52480A7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278DB-58B3-4865-92D5-90B8E888913E}" type="datetimeFigureOut">
              <a:rPr lang="zh-TW" altLang="en-US" smtClean="0"/>
              <a:t>2021/10/3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6E4BA68-001A-4712-A6C0-4F23FED5A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370C82B-4D64-466D-927B-60CF8A946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65DE3-1C76-4161-95E1-781AE3F2D8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4608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5BCA0785-DBAA-4C71-9EBF-6EB1F62C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278DB-58B3-4865-92D5-90B8E888913E}" type="datetimeFigureOut">
              <a:rPr lang="zh-TW" altLang="en-US" smtClean="0"/>
              <a:t>2021/10/3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5BB0998D-1628-42A9-8A46-FF86FD589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2D5EE79-4024-4142-9AC9-361FE2731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65DE3-1C76-4161-95E1-781AE3F2D8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3418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6B6E23-FCF3-40F7-B962-F6B20343E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36FAEC3-2E15-48D4-9B08-C2B7ACFDE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122F48E-A624-4F3E-83CB-0E9225C809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A19F487-FA6E-4515-B40B-EA45B1302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278DB-58B3-4865-92D5-90B8E888913E}" type="datetimeFigureOut">
              <a:rPr lang="zh-TW" altLang="en-US" smtClean="0"/>
              <a:t>2021/10/3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201289F-459A-41DA-9524-4C7D23021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AE44E49-1F15-4834-A6A4-A79316B94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65DE3-1C76-4161-95E1-781AE3F2D8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5957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8DB1BC-35DC-4F7D-854A-DA62EA3CA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4324097B-9276-49E5-A096-66A570AFF0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65935E1-C692-4144-9792-C4A1665771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E9F46C8-53C5-4F98-AB1F-71B88051B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278DB-58B3-4865-92D5-90B8E888913E}" type="datetimeFigureOut">
              <a:rPr lang="zh-TW" altLang="en-US" smtClean="0"/>
              <a:t>2021/10/3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99A50C7-B4F8-49DE-9D64-D89E57392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1DD0C4E-5DD9-4D82-A456-F6B850132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65DE3-1C76-4161-95E1-781AE3F2D8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2115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91B83E3F-606D-4B88-8CA4-293AD5FB5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9B2C4C2-8BB3-4DBB-991A-B96E9ADA9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4DFA951-1203-4D9E-8CAD-0B9FB883C2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1278DB-58B3-4865-92D5-90B8E888913E}" type="datetimeFigureOut">
              <a:rPr lang="zh-TW" altLang="en-US" smtClean="0"/>
              <a:t>2021/10/3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43D37AC-F9E5-4AAB-B43A-4E870582E9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8921E31-F9B2-4173-936F-3F8BD6F699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65DE3-1C76-4161-95E1-781AE3F2D8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400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D256A99-AB78-4BEC-857A-64064EBE5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4" y="0"/>
            <a:ext cx="10288354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DB4B6D4-3B10-4494-B869-06805678C0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7360" y="1110436"/>
            <a:ext cx="8717280" cy="1700350"/>
          </a:xfrm>
        </p:spPr>
        <p:txBody>
          <a:bodyPr>
            <a:normAutofit fontScale="90000"/>
          </a:bodyPr>
          <a:lstStyle/>
          <a:p>
            <a:r>
              <a:rPr lang="zh-TW" altLang="en-US" b="1" dirty="0"/>
              <a:t>攝影構圖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CF4C6DB-C5B8-447E-857C-AD0CD848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0674" y="5621572"/>
            <a:ext cx="2488759" cy="970058"/>
          </a:xfrm>
        </p:spPr>
        <p:txBody>
          <a:bodyPr>
            <a:normAutofit/>
          </a:bodyPr>
          <a:lstStyle/>
          <a:p>
            <a:r>
              <a:rPr lang="en-US" altLang="zh-TW" b="1" dirty="0"/>
              <a:t>2021/10/04</a:t>
            </a:r>
          </a:p>
          <a:p>
            <a:r>
              <a:rPr lang="zh-TW" altLang="en-US" b="1" dirty="0"/>
              <a:t>吳焄雯</a:t>
            </a:r>
          </a:p>
        </p:txBody>
      </p:sp>
    </p:spTree>
    <p:extLst>
      <p:ext uri="{BB962C8B-B14F-4D97-AF65-F5344CB8AC3E}">
        <p14:creationId xmlns:p14="http://schemas.microsoft.com/office/powerpoint/2010/main" val="4147681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43177"/>
            <a:ext cx="5181600" cy="2916234"/>
          </a:xfr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9720"/>
            <a:ext cx="5181600" cy="3443147"/>
          </a:xfrm>
        </p:spPr>
      </p:pic>
    </p:spTree>
    <p:extLst>
      <p:ext uri="{BB962C8B-B14F-4D97-AF65-F5344CB8AC3E}">
        <p14:creationId xmlns:p14="http://schemas.microsoft.com/office/powerpoint/2010/main" val="3934909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A09C16-15E5-4899-8583-7364E9ECF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0541806-E950-4C29-BB8E-D847576A0C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BF8CF85-3037-4F2F-871B-1FD2AE4017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4" name="內容版面配置區 13">
            <a:extLst>
              <a:ext uri="{FF2B5EF4-FFF2-40B4-BE49-F238E27FC236}">
                <a16:creationId xmlns:a16="http://schemas.microsoft.com/office/drawing/2014/main" id="{55C78531-4938-4943-A46F-A8B900896E4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20061"/>
            <a:ext cx="5183188" cy="3454615"/>
          </a:xfrm>
        </p:spPr>
      </p:pic>
      <p:pic>
        <p:nvPicPr>
          <p:cNvPr id="12" name="內容版面配置區 11">
            <a:extLst>
              <a:ext uri="{FF2B5EF4-FFF2-40B4-BE49-F238E27FC236}">
                <a16:creationId xmlns:a16="http://schemas.microsoft.com/office/drawing/2014/main" id="{69986040-8D0F-4D81-8C8D-4679C51F38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634823"/>
            <a:ext cx="5157787" cy="3425092"/>
          </a:xfrm>
        </p:spPr>
      </p:pic>
    </p:spTree>
    <p:extLst>
      <p:ext uri="{BB962C8B-B14F-4D97-AF65-F5344CB8AC3E}">
        <p14:creationId xmlns:p14="http://schemas.microsoft.com/office/powerpoint/2010/main" val="2163440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538380"/>
            <a:ext cx="10515600" cy="1325563"/>
          </a:xfrm>
        </p:spPr>
        <p:txBody>
          <a:bodyPr>
            <a:normAutofit/>
          </a:bodyPr>
          <a:lstStyle/>
          <a:p>
            <a:br>
              <a:rPr lang="en-US" altLang="zh-TW" dirty="0"/>
            </a:br>
            <a:endParaRPr lang="zh-TW" altLang="en-US" sz="3100" dirty="0"/>
          </a:p>
        </p:txBody>
      </p:sp>
      <p:pic>
        <p:nvPicPr>
          <p:cNvPr id="12" name="內容版面配置區 11">
            <a:extLst>
              <a:ext uri="{FF2B5EF4-FFF2-40B4-BE49-F238E27FC236}">
                <a16:creationId xmlns:a16="http://schemas.microsoft.com/office/drawing/2014/main" id="{08C1328E-27F1-4C9F-A453-CAC6760508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094"/>
            <a:ext cx="5181600" cy="3454400"/>
          </a:xfrm>
        </p:spPr>
      </p:pic>
      <p:pic>
        <p:nvPicPr>
          <p:cNvPr id="10" name="內容版面配置區 7">
            <a:extLst>
              <a:ext uri="{FF2B5EF4-FFF2-40B4-BE49-F238E27FC236}">
                <a16:creationId xmlns:a16="http://schemas.microsoft.com/office/drawing/2014/main" id="{9173145E-FF23-47BD-B93D-66CD0FDD82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5326"/>
            <a:ext cx="5181600" cy="3451936"/>
          </a:xfrm>
        </p:spPr>
      </p:pic>
    </p:spTree>
    <p:extLst>
      <p:ext uri="{BB962C8B-B14F-4D97-AF65-F5344CB8AC3E}">
        <p14:creationId xmlns:p14="http://schemas.microsoft.com/office/powerpoint/2010/main" val="2516420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C73AD5-434F-43CC-84F1-2AEC21C67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b="1" dirty="0">
              <a:solidFill>
                <a:srgbClr val="9933FF"/>
              </a:solidFill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4619A29-8828-42D9-9748-90977CF69B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D191AAB2-2905-4A4E-9915-2C40256418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628526"/>
            <a:ext cx="5157787" cy="3437685"/>
          </a:xfrm>
        </p:spPr>
      </p:pic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9F7C3E6-8CA8-491F-9000-05AC24DB45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41DFC29E-E7E1-440A-B68D-D2BCB1FDBB2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20061"/>
            <a:ext cx="5183188" cy="3454615"/>
          </a:xfrm>
        </p:spPr>
      </p:pic>
    </p:spTree>
    <p:extLst>
      <p:ext uri="{BB962C8B-B14F-4D97-AF65-F5344CB8AC3E}">
        <p14:creationId xmlns:p14="http://schemas.microsoft.com/office/powerpoint/2010/main" val="2588444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ED4FB8-3F28-4ECF-A991-34242FA6B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8700" y="365126"/>
            <a:ext cx="9835100" cy="493616"/>
          </a:xfrm>
        </p:spPr>
        <p:txBody>
          <a:bodyPr>
            <a:normAutofit fontScale="90000"/>
          </a:bodyPr>
          <a:lstStyle/>
          <a:p>
            <a:br>
              <a:rPr lang="en-US" altLang="zh-TW" sz="2800" dirty="0">
                <a:solidFill>
                  <a:srgbClr val="9933FF"/>
                </a:solidFill>
              </a:rPr>
            </a:br>
            <a:r>
              <a:rPr lang="zh-TW" altLang="en-US" sz="4900" b="1" dirty="0">
                <a:solidFill>
                  <a:srgbClr val="9933FF"/>
                </a:solidFill>
              </a:rPr>
              <a:t>多角度</a:t>
            </a:r>
            <a:r>
              <a:rPr lang="zh-TW" altLang="en-US" sz="4900" b="1" dirty="0">
                <a:solidFill>
                  <a:srgbClr val="9933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、多種焦段拍攝</a:t>
            </a:r>
            <a:endParaRPr lang="zh-TW" altLang="en-US" sz="4900" b="1" dirty="0">
              <a:solidFill>
                <a:srgbClr val="9933FF"/>
              </a:solidFill>
            </a:endParaRP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A77D1FC7-7005-4C0F-8174-41F16AEB66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00" y="1200305"/>
            <a:ext cx="4355754" cy="4966692"/>
          </a:xfrm>
        </p:spPr>
      </p:pic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A15ABC80-685F-44D0-91DC-51E5EF1636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390" y="1200305"/>
            <a:ext cx="3403816" cy="4951006"/>
          </a:xfr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A9D0B6E7-9212-4BA3-8786-E09E18E19D13}"/>
              </a:ext>
            </a:extLst>
          </p:cNvPr>
          <p:cNvSpPr txBox="1"/>
          <p:nvPr/>
        </p:nvSpPr>
        <p:spPr>
          <a:xfrm>
            <a:off x="1606164" y="6277727"/>
            <a:ext cx="60946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/>
              <a:t>敬愛的林錫銘老師的作品</a:t>
            </a:r>
          </a:p>
        </p:txBody>
      </p:sp>
    </p:spTree>
    <p:extLst>
      <p:ext uri="{BB962C8B-B14F-4D97-AF65-F5344CB8AC3E}">
        <p14:creationId xmlns:p14="http://schemas.microsoft.com/office/powerpoint/2010/main" val="4058148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D09BB1F-30A2-4269-9439-076ABC7E6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556" y="365125"/>
            <a:ext cx="9485243" cy="1325563"/>
          </a:xfrm>
        </p:spPr>
        <p:txBody>
          <a:bodyPr/>
          <a:lstStyle/>
          <a:p>
            <a:r>
              <a:rPr lang="zh-TW" altLang="en-US" b="1" dirty="0">
                <a:solidFill>
                  <a:srgbClr val="9933FF"/>
                </a:solidFill>
              </a:rPr>
              <a:t>掌握要點 發揮所長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73F5A87-084B-4598-A4CC-5DEAF184C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9388" y="1825625"/>
            <a:ext cx="9294412" cy="4351338"/>
          </a:xfrm>
        </p:spPr>
        <p:txBody>
          <a:bodyPr>
            <a:normAutofit lnSpcReduction="10000"/>
          </a:bodyPr>
          <a:lstStyle/>
          <a:p>
            <a:r>
              <a:rPr lang="zh-TW" altLang="en-US" dirty="0"/>
              <a:t>場景全都錄  或正中要處</a:t>
            </a:r>
            <a:endParaRPr lang="en-US" altLang="zh-TW" dirty="0"/>
          </a:p>
          <a:p>
            <a:r>
              <a:rPr lang="zh-TW" altLang="en-US" dirty="0">
                <a:solidFill>
                  <a:srgbClr val="FF0000"/>
                </a:solidFill>
              </a:rPr>
              <a:t>主題與背景  掌握關鍵處</a:t>
            </a:r>
            <a:endParaRPr lang="en-US" altLang="zh-TW" dirty="0">
              <a:solidFill>
                <a:srgbClr val="FF0000"/>
              </a:solidFill>
            </a:endParaRPr>
          </a:p>
          <a:p>
            <a:r>
              <a:rPr lang="zh-TW" altLang="en-US" dirty="0"/>
              <a:t>動態與靜態  交互兩相宜</a:t>
            </a:r>
            <a:endParaRPr lang="en-US" altLang="zh-TW" dirty="0"/>
          </a:p>
          <a:p>
            <a:r>
              <a:rPr lang="zh-TW" altLang="en-US" dirty="0">
                <a:solidFill>
                  <a:srgbClr val="FF0000"/>
                </a:solidFill>
              </a:rPr>
              <a:t>所見及所拍  心靈交感處</a:t>
            </a:r>
            <a:endParaRPr lang="en-US" altLang="zh-TW" dirty="0">
              <a:solidFill>
                <a:srgbClr val="FF0000"/>
              </a:solidFill>
            </a:endParaRPr>
          </a:p>
          <a:p>
            <a:r>
              <a:rPr lang="zh-TW" altLang="en-US" dirty="0"/>
              <a:t>捕捉一瞬間  感動成永恆</a:t>
            </a:r>
            <a:endParaRPr lang="en-US" altLang="zh-TW" dirty="0"/>
          </a:p>
          <a:p>
            <a:r>
              <a:rPr lang="zh-TW" altLang="en-US" dirty="0">
                <a:solidFill>
                  <a:srgbClr val="FF0000"/>
                </a:solidFill>
              </a:rPr>
              <a:t>黃金比構圖  掌握美麗處</a:t>
            </a:r>
            <a:endParaRPr lang="en-US" altLang="zh-TW" dirty="0">
              <a:solidFill>
                <a:srgbClr val="FF0000"/>
              </a:solidFill>
            </a:endParaRPr>
          </a:p>
          <a:p>
            <a:r>
              <a:rPr lang="zh-TW" altLang="en-US" dirty="0"/>
              <a:t>影子說故事  捉住感動處</a:t>
            </a:r>
            <a:endParaRPr lang="en-US" altLang="zh-TW" dirty="0"/>
          </a:p>
          <a:p>
            <a:r>
              <a:rPr lang="zh-TW" altLang="en-US" dirty="0">
                <a:solidFill>
                  <a:srgbClr val="FF0000"/>
                </a:solidFill>
              </a:rPr>
              <a:t>好光在晨昏  夕陽無限好</a:t>
            </a:r>
            <a:endParaRPr lang="en-US" altLang="zh-TW" dirty="0">
              <a:solidFill>
                <a:srgbClr val="FF0000"/>
              </a:solidFill>
            </a:endParaRPr>
          </a:p>
          <a:p>
            <a:r>
              <a:rPr lang="zh-TW" altLang="en-US" dirty="0"/>
              <a:t>掌握會心處  俯拾皆是美</a:t>
            </a:r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96988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338248"/>
            <a:ext cx="8229600" cy="1368412"/>
          </a:xfrm>
        </p:spPr>
        <p:txBody>
          <a:bodyPr/>
          <a:lstStyle/>
          <a:p>
            <a:r>
              <a:rPr lang="zh-TW" altLang="en-US" b="1" dirty="0">
                <a:solidFill>
                  <a:srgbClr val="9933FF"/>
                </a:solidFill>
              </a:rPr>
              <a:t>取景概要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81200" y="2000241"/>
            <a:ext cx="8229600" cy="4125923"/>
          </a:xfrm>
        </p:spPr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</a:rPr>
              <a:t>主題   </a:t>
            </a:r>
            <a:r>
              <a:rPr lang="zh-TW" altLang="en-US" dirty="0">
                <a:solidFill>
                  <a:srgbClr val="00B050"/>
                </a:solidFill>
              </a:rPr>
              <a:t>尋找焦點</a:t>
            </a:r>
            <a:endParaRPr lang="en-US" altLang="zh-TW" dirty="0">
              <a:solidFill>
                <a:srgbClr val="00B050"/>
              </a:solidFill>
            </a:endParaRPr>
          </a:p>
          <a:p>
            <a:endParaRPr lang="en-US" altLang="zh-TW" dirty="0">
              <a:solidFill>
                <a:srgbClr val="00B050"/>
              </a:solidFill>
            </a:endParaRPr>
          </a:p>
          <a:p>
            <a:r>
              <a:rPr lang="zh-TW" altLang="en-US" dirty="0">
                <a:solidFill>
                  <a:srgbClr val="FF0000"/>
                </a:solidFill>
              </a:rPr>
              <a:t>背景   </a:t>
            </a:r>
            <a:r>
              <a:rPr lang="zh-TW" altLang="en-US" dirty="0">
                <a:solidFill>
                  <a:srgbClr val="00B050"/>
                </a:solidFill>
              </a:rPr>
              <a:t>去除多餘的人事物</a:t>
            </a:r>
            <a:endParaRPr lang="en-US" altLang="zh-TW" dirty="0">
              <a:solidFill>
                <a:srgbClr val="00B050"/>
              </a:solidFill>
            </a:endParaRPr>
          </a:p>
          <a:p>
            <a:endParaRPr lang="en-US" altLang="zh-TW" dirty="0">
              <a:solidFill>
                <a:srgbClr val="00B050"/>
              </a:solidFill>
            </a:endParaRPr>
          </a:p>
          <a:p>
            <a:r>
              <a:rPr lang="zh-TW" altLang="en-US" dirty="0">
                <a:solidFill>
                  <a:srgbClr val="FF0000"/>
                </a:solidFill>
              </a:rPr>
              <a:t>黃金構圖法   </a:t>
            </a:r>
            <a:r>
              <a:rPr lang="zh-TW" altLang="en-US" dirty="0">
                <a:solidFill>
                  <a:srgbClr val="00B050"/>
                </a:solidFill>
              </a:rPr>
              <a:t>井字構圖</a:t>
            </a:r>
            <a:endParaRPr lang="en-US" altLang="zh-TW" dirty="0">
              <a:solidFill>
                <a:srgbClr val="00B050"/>
              </a:solidFill>
            </a:endParaRPr>
          </a:p>
          <a:p>
            <a:endParaRPr lang="en-US" altLang="zh-TW" dirty="0">
              <a:solidFill>
                <a:srgbClr val="00B050"/>
              </a:solidFill>
            </a:endParaRPr>
          </a:p>
          <a:p>
            <a:endParaRPr lang="zh-TW" alt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694917-B26C-4641-BCB8-E1FCB4F99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868" y="325369"/>
            <a:ext cx="10025932" cy="1325563"/>
          </a:xfrm>
        </p:spPr>
        <p:txBody>
          <a:bodyPr/>
          <a:lstStyle/>
          <a:p>
            <a:r>
              <a:rPr lang="zh-TW" altLang="en-US" b="1" dirty="0">
                <a:solidFill>
                  <a:srgbClr val="9933FF"/>
                </a:solidFill>
              </a:rPr>
              <a:t>溫馨提醒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34DED7D-41E4-402F-8056-2BCE5147C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7868" y="1825625"/>
            <a:ext cx="10025932" cy="4351338"/>
          </a:xfrm>
        </p:spPr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</a:rPr>
              <a:t>相機帶套手腕                  </a:t>
            </a:r>
            <a:r>
              <a:rPr lang="zh-TW" altLang="en-US" dirty="0">
                <a:solidFill>
                  <a:srgbClr val="00B050"/>
                </a:solidFill>
              </a:rPr>
              <a:t>安全</a:t>
            </a:r>
            <a:endParaRPr lang="en-US" altLang="zh-TW" dirty="0">
              <a:solidFill>
                <a:srgbClr val="00B050"/>
              </a:solidFill>
            </a:endParaRPr>
          </a:p>
          <a:p>
            <a:endParaRPr lang="en-US" altLang="zh-TW" dirty="0">
              <a:solidFill>
                <a:srgbClr val="00B050"/>
              </a:solidFill>
            </a:endParaRPr>
          </a:p>
          <a:p>
            <a:r>
              <a:rPr lang="zh-TW" altLang="en-US" dirty="0">
                <a:solidFill>
                  <a:srgbClr val="FF0000"/>
                </a:solidFill>
              </a:rPr>
              <a:t>三七步</a:t>
            </a:r>
            <a:r>
              <a:rPr lang="zh-TW" altLang="en-US" dirty="0"/>
              <a:t>                               </a:t>
            </a:r>
            <a:r>
              <a:rPr lang="zh-TW" altLang="en-US" dirty="0">
                <a:solidFill>
                  <a:srgbClr val="00B050"/>
                </a:solidFill>
              </a:rPr>
              <a:t>穩定</a:t>
            </a:r>
            <a:endParaRPr lang="en-US" altLang="zh-TW" dirty="0">
              <a:solidFill>
                <a:srgbClr val="00B050"/>
              </a:solidFill>
            </a:endParaRPr>
          </a:p>
          <a:p>
            <a:endParaRPr lang="en-US" altLang="zh-TW" dirty="0">
              <a:solidFill>
                <a:srgbClr val="00B050"/>
              </a:solidFill>
            </a:endParaRPr>
          </a:p>
          <a:p>
            <a:r>
              <a:rPr lang="en-US" altLang="zh-TW" dirty="0">
                <a:solidFill>
                  <a:srgbClr val="FF0000"/>
                </a:solidFill>
              </a:rPr>
              <a:t>P</a:t>
            </a:r>
            <a:r>
              <a:rPr lang="zh-TW" altLang="en-US" dirty="0">
                <a:solidFill>
                  <a:srgbClr val="FF0000"/>
                </a:solidFill>
              </a:rPr>
              <a:t>模式                                 </a:t>
            </a:r>
            <a:r>
              <a:rPr lang="zh-TW" altLang="en-US" dirty="0">
                <a:solidFill>
                  <a:srgbClr val="00B050"/>
                </a:solidFill>
              </a:rPr>
              <a:t>控制閃光燈、曝光補償</a:t>
            </a:r>
            <a:endParaRPr lang="en-US" altLang="zh-TW" dirty="0">
              <a:solidFill>
                <a:srgbClr val="00B050"/>
              </a:solidFill>
            </a:endParaRPr>
          </a:p>
          <a:p>
            <a:endParaRPr lang="en-US" altLang="zh-TW" dirty="0">
              <a:solidFill>
                <a:srgbClr val="00B050"/>
              </a:solidFill>
            </a:endParaRPr>
          </a:p>
          <a:p>
            <a:r>
              <a:rPr lang="zh-TW" altLang="en-US" dirty="0">
                <a:solidFill>
                  <a:srgbClr val="FF0000"/>
                </a:solidFill>
              </a:rPr>
              <a:t>善用</a:t>
            </a:r>
            <a:r>
              <a:rPr lang="en-US" altLang="zh-TW" dirty="0">
                <a:solidFill>
                  <a:srgbClr val="FF0000"/>
                </a:solidFill>
              </a:rPr>
              <a:t>Zoom in/Zoom out</a:t>
            </a:r>
            <a:r>
              <a:rPr lang="zh-TW" altLang="en-US" dirty="0">
                <a:solidFill>
                  <a:srgbClr val="FF0000"/>
                </a:solidFill>
              </a:rPr>
              <a:t>拉近拉遠</a:t>
            </a:r>
            <a:r>
              <a:rPr lang="zh-TW" altLang="en-US" dirty="0"/>
              <a:t>      </a:t>
            </a:r>
            <a:r>
              <a:rPr lang="zh-TW" altLang="en-US" dirty="0">
                <a:solidFill>
                  <a:srgbClr val="00B050"/>
                </a:solidFill>
              </a:rPr>
              <a:t>構圖</a:t>
            </a:r>
          </a:p>
        </p:txBody>
      </p:sp>
    </p:spTree>
    <p:extLst>
      <p:ext uri="{BB962C8B-B14F-4D97-AF65-F5344CB8AC3E}">
        <p14:creationId xmlns:p14="http://schemas.microsoft.com/office/powerpoint/2010/main" val="4235463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F66360-7851-4FD0-9012-AB65B3A85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4" y="365125"/>
            <a:ext cx="10232666" cy="1325563"/>
          </a:xfrm>
        </p:spPr>
        <p:txBody>
          <a:bodyPr/>
          <a:lstStyle/>
          <a:p>
            <a:r>
              <a:rPr lang="zh-TW" altLang="en-US" b="1" dirty="0">
                <a:solidFill>
                  <a:srgbClr val="9933FF"/>
                </a:solidFill>
              </a:rPr>
              <a:t>攝影時穩定相機小訣竅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61848B8-3AD1-4A3F-A600-15F61D327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550" y="1825625"/>
            <a:ext cx="1013725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zh-TW" altLang="en-US" dirty="0">
                <a:solidFill>
                  <a:srgbClr val="FF0000"/>
                </a:solidFill>
              </a:rPr>
              <a:t>三七步</a:t>
            </a:r>
            <a:r>
              <a:rPr lang="zh-TW" altLang="en-US" dirty="0"/>
              <a:t>                                          </a:t>
            </a:r>
            <a:r>
              <a:rPr lang="en-US" altLang="zh-TW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〈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轉側身，減少被攻擊面</a:t>
            </a:r>
            <a:r>
              <a:rPr lang="en-US" altLang="zh-TW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〉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>
                <a:solidFill>
                  <a:srgbClr val="FF0000"/>
                </a:solidFill>
              </a:rPr>
              <a:t>手托相機                                     </a:t>
            </a:r>
            <a:r>
              <a:rPr lang="en-US" altLang="zh-TW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〈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穩定機身</a:t>
            </a:r>
            <a:r>
              <a:rPr lang="en-US" altLang="zh-TW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〉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>
                <a:solidFill>
                  <a:srgbClr val="FF0000"/>
                </a:solidFill>
              </a:rPr>
              <a:t>雙臂輕夾緊</a:t>
            </a:r>
            <a:r>
              <a:rPr lang="zh-TW" altLang="en-US" dirty="0"/>
              <a:t>                                 </a:t>
            </a:r>
            <a:r>
              <a:rPr lang="en-US" altLang="zh-TW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〈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人機一體</a:t>
            </a:r>
            <a:r>
              <a:rPr lang="en-US" altLang="zh-TW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〉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>
                <a:solidFill>
                  <a:srgbClr val="FF0000"/>
                </a:solidFill>
              </a:rPr>
              <a:t>瞄準</a:t>
            </a:r>
            <a:r>
              <a:rPr lang="zh-TW" altLang="en-US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、半按快門                     </a:t>
            </a:r>
            <a:r>
              <a:rPr lang="en-US" altLang="zh-TW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〈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對焦、測光、構圖</a:t>
            </a:r>
            <a:r>
              <a:rPr lang="en-US" altLang="zh-TW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〉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暫停呼吸一秒鐘                     </a:t>
            </a:r>
            <a:r>
              <a:rPr lang="en-US" altLang="zh-TW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〈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準備擊發、避免震動</a:t>
            </a:r>
            <a:r>
              <a:rPr lang="en-US" altLang="zh-TW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〉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再輕按下最後一半快門          </a:t>
            </a:r>
            <a:r>
              <a:rPr lang="en-US" altLang="zh-TW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〈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曝光</a:t>
            </a:r>
            <a:r>
              <a:rPr lang="en-US" altLang="zh-TW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〉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    </a:t>
            </a:r>
            <a:endParaRPr lang="en-US" altLang="zh-TW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手指不要馬上離開快門按紐  </a:t>
            </a:r>
            <a:r>
              <a:rPr lang="en-US" altLang="zh-TW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〈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確定曝光過程不震動</a:t>
            </a:r>
            <a:r>
              <a:rPr lang="en-US" altLang="zh-TW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〉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40921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D1E678-C352-4D9F-ABBE-23DFA1B7A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136" y="365125"/>
            <a:ext cx="9906663" cy="1325563"/>
          </a:xfrm>
        </p:spPr>
        <p:txBody>
          <a:bodyPr/>
          <a:lstStyle/>
          <a:p>
            <a:r>
              <a:rPr lang="zh-TW" altLang="en-US" b="1" dirty="0">
                <a:solidFill>
                  <a:srgbClr val="9933FF"/>
                </a:solidFill>
              </a:rPr>
              <a:t>基本構圖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94BA90E-3741-49C9-902C-DCD9582FD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3526" y="1825625"/>
            <a:ext cx="9970273" cy="4351338"/>
          </a:xfrm>
        </p:spPr>
        <p:txBody>
          <a:bodyPr>
            <a:normAutofit/>
          </a:bodyPr>
          <a:lstStyle/>
          <a:p>
            <a:r>
              <a:rPr lang="zh-TW" altLang="zh-TW" sz="32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三分法</a:t>
            </a:r>
            <a:endParaRPr lang="en-US" altLang="zh-TW" sz="32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32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(</a:t>
            </a:r>
            <a:r>
              <a:rPr lang="zh-TW" altLang="en-US" sz="32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黃金構圖法</a:t>
            </a:r>
            <a:r>
              <a:rPr lang="en-US" altLang="zh-TW" sz="32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en-US" altLang="zh-TW" sz="32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(</a:t>
            </a:r>
            <a:r>
              <a:rPr lang="zh-TW" altLang="en-US" sz="32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井字構圖法</a:t>
            </a:r>
            <a:r>
              <a:rPr lang="en-US" altLang="zh-TW" sz="32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endParaRPr lang="en-US" altLang="zh-TW" sz="32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zh-TW" altLang="zh-TW" sz="32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對稱法</a:t>
            </a:r>
            <a:endParaRPr lang="en-US" altLang="zh-TW" sz="32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32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zh-TW" altLang="zh-TW" sz="32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對角線法</a:t>
            </a:r>
            <a:endParaRPr lang="zh-TW" altLang="en-US" sz="32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7CB17D5-70DF-4CF7-8888-F944562785C4}"/>
              </a:ext>
            </a:extLst>
          </p:cNvPr>
          <p:cNvPicPr/>
          <p:nvPr/>
        </p:nvPicPr>
        <p:blipFill rotWithShape="1">
          <a:blip r:embed="rId2"/>
          <a:srcRect l="31302" t="17551" r="20902" b="23803"/>
          <a:stretch/>
        </p:blipFill>
        <p:spPr bwMode="auto">
          <a:xfrm>
            <a:off x="4667416" y="1825624"/>
            <a:ext cx="3371353" cy="28417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06500353-3ED6-4380-AA62-16470F77E988}"/>
              </a:ext>
            </a:extLst>
          </p:cNvPr>
          <p:cNvSpPr txBox="1"/>
          <p:nvPr/>
        </p:nvSpPr>
        <p:spPr>
          <a:xfrm>
            <a:off x="8921363" y="3131886"/>
            <a:ext cx="2323227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zh-TW" altLang="en-US" sz="3200" dirty="0">
                <a:solidFill>
                  <a:srgbClr val="00B050"/>
                </a:solidFill>
              </a:rPr>
              <a:t>空間感</a:t>
            </a:r>
            <a:endParaRPr lang="en-US" altLang="zh-TW" sz="3200" dirty="0">
              <a:solidFill>
                <a:srgbClr val="00B050"/>
              </a:solidFill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zh-TW" altLang="en-US" sz="3200" dirty="0">
                <a:solidFill>
                  <a:srgbClr val="00B050"/>
                </a:solidFill>
              </a:rPr>
              <a:t>視覺感</a:t>
            </a:r>
            <a:endParaRPr lang="en-US" altLang="zh-TW" sz="3200" dirty="0">
              <a:solidFill>
                <a:srgbClr val="00B050"/>
              </a:solidFill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zh-TW" altLang="en-US" sz="2400" dirty="0">
                <a:solidFill>
                  <a:srgbClr val="00B050"/>
                </a:solidFill>
              </a:rPr>
              <a:t>       延伸性</a:t>
            </a:r>
            <a:endParaRPr lang="en-US" altLang="zh-TW" sz="2400" dirty="0">
              <a:solidFill>
                <a:srgbClr val="00B050"/>
              </a:solidFill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zh-TW" altLang="en-US" sz="2400" dirty="0">
                <a:solidFill>
                  <a:srgbClr val="00B050"/>
                </a:solidFill>
              </a:rPr>
              <a:t>       引導性</a:t>
            </a:r>
          </a:p>
        </p:txBody>
      </p:sp>
    </p:spTree>
    <p:extLst>
      <p:ext uri="{BB962C8B-B14F-4D97-AF65-F5344CB8AC3E}">
        <p14:creationId xmlns:p14="http://schemas.microsoft.com/office/powerpoint/2010/main" val="3437302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內容版面配置區 4">
            <a:extLst>
              <a:ext uri="{FF2B5EF4-FFF2-40B4-BE49-F238E27FC236}">
                <a16:creationId xmlns:a16="http://schemas.microsoft.com/office/drawing/2014/main" id="{44C97811-18B6-446E-89D9-86C7D3C727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41" y="2244438"/>
            <a:ext cx="6167805" cy="4113520"/>
          </a:xfr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黃金構圖法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idx="4294967295"/>
          </p:nvPr>
        </p:nvSpPr>
        <p:spPr>
          <a:xfrm>
            <a:off x="1304014" y="1535113"/>
            <a:ext cx="6400800" cy="639762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dirty="0">
                <a:solidFill>
                  <a:srgbClr val="FF0000"/>
                </a:solidFill>
              </a:rPr>
              <a:t>井字構圖  </a:t>
            </a:r>
            <a:r>
              <a:rPr lang="zh-TW" altLang="en-US" dirty="0">
                <a:solidFill>
                  <a:srgbClr val="00B050"/>
                </a:solidFill>
              </a:rPr>
              <a:t>焦點放在</a:t>
            </a:r>
            <a:r>
              <a:rPr lang="zh-TW" altLang="en-US" dirty="0">
                <a:solidFill>
                  <a:srgbClr val="FF0000"/>
                </a:solidFill>
              </a:rPr>
              <a:t>四個</a:t>
            </a:r>
            <a:r>
              <a:rPr lang="zh-TW" altLang="en-US" dirty="0">
                <a:solidFill>
                  <a:srgbClr val="00B050"/>
                </a:solidFill>
              </a:rPr>
              <a:t>交叉點上</a:t>
            </a:r>
            <a:endParaRPr lang="en-US" altLang="zh-TW" dirty="0">
              <a:solidFill>
                <a:srgbClr val="00B050"/>
              </a:solidFill>
            </a:endParaRPr>
          </a:p>
        </p:txBody>
      </p:sp>
      <p:cxnSp>
        <p:nvCxnSpPr>
          <p:cNvPr id="12" name="直線接點 11"/>
          <p:cNvCxnSpPr/>
          <p:nvPr/>
        </p:nvCxnSpPr>
        <p:spPr>
          <a:xfrm>
            <a:off x="3095604" y="3571876"/>
            <a:ext cx="600079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3238480" y="4857760"/>
            <a:ext cx="592935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 rot="16200000" flipH="1">
            <a:off x="3131323" y="4250537"/>
            <a:ext cx="4143404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 rot="16200000" flipH="1">
            <a:off x="5131587" y="4250537"/>
            <a:ext cx="4143404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流程圖: 接點 20"/>
          <p:cNvSpPr/>
          <p:nvPr/>
        </p:nvSpPr>
        <p:spPr>
          <a:xfrm>
            <a:off x="5095868" y="3500438"/>
            <a:ext cx="214314" cy="17144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2817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758E051C-15F1-4D28-80CC-36448E51E4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769" y="2214553"/>
            <a:ext cx="6215107" cy="4143404"/>
          </a:xfr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黃金構圖法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idx="4294967295"/>
          </p:nvPr>
        </p:nvSpPr>
        <p:spPr>
          <a:xfrm>
            <a:off x="1216550" y="1535113"/>
            <a:ext cx="6488264" cy="639762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dirty="0">
                <a:solidFill>
                  <a:srgbClr val="FF0000"/>
                </a:solidFill>
              </a:rPr>
              <a:t>井字構圖     </a:t>
            </a:r>
            <a:r>
              <a:rPr lang="zh-TW" altLang="en-US" dirty="0">
                <a:solidFill>
                  <a:srgbClr val="00B050"/>
                </a:solidFill>
              </a:rPr>
              <a:t>焦點放在</a:t>
            </a:r>
            <a:r>
              <a:rPr lang="zh-TW" altLang="en-US" dirty="0">
                <a:solidFill>
                  <a:srgbClr val="FF0000"/>
                </a:solidFill>
              </a:rPr>
              <a:t>四個</a:t>
            </a:r>
            <a:r>
              <a:rPr lang="zh-TW" altLang="en-US" dirty="0">
                <a:solidFill>
                  <a:srgbClr val="00B050"/>
                </a:solidFill>
              </a:rPr>
              <a:t>交叉點上</a:t>
            </a:r>
            <a:endParaRPr lang="en-US" altLang="zh-TW" dirty="0">
              <a:solidFill>
                <a:srgbClr val="00B050"/>
              </a:solidFill>
            </a:endParaRPr>
          </a:p>
        </p:txBody>
      </p:sp>
      <p:cxnSp>
        <p:nvCxnSpPr>
          <p:cNvPr id="12" name="直線接點 11"/>
          <p:cNvCxnSpPr/>
          <p:nvPr/>
        </p:nvCxnSpPr>
        <p:spPr>
          <a:xfrm>
            <a:off x="3095604" y="3571876"/>
            <a:ext cx="600079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3238480" y="4857760"/>
            <a:ext cx="592935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 rot="16200000" flipH="1">
            <a:off x="3131323" y="4250537"/>
            <a:ext cx="4143404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 rot="16200000" flipH="1">
            <a:off x="5131587" y="4250537"/>
            <a:ext cx="4143404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流程圖: 接點 20"/>
          <p:cNvSpPr/>
          <p:nvPr/>
        </p:nvSpPr>
        <p:spPr>
          <a:xfrm>
            <a:off x="5095868" y="3500438"/>
            <a:ext cx="214314" cy="17144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9466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3551" y="971471"/>
            <a:ext cx="10515600" cy="928892"/>
          </a:xfrm>
        </p:spPr>
        <p:txBody>
          <a:bodyPr>
            <a:normAutofit fontScale="90000"/>
          </a:bodyPr>
          <a:lstStyle/>
          <a:p>
            <a:br>
              <a:rPr lang="en-US" altLang="zh-TW" dirty="0"/>
            </a:br>
            <a:br>
              <a:rPr lang="en-US" altLang="zh-TW" dirty="0"/>
            </a:br>
            <a:r>
              <a:rPr lang="zh-TW" altLang="en-US" sz="2700" dirty="0"/>
              <a:t>若想強調極具特色的地景，地景可以保留較多的比例，</a:t>
            </a:r>
            <a:br>
              <a:rPr lang="en-US" altLang="zh-TW" sz="2700" dirty="0"/>
            </a:br>
            <a:r>
              <a:rPr lang="zh-TW" altLang="en-US" sz="2700" dirty="0"/>
              <a:t> 讓地景佔</a:t>
            </a:r>
            <a:r>
              <a:rPr lang="en-US" altLang="zh-TW" sz="2700" dirty="0"/>
              <a:t>2/3</a:t>
            </a:r>
            <a:r>
              <a:rPr lang="zh-TW" altLang="en-US" sz="2700" dirty="0"/>
              <a:t>，遠景佔</a:t>
            </a:r>
            <a:r>
              <a:rPr lang="en-US" altLang="zh-TW" sz="2700" dirty="0"/>
              <a:t>1/3</a:t>
            </a:r>
            <a:r>
              <a:rPr lang="zh-TW" altLang="en-US" sz="2700" dirty="0"/>
              <a:t>。</a:t>
            </a:r>
            <a:br>
              <a:rPr lang="en-US" altLang="zh-TW" sz="2700" dirty="0"/>
            </a:br>
            <a:endParaRPr lang="zh-TW" altLang="en-US" sz="2700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F7D00EBE-32C9-4FD1-B0CD-A0CE4EFCBE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51" y="2547304"/>
            <a:ext cx="5181600" cy="3454079"/>
          </a:xfrm>
        </p:spPr>
      </p:pic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34ECC288-CD2A-48EE-ACEB-ADADB7770A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47304"/>
            <a:ext cx="5181600" cy="3454729"/>
          </a:xfrm>
        </p:spPr>
      </p:pic>
    </p:spTree>
    <p:extLst>
      <p:ext uri="{BB962C8B-B14F-4D97-AF65-F5344CB8AC3E}">
        <p14:creationId xmlns:p14="http://schemas.microsoft.com/office/powerpoint/2010/main" val="3954007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348" y="2381834"/>
            <a:ext cx="6611329" cy="4393195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288348" y="811032"/>
            <a:ext cx="10033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400" b="1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若是想強調天空雲彩及天空開闊感，天空可以保留較多的比例，</a:t>
            </a:r>
            <a:endParaRPr lang="en-US" altLang="zh-TW" sz="2400" b="1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zh-TW" altLang="zh-TW" sz="2400" b="1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讓天空佔</a:t>
            </a:r>
            <a:r>
              <a:rPr lang="en-US" altLang="zh-TW" sz="2400" b="1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2/3</a:t>
            </a:r>
            <a:r>
              <a:rPr lang="zh-TW" altLang="zh-TW" sz="2400" b="1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，地景佔</a:t>
            </a:r>
            <a:r>
              <a:rPr lang="en-US" altLang="zh-TW" sz="2400" b="1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1/3</a:t>
            </a:r>
            <a:r>
              <a:rPr lang="zh-TW" altLang="zh-TW" sz="2400" b="1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。</a:t>
            </a:r>
            <a:endParaRPr lang="zh-TW" altLang="zh-TW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937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6" name="內容版面配置區 15">
            <a:extLst>
              <a:ext uri="{FF2B5EF4-FFF2-40B4-BE49-F238E27FC236}">
                <a16:creationId xmlns:a16="http://schemas.microsoft.com/office/drawing/2014/main" id="{73236EF3-0C87-41F8-8D5B-51936265D6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72200" y="2058357"/>
            <a:ext cx="5181600" cy="3885874"/>
          </a:xfrm>
          <a:prstGeom prst="rect">
            <a:avLst/>
          </a:prstGeom>
        </p:spPr>
      </p:pic>
      <p:sp>
        <p:nvSpPr>
          <p:cNvPr id="23" name="內容版面配置區 22">
            <a:extLst>
              <a:ext uri="{FF2B5EF4-FFF2-40B4-BE49-F238E27FC236}">
                <a16:creationId xmlns:a16="http://schemas.microsoft.com/office/drawing/2014/main" id="{87A4251C-5538-40AF-BF2D-8DA7F2D4101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11">
            <a:extLst>
              <a:ext uri="{FF2B5EF4-FFF2-40B4-BE49-F238E27FC236}">
                <a16:creationId xmlns:a16="http://schemas.microsoft.com/office/drawing/2014/main" id="{96B1A2ED-3435-4ACA-9392-28DBC9A0D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59718"/>
            <a:ext cx="5181600" cy="388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5569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587</TotalTime>
  <Words>327</Words>
  <Application>Microsoft Office PowerPoint</Application>
  <PresentationFormat>寬螢幕</PresentationFormat>
  <Paragraphs>57</Paragraphs>
  <Slides>16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1" baseType="lpstr">
      <vt:lpstr>新細明體</vt:lpstr>
      <vt:lpstr>Arial</vt:lpstr>
      <vt:lpstr>Calibri</vt:lpstr>
      <vt:lpstr>Calibri Light</vt:lpstr>
      <vt:lpstr>Office 佈景主題</vt:lpstr>
      <vt:lpstr>攝影構圖 </vt:lpstr>
      <vt:lpstr>溫馨提醒</vt:lpstr>
      <vt:lpstr>攝影時穩定相機小訣竅</vt:lpstr>
      <vt:lpstr>基本構圖</vt:lpstr>
      <vt:lpstr>黃金構圖法</vt:lpstr>
      <vt:lpstr>黃金構圖法</vt:lpstr>
      <vt:lpstr>  若想強調極具特色的地景，地景可以保留較多的比例，  讓地景佔2/3，遠景佔1/3。 </vt:lpstr>
      <vt:lpstr>PowerPoint 簡報</vt:lpstr>
      <vt:lpstr>PowerPoint 簡報</vt:lpstr>
      <vt:lpstr>PowerPoint 簡報</vt:lpstr>
      <vt:lpstr>PowerPoint 簡報</vt:lpstr>
      <vt:lpstr> </vt:lpstr>
      <vt:lpstr>PowerPoint 簡報</vt:lpstr>
      <vt:lpstr> 多角度、多種焦段拍攝</vt:lpstr>
      <vt:lpstr>掌握要點 發揮所長</vt:lpstr>
      <vt:lpstr>取景概要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攝影構圖 </dc:title>
  <dc:creator>hsunwen wu</dc:creator>
  <cp:lastModifiedBy>hsunwen wu</cp:lastModifiedBy>
  <cp:revision>23</cp:revision>
  <dcterms:created xsi:type="dcterms:W3CDTF">2021-10-02T00:04:35Z</dcterms:created>
  <dcterms:modified xsi:type="dcterms:W3CDTF">2021-10-03T03:47:20Z</dcterms:modified>
</cp:coreProperties>
</file>