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353" autoAdjust="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465-6B6F-4819-BEB1-93439386D101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D2CD-7D7E-431E-9EAB-E5D04F3A7C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1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465-6B6F-4819-BEB1-93439386D101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D2CD-7D7E-431E-9EAB-E5D04F3A7C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32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465-6B6F-4819-BEB1-93439386D101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D2CD-7D7E-431E-9EAB-E5D04F3A7C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97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465-6B6F-4819-BEB1-93439386D101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D2CD-7D7E-431E-9EAB-E5D04F3A7CD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6133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465-6B6F-4819-BEB1-93439386D101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D2CD-7D7E-431E-9EAB-E5D04F3A7C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411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465-6B6F-4819-BEB1-93439386D101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D2CD-7D7E-431E-9EAB-E5D04F3A7C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932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465-6B6F-4819-BEB1-93439386D101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D2CD-7D7E-431E-9EAB-E5D04F3A7C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27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465-6B6F-4819-BEB1-93439386D101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D2CD-7D7E-431E-9EAB-E5D04F3A7C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419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465-6B6F-4819-BEB1-93439386D101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D2CD-7D7E-431E-9EAB-E5D04F3A7C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55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465-6B6F-4819-BEB1-93439386D101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D2CD-7D7E-431E-9EAB-E5D04F3A7C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45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465-6B6F-4819-BEB1-93439386D101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D2CD-7D7E-431E-9EAB-E5D04F3A7C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33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465-6B6F-4819-BEB1-93439386D101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D2CD-7D7E-431E-9EAB-E5D04F3A7C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08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465-6B6F-4819-BEB1-93439386D101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D2CD-7D7E-431E-9EAB-E5D04F3A7C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68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465-6B6F-4819-BEB1-93439386D101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D2CD-7D7E-431E-9EAB-E5D04F3A7C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83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465-6B6F-4819-BEB1-93439386D101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D2CD-7D7E-431E-9EAB-E5D04F3A7C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092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465-6B6F-4819-BEB1-93439386D101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D2CD-7D7E-431E-9EAB-E5D04F3A7C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01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465-6B6F-4819-BEB1-93439386D101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D2CD-7D7E-431E-9EAB-E5D04F3A7C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66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C1465-6B6F-4819-BEB1-93439386D101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CD2CD-7D7E-431E-9EAB-E5D04F3A7C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403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NBA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s://zh.wikipedia.org/wiki/%E7%BE%8E%E5%9C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NBA%E9%81%B8%E7%A7%80%E7%8B%80%E5%85%83" TargetMode="External"/><Relationship Id="rId5" Type="http://schemas.openxmlformats.org/officeDocument/2006/relationships/hyperlink" Target="https://zh.wikipedia.org/wiki/2011%E5%B9%B4NBA%E9%80%89%E7%A7%80" TargetMode="External"/><Relationship Id="rId4" Type="http://schemas.openxmlformats.org/officeDocument/2006/relationships/hyperlink" Target="https://zh.wikipedia.org/wiki/%E6%B3%A2%E5%A3%AB%E9%A0%93%E5%A1%9E%E7%88%BE%E6%8F%90%E5%85%8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NBA%E6%80%BB%E5%86%A0%E5%86%9B" TargetMode="External"/><Relationship Id="rId2" Type="http://schemas.openxmlformats.org/officeDocument/2006/relationships/hyperlink" Target="https://zh.wikipedia.org/wiki/%E9%87%91%E5%B7%9E%E5%8B%87%E5%A3%A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4%BC%91%E5%A3%AB%E9%A0%93%E7%81%AB%E7%AE%AD" TargetMode="External"/><Relationship Id="rId2" Type="http://schemas.openxmlformats.org/officeDocument/2006/relationships/hyperlink" Target="https://zh.wikipedia.org/wiki/N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s://zh.wikipedia.org/wiki/%E4%B8%89%E5%88%86%E7%90%8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NBA%E6%80%BB%E5%86%A0%E5%86%9B" TargetMode="External"/><Relationship Id="rId3" Type="http://schemas.openxmlformats.org/officeDocument/2006/relationships/hyperlink" Target="https://zh.wikipedia.org/wiki/%E8%A5%BF%E9%9B%85%E5%9B%BE%E8%B6%85%E9%9F%B3%E9%80%9F" TargetMode="External"/><Relationship Id="rId7" Type="http://schemas.openxmlformats.org/officeDocument/2006/relationships/hyperlink" Target="https://zh.wikipedia.org/wiki/%E9%87%91%E5%B7%9E%E5%8B%87%E5%A3%AB" TargetMode="External"/><Relationship Id="rId2" Type="http://schemas.openxmlformats.org/officeDocument/2006/relationships/hyperlink" Target="https://zh.wikipedia.org/wiki/2007%E5%B9%B4NBA%E9%80%89%E7%A7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2016-17_NBA%E8%B5%9B%E5%AD%A3" TargetMode="External"/><Relationship Id="rId5" Type="http://schemas.openxmlformats.org/officeDocument/2006/relationships/hyperlink" Target="https://zh.wikipedia.org/wiki/NBA%E5%8E%86%E5%B1%8A%E5%BE%97%E5%88%86%E7%8E%8B" TargetMode="External"/><Relationship Id="rId10" Type="http://schemas.openxmlformats.org/officeDocument/2006/relationships/image" Target="../media/image8.jpg"/><Relationship Id="rId4" Type="http://schemas.openxmlformats.org/officeDocument/2006/relationships/hyperlink" Target="https://zh.wikipedia.org/wiki/NBA%E6%9C%80%E4%BD%B3%E6%96%B0%E7%A7%80" TargetMode="External"/><Relationship Id="rId9" Type="http://schemas.openxmlformats.org/officeDocument/2006/relationships/hyperlink" Target="https://zh.wikipedia.org/wiki/NBA%E6%80%BB%E5%86%B3%E8%B5%9B%E6%9C%80%E6%9C%89%E4%BB%B7%E5%80%BC%E7%90%83%E5%91%9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6%8E%A2%E8%8A%B1" TargetMode="External"/><Relationship Id="rId2" Type="http://schemas.openxmlformats.org/officeDocument/2006/relationships/hyperlink" Target="https://zh.wikipedia.org/wiki/NBA%E9%80%89%E7%A7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s://zh.wikipedia.org/wiki/NBA%E6%80%BB%E5%86%A0%E5%86%9B" TargetMode="External"/><Relationship Id="rId4" Type="http://schemas.openxmlformats.org/officeDocument/2006/relationships/hyperlink" Target="https://zh.wikipedia.org/wiki/%E8%8A%9D%E5%8A%A0%E5%93%A5%E5%85%AC%E7%89%9B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llxGjoZdy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556008"/>
            <a:ext cx="9144000" cy="1272792"/>
          </a:xfrm>
        </p:spPr>
        <p:txBody>
          <a:bodyPr>
            <a:normAutofit/>
          </a:bodyPr>
          <a:lstStyle/>
          <a:p>
            <a:r>
              <a:rPr lang="en-US" altLang="zh-TW" sz="8000" dirty="0" smtClean="0">
                <a:solidFill>
                  <a:srgbClr val="FF0000"/>
                </a:solidFill>
              </a:rPr>
              <a:t>NBA</a:t>
            </a:r>
            <a:r>
              <a:rPr lang="zh-TW" altLang="en-US" sz="8000" dirty="0" smtClean="0">
                <a:solidFill>
                  <a:srgbClr val="FF0000"/>
                </a:solidFill>
              </a:rPr>
              <a:t>的五大球星</a:t>
            </a:r>
            <a:endParaRPr lang="zh-TW" altLang="en-US" sz="8000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61697" y="2312906"/>
            <a:ext cx="10184524" cy="1786128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組長</a:t>
            </a:r>
            <a:r>
              <a:rPr lang="en-US" altLang="zh-TW" sz="5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r>
              <a:rPr lang="zh-TW" alt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葉俊佑 組員</a:t>
            </a:r>
            <a:r>
              <a:rPr lang="en-US" altLang="zh-TW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r>
              <a:rPr lang="zh-TW" alt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周澔澄  李季洋 王子誠 黃苙倫</a:t>
            </a:r>
            <a:endParaRPr lang="zh-TW" altLang="en-US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676400" y="127413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8000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6" y="4379858"/>
            <a:ext cx="3665446" cy="200813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033" y="3482865"/>
            <a:ext cx="2430518" cy="283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7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以上就是我們這組的報告</a:t>
            </a:r>
            <a:endParaRPr lang="zh-TW" altLang="en-US" sz="6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9299" y="2111829"/>
            <a:ext cx="10353762" cy="369513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zh-TW" altLang="en-US" sz="5400" dirty="0" smtClean="0">
                <a:solidFill>
                  <a:srgbClr val="FFFF00"/>
                </a:solidFill>
              </a:rPr>
              <a:t>希望經過我們的介紹，可以讓大家更了解這些球星。</a:t>
            </a:r>
            <a:r>
              <a:rPr lang="en-US" altLang="zh-TW" sz="5400" dirty="0" smtClean="0">
                <a:solidFill>
                  <a:srgbClr val="FFFF00"/>
                </a:solidFill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</a:rPr>
            </a:br>
            <a:r>
              <a:rPr lang="en-US" altLang="zh-TW" sz="5400" dirty="0" smtClean="0">
                <a:solidFill>
                  <a:srgbClr val="FFFF00"/>
                </a:solidFill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</a:rPr>
            </a:br>
            <a:r>
              <a:rPr lang="en-US" altLang="zh-TW" sz="3200" dirty="0" smtClean="0">
                <a:solidFill>
                  <a:srgbClr val="FFFF00"/>
                </a:solidFill>
              </a:rPr>
              <a:t/>
            </a:r>
            <a:br>
              <a:rPr lang="en-US" altLang="zh-TW" sz="3200" dirty="0" smtClean="0">
                <a:solidFill>
                  <a:srgbClr val="FFFF00"/>
                </a:solidFill>
              </a:rPr>
            </a:br>
            <a:endParaRPr lang="en-US" altLang="zh-TW" sz="3200" dirty="0" smtClean="0">
              <a:solidFill>
                <a:srgbClr val="FFFF00"/>
              </a:solidFill>
            </a:endParaRPr>
          </a:p>
          <a:p>
            <a:pPr lvl="1"/>
            <a:endParaRPr lang="zh-TW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52648" y="1181099"/>
            <a:ext cx="7191704" cy="1325563"/>
          </a:xfrm>
        </p:spPr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研究動機</a:t>
            </a:r>
            <a:endParaRPr lang="zh-TW" altLang="en-US" sz="7200" dirty="0">
              <a:solidFill>
                <a:srgbClr val="FF0000"/>
              </a:solidFill>
              <a:latin typeface="華康采風體W3" panose="03000309000000000000" pitchFamily="65" charset="-120"/>
              <a:ea typeface="華康采風體W3" panose="030003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48103" y="2506662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我們想要做</a:t>
            </a:r>
            <a:r>
              <a:rPr lang="en-US" altLang="zh-TW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NBA</a:t>
            </a:r>
            <a:r>
              <a:rPr lang="zh-TW" alt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的五大球星</a:t>
            </a:r>
            <a:r>
              <a:rPr lang="en-US" altLang="zh-TW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,</a:t>
            </a:r>
            <a:r>
              <a:rPr lang="zh-TW" alt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是因為我們喜歡打籃球</a:t>
            </a:r>
            <a:r>
              <a:rPr lang="en-US" altLang="zh-TW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,</a:t>
            </a:r>
            <a:r>
              <a:rPr lang="zh-TW" alt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我們想要讓大家認識</a:t>
            </a:r>
            <a:r>
              <a:rPr lang="en-US" altLang="zh-TW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NBA,</a:t>
            </a:r>
            <a:r>
              <a:rPr lang="zh-TW" alt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所以才會想出這次的主題</a:t>
            </a:r>
            <a:r>
              <a:rPr lang="en-US" altLang="zh-TW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,</a:t>
            </a:r>
            <a:r>
              <a:rPr lang="zh-TW" alt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希望藉由這次的報告</a:t>
            </a:r>
            <a:r>
              <a:rPr lang="en-US" altLang="zh-TW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,</a:t>
            </a:r>
            <a:r>
              <a:rPr lang="zh-TW" alt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能讓大家更認識籃球</a:t>
            </a:r>
            <a:r>
              <a:rPr lang="zh-TW" alt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。</a:t>
            </a:r>
            <a:endParaRPr lang="zh-TW" altLang="en-US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0" y="259605"/>
            <a:ext cx="3260671" cy="18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7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62318" y="263610"/>
            <a:ext cx="9001462" cy="963827"/>
          </a:xfrm>
        </p:spPr>
        <p:txBody>
          <a:bodyPr>
            <a:noAutofit/>
          </a:bodyPr>
          <a:lstStyle/>
          <a:p>
            <a:r>
              <a:rPr lang="zh-TW" altLang="en-US" sz="6600" dirty="0" smtClean="0"/>
              <a:t>研究問</a:t>
            </a:r>
            <a:r>
              <a:rPr lang="zh-TW" altLang="en-US" sz="6600" dirty="0"/>
              <a:t>題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6373" y="1400432"/>
            <a:ext cx="9001462" cy="4893276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rgbClr val="00B05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想知道那些球星的球風</a:t>
            </a:r>
            <a:r>
              <a:rPr lang="en-US" altLang="zh-TW" sz="5400" dirty="0" smtClean="0">
                <a:solidFill>
                  <a:srgbClr val="00B05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,</a:t>
            </a:r>
            <a:r>
              <a:rPr lang="zh-TW" altLang="en-US" sz="5400" dirty="0" smtClean="0">
                <a:solidFill>
                  <a:srgbClr val="00B05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興趣</a:t>
            </a:r>
            <a:r>
              <a:rPr lang="en-US" altLang="zh-TW" sz="5400" dirty="0" smtClean="0">
                <a:solidFill>
                  <a:srgbClr val="00B05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,</a:t>
            </a:r>
            <a:r>
              <a:rPr lang="zh-TW" altLang="en-US" sz="5400" dirty="0" smtClean="0">
                <a:solidFill>
                  <a:srgbClr val="00B05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位置</a:t>
            </a:r>
            <a:r>
              <a:rPr lang="en-US" altLang="zh-TW" sz="5400" dirty="0" smtClean="0">
                <a:solidFill>
                  <a:srgbClr val="00B05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,</a:t>
            </a:r>
            <a:r>
              <a:rPr lang="zh-TW" altLang="en-US" sz="5400" dirty="0" smtClean="0">
                <a:solidFill>
                  <a:srgbClr val="00B05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隊伍</a:t>
            </a:r>
            <a:endParaRPr lang="en-US" altLang="zh-TW" sz="5400" dirty="0" smtClean="0">
              <a:solidFill>
                <a:srgbClr val="00B050"/>
              </a:solidFill>
              <a:latin typeface="華康新綜藝體W5" panose="040B0509000000000000" pitchFamily="81" charset="-120"/>
              <a:ea typeface="華康新綜藝體W5" panose="040B0509000000000000" pitchFamily="81" charset="-120"/>
            </a:endParaRPr>
          </a:p>
          <a:p>
            <a:r>
              <a:rPr lang="zh-TW" altLang="en-US" sz="6600" dirty="0" smtClean="0">
                <a:solidFill>
                  <a:srgbClr val="00B05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資料來源</a:t>
            </a:r>
            <a:endParaRPr lang="en-US" altLang="zh-TW" sz="6600" dirty="0" smtClean="0">
              <a:solidFill>
                <a:srgbClr val="00B050"/>
              </a:solidFill>
              <a:latin typeface="華康新綜藝體W5" panose="040B0509000000000000" pitchFamily="81" charset="-120"/>
              <a:ea typeface="華康新綜藝體W5" panose="040B0509000000000000" pitchFamily="81" charset="-120"/>
            </a:endParaRPr>
          </a:p>
          <a:p>
            <a:r>
              <a:rPr lang="zh-TW" altLang="en-US" sz="5400" dirty="0" smtClean="0">
                <a:solidFill>
                  <a:srgbClr val="00B05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上網搜尋</a:t>
            </a:r>
            <a:r>
              <a:rPr lang="en-US" altLang="zh-TW" sz="5400" dirty="0" smtClean="0">
                <a:solidFill>
                  <a:srgbClr val="00B05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,</a:t>
            </a:r>
            <a:r>
              <a:rPr lang="zh-TW" altLang="en-US" sz="5400" dirty="0" smtClean="0">
                <a:solidFill>
                  <a:srgbClr val="00B050"/>
                </a:solidFill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相關書籍</a:t>
            </a:r>
            <a:endParaRPr lang="zh-TW" altLang="en-US" sz="5400" dirty="0">
              <a:solidFill>
                <a:srgbClr val="00B050"/>
              </a:solidFill>
              <a:latin typeface="華康新綜藝體W5" panose="040B0509000000000000" pitchFamily="81" charset="-120"/>
              <a:ea typeface="華康新綜藝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54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solidFill>
                  <a:srgbClr val="FFFF00"/>
                </a:solidFill>
              </a:rPr>
              <a:t>Kyrie </a:t>
            </a:r>
            <a:r>
              <a:rPr lang="en-US" altLang="zh-TW" sz="6000" dirty="0" err="1" smtClean="0">
                <a:solidFill>
                  <a:srgbClr val="FFFF00"/>
                </a:solidFill>
              </a:rPr>
              <a:t>irving</a:t>
            </a:r>
            <a:endParaRPr lang="zh-TW" altLang="en-US" sz="60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凱里</a:t>
            </a:r>
            <a:r>
              <a:rPr lang="en-US" altLang="zh-TW" sz="3200" b="1" dirty="0" smtClean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·</a:t>
            </a:r>
            <a:r>
              <a:rPr lang="zh-TW" altLang="en-US" sz="3200" b="1" dirty="0" smtClean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厄</a:t>
            </a:r>
            <a:r>
              <a:rPr lang="zh-TW" altLang="en-US" sz="3200" b="1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文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（英語：</a:t>
            </a:r>
            <a:r>
              <a:rPr lang="en-US" altLang="zh-TW" sz="3200" b="1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Kyrie </a:t>
            </a:r>
            <a:r>
              <a:rPr lang="en-US" altLang="zh-TW" sz="3200" b="1" dirty="0" smtClean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Irving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，</a:t>
            </a:r>
            <a:r>
              <a:rPr lang="en-US" altLang="zh-TW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1992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年</a:t>
            </a:r>
            <a:r>
              <a:rPr lang="en-US" altLang="zh-TW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3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月</a:t>
            </a:r>
            <a:r>
              <a:rPr lang="en-US" altLang="zh-TW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23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日－）</a:t>
            </a:r>
            <a:r>
              <a:rPr lang="zh-TW" altLang="en-US" sz="3200" dirty="0" smtClean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，為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現役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  <a:hlinkClick r:id="rId2" tooltip="美國"/>
              </a:rPr>
              <a:t>美國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職業籃球運動員，目前效力於</a:t>
            </a:r>
            <a:r>
              <a:rPr lang="en-US" altLang="zh-TW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  <a:hlinkClick r:id="rId3" tooltip="NBA"/>
              </a:rPr>
              <a:t>NBA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聯盟的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  <a:hlinkClick r:id="rId4" tooltip="波士頓塞爾提克"/>
              </a:rPr>
              <a:t>波士頓塞爾提克</a:t>
            </a:r>
            <a:r>
              <a:rPr lang="zh-TW" altLang="en-US" sz="3200" dirty="0" smtClean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。 </a:t>
            </a:r>
            <a:endParaRPr lang="zh-TW" altLang="en-US" sz="3200" dirty="0">
              <a:solidFill>
                <a:srgbClr val="FFC000"/>
              </a:solidFill>
              <a:effectLst/>
              <a:latin typeface="華康新綜藝體W5" panose="040B0509000000000000" pitchFamily="81" charset="-120"/>
              <a:ea typeface="華康新綜藝體W5" panose="040B0509000000000000" pitchFamily="81" charset="-120"/>
            </a:endParaRPr>
          </a:p>
          <a:p>
            <a:r>
              <a:rPr lang="zh-TW" altLang="en-US" sz="3200" dirty="0" smtClean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他是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一名擁有出色控球和單打能力的年輕後衛。 </a:t>
            </a:r>
            <a:r>
              <a:rPr lang="zh-TW" altLang="en-US" sz="3200" dirty="0" smtClean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在</a:t>
            </a:r>
            <a:r>
              <a:rPr lang="en-US" altLang="zh-TW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  <a:hlinkClick r:id="rId5" tooltip="2011年NBA選秀"/>
              </a:rPr>
              <a:t>2011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  <a:hlinkClick r:id="rId5" tooltip="2011年NBA選秀"/>
              </a:rPr>
              <a:t>年</a:t>
            </a:r>
            <a:r>
              <a:rPr lang="en-US" altLang="zh-TW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  <a:hlinkClick r:id="rId5" tooltip="2011年NBA選秀"/>
              </a:rPr>
              <a:t>NBA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  <a:hlinkClick r:id="rId5" tooltip="2011年NBA選秀"/>
              </a:rPr>
              <a:t>選秀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中以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  <a:hlinkClick r:id="rId6" tooltip="NBA選秀狀元"/>
              </a:rPr>
              <a:t>第一順位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被克里夫蘭騎士選中，至今獲得一座</a:t>
            </a:r>
            <a:r>
              <a:rPr lang="en-US" altLang="zh-TW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NBA</a:t>
            </a:r>
            <a:r>
              <a:rPr lang="zh-TW" altLang="en-US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總冠軍</a:t>
            </a:r>
            <a:r>
              <a:rPr lang="zh-TW" altLang="en-US" sz="3200" dirty="0" smtClean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。</a:t>
            </a:r>
            <a:r>
              <a:rPr lang="en-US" altLang="zh-TW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/>
            </a:r>
            <a:br>
              <a:rPr lang="en-US" altLang="zh-TW" sz="3200" dirty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</a:br>
            <a:r>
              <a:rPr lang="zh-TW" altLang="en-US" sz="3200" dirty="0" smtClean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主打位置</a:t>
            </a:r>
            <a:r>
              <a:rPr lang="en-US" altLang="zh-TW" sz="3200" dirty="0" smtClean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:</a:t>
            </a:r>
            <a:r>
              <a:rPr lang="zh-TW" altLang="en-US" sz="3200" dirty="0" smtClean="0">
                <a:solidFill>
                  <a:srgbClr val="FFC000"/>
                </a:solidFill>
                <a:effectLst/>
                <a:latin typeface="華康新綜藝體W5" panose="040B0509000000000000" pitchFamily="81" charset="-120"/>
                <a:ea typeface="華康新綜藝體W5" panose="040B0509000000000000" pitchFamily="81" charset="-120"/>
              </a:rPr>
              <a:t>控球後衛</a:t>
            </a:r>
            <a:endParaRPr lang="zh-TW" altLang="en-US" sz="3200" dirty="0">
              <a:solidFill>
                <a:srgbClr val="FFC000"/>
              </a:solidFill>
              <a:effectLst/>
              <a:latin typeface="華康新綜藝體W5" panose="040B0509000000000000" pitchFamily="81" charset="-120"/>
              <a:ea typeface="華康新綜藝體W5" panose="040B0509000000000000" pitchFamily="81" charset="-120"/>
            </a:endParaRPr>
          </a:p>
          <a:p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8" y="146222"/>
            <a:ext cx="2751437" cy="202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1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800" dirty="0" smtClean="0">
                <a:solidFill>
                  <a:srgbClr val="FFFF00"/>
                </a:solidFill>
              </a:rPr>
              <a:t> </a:t>
            </a:r>
            <a:r>
              <a:rPr lang="en-US" altLang="zh-TW" sz="5400" dirty="0" smtClean="0">
                <a:solidFill>
                  <a:srgbClr val="FFFF00"/>
                </a:solidFill>
              </a:rPr>
              <a:t>Stephen  curry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55972" y="1935921"/>
            <a:ext cx="10172662" cy="4922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史蒂芬</a:t>
            </a:r>
            <a:r>
              <a:rPr lang="en-US" altLang="zh-TW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·</a:t>
            </a:r>
            <a:r>
              <a:rPr lang="zh-TW" alt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柯瑞</a:t>
            </a:r>
            <a:r>
              <a:rPr lang="en-US" altLang="zh-TW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1988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日出生，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美國職業籃球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運動員，自從柯瑞加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入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hlinkClick r:id="rId2" tooltip="金州勇士"/>
              </a:rPr>
              <a:t>金州勇士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後，得到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職業生涯第一座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hlinkClick r:id="rId3" tooltip="NBA總冠軍"/>
              </a:rPr>
              <a:t>總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hlinkClick r:id="rId3" tooltip="NBA總冠軍"/>
              </a:rPr>
              <a:t>冠軍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。柯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瑞也創下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en-US" altLang="zh-TW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NBA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三分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球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的單季紀錄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他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投籃出手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快速且命中率高，擅長擺脫防守進行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投籃，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並創下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很多有關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三分球的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紀錄。</a:t>
            </a:r>
            <a:r>
              <a:rPr lang="en-US" altLang="zh-TW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主打位置</a:t>
            </a:r>
            <a:r>
              <a:rPr lang="en-US" altLang="zh-TW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: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控球後衛</a:t>
            </a:r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10700"/>
            <a:ext cx="2317531" cy="42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4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70370" y="683589"/>
            <a:ext cx="8610438" cy="1326321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rgbClr val="FFFF00"/>
                </a:solidFill>
              </a:rPr>
              <a:t>James </a:t>
            </a:r>
            <a:r>
              <a:rPr lang="en-US" altLang="zh-TW" sz="6600" dirty="0" err="1" smtClean="0">
                <a:solidFill>
                  <a:srgbClr val="FFFF00"/>
                </a:solidFill>
              </a:rPr>
              <a:t>hardan</a:t>
            </a:r>
            <a:endParaRPr lang="zh-TW" altLang="en-US" sz="66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95135" y="2096064"/>
            <a:ext cx="8776623" cy="4095012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effectLst/>
              </a:rPr>
              <a:t>詹姆士</a:t>
            </a:r>
            <a:r>
              <a:rPr lang="en-US" altLang="zh-TW" sz="3600" b="1" dirty="0" smtClean="0">
                <a:solidFill>
                  <a:srgbClr val="FFFF00"/>
                </a:solidFill>
                <a:effectLst/>
              </a:rPr>
              <a:t>.</a:t>
            </a:r>
            <a:r>
              <a:rPr lang="zh-TW" altLang="en-US" sz="3600" b="1" dirty="0" smtClean="0">
                <a:solidFill>
                  <a:srgbClr val="FFFF00"/>
                </a:solidFill>
                <a:effectLst/>
              </a:rPr>
              <a:t>哈登</a:t>
            </a:r>
            <a:r>
              <a:rPr lang="zh-TW" altLang="en-US" sz="3600" dirty="0" smtClean="0">
                <a:solidFill>
                  <a:srgbClr val="FFFF00"/>
                </a:solidFill>
                <a:effectLst/>
              </a:rPr>
              <a:t>（英語：</a:t>
            </a:r>
            <a:r>
              <a:rPr lang="en-US" altLang="zh-TW" sz="3600" b="1" dirty="0" smtClean="0">
                <a:solidFill>
                  <a:srgbClr val="FFFF00"/>
                </a:solidFill>
                <a:effectLst/>
              </a:rPr>
              <a:t>James  Harden </a:t>
            </a:r>
            <a:r>
              <a:rPr lang="zh-TW" altLang="en-US" sz="3600" dirty="0" smtClean="0">
                <a:solidFill>
                  <a:srgbClr val="FFFF00"/>
                </a:solidFill>
                <a:effectLst/>
              </a:rPr>
              <a:t>，</a:t>
            </a:r>
            <a:r>
              <a:rPr lang="en-US" altLang="zh-TW" sz="3600" dirty="0" smtClean="0">
                <a:solidFill>
                  <a:srgbClr val="FFFF00"/>
                </a:solidFill>
                <a:effectLst/>
              </a:rPr>
              <a:t>1989</a:t>
            </a:r>
            <a:r>
              <a:rPr lang="zh-TW" altLang="en-US" sz="3600" dirty="0" smtClean="0">
                <a:solidFill>
                  <a:srgbClr val="FFFF00"/>
                </a:solidFill>
                <a:effectLst/>
              </a:rPr>
              <a:t>年</a:t>
            </a:r>
            <a:r>
              <a:rPr lang="en-US" altLang="zh-TW" sz="3600" dirty="0" smtClean="0">
                <a:solidFill>
                  <a:srgbClr val="FFFF00"/>
                </a:solidFill>
                <a:effectLst/>
              </a:rPr>
              <a:t>8</a:t>
            </a:r>
            <a:r>
              <a:rPr lang="zh-TW" altLang="en-US" sz="3600" dirty="0" smtClean="0">
                <a:solidFill>
                  <a:srgbClr val="FFFF00"/>
                </a:solidFill>
                <a:effectLst/>
              </a:rPr>
              <a:t>月</a:t>
            </a:r>
            <a:r>
              <a:rPr lang="en-US" altLang="zh-TW" sz="3600" dirty="0" smtClean="0">
                <a:solidFill>
                  <a:srgbClr val="FFFF00"/>
                </a:solidFill>
                <a:effectLst/>
              </a:rPr>
              <a:t>26</a:t>
            </a:r>
            <a:r>
              <a:rPr lang="zh-TW" altLang="en-US" sz="3600" dirty="0" smtClean="0">
                <a:solidFill>
                  <a:srgbClr val="FFFF00"/>
                </a:solidFill>
                <a:effectLst/>
              </a:rPr>
              <a:t>日－），目前效力於</a:t>
            </a:r>
            <a:r>
              <a:rPr lang="en-US" altLang="zh-TW" sz="3600" dirty="0" smtClean="0">
                <a:solidFill>
                  <a:srgbClr val="FFFF00"/>
                </a:solidFill>
                <a:effectLst/>
                <a:hlinkClick r:id="rId2" tooltip="NBA"/>
              </a:rPr>
              <a:t>NBA</a:t>
            </a:r>
            <a:r>
              <a:rPr lang="zh-TW" altLang="en-US" sz="3600" dirty="0" smtClean="0">
                <a:solidFill>
                  <a:srgbClr val="FFFF00"/>
                </a:solidFill>
                <a:effectLst/>
              </a:rPr>
              <a:t>聯盟的</a:t>
            </a:r>
            <a:r>
              <a:rPr lang="zh-TW" altLang="en-US" sz="3600" dirty="0" smtClean="0">
                <a:solidFill>
                  <a:srgbClr val="FFFF00"/>
                </a:solidFill>
                <a:effectLst/>
                <a:hlinkClick r:id="rId3" tooltip="休士頓火箭"/>
              </a:rPr>
              <a:t>休士頓火箭</a:t>
            </a:r>
            <a:r>
              <a:rPr lang="zh-TW" altLang="en-US" sz="3600" dirty="0" smtClean="0">
                <a:solidFill>
                  <a:srgbClr val="FFFF00"/>
                </a:solidFill>
                <a:effectLst/>
              </a:rPr>
              <a:t>，從多元的切入腳步、歐洲步上籃、後撤步跳投以及突如其來的</a:t>
            </a:r>
            <a:r>
              <a:rPr lang="zh-TW" altLang="en-US" sz="3600" dirty="0" smtClean="0">
                <a:solidFill>
                  <a:srgbClr val="FFFF00"/>
                </a:solidFill>
                <a:effectLst/>
                <a:hlinkClick r:id="rId4" tooltip="三分球"/>
              </a:rPr>
              <a:t>外線投籃</a:t>
            </a:r>
            <a:r>
              <a:rPr lang="zh-TW" altLang="en-US" sz="3600" dirty="0" smtClean="0">
                <a:solidFill>
                  <a:srgbClr val="FFFF00"/>
                </a:solidFill>
                <a:effectLst/>
              </a:rPr>
              <a:t>都難以防守。</a:t>
            </a:r>
            <a:r>
              <a:rPr lang="en-US" altLang="zh-TW" sz="3600" dirty="0" smtClean="0">
                <a:solidFill>
                  <a:srgbClr val="FFFF00"/>
                </a:solidFill>
              </a:rPr>
              <a:t/>
            </a:r>
            <a:br>
              <a:rPr lang="en-US" altLang="zh-TW" sz="3600" dirty="0" smtClean="0">
                <a:solidFill>
                  <a:srgbClr val="FFFF00"/>
                </a:solidFill>
              </a:rPr>
            </a:br>
            <a:r>
              <a:rPr lang="zh-TW" altLang="en-US" sz="3600" dirty="0" smtClean="0">
                <a:solidFill>
                  <a:srgbClr val="FFFF00"/>
                </a:solidFill>
              </a:rPr>
              <a:t>主打位置</a:t>
            </a:r>
            <a:r>
              <a:rPr lang="en-US" altLang="zh-TW" sz="3600" dirty="0" smtClean="0">
                <a:solidFill>
                  <a:srgbClr val="FFFF00"/>
                </a:solidFill>
              </a:rPr>
              <a:t>:</a:t>
            </a:r>
            <a:r>
              <a:rPr lang="zh-TW" altLang="en-US" sz="3600" dirty="0" smtClean="0">
                <a:solidFill>
                  <a:srgbClr val="FFFF00"/>
                </a:solidFill>
              </a:rPr>
              <a:t>得分後衛</a:t>
            </a:r>
            <a:endParaRPr lang="en-US" altLang="zh-TW" sz="3600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4" y="440307"/>
            <a:ext cx="3339866" cy="597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96497" y="362608"/>
            <a:ext cx="7371059" cy="910152"/>
          </a:xfrm>
        </p:spPr>
        <p:txBody>
          <a:bodyPr>
            <a:normAutofit fontScale="90000"/>
          </a:bodyPr>
          <a:lstStyle/>
          <a:p>
            <a:r>
              <a:rPr lang="en-US" altLang="zh-TW" sz="6600" dirty="0" smtClean="0">
                <a:solidFill>
                  <a:srgbClr val="FFFF00"/>
                </a:solidFill>
              </a:rPr>
              <a:t>KEVIN DURANT</a:t>
            </a:r>
            <a:endParaRPr lang="zh-TW" altLang="en-US" sz="66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87113" y="1272761"/>
            <a:ext cx="7280443" cy="5342108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rgbClr val="FFFF00"/>
                </a:solidFill>
                <a:effectLst/>
              </a:rPr>
              <a:t>凱</a:t>
            </a:r>
            <a:r>
              <a:rPr lang="zh-TW" altLang="en-US" sz="2800" b="1" dirty="0" smtClean="0">
                <a:solidFill>
                  <a:srgbClr val="FFFF00"/>
                </a:solidFill>
                <a:effectLst/>
              </a:rPr>
              <a:t>文</a:t>
            </a:r>
            <a:r>
              <a:rPr lang="en-US" altLang="zh-TW" sz="2800" b="1" dirty="0">
                <a:solidFill>
                  <a:srgbClr val="FFFF00"/>
                </a:solidFill>
                <a:effectLst/>
              </a:rPr>
              <a:t>.</a:t>
            </a:r>
            <a:r>
              <a:rPr lang="zh-TW" altLang="en-US" sz="2800" b="1" dirty="0" smtClean="0">
                <a:solidFill>
                  <a:srgbClr val="FFFF00"/>
                </a:solidFill>
                <a:effectLst/>
              </a:rPr>
              <a:t>杜</a:t>
            </a:r>
            <a:r>
              <a:rPr lang="zh-TW" altLang="en-US" sz="2800" b="1" dirty="0">
                <a:solidFill>
                  <a:srgbClr val="FFFF00"/>
                </a:solidFill>
                <a:effectLst/>
              </a:rPr>
              <a:t>蘭特</a:t>
            </a:r>
            <a:r>
              <a:rPr lang="zh-TW" altLang="en-US" sz="2800" dirty="0">
                <a:solidFill>
                  <a:srgbClr val="FFFF00"/>
                </a:solidFill>
                <a:effectLst/>
              </a:rPr>
              <a:t>（英語：</a:t>
            </a:r>
            <a:r>
              <a:rPr lang="en-US" altLang="zh-TW" sz="2800" b="1" dirty="0" smtClean="0">
                <a:solidFill>
                  <a:srgbClr val="FFFF00"/>
                </a:solidFill>
                <a:effectLst/>
              </a:rPr>
              <a:t>Kevin </a:t>
            </a:r>
            <a:r>
              <a:rPr lang="en-US" altLang="zh-TW" sz="2800" b="1" dirty="0">
                <a:solidFill>
                  <a:srgbClr val="FFFF00"/>
                </a:solidFill>
                <a:effectLst/>
              </a:rPr>
              <a:t>Durant</a:t>
            </a:r>
            <a:r>
              <a:rPr lang="zh-TW" altLang="en-US" sz="2800" dirty="0">
                <a:solidFill>
                  <a:srgbClr val="FFFF00"/>
                </a:solidFill>
                <a:effectLst/>
              </a:rPr>
              <a:t>，</a:t>
            </a:r>
            <a:r>
              <a:rPr lang="en-US" altLang="zh-TW" sz="2800" dirty="0">
                <a:solidFill>
                  <a:srgbClr val="FFFF00"/>
                </a:solidFill>
                <a:effectLst/>
              </a:rPr>
              <a:t>1988</a:t>
            </a:r>
            <a:r>
              <a:rPr lang="zh-TW" altLang="en-US" sz="2800" dirty="0">
                <a:solidFill>
                  <a:srgbClr val="FFFF00"/>
                </a:solidFill>
                <a:effectLst/>
              </a:rPr>
              <a:t>年</a:t>
            </a:r>
            <a:r>
              <a:rPr lang="en-US" altLang="zh-TW" sz="2800" dirty="0">
                <a:solidFill>
                  <a:srgbClr val="FFFF00"/>
                </a:solidFill>
                <a:effectLst/>
              </a:rPr>
              <a:t>9</a:t>
            </a:r>
            <a:r>
              <a:rPr lang="zh-TW" altLang="en-US" sz="2800" dirty="0">
                <a:solidFill>
                  <a:srgbClr val="FFFF00"/>
                </a:solidFill>
                <a:effectLst/>
              </a:rPr>
              <a:t>月</a:t>
            </a:r>
            <a:r>
              <a:rPr lang="en-US" altLang="zh-TW" sz="2800" dirty="0" smtClean="0">
                <a:solidFill>
                  <a:srgbClr val="FFFF00"/>
                </a:solidFill>
                <a:effectLst/>
              </a:rPr>
              <a:t>29</a:t>
            </a:r>
            <a:r>
              <a:rPr lang="zh-TW" altLang="en-US" sz="2800" dirty="0">
                <a:solidFill>
                  <a:srgbClr val="FFFF00"/>
                </a:solidFill>
                <a:effectLst/>
              </a:rPr>
              <a:t>日</a:t>
            </a:r>
            <a:r>
              <a:rPr lang="zh-TW" altLang="en-US" sz="2800" dirty="0" smtClean="0">
                <a:solidFill>
                  <a:srgbClr val="FFFF00"/>
                </a:solidFill>
                <a:effectLst/>
              </a:rPr>
              <a:t> </a:t>
            </a:r>
            <a:endParaRPr lang="zh-TW" altLang="en-US" sz="2800" dirty="0">
              <a:solidFill>
                <a:srgbClr val="FFFF00"/>
              </a:solidFill>
              <a:effectLst/>
            </a:endParaRPr>
          </a:p>
          <a:p>
            <a:r>
              <a:rPr lang="zh-TW" altLang="en-US" sz="2800" dirty="0">
                <a:solidFill>
                  <a:srgbClr val="FFFF00"/>
                </a:solidFill>
                <a:effectLst/>
              </a:rPr>
              <a:t>杜蘭特在</a:t>
            </a:r>
            <a:r>
              <a:rPr lang="en-US" altLang="zh-TW" sz="2800" dirty="0">
                <a:solidFill>
                  <a:srgbClr val="FFFF00"/>
                </a:solidFill>
                <a:effectLst/>
                <a:hlinkClick r:id="rId2" tooltip="2007年NBA選秀"/>
              </a:rPr>
              <a:t>2007</a:t>
            </a:r>
            <a:r>
              <a:rPr lang="zh-TW" altLang="en-US" sz="2800" dirty="0">
                <a:solidFill>
                  <a:srgbClr val="FFFF00"/>
                </a:solidFill>
                <a:effectLst/>
                <a:hlinkClick r:id="rId2" tooltip="2007年NBA選秀"/>
              </a:rPr>
              <a:t>年</a:t>
            </a:r>
            <a:r>
              <a:rPr lang="en-US" altLang="zh-TW" sz="2800" dirty="0">
                <a:solidFill>
                  <a:srgbClr val="FFFF00"/>
                </a:solidFill>
                <a:effectLst/>
                <a:hlinkClick r:id="rId2" tooltip="2007年NBA選秀"/>
              </a:rPr>
              <a:t>NBA</a:t>
            </a:r>
            <a:r>
              <a:rPr lang="zh-TW" altLang="en-US" sz="2800" dirty="0">
                <a:solidFill>
                  <a:srgbClr val="FFFF00"/>
                </a:solidFill>
                <a:effectLst/>
                <a:hlinkClick r:id="rId2" tooltip="2007年NBA選秀"/>
              </a:rPr>
              <a:t>選秀</a:t>
            </a:r>
            <a:r>
              <a:rPr lang="zh-TW" altLang="en-US" sz="2800" dirty="0">
                <a:solidFill>
                  <a:srgbClr val="FFFF00"/>
                </a:solidFill>
                <a:effectLst/>
              </a:rPr>
              <a:t>首輪以第二順位加入了</a:t>
            </a:r>
            <a:r>
              <a:rPr lang="zh-TW" altLang="en-US" sz="2800" dirty="0">
                <a:solidFill>
                  <a:srgbClr val="FFFF00"/>
                </a:solidFill>
                <a:effectLst/>
                <a:hlinkClick r:id="rId3" tooltip="西雅圖超音速"/>
              </a:rPr>
              <a:t>西雅圖</a:t>
            </a:r>
            <a:r>
              <a:rPr lang="zh-TW" altLang="en-US" sz="2800" dirty="0" smtClean="0">
                <a:solidFill>
                  <a:srgbClr val="FFFF00"/>
                </a:solidFill>
                <a:effectLst/>
                <a:hlinkClick r:id="rId3" tooltip="西雅圖超音速"/>
              </a:rPr>
              <a:t>超音速</a:t>
            </a:r>
            <a:r>
              <a:rPr lang="zh-TW" altLang="en-US" sz="2800" dirty="0" smtClean="0">
                <a:solidFill>
                  <a:srgbClr val="FFFF00"/>
                </a:solidFill>
                <a:effectLst/>
              </a:rPr>
              <a:t>，</a:t>
            </a:r>
            <a:r>
              <a:rPr lang="zh-TW" altLang="en-US" sz="2800" dirty="0">
                <a:solidFill>
                  <a:srgbClr val="FFFF00"/>
                </a:solidFill>
                <a:effectLst/>
              </a:rPr>
              <a:t>榮薦</a:t>
            </a:r>
            <a:r>
              <a:rPr lang="zh-TW" altLang="en-US" sz="2800" dirty="0">
                <a:solidFill>
                  <a:srgbClr val="FFFF00"/>
                </a:solidFill>
                <a:effectLst/>
                <a:hlinkClick r:id="rId4" tooltip="NBA最佳新秀"/>
              </a:rPr>
              <a:t>年度最佳新秀</a:t>
            </a:r>
            <a:r>
              <a:rPr lang="zh-TW" altLang="en-US" sz="2800" dirty="0" smtClean="0">
                <a:solidFill>
                  <a:srgbClr val="FFFF00"/>
                </a:solidFill>
                <a:effectLst/>
              </a:rPr>
              <a:t>。，</a:t>
            </a:r>
            <a:r>
              <a:rPr lang="en-US" altLang="zh-TW" sz="2800" dirty="0">
                <a:solidFill>
                  <a:srgbClr val="FFFF00"/>
                </a:solidFill>
                <a:effectLst/>
              </a:rPr>
              <a:t>21</a:t>
            </a:r>
            <a:r>
              <a:rPr lang="zh-TW" altLang="en-US" sz="2800" dirty="0">
                <a:solidFill>
                  <a:srgbClr val="FFFF00"/>
                </a:solidFill>
                <a:effectLst/>
              </a:rPr>
              <a:t>歲的杜蘭特成為</a:t>
            </a:r>
            <a:r>
              <a:rPr lang="en-US" altLang="zh-TW" sz="2800" dirty="0">
                <a:solidFill>
                  <a:srgbClr val="FFFF00"/>
                </a:solidFill>
                <a:effectLst/>
              </a:rPr>
              <a:t>NBA</a:t>
            </a:r>
            <a:r>
              <a:rPr lang="zh-TW" altLang="en-US" sz="2800" dirty="0">
                <a:solidFill>
                  <a:srgbClr val="FFFF00"/>
                </a:solidFill>
                <a:effectLst/>
              </a:rPr>
              <a:t>史上最年輕的</a:t>
            </a:r>
            <a:r>
              <a:rPr lang="zh-TW" altLang="en-US" sz="2800" dirty="0">
                <a:solidFill>
                  <a:srgbClr val="FFFF00"/>
                </a:solidFill>
                <a:effectLst/>
                <a:hlinkClick r:id="rId5" tooltip="NBA歷屆得分王"/>
              </a:rPr>
              <a:t>得分王</a:t>
            </a:r>
            <a:r>
              <a:rPr lang="zh-TW" altLang="en-US" sz="2800" dirty="0" smtClean="0">
                <a:solidFill>
                  <a:srgbClr val="FFFF00"/>
                </a:solidFill>
                <a:effectLst/>
              </a:rPr>
              <a:t>。</a:t>
            </a:r>
            <a:r>
              <a:rPr lang="en-US" altLang="zh-TW" sz="2800" dirty="0" smtClean="0">
                <a:solidFill>
                  <a:srgbClr val="FFFF00"/>
                </a:solidFill>
                <a:effectLst/>
                <a:hlinkClick r:id="rId6" tooltip="2016-17 NBA賽季"/>
              </a:rPr>
              <a:t>2016-17</a:t>
            </a:r>
            <a:r>
              <a:rPr lang="zh-TW" altLang="en-US" sz="2800" dirty="0">
                <a:solidFill>
                  <a:srgbClr val="FFFF00"/>
                </a:solidFill>
                <a:effectLst/>
                <a:hlinkClick r:id="rId6" tooltip="2016-17 NBA賽季"/>
              </a:rPr>
              <a:t>年賽季</a:t>
            </a:r>
            <a:r>
              <a:rPr lang="zh-TW" altLang="en-US" sz="2800" dirty="0">
                <a:solidFill>
                  <a:srgbClr val="FFFF00"/>
                </a:solidFill>
                <a:effectLst/>
              </a:rPr>
              <a:t>，杜蘭特加盟</a:t>
            </a:r>
            <a:r>
              <a:rPr lang="zh-TW" altLang="en-US" sz="2800" dirty="0">
                <a:solidFill>
                  <a:srgbClr val="FFFF00"/>
                </a:solidFill>
                <a:effectLst/>
                <a:hlinkClick r:id="rId7" tooltip="金州勇士"/>
              </a:rPr>
              <a:t>金州勇士</a:t>
            </a:r>
            <a:r>
              <a:rPr lang="zh-TW" altLang="en-US" sz="2800" dirty="0">
                <a:solidFill>
                  <a:srgbClr val="FFFF00"/>
                </a:solidFill>
                <a:effectLst/>
              </a:rPr>
              <a:t>，獲得當季</a:t>
            </a:r>
            <a:r>
              <a:rPr lang="en-US" altLang="zh-TW" sz="2800" dirty="0">
                <a:solidFill>
                  <a:srgbClr val="FFFF00"/>
                </a:solidFill>
                <a:effectLst/>
                <a:hlinkClick r:id="rId8" tooltip="NBA總冠軍"/>
              </a:rPr>
              <a:t>NBA</a:t>
            </a:r>
            <a:r>
              <a:rPr lang="zh-TW" altLang="en-US" sz="2800" dirty="0">
                <a:solidFill>
                  <a:srgbClr val="FFFF00"/>
                </a:solidFill>
                <a:effectLst/>
                <a:hlinkClick r:id="rId8" tooltip="NBA總冠軍"/>
              </a:rPr>
              <a:t>總冠軍</a:t>
            </a:r>
            <a:r>
              <a:rPr lang="zh-TW" altLang="en-US" sz="2800" dirty="0">
                <a:solidFill>
                  <a:srgbClr val="FFFF00"/>
                </a:solidFill>
                <a:effectLst/>
              </a:rPr>
              <a:t>，並當選</a:t>
            </a:r>
            <a:r>
              <a:rPr lang="en-US" altLang="zh-TW" sz="2800" dirty="0">
                <a:solidFill>
                  <a:srgbClr val="FFFF00"/>
                </a:solidFill>
                <a:effectLst/>
                <a:hlinkClick r:id="rId9" tooltip="NBA總決賽最有價值球員"/>
              </a:rPr>
              <a:t>NBA</a:t>
            </a:r>
            <a:r>
              <a:rPr lang="zh-TW" altLang="en-US" sz="2800" dirty="0">
                <a:solidFill>
                  <a:srgbClr val="FFFF00"/>
                </a:solidFill>
                <a:effectLst/>
                <a:hlinkClick r:id="rId9" tooltip="NBA總決賽最有價值球員"/>
              </a:rPr>
              <a:t>總決賽最有價值球員</a:t>
            </a:r>
            <a:r>
              <a:rPr lang="zh-TW" altLang="en-US" sz="2800" dirty="0" smtClean="0">
                <a:solidFill>
                  <a:srgbClr val="FFFF00"/>
                </a:solidFill>
                <a:effectLst/>
              </a:rPr>
              <a:t>。</a:t>
            </a:r>
            <a:endParaRPr lang="zh-TW" altLang="en-US" sz="2800" dirty="0">
              <a:solidFill>
                <a:srgbClr val="FFFF00"/>
              </a:solidFill>
              <a:effectLst/>
            </a:endParaRPr>
          </a:p>
          <a:p>
            <a:r>
              <a:rPr lang="zh-TW" altLang="en-US" sz="2800" dirty="0" smtClean="0">
                <a:solidFill>
                  <a:srgbClr val="FFFF00"/>
                </a:solidFill>
              </a:rPr>
              <a:t>主打位置</a:t>
            </a:r>
            <a:r>
              <a:rPr lang="en-US" altLang="zh-TW" sz="2800" dirty="0" smtClean="0">
                <a:solidFill>
                  <a:srgbClr val="FFFF00"/>
                </a:solidFill>
              </a:rPr>
              <a:t>:</a:t>
            </a:r>
            <a:r>
              <a:rPr lang="zh-TW" altLang="en-US" sz="2800" dirty="0" smtClean="0">
                <a:solidFill>
                  <a:srgbClr val="FFFF00"/>
                </a:solidFill>
              </a:rPr>
              <a:t>小前鋒</a:t>
            </a:r>
            <a:endParaRPr lang="zh-TW" altLang="en-US" sz="2800" dirty="0">
              <a:solidFill>
                <a:srgbClr val="FFFF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760"/>
            <a:ext cx="4099034" cy="443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60822" y="609600"/>
            <a:ext cx="8606734" cy="1326321"/>
          </a:xfrm>
        </p:spPr>
        <p:txBody>
          <a:bodyPr>
            <a:normAutofit/>
          </a:bodyPr>
          <a:lstStyle/>
          <a:p>
            <a:r>
              <a:rPr lang="en-US" altLang="zh-TW" sz="6000" dirty="0" smtClean="0">
                <a:solidFill>
                  <a:srgbClr val="FFFF00"/>
                </a:solidFill>
              </a:rPr>
              <a:t>MICHAEL JORDAN</a:t>
            </a:r>
            <a:endParaRPr lang="zh-TW" altLang="en-US" sz="60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61982" y="1859509"/>
            <a:ext cx="8938894" cy="4222357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92D050"/>
                </a:solidFill>
                <a:effectLst/>
              </a:rPr>
              <a:t>麥可</a:t>
            </a:r>
            <a:r>
              <a:rPr lang="en-US" altLang="zh-TW" sz="3600" b="1" dirty="0">
                <a:solidFill>
                  <a:srgbClr val="92D050"/>
                </a:solidFill>
                <a:effectLst/>
              </a:rPr>
              <a:t>.</a:t>
            </a:r>
            <a:r>
              <a:rPr lang="zh-TW" altLang="en-US" sz="3600" b="1" dirty="0" smtClean="0">
                <a:solidFill>
                  <a:srgbClr val="92D050"/>
                </a:solidFill>
                <a:effectLst/>
              </a:rPr>
              <a:t>喬丹</a:t>
            </a:r>
            <a:r>
              <a:rPr lang="zh-TW" altLang="en-US" sz="3600" dirty="0">
                <a:solidFill>
                  <a:srgbClr val="92D050"/>
                </a:solidFill>
                <a:effectLst/>
              </a:rPr>
              <a:t>（英語：</a:t>
            </a:r>
            <a:r>
              <a:rPr lang="en-US" altLang="zh-TW" sz="3600" b="1" dirty="0" smtClean="0">
                <a:solidFill>
                  <a:srgbClr val="92D050"/>
                </a:solidFill>
                <a:effectLst/>
              </a:rPr>
              <a:t>Michael </a:t>
            </a:r>
            <a:r>
              <a:rPr lang="en-US" altLang="zh-TW" sz="3600" b="1" dirty="0">
                <a:solidFill>
                  <a:srgbClr val="92D050"/>
                </a:solidFill>
                <a:effectLst/>
              </a:rPr>
              <a:t>Jordan</a:t>
            </a:r>
            <a:r>
              <a:rPr lang="zh-TW" altLang="en-US" sz="3600" dirty="0">
                <a:solidFill>
                  <a:srgbClr val="92D050"/>
                </a:solidFill>
                <a:effectLst/>
              </a:rPr>
              <a:t>，</a:t>
            </a:r>
            <a:r>
              <a:rPr lang="en-US" altLang="zh-TW" sz="3600" dirty="0">
                <a:solidFill>
                  <a:srgbClr val="92D050"/>
                </a:solidFill>
                <a:effectLst/>
              </a:rPr>
              <a:t>1963</a:t>
            </a:r>
            <a:r>
              <a:rPr lang="zh-TW" altLang="en-US" sz="3600" dirty="0">
                <a:solidFill>
                  <a:srgbClr val="92D050"/>
                </a:solidFill>
                <a:effectLst/>
              </a:rPr>
              <a:t>年</a:t>
            </a:r>
            <a:r>
              <a:rPr lang="en-US" altLang="zh-TW" sz="3600" dirty="0">
                <a:solidFill>
                  <a:srgbClr val="92D050"/>
                </a:solidFill>
                <a:effectLst/>
              </a:rPr>
              <a:t>2</a:t>
            </a:r>
            <a:r>
              <a:rPr lang="zh-TW" altLang="en-US" sz="3600" dirty="0">
                <a:solidFill>
                  <a:srgbClr val="92D050"/>
                </a:solidFill>
                <a:effectLst/>
              </a:rPr>
              <a:t>月</a:t>
            </a:r>
            <a:r>
              <a:rPr lang="en-US" altLang="zh-TW" sz="3600" dirty="0">
                <a:solidFill>
                  <a:srgbClr val="92D050"/>
                </a:solidFill>
                <a:effectLst/>
              </a:rPr>
              <a:t>17</a:t>
            </a:r>
            <a:r>
              <a:rPr lang="zh-TW" altLang="en-US" sz="3600" dirty="0">
                <a:solidFill>
                  <a:srgbClr val="92D050"/>
                </a:solidFill>
                <a:effectLst/>
              </a:rPr>
              <a:t>日－</a:t>
            </a:r>
            <a:r>
              <a:rPr lang="zh-TW" altLang="en-US" sz="3600" dirty="0" smtClean="0">
                <a:solidFill>
                  <a:srgbClr val="92D050"/>
                </a:solidFill>
                <a:effectLst/>
              </a:rPr>
              <a:t>）職業</a:t>
            </a:r>
            <a:r>
              <a:rPr lang="zh-TW" altLang="en-US" sz="3600" dirty="0">
                <a:solidFill>
                  <a:srgbClr val="92D050"/>
                </a:solidFill>
                <a:effectLst/>
              </a:rPr>
              <a:t>生涯賽季效力於</a:t>
            </a:r>
            <a:r>
              <a:rPr lang="zh-TW" altLang="en-US" sz="3600" dirty="0" smtClean="0">
                <a:solidFill>
                  <a:srgbClr val="92D050"/>
                </a:solidFill>
                <a:effectLst/>
              </a:rPr>
              <a:t>芝加哥公牛。綽號「</a:t>
            </a:r>
            <a:r>
              <a:rPr lang="zh-TW" altLang="en-US" sz="3600" dirty="0">
                <a:solidFill>
                  <a:srgbClr val="92D050"/>
                </a:solidFill>
                <a:effectLst/>
              </a:rPr>
              <a:t>籃球之神</a:t>
            </a:r>
            <a:r>
              <a:rPr lang="zh-TW" altLang="en-US" sz="3600" dirty="0" smtClean="0">
                <a:solidFill>
                  <a:srgbClr val="92D050"/>
                </a:solidFill>
                <a:effectLst/>
              </a:rPr>
              <a:t>」，</a:t>
            </a:r>
            <a:r>
              <a:rPr lang="zh-TW" altLang="en-US" sz="3600" dirty="0">
                <a:solidFill>
                  <a:srgbClr val="92D050"/>
                </a:solidFill>
                <a:effectLst/>
              </a:rPr>
              <a:t>接著在</a:t>
            </a:r>
            <a:r>
              <a:rPr lang="en-US" altLang="zh-TW" sz="3600" dirty="0">
                <a:solidFill>
                  <a:srgbClr val="92D050"/>
                </a:solidFill>
                <a:effectLst/>
                <a:hlinkClick r:id="rId2" tooltip="NBA選秀"/>
              </a:rPr>
              <a:t>NBA</a:t>
            </a:r>
            <a:r>
              <a:rPr lang="zh-TW" altLang="en-US" sz="3600" dirty="0">
                <a:solidFill>
                  <a:srgbClr val="92D050"/>
                </a:solidFill>
                <a:effectLst/>
                <a:hlinkClick r:id="rId2" tooltip="NBA選秀"/>
              </a:rPr>
              <a:t>選秀</a:t>
            </a:r>
            <a:r>
              <a:rPr lang="zh-TW" altLang="en-US" sz="3600" dirty="0">
                <a:solidFill>
                  <a:srgbClr val="92D050"/>
                </a:solidFill>
                <a:effectLst/>
              </a:rPr>
              <a:t>中以</a:t>
            </a:r>
            <a:r>
              <a:rPr lang="zh-TW" altLang="en-US" sz="3600" dirty="0">
                <a:solidFill>
                  <a:srgbClr val="92D050"/>
                </a:solidFill>
                <a:effectLst/>
                <a:hlinkClick r:id="rId3" tooltip="探花"/>
              </a:rPr>
              <a:t>探花</a:t>
            </a:r>
            <a:r>
              <a:rPr lang="zh-TW" altLang="en-US" sz="3600" dirty="0">
                <a:solidFill>
                  <a:srgbClr val="92D050"/>
                </a:solidFill>
                <a:effectLst/>
              </a:rPr>
              <a:t>（第一輪第三順位）被</a:t>
            </a:r>
            <a:r>
              <a:rPr lang="zh-TW" altLang="en-US" sz="3600" dirty="0">
                <a:solidFill>
                  <a:srgbClr val="92D050"/>
                </a:solidFill>
                <a:effectLst/>
                <a:hlinkClick r:id="rId4" tooltip="芝加哥公牛"/>
              </a:rPr>
              <a:t>芝加哥公牛</a:t>
            </a:r>
            <a:r>
              <a:rPr lang="zh-TW" altLang="en-US" sz="3600" dirty="0" smtClean="0">
                <a:solidFill>
                  <a:srgbClr val="92D050"/>
                </a:solidFill>
                <a:effectLst/>
              </a:rPr>
              <a:t>選中</a:t>
            </a:r>
            <a:r>
              <a:rPr lang="zh-TW" altLang="en-US" sz="3600" dirty="0">
                <a:solidFill>
                  <a:schemeClr val="accent1"/>
                </a:solidFill>
                <a:effectLst/>
              </a:rPr>
              <a:t>，</a:t>
            </a:r>
            <a:r>
              <a:rPr lang="zh-TW" altLang="en-US" sz="3600" dirty="0" smtClean="0">
                <a:solidFill>
                  <a:schemeClr val="accent1"/>
                </a:solidFill>
                <a:effectLst/>
              </a:rPr>
              <a:t>喬丹</a:t>
            </a:r>
            <a:r>
              <a:rPr lang="zh-TW" altLang="en-US" sz="3600" dirty="0">
                <a:solidFill>
                  <a:schemeClr val="accent1"/>
                </a:solidFill>
                <a:effectLst/>
              </a:rPr>
              <a:t>總共獲得</a:t>
            </a:r>
            <a:r>
              <a:rPr lang="en-US" altLang="zh-TW" sz="3600" dirty="0">
                <a:solidFill>
                  <a:schemeClr val="accent1"/>
                </a:solidFill>
                <a:effectLst/>
              </a:rPr>
              <a:t>6</a:t>
            </a:r>
            <a:r>
              <a:rPr lang="zh-TW" altLang="en-US" sz="3600" dirty="0">
                <a:solidFill>
                  <a:schemeClr val="accent1"/>
                </a:solidFill>
                <a:effectLst/>
              </a:rPr>
              <a:t>屆</a:t>
            </a:r>
            <a:r>
              <a:rPr lang="en-US" altLang="zh-TW" sz="3600" dirty="0">
                <a:effectLst/>
                <a:hlinkClick r:id="rId5" tooltip="NBA總冠軍"/>
              </a:rPr>
              <a:t>NBA</a:t>
            </a:r>
            <a:r>
              <a:rPr lang="zh-TW" altLang="en-US" sz="3600" dirty="0">
                <a:effectLst/>
                <a:hlinkClick r:id="rId5" tooltip="NBA總冠軍"/>
              </a:rPr>
              <a:t>總</a:t>
            </a:r>
            <a:r>
              <a:rPr lang="zh-TW" altLang="en-US" sz="3600" dirty="0" smtClean="0">
                <a:effectLst/>
                <a:hlinkClick r:id="rId5" tooltip="NBA總冠軍"/>
              </a:rPr>
              <a:t>冠軍</a:t>
            </a:r>
            <a:r>
              <a:rPr lang="zh-TW" altLang="en-US" sz="3600" dirty="0">
                <a:effectLst/>
              </a:rPr>
              <a:t>。</a:t>
            </a:r>
            <a:r>
              <a:rPr lang="en-US" altLang="zh-TW" sz="3600" dirty="0" smtClean="0">
                <a:solidFill>
                  <a:srgbClr val="92D050"/>
                </a:solidFill>
                <a:effectLst/>
              </a:rPr>
              <a:t/>
            </a:r>
            <a:br>
              <a:rPr lang="en-US" altLang="zh-TW" sz="3600" dirty="0" smtClean="0">
                <a:solidFill>
                  <a:srgbClr val="92D050"/>
                </a:solidFill>
                <a:effectLst/>
              </a:rPr>
            </a:br>
            <a:r>
              <a:rPr lang="zh-TW" altLang="en-US" sz="3600" dirty="0" smtClean="0">
                <a:solidFill>
                  <a:srgbClr val="92D050"/>
                </a:solidFill>
                <a:effectLst/>
              </a:rPr>
              <a:t>主打位置</a:t>
            </a:r>
            <a:r>
              <a:rPr lang="en-US" altLang="zh-TW" sz="3600" dirty="0" smtClean="0">
                <a:solidFill>
                  <a:srgbClr val="92D050"/>
                </a:solidFill>
                <a:effectLst/>
              </a:rPr>
              <a:t>:</a:t>
            </a:r>
            <a:r>
              <a:rPr lang="zh-TW" altLang="en-US" sz="3600" dirty="0" smtClean="0">
                <a:solidFill>
                  <a:srgbClr val="92D050"/>
                </a:solidFill>
                <a:effectLst/>
              </a:rPr>
              <a:t>得分後衛</a:t>
            </a:r>
            <a:endParaRPr lang="zh-TW" altLang="en-US" sz="3600" dirty="0">
              <a:solidFill>
                <a:srgbClr val="92D050"/>
              </a:solidFill>
              <a:effectLst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8" y="1147550"/>
            <a:ext cx="3070370" cy="527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9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補充影</a:t>
            </a:r>
            <a:r>
              <a:rPr lang="zh-TW" altLang="en-US" dirty="0"/>
              <a:t>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1466943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err="1" smtClean="0">
                <a:hlinkClick r:id="rId2"/>
              </a:rPr>
              <a:t>www.youtube.com</a:t>
            </a:r>
            <a:r>
              <a:rPr lang="en-US" altLang="zh-TW" dirty="0" smtClean="0">
                <a:hlinkClick r:id="rId2"/>
              </a:rPr>
              <a:t>/</a:t>
            </a:r>
            <a:r>
              <a:rPr lang="en-US" altLang="zh-TW" dirty="0" err="1" smtClean="0">
                <a:hlinkClick r:id="rId2"/>
              </a:rPr>
              <a:t>watch?v</a:t>
            </a:r>
            <a:r>
              <a:rPr lang="en-US" altLang="zh-TW" dirty="0" smtClean="0">
                <a:hlinkClick r:id="rId2"/>
              </a:rPr>
              <a:t>=</a:t>
            </a:r>
            <a:r>
              <a:rPr lang="en-US" altLang="zh-TW" dirty="0" err="1" smtClean="0">
                <a:hlinkClick r:id="rId2"/>
              </a:rPr>
              <a:t>6llxGjoZdyA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77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TM04033921[[fn=大馬士革風]]</Template>
  <TotalTime>751</TotalTime>
  <Words>477</Words>
  <Application>Microsoft Office PowerPoint</Application>
  <PresentationFormat>寬螢幕</PresentationFormat>
  <Paragraphs>26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華康采風體W3</vt:lpstr>
      <vt:lpstr>華康新綜藝體W5</vt:lpstr>
      <vt:lpstr>新細明體</vt:lpstr>
      <vt:lpstr>標楷體</vt:lpstr>
      <vt:lpstr>Arial</vt:lpstr>
      <vt:lpstr>Bookman Old Style</vt:lpstr>
      <vt:lpstr>Rockwell</vt:lpstr>
      <vt:lpstr>Damask</vt:lpstr>
      <vt:lpstr>NBA的五大球星</vt:lpstr>
      <vt:lpstr>研究動機</vt:lpstr>
      <vt:lpstr>研究問題</vt:lpstr>
      <vt:lpstr>Kyrie irving</vt:lpstr>
      <vt:lpstr> Stephen  curry</vt:lpstr>
      <vt:lpstr>James hardan</vt:lpstr>
      <vt:lpstr>KEVIN DURANT</vt:lpstr>
      <vt:lpstr>MICHAEL JORDAN</vt:lpstr>
      <vt:lpstr>補充影片</vt:lpstr>
      <vt:lpstr>以上就是我們這組的報告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NBA的五大球星</dc:title>
  <dc:creator>user</dc:creator>
  <cp:lastModifiedBy>user</cp:lastModifiedBy>
  <cp:revision>49</cp:revision>
  <dcterms:created xsi:type="dcterms:W3CDTF">2018-10-02T02:18:36Z</dcterms:created>
  <dcterms:modified xsi:type="dcterms:W3CDTF">2018-12-12T00:29:00Z</dcterms:modified>
</cp:coreProperties>
</file>