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Book Antiqua"/>
      <p:regular r:id="rId26"/>
      <p:bold r:id="rId27"/>
      <p:italic r:id="rId28"/>
      <p:boldItalic r:id="rId29"/>
    </p:embeddedFont>
    <p:embeddedFont>
      <p:font typeface="Noto Sans Symbols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jxo1eFmKgtDoDJtxrj5j8wGIq2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ookAntiqua-regular.fntdata"/><Relationship Id="rId25" Type="http://schemas.openxmlformats.org/officeDocument/2006/relationships/slide" Target="slides/slide19.xml"/><Relationship Id="rId28" Type="http://schemas.openxmlformats.org/officeDocument/2006/relationships/font" Target="fonts/BookAntiqua-italic.fntdata"/><Relationship Id="rId27" Type="http://schemas.openxmlformats.org/officeDocument/2006/relationships/font" Target="fonts/BookAntiqu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ookAntiqu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otoSansSymbols-bold.fntdata"/><Relationship Id="rId30" Type="http://schemas.openxmlformats.org/officeDocument/2006/relationships/font" Target="fonts/NotoSansSymbols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13" name="Google Shape;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3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7" name="Google Shape;17;p23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18" name="Google Shape;18;p2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16200000" dist="127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5400" u="none" cap="none" strike="noStrike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19" name="Google Shape;19;p2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" name="Google Shape;20;p23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1" name="Google Shape;21;p23"/>
          <p:cNvSpPr txBox="1"/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subTitle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/>
          <p:nvPr>
            <p:ph type="title"/>
          </p:nvPr>
        </p:nvSpPr>
        <p:spPr>
          <a:xfrm>
            <a:off x="677731" y="4668818"/>
            <a:ext cx="7767021" cy="6447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/>
          <p:nvPr>
            <p:ph idx="2" type="pic"/>
          </p:nvPr>
        </p:nvSpPr>
        <p:spPr>
          <a:xfrm rot="240000">
            <a:off x="2183792" y="666965"/>
            <a:ext cx="4772156" cy="359801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3921"/>
              </a:srgbClr>
            </a:outerShdw>
          </a:effectLst>
        </p:spPr>
      </p:sp>
      <p:sp>
        <p:nvSpPr>
          <p:cNvPr id="109" name="Google Shape;109;p31"/>
          <p:cNvSpPr txBox="1"/>
          <p:nvPr>
            <p:ph idx="1" type="body"/>
          </p:nvPr>
        </p:nvSpPr>
        <p:spPr>
          <a:xfrm>
            <a:off x="688489" y="5324306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31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" type="body"/>
          </p:nvPr>
        </p:nvSpPr>
        <p:spPr>
          <a:xfrm rot="5400000">
            <a:off x="2633092" y="314502"/>
            <a:ext cx="3877815" cy="77455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19" name="Google Shape;119;p3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20" name="Google Shape;120;p3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121" name="Google Shape;121;p32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" name="Google Shape;122;p32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/>
          <p:nvPr>
            <p:ph type="title"/>
          </p:nvPr>
        </p:nvSpPr>
        <p:spPr>
          <a:xfrm rot="5400000">
            <a:off x="4822274" y="2503684"/>
            <a:ext cx="5566765" cy="16781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" type="body"/>
          </p:nvPr>
        </p:nvSpPr>
        <p:spPr>
          <a:xfrm rot="5400000">
            <a:off x="930536" y="607806"/>
            <a:ext cx="5023821" cy="5507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29" name="Google Shape;129;p33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30" name="Google Shape;130;p3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131" name="Google Shape;131;p33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3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bg>
      <p:bgPr>
        <a:blipFill rotWithShape="1">
          <a:blip r:embed="rId2">
            <a:alphaModFix/>
          </a:blip>
          <a:tile algn="tl" flip="none" tx="0" sx="60000" ty="0" sy="60000"/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" name="Google Shape;35;p24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6" name="Google Shape;36;p24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37" name="Google Shape;37;p2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38" name="Google Shape;38;p2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" name="Google Shape;39;p2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bg>
      <p:bgPr>
        <a:blipFill rotWithShape="1">
          <a:blip r:embed="rId2">
            <a:alphaModFix/>
          </a:blip>
          <a:tile algn="tl" flip="none" tx="0" sx="60000" ty="0" sy="60000"/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41" name="Google Shape;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25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43" name="Google Shape;43;p2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44" name="Google Shape;44;p2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" name="Google Shape;45;p25"/>
            <p:cNvCxnSpPr/>
            <p:nvPr/>
          </p:nvCxnSpPr>
          <p:spPr>
            <a:xfrm rot="10800000">
              <a:off x="4831976" y="1927412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6" name="Google Shape;46;p25"/>
          <p:cNvSpPr txBox="1"/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b="0" sz="5400" cap="none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Overlay.png" id="52" name="Google Shape;5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2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56" name="Google Shape;56;p22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57" name="Google Shape;57;p2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rotWithShape="0" dir="16200000" dist="127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58" name="Google Shape;58;p22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22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E1DCA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0" name="Google Shape;60;p22"/>
          <p:cNvSpPr txBox="1"/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" type="subTitle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" name="Google Shape;66;p26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7" name="Google Shape;67;p26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68" name="Google Shape;68;p26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69" name="Google Shape;69;p2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2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2" type="body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/>
            </a:lvl5pPr>
            <a:lvl6pPr indent="-342900" lvl="5" marL="27432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6pPr>
            <a:lvl7pPr indent="-342900" lvl="6" marL="32004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7pPr>
            <a:lvl8pPr indent="-342900" lvl="7" marL="36576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8pPr>
            <a:lvl9pPr indent="-342900" lvl="8" marL="4114800" algn="l">
              <a:spcBef>
                <a:spcPts val="400"/>
              </a:spcBef>
              <a:spcAft>
                <a:spcPts val="0"/>
              </a:spcAft>
              <a:buSzPts val="1800"/>
              <a:buChar char="🙣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1051560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27"/>
          <p:cNvSpPr txBox="1"/>
          <p:nvPr>
            <p:ph idx="2" type="body"/>
          </p:nvPr>
        </p:nvSpPr>
        <p:spPr>
          <a:xfrm>
            <a:off x="688488" y="2947595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/>
        </p:txBody>
      </p:sp>
      <p:sp>
        <p:nvSpPr>
          <p:cNvPr id="77" name="Google Shape;77;p27"/>
          <p:cNvSpPr txBox="1"/>
          <p:nvPr>
            <p:ph idx="3" type="body"/>
          </p:nvPr>
        </p:nvSpPr>
        <p:spPr>
          <a:xfrm>
            <a:off x="5002306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7"/>
          <p:cNvSpPr txBox="1"/>
          <p:nvPr>
            <p:ph idx="4" type="body"/>
          </p:nvPr>
        </p:nvSpPr>
        <p:spPr>
          <a:xfrm>
            <a:off x="4645026" y="2944368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🙣"/>
              <a:defRPr sz="1600"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82" name="Google Shape;82;p27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83" name="Google Shape;83;p27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84" name="Google Shape;84;p27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" name="Google Shape;85;p2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91" name="Google Shape;91;p28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92" name="Google Shape;92;p2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🙢</a:t>
              </a:r>
              <a:endParaRPr/>
            </a:p>
          </p:txBody>
        </p:sp>
        <p:cxnSp>
          <p:nvCxnSpPr>
            <p:cNvPr id="93" name="Google Shape;93;p28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28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/>
          <p:nvPr>
            <p:ph type="title"/>
          </p:nvPr>
        </p:nvSpPr>
        <p:spPr>
          <a:xfrm>
            <a:off x="5034579" y="1678195"/>
            <a:ext cx="3422483" cy="18869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" type="body"/>
          </p:nvPr>
        </p:nvSpPr>
        <p:spPr>
          <a:xfrm>
            <a:off x="692001" y="559398"/>
            <a:ext cx="4116667" cy="5566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🙣"/>
              <a:defRPr sz="24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🙢"/>
              <a:defRPr sz="22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🙣"/>
              <a:defRPr sz="18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🙣"/>
              <a:defRPr sz="16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🙣"/>
              <a:defRPr sz="2000"/>
            </a:lvl9pPr>
          </a:lstStyle>
          <a:p/>
        </p:txBody>
      </p:sp>
      <p:sp>
        <p:nvSpPr>
          <p:cNvPr id="102" name="Google Shape;102;p30"/>
          <p:cNvSpPr txBox="1"/>
          <p:nvPr>
            <p:ph idx="2" type="body"/>
          </p:nvPr>
        </p:nvSpPr>
        <p:spPr>
          <a:xfrm>
            <a:off x="5034579" y="3603812"/>
            <a:ext cx="3411725" cy="2517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30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0000" ty="0" sy="6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10980"/>
                </a:srgbClr>
              </a:gs>
              <a:gs pos="83000">
                <a:srgbClr val="000000">
                  <a:alpha val="10980"/>
                </a:srgbClr>
              </a:gs>
              <a:gs pos="100000">
                <a:srgbClr val="664515">
                  <a:alpha val="2274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21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Book Antiqua"/>
              <a:buNone/>
              <a:defRPr b="0" i="0" sz="54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b="0" i="0" sz="24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b="0" i="0" sz="22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b="0" i="0" sz="20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b="0" i="0" sz="18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b="0" i="0" sz="1600" u="none" cap="none" strike="noStrik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0000" ty="0" sy="60000"/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" name="Google Shape;25;p20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b="0" i="0" sz="54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🙣"/>
              <a:defRPr b="0" i="0" sz="24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🙢"/>
              <a:defRPr b="0" i="0" sz="22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b="0" i="0" sz="20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🙣"/>
              <a:defRPr b="0" i="0" sz="18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b="0" i="0" sz="1600" u="none" cap="none" strike="noStrik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20"/>
          <p:cNvSpPr txBox="1"/>
          <p:nvPr>
            <p:ph idx="10" type="dt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20"/>
          <p:cNvSpPr txBox="1"/>
          <p:nvPr>
            <p:ph idx="11" type="ftr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/>
          <p:nvPr>
            <p:ph type="ctrTitle"/>
          </p:nvPr>
        </p:nvSpPr>
        <p:spPr>
          <a:xfrm>
            <a:off x="683568" y="1052736"/>
            <a:ext cx="7772400" cy="3890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DFKai-SB"/>
              <a:buNone/>
            </a:pPr>
            <a:r>
              <a:rPr lang="zh-TW" sz="6600">
                <a:latin typeface="DFKai-SB"/>
                <a:ea typeface="DFKai-SB"/>
                <a:cs typeface="DFKai-SB"/>
                <a:sym typeface="DFKai-SB"/>
              </a:rPr>
              <a:t>學校日：302</a:t>
            </a:r>
            <a:br>
              <a:rPr lang="zh-TW" sz="6600"/>
            </a:br>
            <a:br>
              <a:rPr lang="zh-TW" sz="660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歡迎各位家長！</a:t>
            </a:r>
            <a:endParaRPr/>
          </a:p>
        </p:txBody>
      </p:sp>
      <p:sp>
        <p:nvSpPr>
          <p:cNvPr id="138" name="Google Shape;138;p1"/>
          <p:cNvSpPr txBox="1"/>
          <p:nvPr>
            <p:ph idx="1" type="subTitle"/>
          </p:nvPr>
        </p:nvSpPr>
        <p:spPr>
          <a:xfrm>
            <a:off x="5004048" y="5661248"/>
            <a:ext cx="3632448" cy="766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報告者：洪翊珊老師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生字本（可減免）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習作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補充字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圈詞本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七字詩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作文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考卷訂正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國語課</a:t>
            </a:r>
            <a:r>
              <a:rPr lang="zh-TW" sz="4000">
                <a:latin typeface="DFKai-SB"/>
                <a:ea typeface="DFKai-SB"/>
                <a:cs typeface="DFKai-SB"/>
                <a:sym typeface="DFKai-SB"/>
              </a:rPr>
              <a:t>作業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65760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solidFill>
                  <a:srgbClr val="800080"/>
                </a:solidFill>
                <a:latin typeface="DFKai-SB"/>
                <a:ea typeface="DFKai-SB"/>
                <a:cs typeface="DFKai-SB"/>
                <a:sym typeface="DFKai-SB"/>
              </a:rPr>
              <a:t>上課方式</a:t>
            </a:r>
            <a:endParaRPr/>
          </a:p>
          <a:p>
            <a:pPr indent="-365760" lvl="0" marL="36576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zh-TW">
                <a:solidFill>
                  <a:srgbClr val="80008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1.老師講解    2.個人解題     3.小組討論 </a:t>
            </a:r>
            <a:endParaRPr/>
          </a:p>
          <a:p>
            <a:pPr indent="-365760" lvl="0" marL="36576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4.實物操作    5.上台報告(講解解題方法)</a:t>
            </a:r>
            <a:endParaRPr/>
          </a:p>
          <a:p>
            <a:pPr indent="-365760" lvl="0" marL="36576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6.遊戲互動　　7.筆記整理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solidFill>
                  <a:srgbClr val="800080"/>
                </a:solidFill>
                <a:latin typeface="DFKai-SB"/>
                <a:ea typeface="DFKai-SB"/>
                <a:cs typeface="DFKai-SB"/>
                <a:sym typeface="DFKai-SB"/>
              </a:rPr>
              <a:t>作業內容</a:t>
            </a:r>
            <a:endParaRPr>
              <a:solidFill>
                <a:srgbClr val="80008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1.課本    2.習作    3.考卷 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80008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solidFill>
                  <a:srgbClr val="800080"/>
                </a:solidFill>
                <a:latin typeface="DFKai-SB"/>
                <a:ea typeface="DFKai-SB"/>
                <a:cs typeface="DFKai-SB"/>
                <a:sym typeface="DFKai-SB"/>
              </a:rPr>
              <a:t>補充教材</a:t>
            </a:r>
            <a:endParaRPr/>
          </a:p>
          <a:p>
            <a:pPr indent="-365760" lvl="0" marL="36576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1.數學作業簿 2.數八格單</a:t>
            </a:r>
            <a:endParaRPr>
              <a:solidFill>
                <a:srgbClr val="80008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80008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204" name="Google Shape;204;p11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數學課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idx="1" type="body"/>
          </p:nvPr>
        </p:nvSpPr>
        <p:spPr>
          <a:xfrm>
            <a:off x="699247" y="2248347"/>
            <a:ext cx="7745505" cy="43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solidFill>
                  <a:srgbClr val="800080"/>
                </a:solidFill>
                <a:latin typeface="DFKai-SB"/>
                <a:ea typeface="DFKai-SB"/>
                <a:cs typeface="DFKai-SB"/>
                <a:sym typeface="DFKai-SB"/>
              </a:rPr>
              <a:t>教學困境</a:t>
            </a:r>
            <a:br>
              <a:rPr lang="zh-TW">
                <a:solidFill>
                  <a:srgbClr val="80008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學生的學習差距偏大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solidFill>
                  <a:srgbClr val="800080"/>
                </a:solidFill>
                <a:latin typeface="DFKai-SB"/>
                <a:ea typeface="DFKai-SB"/>
                <a:cs typeface="DFKai-SB"/>
                <a:sym typeface="DFKai-SB"/>
              </a:rPr>
              <a:t>我的努力</a:t>
            </a:r>
            <a:br>
              <a:rPr lang="zh-TW">
                <a:solidFill>
                  <a:srgbClr val="80008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1.課本習題當場練習，以左右檢查、老師批改的方式督促確實練習。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2.上課以問答的方式，吸引學生注意力。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3.隨堂標示重點及關鍵字詞。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4.單元教學完畢後，進行單元測驗，由老師出題，講解並訂正。    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0" name="Google Shape;210;p12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數學課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idx="1" type="body"/>
          </p:nvPr>
        </p:nvSpPr>
        <p:spPr>
          <a:xfrm>
            <a:off x="699247" y="2248347"/>
            <a:ext cx="8193233" cy="4276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期中評量：11月05日(二)、11月06日(三)</a:t>
            </a:r>
            <a:endParaRPr/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運動會：10月05日(六) ，10/11(五)補假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期末評量：01月09日(四)、01月10日(五) </a:t>
            </a:r>
            <a:endParaRPr/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結業式：01月20日(一) </a:t>
            </a:r>
            <a:endParaRPr sz="2200">
              <a:latin typeface="DFKai-SB"/>
              <a:ea typeface="DFKai-SB"/>
              <a:cs typeface="DFKai-SB"/>
              <a:sym typeface="DFKai-SB"/>
            </a:endParaRPr>
          </a:p>
          <a:p>
            <a:pPr indent="-213359" lvl="0" marL="36576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960"/>
              </a:spcBef>
              <a:spcAft>
                <a:spcPts val="0"/>
              </a:spcAft>
              <a:buClr>
                <a:srgbClr val="660066"/>
              </a:buClr>
              <a:buSzPts val="600"/>
              <a:buNone/>
            </a:pPr>
            <a:r>
              <a:t/>
            </a:r>
            <a:endParaRPr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960"/>
              </a:spcBef>
              <a:spcAft>
                <a:spcPts val="0"/>
              </a:spcAft>
              <a:buClr>
                <a:srgbClr val="660066"/>
              </a:buClr>
              <a:buSzPts val="600"/>
              <a:buNone/>
            </a:pPr>
            <a:r>
              <a:t/>
            </a:r>
            <a:endParaRPr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213359" lvl="0" marL="36576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6" name="Google Shape;216;p13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重要活動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3600"/>
              <a:buChar char="🙣"/>
            </a:pPr>
            <a:r>
              <a:rPr lang="zh-TW" sz="3600">
                <a:solidFill>
                  <a:srgbClr val="660066"/>
                </a:solidFill>
                <a:latin typeface="DFKai-SB"/>
                <a:ea typeface="DFKai-SB"/>
                <a:cs typeface="DFKai-SB"/>
                <a:sym typeface="DFKai-SB"/>
              </a:rPr>
              <a:t>班級費用需求</a:t>
            </a:r>
            <a:endParaRPr sz="3600">
              <a:solidFill>
                <a:srgbClr val="66006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7159" lvl="0" marL="365760" rtl="0" algn="l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>
              <a:solidFill>
                <a:srgbClr val="66006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720"/>
              </a:spcBef>
              <a:spcAft>
                <a:spcPts val="0"/>
              </a:spcAft>
              <a:buSzPts val="3600"/>
              <a:buChar char="🙣"/>
            </a:pPr>
            <a:r>
              <a:rPr lang="zh-TW" sz="3600">
                <a:solidFill>
                  <a:srgbClr val="660066"/>
                </a:solidFill>
                <a:latin typeface="DFKai-SB"/>
                <a:ea typeface="DFKai-SB"/>
                <a:cs typeface="DFKai-SB"/>
                <a:sym typeface="DFKai-SB"/>
              </a:rPr>
              <a:t>家長代表(可謙爸爸、昀熹媽媽)</a:t>
            </a:r>
            <a:br>
              <a:rPr lang="zh-TW" sz="3600">
                <a:solidFill>
                  <a:srgbClr val="660066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3600">
                <a:solidFill>
                  <a:srgbClr val="660066"/>
                </a:solidFill>
                <a:latin typeface="DFKai-SB"/>
                <a:ea typeface="DFKai-SB"/>
                <a:cs typeface="DFKai-SB"/>
                <a:sym typeface="DFKai-SB"/>
              </a:rPr>
              <a:t>-&gt;班級仍需一位總務家長</a:t>
            </a:r>
            <a:br>
              <a:rPr lang="zh-TW" sz="3600">
                <a:solidFill>
                  <a:srgbClr val="660066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3600">
                <a:solidFill>
                  <a:srgbClr val="660066"/>
                </a:solidFill>
                <a:latin typeface="DFKai-SB"/>
                <a:ea typeface="DFKai-SB"/>
                <a:cs typeface="DFKai-SB"/>
                <a:sym typeface="DFKai-SB"/>
              </a:rPr>
              <a:t>  (保管代收費用)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endParaRPr sz="3600">
              <a:solidFill>
                <a:srgbClr val="660066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2" name="Google Shape;222;p14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班務需求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每一個在生命裡出現的人，都有原因。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喜歡你的人给了你温暖和勇氣；你喜歡的人讓你學會了愛和自持；你不喜歡的人教會你寬容與尊重；不喜歡你的人，讓你自省與成長。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没有人是無缘無故出現在生命裡的，每一個人的出現都有原因，都值得感激。</a:t>
            </a:r>
            <a:endParaRPr/>
          </a:p>
        </p:txBody>
      </p:sp>
      <p:sp>
        <p:nvSpPr>
          <p:cNvPr id="228" name="Google Shape;228;p15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生命裡的人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>
            <p:ph idx="1" type="body"/>
          </p:nvPr>
        </p:nvSpPr>
        <p:spPr>
          <a:xfrm>
            <a:off x="699247" y="2996952"/>
            <a:ext cx="7745505" cy="3129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zh-TW" sz="8000">
                <a:solidFill>
                  <a:srgbClr val="660066"/>
                </a:solidFill>
                <a:latin typeface="DFKai-SB"/>
                <a:ea typeface="DFKai-SB"/>
                <a:cs typeface="DFKai-SB"/>
                <a:sym typeface="DFKai-SB"/>
              </a:rPr>
              <a:t>感謝您的參與</a:t>
            </a:r>
            <a:endParaRPr/>
          </a:p>
        </p:txBody>
      </p:sp>
      <p:sp>
        <p:nvSpPr>
          <p:cNvPr id="234" name="Google Shape;234;p16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zh-TW"/>
              <a:t>The end…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3359" lvl="0" marL="36576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0" name="Google Shape;240;p17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3359" lvl="0" marL="36576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6" name="Google Shape;246;p18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3359" lvl="0" marL="36576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2" name="Google Shape;252;p19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77190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學歷：台北市立教育大學－數學系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　　　國立台北教育大學－創新教育與評鑑所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77190" lvl="0" marL="365760" rtl="0" algn="l">
              <a:spcBef>
                <a:spcPts val="444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經歷：均一學習平台種子教師、A2</a:t>
            </a:r>
            <a:r>
              <a:rPr lang="zh-TW">
                <a:latin typeface="DFKai-SB"/>
                <a:ea typeface="DFKai-SB"/>
                <a:cs typeface="DFKai-SB"/>
                <a:sym typeface="DFKai-SB"/>
              </a:rPr>
              <a:t>認證講師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 新北市正義國小－課程研究組組長、高年級導師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 北市雨聲國小－高年級導師、學年主任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　 2014卓越盃資優數學營－總召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　 北市弘道國中－補救教學數學科老師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　 北市信義國小－高年級課後照顧班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　 北市福星國小－中年級課後照顧班、</a:t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-377190" lvl="0" marL="365760" rtl="0" algn="l">
              <a:spcBef>
                <a:spcPts val="444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                  補救教學老師</a:t>
            </a:r>
            <a:br>
              <a:rPr lang="zh-TW"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latin typeface="DFKai-SB"/>
                <a:ea typeface="DFKai-SB"/>
                <a:cs typeface="DFKai-SB"/>
                <a:sym typeface="DFKai-SB"/>
              </a:rPr>
              <a:t>　　　永齡希望小學－數學科輔導老師</a:t>
            </a:r>
            <a:endParaRPr/>
          </a:p>
        </p:txBody>
      </p:sp>
      <p:sp>
        <p:nvSpPr>
          <p:cNvPr id="144" name="Google Shape;144;p2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導師簡介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 sz="4800">
                <a:latin typeface="DFKai-SB"/>
                <a:ea typeface="DFKai-SB"/>
                <a:cs typeface="DFKai-SB"/>
                <a:sym typeface="DFKai-SB"/>
              </a:rPr>
              <a:t>教育無他，愛與榜樣</a:t>
            </a:r>
            <a:endParaRPr sz="48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8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r">
              <a:spcBef>
                <a:spcPts val="960"/>
              </a:spcBef>
              <a:spcAft>
                <a:spcPts val="0"/>
              </a:spcAft>
              <a:buSzPts val="4800"/>
              <a:buNone/>
            </a:pPr>
            <a:r>
              <a:rPr lang="zh-TW" sz="4800">
                <a:latin typeface="DFKai-SB"/>
                <a:ea typeface="DFKai-SB"/>
                <a:cs typeface="DFKai-SB"/>
                <a:sym typeface="DFKai-SB"/>
              </a:rPr>
              <a:t>～福祿貝爾～</a:t>
            </a:r>
            <a:endParaRPr/>
          </a:p>
        </p:txBody>
      </p:sp>
      <p:sp>
        <p:nvSpPr>
          <p:cNvPr id="150" name="Google Shape;150;p3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我的教育理念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2800"/>
              <a:buChar char="🙣"/>
            </a:pPr>
            <a:r>
              <a:rPr lang="zh-TW" sz="2800">
                <a:latin typeface="DFKai-SB"/>
                <a:ea typeface="DFKai-SB"/>
                <a:cs typeface="DFKai-SB"/>
                <a:sym typeface="DFKai-SB"/>
              </a:rPr>
              <a:t>開學至今，感謝家長們的建議與鼓勵，希望未來的兩年裡，親師生三方持續合作，讓我們愉快的度過每一天。</a:t>
            </a:r>
            <a:endParaRPr/>
          </a:p>
        </p:txBody>
      </p:sp>
      <p:sp>
        <p:nvSpPr>
          <p:cNvPr id="156" name="Google Shape;156;p4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滿滿的感謝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352874" y="2636912"/>
            <a:ext cx="5040560" cy="3744416"/>
          </a:xfrm>
          <a:prstGeom prst="ellipse">
            <a:avLst/>
          </a:prstGeom>
          <a:solidFill>
            <a:srgbClr val="F88F78"/>
          </a:solidFill>
          <a:ln cap="flat" cmpd="sng" w="19050">
            <a:solidFill>
              <a:srgbClr val="F4E0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３０２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 rot="4168987">
            <a:off x="6176752" y="3661837"/>
            <a:ext cx="2510681" cy="2147675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DEE2D3"/>
          </a:solidFill>
          <a:ln cap="flat" cmpd="sng" w="19050">
            <a:solidFill>
              <a:srgbClr val="F4E0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6993510" y="3800900"/>
            <a:ext cx="87716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積</a:t>
            </a:r>
            <a:endParaRPr b="1" sz="5400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極</a:t>
            </a:r>
            <a:endParaRPr/>
          </a:p>
        </p:txBody>
      </p:sp>
      <p:sp>
        <p:nvSpPr>
          <p:cNvPr id="164" name="Google Shape;164;p5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zh-TW"/>
              <a:t>班級經營理念</a:t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683568" y="548680"/>
            <a:ext cx="2880320" cy="1573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DEE2D3"/>
          </a:solidFill>
          <a:ln cap="flat" cmpd="sng" w="19050">
            <a:solidFill>
              <a:srgbClr val="F4E0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正向</a:t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 rot="1425752">
            <a:off x="4707724" y="316968"/>
            <a:ext cx="4084529" cy="2605227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DEE2D3"/>
          </a:solidFill>
          <a:ln cap="flat" cmpd="sng" w="19050">
            <a:solidFill>
              <a:srgbClr val="F4E0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237820" y="957861"/>
            <a:ext cx="302433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8000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負責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4400"/>
              <a:buChar char="🙣"/>
            </a:pPr>
            <a:r>
              <a:rPr lang="zh-TW" sz="4400">
                <a:latin typeface="DFKai-SB"/>
                <a:ea typeface="DFKai-SB"/>
                <a:cs typeface="DFKai-SB"/>
                <a:sym typeface="DFKai-SB"/>
              </a:rPr>
              <a:t>經營制度</a:t>
            </a:r>
            <a:endParaRPr sz="4400"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880"/>
              </a:spcBef>
              <a:spcAft>
                <a:spcPts val="0"/>
              </a:spcAft>
              <a:buSzPts val="4400"/>
              <a:buChar char="🙣"/>
            </a:pPr>
            <a:r>
              <a:rPr lang="zh-TW" sz="4400">
                <a:latin typeface="DFKai-SB"/>
                <a:ea typeface="DFKai-SB"/>
                <a:cs typeface="DFKai-SB"/>
                <a:sym typeface="DFKai-SB"/>
              </a:rPr>
              <a:t>作業增、減</a:t>
            </a:r>
            <a:endParaRPr sz="44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365760" rtl="0" algn="l"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365760" rtl="0" algn="l">
              <a:spcBef>
                <a:spcPts val="8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班級規範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365760" rtl="0" algn="l">
              <a:spcBef>
                <a:spcPts val="0"/>
              </a:spcBef>
              <a:spcAft>
                <a:spcPts val="0"/>
              </a:spcAft>
              <a:buSzPts val="6000"/>
              <a:buChar char="🙣"/>
            </a:pPr>
            <a:r>
              <a:rPr lang="zh-TW" sz="6000">
                <a:solidFill>
                  <a:srgbClr val="660066"/>
                </a:solidFill>
                <a:latin typeface="DFKai-SB"/>
                <a:ea typeface="DFKai-SB"/>
                <a:cs typeface="DFKai-SB"/>
                <a:sym typeface="DFKai-SB"/>
              </a:rPr>
              <a:t>他律</a:t>
            </a:r>
            <a:endParaRPr sz="6000">
              <a:solidFill>
                <a:srgbClr val="660066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37159" lvl="0" marL="365760" rtl="0" algn="l">
              <a:spcBef>
                <a:spcPts val="72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>
              <a:solidFill>
                <a:srgbClr val="660066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9" name="Google Shape;179;p7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zh-TW"/>
              <a:t>預期目標</a:t>
            </a: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3594011" y="3356992"/>
            <a:ext cx="410445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0000" cap="none">
                <a:solidFill>
                  <a:srgbClr val="F35637"/>
                </a:solidFill>
                <a:latin typeface="Book Antiqua"/>
                <a:ea typeface="Book Antiqua"/>
                <a:cs typeface="Book Antiqua"/>
                <a:sym typeface="Book Antiqua"/>
              </a:rPr>
              <a:t>自律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DFKai-SB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教學重點報告</a:t>
            </a:r>
            <a:endParaRPr/>
          </a:p>
        </p:txBody>
      </p:sp>
      <p:sp>
        <p:nvSpPr>
          <p:cNvPr id="186" name="Google Shape;186;p8"/>
          <p:cNvSpPr txBox="1"/>
          <p:nvPr>
            <p:ph idx="1" type="body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idx="1" type="body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5760" lvl="0" marL="365760" rtl="0" algn="l">
              <a:spcBef>
                <a:spcPts val="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solidFill>
                  <a:srgbClr val="800080"/>
                </a:solidFill>
                <a:latin typeface="DFKai-SB"/>
                <a:ea typeface="DFKai-SB"/>
                <a:cs typeface="DFKai-SB"/>
                <a:sym typeface="DFKai-SB"/>
              </a:rPr>
              <a:t>國語教學重點：</a:t>
            </a:r>
            <a:endParaRPr/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zh-TW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1.三上重點:字的結構、短語、造句。</a:t>
            </a:r>
            <a:endParaRPr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2.三下重點:句子完整度、自然段段意。</a:t>
            </a:r>
            <a:br>
              <a:rPr lang="zh-TW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3.四上重點:句型結構、文章主旨、意義段段意。</a:t>
            </a:r>
            <a:br>
              <a:rPr lang="zh-TW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4.四下重點:修辭、短文內容完整度。</a:t>
            </a:r>
            <a:endParaRPr/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65760" lvl="0" marL="365760" rtl="0" algn="l">
              <a:spcBef>
                <a:spcPts val="480"/>
              </a:spcBef>
              <a:spcAft>
                <a:spcPts val="0"/>
              </a:spcAft>
              <a:buSzPts val="2400"/>
              <a:buChar char="🙣"/>
            </a:pPr>
            <a:r>
              <a:rPr lang="zh-TW">
                <a:solidFill>
                  <a:srgbClr val="800080"/>
                </a:solidFill>
                <a:latin typeface="DFKai-SB"/>
                <a:ea typeface="DFKai-SB"/>
                <a:cs typeface="DFKai-SB"/>
                <a:sym typeface="DFKai-SB"/>
              </a:rPr>
              <a:t>聽、說的部份：</a:t>
            </a:r>
            <a:br>
              <a:rPr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專心聽同學發言，並給予適當的回饋。</a:t>
            </a:r>
            <a:endParaRPr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800080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92" name="Google Shape;192;p9"/>
          <p:cNvSpPr txBox="1"/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國語課</a:t>
            </a:r>
            <a:r>
              <a:rPr lang="zh-TW" sz="4000">
                <a:solidFill>
                  <a:srgbClr val="660066"/>
                </a:solidFill>
                <a:latin typeface="DFKai-SB"/>
                <a:ea typeface="DFKai-SB"/>
                <a:cs typeface="DFKai-SB"/>
                <a:sym typeface="DFKai-SB"/>
              </a:rPr>
              <a:t>未來目標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精裝版">
  <a:themeElements>
    <a:clrScheme name="精裝版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精裝版">
  <a:themeElements>
    <a:clrScheme name="精裝版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2017-09-15T11:18:16Z</dcterms:created>
  <dc:creator>useranger</dc:creator>
</cp:coreProperties>
</file>