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319" r:id="rId6"/>
    <p:sldId id="262" r:id="rId7"/>
    <p:sldId id="263" r:id="rId8"/>
    <p:sldId id="316" r:id="rId9"/>
    <p:sldId id="315" r:id="rId10"/>
    <p:sldId id="297" r:id="rId11"/>
    <p:sldId id="303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298" r:id="rId20"/>
    <p:sldId id="299" r:id="rId21"/>
    <p:sldId id="308" r:id="rId22"/>
    <p:sldId id="312" r:id="rId23"/>
    <p:sldId id="313" r:id="rId24"/>
    <p:sldId id="301" r:id="rId25"/>
    <p:sldId id="314" r:id="rId26"/>
    <p:sldId id="300" r:id="rId27"/>
    <p:sldId id="318" r:id="rId28"/>
    <p:sldId id="317" r:id="rId29"/>
    <p:sldId id="293" r:id="rId30"/>
    <p:sldId id="294" r:id="rId31"/>
    <p:sldId id="326" r:id="rId32"/>
    <p:sldId id="327" r:id="rId33"/>
    <p:sldId id="328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B88A-3083-4C7E-9996-E325335099F0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04EC0-7415-4DCE-A77B-87E0D6CE64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23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00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216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74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17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72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00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973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406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537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5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41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071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148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939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90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55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405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002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340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11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CAEE65-8DE0-43C1-96CA-3A2636DEF3B3}" type="slidenum">
              <a:rPr kumimoji="1" lang="zh-TW" altLang="en-U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kumimoji="1" lang="en-US" altLang="zh-TW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3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93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3D73C4-BE07-449D-98F2-07253035FCB3}" type="slidenum">
              <a:rPr kumimoji="1" lang="zh-TW" altLang="en-U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kumimoji="1" lang="en-US" altLang="zh-TW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54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521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783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830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19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23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61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4EC0-7415-4DCE-A77B-87E0D6CE64E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96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CAEE65-8DE0-43C1-96CA-3A2636DEF3B3}" type="slidenum">
              <a:rPr kumimoji="1" lang="zh-TW" altLang="en-U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1" lang="en-US" altLang="zh-TW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1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32E6D1-223F-472A-87CE-15E1F3C87975}" type="slidenum">
              <a:rPr kumimoji="1" lang="zh-TW" altLang="en-U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1" lang="en-US" altLang="zh-TW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2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32E6D1-223F-472A-87CE-15E1F3C87975}" type="slidenum">
              <a:rPr kumimoji="1" lang="zh-TW" altLang="en-U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kumimoji="1" lang="en-US" altLang="zh-TW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6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58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9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33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23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55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5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14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0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03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43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67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A3B1-17F5-46CB-AC33-98CBB6327285}" type="datetimeFigureOut">
              <a:rPr lang="zh-TW" altLang="en-US" smtClean="0"/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B1A7-387F-44AA-93CA-612156DA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1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BC%B5%E9%A3%9B" TargetMode="External"/><Relationship Id="rId13" Type="http://schemas.openxmlformats.org/officeDocument/2006/relationships/hyperlink" Target="https://zh.wikipedia.org/wiki/%E5%A6%82%E4%BE%86%E4%BD%9B" TargetMode="External"/><Relationship Id="rId3" Type="http://schemas.openxmlformats.org/officeDocument/2006/relationships/hyperlink" Target="https://zh.wikipedia.org/wiki/%E5%85%B3%E7%BE%BD" TargetMode="External"/><Relationship Id="rId7" Type="http://schemas.openxmlformats.org/officeDocument/2006/relationships/hyperlink" Target="https://zh.wikipedia.org/wiki/%E5%8C%85%E6%8B%AF" TargetMode="External"/><Relationship Id="rId12" Type="http://schemas.openxmlformats.org/officeDocument/2006/relationships/hyperlink" Target="https://zh.wikipedia.org/wiki/%E9%BB%83%E5%BF%A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8%91%A3%E5%8D%93" TargetMode="External"/><Relationship Id="rId11" Type="http://schemas.openxmlformats.org/officeDocument/2006/relationships/hyperlink" Target="https://zh.wikipedia.org/wiki/%E8%8D%86%E8%BD%B2" TargetMode="External"/><Relationship Id="rId5" Type="http://schemas.openxmlformats.org/officeDocument/2006/relationships/hyperlink" Target="https://zh.wikipedia.org/wiki/%E6%9B%B9%E6%93%8D" TargetMode="External"/><Relationship Id="rId10" Type="http://schemas.openxmlformats.org/officeDocument/2006/relationships/hyperlink" Target="https://zh.wikipedia.org/wiki/%E8%A5%BF%E6%B8%B8%E8%AE%B0%E8%A7%92%E8%89%B2%E5%88%97%E8%A1%A8" TargetMode="External"/><Relationship Id="rId4" Type="http://schemas.openxmlformats.org/officeDocument/2006/relationships/hyperlink" Target="https://zh.wikipedia.org/wiki/%E5%B2%B3%E9%A3%9B" TargetMode="External"/><Relationship Id="rId9" Type="http://schemas.openxmlformats.org/officeDocument/2006/relationships/hyperlink" Target="https://zh.wikipedia.org/wiki/%E9%A0%85%E7%BE%BD" TargetMode="External"/><Relationship Id="rId14" Type="http://schemas.openxmlformats.org/officeDocument/2006/relationships/hyperlink" Target="https://zh.wikipedia.org/wiki/%E5%AD%AB%E6%82%9F%E7%A9%B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ukNtlKko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1AiiwEGyVk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3ILRkj5rY4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sPvgCU33aQ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LRkj5rY4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七、看戲</a:t>
            </a:r>
            <a:endParaRPr lang="es-ES" altLang="zh-TW" sz="6000" dirty="0" smtClean="0">
              <a:ea typeface="新細明體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1"/>
            <a:ext cx="61912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為什麼爺爺「吊嗓子」時，家人會怕鄰居來抗議？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7230"/>
            <a:ext cx="3672408" cy="2073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5007"/>
            <a:ext cx="3190550" cy="239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京劇裡有各種角色，透過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哪些方式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來表示代表不同的角色？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85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京劇小檔案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京劇、京戲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平劇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、國劇，是中國戲曲曲種之一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起源地點：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北京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起源時間：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世紀中期，融合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了中國各地戲劇特點。在「清朝」宮廷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內得到了空前的繁榮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特點：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中國國粹，於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年，獲選進入人類非物質文化遺產代表作名錄。</a:t>
            </a:r>
          </a:p>
        </p:txBody>
      </p:sp>
    </p:spTree>
    <p:extLst>
      <p:ext uri="{BB962C8B-B14F-4D97-AF65-F5344CB8AC3E}">
        <p14:creationId xmlns:p14="http://schemas.microsoft.com/office/powerpoint/2010/main" val="15644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臉譜的作用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暗示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性格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介紹特點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褒貶善惡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可分為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十類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紅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、白、黑、黃、藍（青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綠、紫、粉紅（灰）、金和銀。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51" y="1124744"/>
            <a:ext cx="5112568" cy="34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7603"/>
            <a:ext cx="15859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2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臉譜顏色分類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4116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表示忠勇正直、義薄雲天、精忠報國、有血性，如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關羽"/>
              </a:rPr>
              <a:t>關羽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tooltip="岳飛"/>
              </a:rPr>
              <a:t>岳飛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白：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表示奸詐狠毒、笑裡藏刀、工於心計，如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tooltip="曹操"/>
              </a:rPr>
              <a:t>曹操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tooltip="董卓"/>
              </a:rPr>
              <a:t>董卓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黑：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表示剛正、魯莽、勇猛、粗中有細，如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7" tooltip="包拯"/>
              </a:rPr>
              <a:t>包拯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8" tooltip="張飛"/>
              </a:rPr>
              <a:t>張飛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9" tooltip="項羽"/>
              </a:rPr>
              <a:t>項羽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黃：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表示兇狠殘暴、有勇無謀、富有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藍（青）：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表示中性、猛烈、暴躁、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草莽英雄。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綠：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表示妖魔鬼怪，如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10" tooltip="西遊記角色列表"/>
              </a:rPr>
              <a:t>蠍子精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紫：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表示肅穆、穩重，富有正義感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11" tooltip="荊軻"/>
              </a:rPr>
              <a:t>荊軻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粉紅（灰）：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表示年邁老弱、血氣衰弱，如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12" tooltip="黃忠"/>
              </a:rPr>
              <a:t>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12" tooltip="黃忠"/>
              </a:rPr>
              <a:t>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金和銀：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表示神秘、高貴、莊嚴，代表妖神佛一類。如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13" tooltip="如來佛"/>
              </a:rPr>
              <a:t>如來佛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14" tooltip="孫悟空"/>
              </a:rPr>
              <a:t>孫悟空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1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猜猜他是誰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5"/>
          <a:stretch/>
        </p:blipFill>
        <p:spPr bwMode="auto">
          <a:xfrm>
            <a:off x="4572000" y="1700808"/>
            <a:ext cx="2880320" cy="27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899592" y="1916832"/>
            <a:ext cx="4038600" cy="45259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職業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：三國名將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性格：忠勇正直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寵物：一匹紅馬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猜猜他是誰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11560" y="1988840"/>
            <a:ext cx="4752528" cy="45259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職業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：北宋有名的法官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性格：公正無私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特色：頭上有個月亮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2664296" cy="31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猜猜他是誰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4752528" cy="45259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職業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：隨扈人員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性格：調皮搗蛋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聰明機伶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死對頭：如來佛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影片：孫悟空大鬧天庭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096344" cy="27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文中提到：「奶奶在看戲時，總是一邊看一邊掉眼淚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你覺得奶奶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的個性可能有哪種特質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童心未泯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情感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豐沛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具同理心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鐵面無私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大驚小怪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26" y="2656806"/>
            <a:ext cx="2286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9306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根據文章來推論，為什麼奶奶喜歡看歌仔戲？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因為奶奶從年輕到老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只看過歌仔戲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歌仔戲的曲調容易使人琅琅上口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看歌仔戲令奶奶想起快樂的童年時光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歌仔戲的劇情十分感人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歌仔戲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故事內容能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觸動奶奶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內心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2014"/>
            <a:ext cx="1664625" cy="225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5876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 r="6209"/>
          <a:stretch/>
        </p:blipFill>
        <p:spPr bwMode="auto">
          <a:xfrm>
            <a:off x="3956722" y="4327038"/>
            <a:ext cx="1707817" cy="227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10727" y="500053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陳亞蘭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騎白馬走三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》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87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預測策略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375" y="1690688"/>
            <a:ext cx="8731250" cy="4351337"/>
          </a:xfrm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課文名稱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看戲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讓你產生什麼樣的聯想？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為什麼爸爸只要一提起布袋戲，話匣子就會停不下來？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爸爸本來就是一個很聒噪的人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爸爸對布袋戲很感興趣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爸爸很懂布袋戲，樂於分享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爸爸很臭屁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，炫耀自己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很懂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布袋戲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爸爸講到自己喜歡的事物，就停不下來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5085184"/>
            <a:ext cx="4249737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5641"/>
            <a:ext cx="3327712" cy="249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00" y="4384309"/>
            <a:ext cx="1690028" cy="2238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黃俊雄（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1933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日－）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雲林縣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虎尾人。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963940" cy="32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37" y="3827399"/>
            <a:ext cx="4493113" cy="303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728186" y="115162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雲林布袋戲館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35" y="1736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7988" y="4854351"/>
            <a:ext cx="4526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史艷文主題曲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《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純純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男子漢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》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21869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第六段中，爺爺說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「內行人看門道，外行人看熱鬧」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。這句話是什麼意思？</a:t>
            </a:r>
            <a:endParaRPr lang="zh-TW" altLang="en-US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40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請找出文章中「內行人看門道」的例子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奶奶感受到劇中人的情緒，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不禁淚流滿面。</a:t>
            </a:r>
            <a:endParaRPr lang="en-US" altLang="zh-TW" sz="36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作者擔心卡通中的媽媽和女兒，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不知不覺皺起眉頭。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→懂得看戲的人，才會受到感動。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→懂得看戲的人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內行人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1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看戲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，可透過「人可貌相」的方式來凸顯角色的性格與身分等。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現實生活中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，評價他人時，則必須謹記「人不可貌相」的原則。</a:t>
            </a:r>
            <a:endParaRPr lang="en-US" altLang="zh-TW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你是否同意以上的說法？說說看你的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理由。</a:t>
            </a:r>
            <a:endParaRPr lang="zh-TW" altLang="en-US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不同意</a:t>
            </a:r>
          </a:p>
        </p:txBody>
      </p:sp>
    </p:spTree>
    <p:extLst>
      <p:ext uri="{BB962C8B-B14F-4D97-AF65-F5344CB8AC3E}">
        <p14:creationId xmlns:p14="http://schemas.microsoft.com/office/powerpoint/2010/main" val="32220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為什麼「戲劇」能夠引起觀眾的情緒反應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或是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心情上的共鳴呢？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演員演技好，情感流露，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十分感人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劇本寫得十分貼近真實生活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看戲的人可能有過類似的經驗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戲劇使人投入想像中，彷彿自己就是主角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01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俗話說：「戲如人生，人生如戲」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，你是否同意這樣的說法？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請說說你的理由。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不同意</a:t>
            </a:r>
          </a:p>
        </p:txBody>
      </p:sp>
    </p:spTree>
    <p:extLst>
      <p:ext uri="{BB962C8B-B14F-4D97-AF65-F5344CB8AC3E}">
        <p14:creationId xmlns:p14="http://schemas.microsoft.com/office/powerpoint/2010/main" val="32220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你喜歡看哪種類型的戲劇呢？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卡通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音樂舞台劇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偶像劇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鄉土劇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電影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布袋戲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歌仔戲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京劇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65" y="1340767"/>
            <a:ext cx="3113150" cy="17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80" y="2656002"/>
            <a:ext cx="3240360" cy="18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14" y="3717032"/>
            <a:ext cx="2932931" cy="165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49646" y="5593229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你喜歡這類戲劇的原因是什麼？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5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577850" y="2355850"/>
            <a:ext cx="7770813" cy="2076450"/>
          </a:xfrm>
        </p:spPr>
        <p:txBody>
          <a:bodyPr anchor="b">
            <a:normAutofit fontScale="850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理解文章 </a:t>
            </a:r>
            <a:r>
              <a:rPr lang="en-US" altLang="zh-TW" sz="4400" b="1" dirty="0">
                <a:latin typeface="標楷體" pitchFamily="65" charset="-120"/>
                <a:ea typeface="標楷體" pitchFamily="65" charset="-120"/>
              </a:rPr>
              <a:t>3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──</a:t>
            </a: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形式深究</a:t>
            </a:r>
          </a:p>
        </p:txBody>
      </p:sp>
    </p:spTree>
    <p:extLst>
      <p:ext uri="{BB962C8B-B14F-4D97-AF65-F5344CB8AC3E}">
        <p14:creationId xmlns:p14="http://schemas.microsoft.com/office/powerpoint/2010/main" val="13993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條件複句：不管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(A)……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(B)……</a:t>
            </a:r>
            <a:endParaRPr lang="zh-TW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7768" y="1916832"/>
            <a:ext cx="4208629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不管是京劇、歌仔戲、布袋戲、卡通等，通通都是戲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6-(1)】</a:t>
            </a:r>
          </a:p>
        </p:txBody>
      </p:sp>
      <p:sp>
        <p:nvSpPr>
          <p:cNvPr id="2" name="矩形 1"/>
          <p:cNvSpPr/>
          <p:nvPr/>
        </p:nvSpPr>
        <p:spPr>
          <a:xfrm>
            <a:off x="539552" y="508518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請利用「不管</a:t>
            </a:r>
            <a: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(A)……</a:t>
            </a: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都</a:t>
            </a:r>
            <a: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(B)……</a:t>
            </a: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」句型</a:t>
            </a:r>
            <a:r>
              <a:rPr lang="zh-TW" altLang="en-US" sz="3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，造出符合上圖文字含意的句子。</a:t>
            </a:r>
            <a:endParaRPr lang="zh-TW" altLang="zh-TW" sz="3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 descr="「人生就像一場戲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20298" b="14383"/>
          <a:stretch/>
        </p:blipFill>
        <p:spPr bwMode="auto">
          <a:xfrm>
            <a:off x="457816" y="1844824"/>
            <a:ext cx="3911019" cy="2986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683568" y="1988840"/>
            <a:ext cx="7770813" cy="2076450"/>
          </a:xfrm>
        </p:spPr>
        <p:txBody>
          <a:bodyPr anchor="b">
            <a:noAutofit/>
          </a:bodyPr>
          <a:lstStyle/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理解文章 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1</a:t>
            </a:r>
          </a:p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──文章結構解析</a:t>
            </a:r>
          </a:p>
        </p:txBody>
      </p:sp>
    </p:spTree>
    <p:extLst>
      <p:ext uri="{BB962C8B-B14F-4D97-AF65-F5344CB8AC3E}">
        <p14:creationId xmlns:p14="http://schemas.microsoft.com/office/powerpoint/2010/main" val="34320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4762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承接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複句：一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(A)……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(B)……</a:t>
            </a:r>
            <a:endParaRPr lang="zh-TW" altLang="zh-TW" sz="36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2275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爸爸最愛看布袋戲，一提起布袋戲，話匣子就停不下來。</a:t>
            </a:r>
            <a:r>
              <a:rPr lang="en-US" altLang="zh-TW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課文</a:t>
            </a:r>
            <a:r>
              <a:rPr lang="en-US" altLang="zh-TW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4-(1)】</a:t>
            </a:r>
          </a:p>
          <a:p>
            <a:pPr eaLnBrk="1" hangingPunct="1">
              <a:defRPr/>
            </a:pP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3600" kern="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請以「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史豔文氣勢曲</a:t>
            </a: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《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儒蹤再現</a:t>
            </a:r>
            <a:r>
              <a:rPr lang="en-US" altLang="zh-TW" sz="36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》</a:t>
            </a:r>
            <a:r>
              <a:rPr lang="zh-TW" altLang="en-US" sz="3600" kern="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」為主題，利用「</a:t>
            </a:r>
            <a:r>
              <a:rPr lang="zh-TW" altLang="en-US" sz="36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(A)……</a:t>
            </a:r>
            <a:r>
              <a:rPr lang="zh-TW" altLang="en-US" sz="36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en-US" altLang="zh-TW" sz="36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(B)……</a:t>
            </a:r>
            <a:r>
              <a:rPr lang="zh-TW" altLang="en-US" sz="3600" kern="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」的句型，造出你所看見的情境。</a:t>
            </a:r>
            <a:endParaRPr lang="zh-TW" altLang="zh-TW" sz="3600" kern="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5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4762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並列複句：有時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(A)……</a:t>
            </a:r>
            <a:r>
              <a:rPr lang="zh-TW" altLang="en-US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(B)……</a:t>
            </a:r>
            <a:endParaRPr lang="zh-TW" altLang="zh-TW" sz="36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4846" y="1284627"/>
            <a:ext cx="82296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爺爺喜歡看京劇，沒事就在家裡吊嗓子，有時聲如洪鐘，有時尖銳高昂</a:t>
            </a:r>
            <a:r>
              <a:rPr lang="en-US" altLang="zh-TW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課文</a:t>
            </a:r>
            <a:r>
              <a:rPr lang="en-US" altLang="zh-TW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2-(2)】</a:t>
            </a:r>
          </a:p>
          <a:p>
            <a:pPr eaLnBrk="1" hangingPunct="1">
              <a:defRPr/>
            </a:pP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3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8328" r="11171"/>
          <a:stretch/>
        </p:blipFill>
        <p:spPr>
          <a:xfrm>
            <a:off x="287599" y="3102160"/>
            <a:ext cx="4680520" cy="370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5076056" y="3755110"/>
            <a:ext cx="41758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kern="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請以左圖的內容為主題，利用「</a:t>
            </a:r>
            <a:r>
              <a:rPr lang="zh-TW" altLang="en-US" sz="32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</a:t>
            </a:r>
            <a:r>
              <a:rPr lang="en-US" altLang="zh-TW" sz="32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(A)……</a:t>
            </a:r>
            <a:r>
              <a:rPr lang="zh-TW" altLang="en-US" sz="3200" kern="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</a:t>
            </a:r>
            <a:r>
              <a:rPr lang="en-US" altLang="zh-TW" sz="3200" kern="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</a:t>
            </a:r>
            <a:r>
              <a:rPr lang="en-US" altLang="zh-TW" sz="32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)……</a:t>
            </a:r>
            <a:r>
              <a:rPr lang="zh-TW" altLang="en-US" sz="32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kern="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句型來造句。</a:t>
            </a:r>
            <a:endParaRPr lang="zh-TW" altLang="zh-TW" sz="3200" kern="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57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0" y="4005064"/>
            <a:ext cx="3063230" cy="25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333211" cy="649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483471" cy="348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好好的為自己的人生導一齣劇吧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5" y="1484784"/>
            <a:ext cx="7177725" cy="48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800755" y="332656"/>
            <a:ext cx="3898776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0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本篇文章該如何劃分意義段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小組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分鐘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分出意義段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為意義段下標題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/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1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6552728"/>
          </a:xfrm>
        </p:spPr>
      </p:pic>
      <p:sp>
        <p:nvSpPr>
          <p:cNvPr id="5" name="矩形 4"/>
          <p:cNvSpPr/>
          <p:nvPr/>
        </p:nvSpPr>
        <p:spPr>
          <a:xfrm>
            <a:off x="1691680" y="2708920"/>
            <a:ext cx="864096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15816" y="2708920"/>
            <a:ext cx="864096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67944" y="2708920"/>
            <a:ext cx="864096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64088" y="2710219"/>
            <a:ext cx="864096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516216" y="2710219"/>
            <a:ext cx="864096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67944" y="1484784"/>
            <a:ext cx="93610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100392" y="1637184"/>
            <a:ext cx="576064" cy="8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27584" y="1632992"/>
            <a:ext cx="576064" cy="8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010860" y="1408942"/>
            <a:ext cx="1065195" cy="727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88612" y="1632992"/>
            <a:ext cx="615036" cy="1075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395536" y="1650110"/>
            <a:ext cx="984043" cy="4947242"/>
            <a:chOff x="395536" y="1650110"/>
            <a:chExt cx="984043" cy="4947242"/>
          </a:xfrm>
        </p:grpSpPr>
        <p:sp>
          <p:nvSpPr>
            <p:cNvPr id="19" name="矩形 18"/>
            <p:cNvSpPr/>
            <p:nvPr/>
          </p:nvSpPr>
          <p:spPr>
            <a:xfrm>
              <a:off x="412981" y="1650110"/>
              <a:ext cx="467102" cy="120282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5536" y="2708920"/>
              <a:ext cx="984043" cy="38884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692413" y="1629938"/>
            <a:ext cx="984043" cy="4947242"/>
            <a:chOff x="395536" y="1650110"/>
            <a:chExt cx="984043" cy="4947242"/>
          </a:xfrm>
        </p:grpSpPr>
        <p:sp>
          <p:nvSpPr>
            <p:cNvPr id="22" name="矩形 21"/>
            <p:cNvSpPr/>
            <p:nvPr/>
          </p:nvSpPr>
          <p:spPr>
            <a:xfrm>
              <a:off x="412981" y="1650110"/>
              <a:ext cx="467102" cy="120282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95536" y="2708920"/>
              <a:ext cx="984043" cy="38884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8100392" y="1650110"/>
            <a:ext cx="576064" cy="10386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這一課的文章是屬於什麼文體？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記敘文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說明文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應用文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議論文</a:t>
            </a:r>
          </a:p>
        </p:txBody>
      </p:sp>
      <p:sp>
        <p:nvSpPr>
          <p:cNvPr id="5" name="矩形 4"/>
          <p:cNvSpPr/>
          <p:nvPr/>
        </p:nvSpPr>
        <p:spPr>
          <a:xfrm>
            <a:off x="1331913" y="1700808"/>
            <a:ext cx="1295400" cy="433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ea typeface="新細明體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771775" y="1700808"/>
            <a:ext cx="5257801" cy="3416320"/>
            <a:chOff x="2771775" y="1700808"/>
            <a:chExt cx="5257801" cy="3416320"/>
          </a:xfrm>
        </p:grpSpPr>
        <p:sp>
          <p:nvSpPr>
            <p:cNvPr id="4" name="矩形 3"/>
            <p:cNvSpPr/>
            <p:nvPr/>
          </p:nvSpPr>
          <p:spPr bwMode="auto">
            <a:xfrm>
              <a:off x="3348038" y="1700808"/>
              <a:ext cx="4681538" cy="341632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記敘文</a:t>
              </a:r>
              <a:endPara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lang="zh-TW" altLang="en-US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記人</a:t>
              </a:r>
              <a:endPara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</a:t>
              </a:r>
              <a:r>
                <a:rPr lang="zh-TW" altLang="en-US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記事</a:t>
              </a:r>
              <a:endPara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(3)</a:t>
              </a:r>
              <a:r>
                <a:rPr lang="zh-TW" altLang="en-US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記物</a:t>
              </a:r>
              <a:endPara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(4)</a:t>
              </a:r>
              <a:r>
                <a:rPr lang="zh-TW" altLang="en-US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景</a:t>
              </a:r>
              <a:endPara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記敘的人稱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4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lang="zh-TW" altLang="en-US" sz="24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第一人稱→我</a:t>
              </a:r>
              <a:endPara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</a:t>
              </a:r>
              <a:r>
                <a:rPr lang="zh-TW" altLang="en-US" sz="24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第二人稱→你</a:t>
              </a:r>
              <a:endParaRPr lang="en-US" altLang="zh-TW" sz="2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(3)</a:t>
              </a:r>
              <a:r>
                <a:rPr lang="zh-TW" altLang="en-US" sz="24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第三人稱→他</a:t>
              </a:r>
              <a:r>
                <a:rPr lang="en-US" altLang="zh-TW" sz="24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旁觀者</a:t>
              </a:r>
              <a:r>
                <a:rPr lang="en-US" altLang="zh-TW" sz="24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向右箭號 5"/>
            <p:cNvSpPr/>
            <p:nvPr/>
          </p:nvSpPr>
          <p:spPr bwMode="auto">
            <a:xfrm>
              <a:off x="2771775" y="2457624"/>
              <a:ext cx="576263" cy="21590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5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577850" y="2355850"/>
            <a:ext cx="7770813" cy="2076450"/>
          </a:xfrm>
        </p:spPr>
        <p:txBody>
          <a:bodyPr anchor="b">
            <a:normAutofit fontScale="85000" lnSpcReduction="10000"/>
          </a:bodyPr>
          <a:lstStyle/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理解文章 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2</a:t>
            </a:r>
          </a:p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──內容深究</a:t>
            </a:r>
          </a:p>
        </p:txBody>
      </p:sp>
    </p:spTree>
    <p:extLst>
      <p:ext uri="{BB962C8B-B14F-4D97-AF65-F5344CB8AC3E}">
        <p14:creationId xmlns:p14="http://schemas.microsoft.com/office/powerpoint/2010/main" val="27271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課文整理表格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890" name="文字版面配置區 4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理解文章 </a:t>
            </a:r>
            <a:r>
              <a:rPr lang="en-US" altLang="zh-TW" sz="4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──寫作技巧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63513"/>
              </p:ext>
            </p:extLst>
          </p:nvPr>
        </p:nvGraphicFramePr>
        <p:xfrm>
          <a:off x="539552" y="1268760"/>
          <a:ext cx="8136904" cy="488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160240"/>
                <a:gridCol w="432048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稱謂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喜愛的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戲劇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類型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喜愛戲劇的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證據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行為表現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爺爺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奶奶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爸爸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媽媽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作者自己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課文整理表格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890" name="文字版面配置區 4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理解文章 </a:t>
            </a:r>
            <a:r>
              <a:rPr lang="en-US" altLang="zh-TW" sz="4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  <a:p>
            <a:pPr marL="0" indent="0" algn="ctr" eaLnBrk="1" hangingPunct="1">
              <a:lnSpc>
                <a:spcPct val="170000"/>
              </a:lnSpc>
              <a:buFontTx/>
              <a:buNone/>
            </a:pPr>
            <a:r>
              <a:rPr lang="zh-TW" altLang="en-US" sz="4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──寫作技巧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57390"/>
              </p:ext>
            </p:extLst>
          </p:nvPr>
        </p:nvGraphicFramePr>
        <p:xfrm>
          <a:off x="539552" y="1268760"/>
          <a:ext cx="8136904" cy="527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160240"/>
                <a:gridCol w="432048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稱謂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喜愛的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戲劇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類型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喜愛戲劇的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證據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行為表現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爺爺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京劇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吊嗓子，介紹臉譜給孫子，說話用唱京劇方式，擺出武生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pose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奶奶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歌仔戲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邊看戲邊掉淚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爸爸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布袋戲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話匣子停不下來，拿起戲偶演出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媽媽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連續劇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迅雷不及掩耳速度整理餐桌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作者自己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卡通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不知不覺皺起眉頭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11760" y="2132856"/>
            <a:ext cx="1728192" cy="432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27984" y="2157400"/>
            <a:ext cx="4176464" cy="1055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11554" y="3365376"/>
            <a:ext cx="4176464" cy="639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11554" y="5013176"/>
            <a:ext cx="4176464" cy="639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27984" y="5813648"/>
            <a:ext cx="4176464" cy="639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411554" y="4173692"/>
            <a:ext cx="4176464" cy="639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4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1239</Words>
  <Application>Microsoft Office PowerPoint</Application>
  <PresentationFormat>如螢幕大小 (4:3)</PresentationFormat>
  <Paragraphs>202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七、看戲</vt:lpstr>
      <vt:lpstr>預測策略</vt:lpstr>
      <vt:lpstr>PowerPoint 簡報</vt:lpstr>
      <vt:lpstr>本篇文章該如何劃分意義段?</vt:lpstr>
      <vt:lpstr>PowerPoint 簡報</vt:lpstr>
      <vt:lpstr>PowerPoint 簡報</vt:lpstr>
      <vt:lpstr>PowerPoint 簡報</vt:lpstr>
      <vt:lpstr>課文整理表格</vt:lpstr>
      <vt:lpstr>課文整理表格</vt:lpstr>
      <vt:lpstr>PowerPoint 簡報</vt:lpstr>
      <vt:lpstr>PowerPoint 簡報</vt:lpstr>
      <vt:lpstr>京劇小檔案</vt:lpstr>
      <vt:lpstr>臉譜的作用</vt:lpstr>
      <vt:lpstr>臉譜顏色分類</vt:lpstr>
      <vt:lpstr>猜猜他是誰?</vt:lpstr>
      <vt:lpstr>猜猜他是誰?</vt:lpstr>
      <vt:lpstr>猜猜他是誰?</vt:lpstr>
      <vt:lpstr>PowerPoint 簡報</vt:lpstr>
      <vt:lpstr>PowerPoint 簡報</vt:lpstr>
      <vt:lpstr>PowerPoint 簡報</vt:lpstr>
      <vt:lpstr>黃俊雄（1933年1月26日－），臺灣雲林縣虎尾人。</vt:lpstr>
      <vt:lpstr>PowerPoint 簡報</vt:lpstr>
      <vt:lpstr> </vt:lpstr>
      <vt:lpstr>PowerPoint 簡報</vt:lpstr>
      <vt:lpstr> </vt:lpstr>
      <vt:lpstr>PowerPoint 簡報</vt:lpstr>
      <vt:lpstr>PowerPoint 簡報</vt:lpstr>
      <vt:lpstr>PowerPoint 簡報</vt:lpstr>
      <vt:lpstr>條件複句：不管(A)……都(B)……</vt:lpstr>
      <vt:lpstr>PowerPoint 簡報</vt:lpstr>
      <vt:lpstr>PowerPoint 簡報</vt:lpstr>
      <vt:lpstr>PowerPoint 簡報</vt:lpstr>
      <vt:lpstr>好好的為自己的人生導一齣劇吧！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S. S.</dc:creator>
  <cp:lastModifiedBy>Teacher</cp:lastModifiedBy>
  <cp:revision>42</cp:revision>
  <dcterms:created xsi:type="dcterms:W3CDTF">2017-03-08T14:55:29Z</dcterms:created>
  <dcterms:modified xsi:type="dcterms:W3CDTF">2017-04-11T09:05:37Z</dcterms:modified>
</cp:coreProperties>
</file>