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9" r:id="rId3"/>
    <p:sldId id="260" r:id="rId4"/>
    <p:sldId id="290" r:id="rId5"/>
    <p:sldId id="291" r:id="rId6"/>
    <p:sldId id="261" r:id="rId7"/>
    <p:sldId id="293" r:id="rId8"/>
    <p:sldId id="314" r:id="rId9"/>
    <p:sldId id="298" r:id="rId10"/>
    <p:sldId id="296" r:id="rId11"/>
    <p:sldId id="297" r:id="rId12"/>
    <p:sldId id="303" r:id="rId13"/>
    <p:sldId id="262" r:id="rId14"/>
    <p:sldId id="263" r:id="rId15"/>
    <p:sldId id="264" r:id="rId16"/>
    <p:sldId id="330" r:id="rId17"/>
    <p:sldId id="331" r:id="rId18"/>
    <p:sldId id="292" r:id="rId19"/>
    <p:sldId id="329" r:id="rId20"/>
    <p:sldId id="265" r:id="rId21"/>
    <p:sldId id="294" r:id="rId22"/>
    <p:sldId id="295" r:id="rId23"/>
    <p:sldId id="266" r:id="rId24"/>
    <p:sldId id="336" r:id="rId25"/>
    <p:sldId id="335" r:id="rId26"/>
    <p:sldId id="302" r:id="rId27"/>
    <p:sldId id="301" r:id="rId28"/>
    <p:sldId id="267" r:id="rId29"/>
    <p:sldId id="268" r:id="rId30"/>
    <p:sldId id="269" r:id="rId31"/>
    <p:sldId id="257" r:id="rId32"/>
    <p:sldId id="308" r:id="rId33"/>
    <p:sldId id="337" r:id="rId34"/>
    <p:sldId id="306" r:id="rId35"/>
    <p:sldId id="305" r:id="rId36"/>
    <p:sldId id="338" r:id="rId37"/>
    <p:sldId id="339" r:id="rId38"/>
    <p:sldId id="341" r:id="rId39"/>
    <p:sldId id="340" r:id="rId40"/>
    <p:sldId id="270" r:id="rId41"/>
    <p:sldId id="271" r:id="rId42"/>
    <p:sldId id="272" r:id="rId43"/>
    <p:sldId id="258" r:id="rId44"/>
    <p:sldId id="315" r:id="rId45"/>
    <p:sldId id="316" r:id="rId46"/>
    <p:sldId id="317" r:id="rId47"/>
    <p:sldId id="344" r:id="rId48"/>
    <p:sldId id="318" r:id="rId49"/>
    <p:sldId id="273" r:id="rId50"/>
    <p:sldId id="309" r:id="rId51"/>
    <p:sldId id="274" r:id="rId52"/>
    <p:sldId id="275" r:id="rId53"/>
    <p:sldId id="276" r:id="rId54"/>
    <p:sldId id="311" r:id="rId55"/>
    <p:sldId id="312" r:id="rId56"/>
    <p:sldId id="333" r:id="rId57"/>
    <p:sldId id="313" r:id="rId58"/>
    <p:sldId id="277" r:id="rId59"/>
    <p:sldId id="351" r:id="rId60"/>
    <p:sldId id="278" r:id="rId61"/>
    <p:sldId id="319" r:id="rId62"/>
    <p:sldId id="279" r:id="rId63"/>
    <p:sldId id="342" r:id="rId64"/>
    <p:sldId id="343" r:id="rId65"/>
    <p:sldId id="281" r:id="rId66"/>
    <p:sldId id="280" r:id="rId67"/>
    <p:sldId id="304" r:id="rId68"/>
    <p:sldId id="282" r:id="rId69"/>
    <p:sldId id="320" r:id="rId70"/>
    <p:sldId id="322" r:id="rId71"/>
    <p:sldId id="283" r:id="rId72"/>
    <p:sldId id="285" r:id="rId73"/>
    <p:sldId id="284" r:id="rId74"/>
    <p:sldId id="352" r:id="rId75"/>
    <p:sldId id="288" r:id="rId76"/>
    <p:sldId id="346" r:id="rId77"/>
    <p:sldId id="347" r:id="rId78"/>
    <p:sldId id="348" r:id="rId79"/>
    <p:sldId id="321" r:id="rId80"/>
    <p:sldId id="328" r:id="rId81"/>
    <p:sldId id="349" r:id="rId82"/>
    <p:sldId id="287" r:id="rId83"/>
    <p:sldId id="326" r:id="rId84"/>
    <p:sldId id="323" r:id="rId85"/>
    <p:sldId id="324" r:id="rId86"/>
    <p:sldId id="325" r:id="rId87"/>
    <p:sldId id="350" r:id="rId88"/>
    <p:sldId id="334" r:id="rId89"/>
    <p:sldId id="286" r:id="rId90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Times New Roman" panose="02020603050405020304" pitchFamily="18" charset="0"/>
        <a:ea typeface="標楷體" panose="03000509000000000000" pitchFamily="65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Times New Roman" panose="02020603050405020304" pitchFamily="18" charset="0"/>
        <a:ea typeface="標楷體" panose="03000509000000000000" pitchFamily="65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Times New Roman" panose="02020603050405020304" pitchFamily="18" charset="0"/>
        <a:ea typeface="標楷體" panose="03000509000000000000" pitchFamily="65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Times New Roman" panose="02020603050405020304" pitchFamily="18" charset="0"/>
        <a:ea typeface="標楷體" panose="03000509000000000000" pitchFamily="65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Times New Roman" panose="02020603050405020304" pitchFamily="18" charset="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Times New Roman" panose="02020603050405020304" pitchFamily="18" charset="0"/>
        <a:ea typeface="標楷體" panose="03000509000000000000" pitchFamily="65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Times New Roman" panose="02020603050405020304" pitchFamily="18" charset="0"/>
        <a:ea typeface="標楷體" panose="03000509000000000000" pitchFamily="65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Times New Roman" panose="02020603050405020304" pitchFamily="18" charset="0"/>
        <a:ea typeface="標楷體" panose="03000509000000000000" pitchFamily="65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Times New Roman" panose="02020603050405020304" pitchFamily="18" charset="0"/>
        <a:ea typeface="標楷體" panose="03000509000000000000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3300"/>
    <a:srgbClr val="FF9933"/>
    <a:srgbClr val="0000FF"/>
    <a:srgbClr val="0066FF"/>
    <a:srgbClr val="6666FF"/>
    <a:srgbClr val="FF33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8" autoAdjust="0"/>
    <p:restoredTop sz="94762" autoAdjust="0"/>
  </p:normalViewPr>
  <p:slideViewPr>
    <p:cSldViewPr>
      <p:cViewPr varScale="1">
        <p:scale>
          <a:sx n="62" d="100"/>
          <a:sy n="62" d="100"/>
        </p:scale>
        <p:origin x="1229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92B67-F7CD-46E8-BE61-7EFBBC4B694B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A38C3-72F5-407A-B648-D5F2E3F1B7E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638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B31C3-65A6-481E-B58D-DAA6AE6278AD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13CB4-3D40-45AE-BFEF-860F12CC7FC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8689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66C0A-691B-4662-B59D-EF4D16C03CB8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E635D-9C7D-43CE-9758-D9AAA71EA55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94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C7051-63AF-4061-83F9-7C57FC42D4EB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6ED0D-B1CA-4603-B476-4CA45E4F91B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3756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05773-4293-4930-B651-F5074E9EC4B2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352CD-14F4-4821-8F50-6419074D3B4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643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1F14A-D2D6-4E78-B402-B88C1AF96168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427C6-29DD-4F7F-A402-DF68E524F0B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37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3FAE1-2E74-4628-81B1-BD60E9547E11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5F1E2-DE0F-4231-81DB-647328A1840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072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FEF72-4C98-4B95-BDD0-CD66D10C7E79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7E7E9-B231-4E4D-9641-ED0B7387EEE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801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20226-6C69-413D-A5E6-EAFC95EB1D04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21242-23F4-487A-99ED-9D76CD5C3AD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397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6A00C-09B4-4DE6-AB48-D0D481BC3BB9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51F9C-E76C-4280-B483-056FE59B8E7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605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CE298-7042-41BE-B8F7-557369A191F9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6AAE7-3102-4512-9A5D-B50059CE3B5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081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gradFill rotWithShape="1">
          <a:gsLst>
            <a:gs pos="0">
              <a:srgbClr val="376092">
                <a:alpha val="90999"/>
              </a:srgbClr>
            </a:gs>
            <a:gs pos="50000">
              <a:srgbClr val="C2D1ED">
                <a:alpha val="95499"/>
              </a:srgbClr>
            </a:gs>
            <a:gs pos="100000">
              <a:srgbClr val="E1E8F5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b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D1B1DA2-9E84-485E-AE2C-FB6904592B82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 b="0">
                <a:solidFill>
                  <a:srgbClr val="898989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</a:lstStyle>
          <a:p>
            <a:fld id="{DAC9F2A7-D3EC-4EC2-9B03-CA478D47FE08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aying.wordpedia.com/" TargetMode="External"/><Relationship Id="rId2" Type="http://schemas.openxmlformats.org/officeDocument/2006/relationships/hyperlink" Target="http://quest.eb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hyperlink" Target="http://nrch.cca.gov.tw/ccahome/index.jsp" TargetMode="External"/><Relationship Id="rId4" Type="http://schemas.openxmlformats.org/officeDocument/2006/relationships/hyperlink" Target="http://commons.wikimedia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neven1.typepad.com/blog/2010/07/petermann-glacier.html?cid=6a0133f03a1e37970b0133f2e63796970b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ctrTitle"/>
          </p:nvPr>
        </p:nvSpPr>
        <p:spPr>
          <a:xfrm>
            <a:off x="3492500" y="549275"/>
            <a:ext cx="5472113" cy="2695575"/>
          </a:xfrm>
        </p:spPr>
        <p:txBody>
          <a:bodyPr/>
          <a:lstStyle/>
          <a:p>
            <a:r>
              <a:rPr lang="zh-TW" altLang="en-US" sz="8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改變世界的</a:t>
            </a:r>
            <a:r>
              <a:rPr lang="en-US" altLang="zh-TW" sz="80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6℃</a:t>
            </a:r>
          </a:p>
        </p:txBody>
      </p:sp>
      <p:sp>
        <p:nvSpPr>
          <p:cNvPr id="26627" name="Rectangle 3"/>
          <p:cNvSpPr>
            <a:spLocks noGrp="1"/>
          </p:cNvSpPr>
          <p:nvPr>
            <p:ph type="subTitle" idx="1"/>
          </p:nvPr>
        </p:nvSpPr>
        <p:spPr>
          <a:xfrm>
            <a:off x="395288" y="3789363"/>
            <a:ext cx="8569325" cy="2879725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altLang="zh-TW" sz="1600" b="1" smtClean="0">
                <a:solidFill>
                  <a:schemeClr val="tx1"/>
                </a:solidFill>
                <a:ea typeface="標楷體" panose="03000509000000000000" pitchFamily="65" charset="-120"/>
              </a:rPr>
              <a:t>【</a:t>
            </a:r>
            <a:r>
              <a:rPr lang="zh-TW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參考資料</a:t>
            </a:r>
            <a:r>
              <a:rPr lang="en-US" altLang="zh-TW" sz="1600" b="1" smtClean="0">
                <a:solidFill>
                  <a:schemeClr val="tx1"/>
                </a:solidFill>
                <a:ea typeface="標楷體" panose="03000509000000000000" pitchFamily="65" charset="-120"/>
              </a:rPr>
              <a:t>】</a:t>
            </a:r>
            <a:endParaRPr lang="zh-TW" altLang="en-US" sz="1600" b="1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l">
              <a:lnSpc>
                <a:spcPct val="80000"/>
              </a:lnSpc>
            </a:pPr>
            <a:r>
              <a:rPr lang="en-US" altLang="zh-TW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A.</a:t>
            </a:r>
            <a:r>
              <a:rPr lang="zh-TW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馬克</a:t>
            </a:r>
            <a:r>
              <a:rPr lang="en-US" altLang="zh-TW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•</a:t>
            </a:r>
            <a:r>
              <a:rPr lang="zh-TW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林納斯，</a:t>
            </a:r>
            <a:r>
              <a:rPr lang="en-US" altLang="zh-TW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《</a:t>
            </a:r>
            <a:r>
              <a:rPr lang="zh-TW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改變世界的</a:t>
            </a:r>
            <a:r>
              <a:rPr lang="en-US" altLang="zh-TW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6℃》</a:t>
            </a:r>
            <a:r>
              <a:rPr lang="zh-TW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（台北市：天下雜誌，</a:t>
            </a:r>
            <a:r>
              <a:rPr lang="en-US" altLang="zh-TW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2010</a:t>
            </a:r>
            <a:r>
              <a:rPr lang="zh-TW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）。</a:t>
            </a:r>
          </a:p>
          <a:p>
            <a:pPr algn="l">
              <a:lnSpc>
                <a:spcPct val="80000"/>
              </a:lnSpc>
            </a:pPr>
            <a:r>
              <a:rPr lang="en-US" altLang="zh-TW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B.</a:t>
            </a:r>
            <a:r>
              <a:rPr lang="zh-TW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艾爾</a:t>
            </a:r>
            <a:r>
              <a:rPr lang="en-US" altLang="zh-TW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•</a:t>
            </a:r>
            <a:r>
              <a:rPr lang="zh-TW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高爾著，張瓊懿、欒欣譯，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不願面對的真相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（台北市：商周，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2007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）。</a:t>
            </a:r>
          </a:p>
          <a:p>
            <a:pPr algn="l">
              <a:lnSpc>
                <a:spcPct val="80000"/>
              </a:lnSpc>
            </a:pP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C.《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天下雜誌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•369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期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（台北市：天下，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2007.4.11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）。</a:t>
            </a:r>
          </a:p>
          <a:p>
            <a:pPr algn="l">
              <a:lnSpc>
                <a:spcPct val="80000"/>
              </a:lnSpc>
            </a:pP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D.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劉安怡等，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地球暖化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ing•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暖化中的海洋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（台北市：銳迅多媒體，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2011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）。</a:t>
            </a:r>
          </a:p>
          <a:p>
            <a:pPr algn="l">
              <a:lnSpc>
                <a:spcPct val="80000"/>
              </a:lnSpc>
            </a:pP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E.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劉安怡等，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地球暖化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ing•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冰雪世界正融化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（台北市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：銳迅多媒體，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2011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）。</a:t>
            </a:r>
          </a:p>
          <a:p>
            <a:pPr algn="l">
              <a:lnSpc>
                <a:spcPct val="80000"/>
              </a:lnSpc>
            </a:pP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F.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劉安怡等，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地球暖化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ing•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面對暖化的人類世界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（台北市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：銳迅多媒體，</a:t>
            </a:r>
            <a:r>
              <a:rPr lang="en-US" altLang="zh-TW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2011</a:t>
            </a:r>
            <a:r>
              <a:rPr lang="zh-TW" altLang="en-US" sz="1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）。</a:t>
            </a:r>
            <a:endParaRPr lang="en-US" altLang="zh-TW" sz="1600" b="1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l">
              <a:lnSpc>
                <a:spcPct val="80000"/>
              </a:lnSpc>
            </a:pPr>
            <a:r>
              <a:rPr lang="en-US" altLang="zh-TW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Britannics Image Quest</a:t>
            </a:r>
            <a:r>
              <a:rPr lang="zh-TW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，網址：</a:t>
            </a:r>
            <a:r>
              <a:rPr lang="en-US" altLang="zh-TW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hlinkClick r:id="rId2"/>
              </a:rPr>
              <a:t>http://quest.eb.com/</a:t>
            </a:r>
            <a:endParaRPr lang="en-US" altLang="zh-TW" sz="1600" b="1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l">
              <a:lnSpc>
                <a:spcPct val="80000"/>
              </a:lnSpc>
            </a:pPr>
            <a:r>
              <a:rPr lang="zh-TW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大英百科全書線上版，網址：</a:t>
            </a:r>
            <a:r>
              <a:rPr lang="en-US" altLang="zh-TW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hlinkClick r:id="rId3"/>
              </a:rPr>
              <a:t>http://daying.wordpedia.com/</a:t>
            </a:r>
            <a:endParaRPr lang="en-US" altLang="zh-TW" sz="1600" b="1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l">
              <a:lnSpc>
                <a:spcPct val="80000"/>
              </a:lnSpc>
            </a:pPr>
            <a:r>
              <a:rPr lang="zh-TW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維基百科，網址：</a:t>
            </a:r>
            <a:r>
              <a:rPr lang="en-US" altLang="zh-TW" sz="1600" b="1" smtClean="0">
                <a:solidFill>
                  <a:schemeClr val="tx1"/>
                </a:solidFill>
                <a:hlinkClick r:id="rId4"/>
              </a:rPr>
              <a:t>http://commons.wikimedia.org/</a:t>
            </a:r>
            <a:endParaRPr lang="en-US" altLang="zh-TW" sz="1600" b="1" smtClean="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</a:pPr>
            <a:r>
              <a:rPr lang="zh-TW" altLang="en-US" sz="16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文建會，國家文化資料庫，網址：</a:t>
            </a:r>
            <a:r>
              <a:rPr lang="en-US" altLang="zh-TW" sz="1800" b="1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hlinkClick r:id="rId5"/>
              </a:rPr>
              <a:t>http://nrch.cca.gov.tw/ccahome/index.jsp</a:t>
            </a:r>
            <a:endParaRPr lang="zh-TW" altLang="en-US" sz="1800" b="1" smtClean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26628" name="Picture 4" descr="isolsys034p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1438"/>
            <a:ext cx="31369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3213100"/>
            <a:ext cx="39243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400">
                <a:solidFill>
                  <a:srgbClr val="6600FF"/>
                </a:solidFill>
              </a:rPr>
              <a:t>圖片：</a:t>
            </a:r>
            <a:r>
              <a:rPr lang="en-US" altLang="zh-TW" sz="1400" i="1">
                <a:solidFill>
                  <a:srgbClr val="6600FF"/>
                </a:solidFill>
              </a:rPr>
              <a:t>Jet Propulsion Laboratory/</a:t>
            </a:r>
          </a:p>
          <a:p>
            <a:r>
              <a:rPr lang="en-US" altLang="zh-TW" sz="1400" i="1">
                <a:solidFill>
                  <a:srgbClr val="6600FF"/>
                </a:solidFill>
              </a:rPr>
              <a:t>National Aeronautics and Space Administration</a:t>
            </a:r>
            <a:r>
              <a:rPr lang="en-US" altLang="zh-TW" sz="1400" i="1"/>
              <a:t/>
            </a:r>
            <a:br>
              <a:rPr lang="en-US" altLang="zh-TW" sz="1400" i="1"/>
            </a:br>
            <a:endParaRPr lang="zh-TW" alt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063" cy="34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430588"/>
            <a:ext cx="5435600" cy="342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250825" y="5949950"/>
            <a:ext cx="338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圖片：轉引自艾爾</a:t>
            </a:r>
            <a:r>
              <a:rPr lang="en-US" altLang="zh-TW">
                <a:cs typeface="Times New Roman" panose="02020603050405020304" pitchFamily="18" charset="0"/>
              </a:rPr>
              <a:t>•</a:t>
            </a:r>
            <a:r>
              <a:rPr lang="zh-TW" altLang="en-US"/>
              <a:t>高爾，</a:t>
            </a:r>
            <a:r>
              <a:rPr lang="en-US" altLang="zh-TW">
                <a:latin typeface="標楷體" panose="03000509000000000000" pitchFamily="65" charset="-120"/>
              </a:rPr>
              <a:t>《</a:t>
            </a:r>
            <a:r>
              <a:rPr lang="zh-TW" altLang="en-US">
                <a:latin typeface="標楷體" panose="03000509000000000000" pitchFamily="65" charset="-120"/>
              </a:rPr>
              <a:t>不願面對的真相</a:t>
            </a:r>
            <a:r>
              <a:rPr lang="en-US" altLang="zh-TW">
                <a:latin typeface="標楷體" panose="03000509000000000000" pitchFamily="65" charset="-120"/>
              </a:rPr>
              <a:t>》</a:t>
            </a:r>
            <a:r>
              <a:rPr lang="zh-TW" altLang="en-US">
                <a:latin typeface="標楷體" panose="03000509000000000000" pitchFamily="65" charset="-120"/>
              </a:rPr>
              <a:t>，頁</a:t>
            </a:r>
            <a:r>
              <a:rPr lang="en-US" altLang="zh-TW">
                <a:latin typeface="標楷體" panose="03000509000000000000" pitchFamily="65" charset="-120"/>
              </a:rPr>
              <a:t>42-43</a:t>
            </a:r>
            <a:r>
              <a:rPr lang="zh-TW" altLang="en-US">
                <a:latin typeface="標楷體" panose="03000509000000000000" pitchFamily="65" charset="-120"/>
              </a:rPr>
              <a:t>。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5580063" y="44450"/>
            <a:ext cx="3563937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上圖為</a:t>
            </a:r>
            <a:r>
              <a:rPr lang="en-US" altLang="zh-TW" sz="2800"/>
              <a:t>1970</a:t>
            </a:r>
            <a:r>
              <a:rPr lang="zh-TW" altLang="en-US" sz="2800"/>
              <a:t>年拍攝的吉力馬札羅山，當時山頂被白雪與冰河覆蓋的情景。</a:t>
            </a:r>
          </a:p>
          <a:p>
            <a:pPr>
              <a:spcBef>
                <a:spcPct val="50000"/>
              </a:spcBef>
            </a:pPr>
            <a:r>
              <a:rPr lang="zh-TW" altLang="en-US" sz="2800"/>
              <a:t>下圖則是</a:t>
            </a:r>
            <a:r>
              <a:rPr lang="en-US" altLang="zh-TW" sz="2800"/>
              <a:t>2000</a:t>
            </a:r>
            <a:r>
              <a:rPr lang="zh-TW" altLang="en-US" sz="2800"/>
              <a:t>年的情景，山區的冰雪量明顯減少。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0" y="4005263"/>
            <a:ext cx="37084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吉力馬札羅山</a:t>
            </a:r>
            <a:r>
              <a:rPr lang="en-US" altLang="zh-TW" sz="2000"/>
              <a:t>Kilimanjaro</a:t>
            </a:r>
            <a:r>
              <a:rPr lang="zh-TW" altLang="en-US" sz="2800"/>
              <a:t>為非洲最高峰，海拔高度</a:t>
            </a:r>
            <a:r>
              <a:rPr lang="en-US" altLang="zh-TW" sz="2800"/>
              <a:t>5895</a:t>
            </a:r>
            <a:r>
              <a:rPr lang="zh-TW" altLang="en-US" sz="2800"/>
              <a:t>公尺。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250825" y="5589588"/>
            <a:ext cx="8424863" cy="12207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/>
              <a:t>2009</a:t>
            </a:r>
            <a:r>
              <a:rPr lang="zh-TW" altLang="en-US" sz="2800"/>
              <a:t>年新華社記者所拍攝的吉力馬札羅山，山頂的積雪（至少已存在</a:t>
            </a:r>
            <a:r>
              <a:rPr lang="en-US" altLang="zh-TW" sz="2800"/>
              <a:t>1.1</a:t>
            </a:r>
            <a:r>
              <a:rPr lang="zh-TW" altLang="en-US" sz="2800"/>
              <a:t>萬年）幾乎要消失殆盡！</a:t>
            </a:r>
            <a:r>
              <a:rPr lang="zh-TW" altLang="en-US"/>
              <a:t>圖片轉引自</a:t>
            </a:r>
            <a:r>
              <a:rPr lang="en-US" altLang="zh-TW"/>
              <a:t>sina</a:t>
            </a:r>
            <a:r>
              <a:rPr lang="zh-TW" altLang="en-US"/>
              <a:t>新聞，網址：</a:t>
            </a:r>
            <a:r>
              <a:rPr lang="en-US" altLang="zh-TW"/>
              <a:t>http://news.sina.com.cn/w/p/2009-09-08/022518600209.shtml</a:t>
            </a:r>
            <a:endParaRPr lang="zh-TW" altLang="en-US"/>
          </a:p>
        </p:txBody>
      </p:sp>
      <p:pic>
        <p:nvPicPr>
          <p:cNvPr id="68618" name="Picture 10" descr="吉力馬札羅山2009年9月拍，新華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353425" cy="559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xinsrc_392040630083554629641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57150"/>
            <a:ext cx="8964612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0" y="5440363"/>
            <a:ext cx="910907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上圖為</a:t>
            </a:r>
            <a:r>
              <a:rPr lang="en-US" altLang="zh-TW" sz="2800"/>
              <a:t>1928</a:t>
            </a:r>
            <a:r>
              <a:rPr lang="zh-TW" altLang="en-US" sz="2800"/>
              <a:t>年拍攝位於阿根廷巴塔哥尼亞區的烏普薩拉冰河，但是從</a:t>
            </a:r>
            <a:r>
              <a:rPr lang="en-US" altLang="zh-TW" sz="2800"/>
              <a:t>2004</a:t>
            </a:r>
            <a:r>
              <a:rPr lang="zh-TW" altLang="en-US" sz="2800"/>
              <a:t>年所拍攝的照片可明顯看出，壯麗的冰河奇景已不復見！</a:t>
            </a:r>
            <a:r>
              <a:rPr lang="zh-TW" altLang="en-US"/>
              <a:t> 圖片轉引自艾爾</a:t>
            </a:r>
            <a:r>
              <a:rPr lang="en-US" altLang="zh-TW">
                <a:cs typeface="Times New Roman" panose="02020603050405020304" pitchFamily="18" charset="0"/>
              </a:rPr>
              <a:t>•</a:t>
            </a:r>
            <a:r>
              <a:rPr lang="zh-TW" altLang="en-US"/>
              <a:t>高爾，</a:t>
            </a:r>
            <a:r>
              <a:rPr lang="en-US" altLang="zh-TW">
                <a:latin typeface="標楷體" panose="03000509000000000000" pitchFamily="65" charset="-120"/>
              </a:rPr>
              <a:t>《</a:t>
            </a:r>
            <a:r>
              <a:rPr lang="zh-TW" altLang="en-US">
                <a:latin typeface="標楷體" panose="03000509000000000000" pitchFamily="65" charset="-120"/>
              </a:rPr>
              <a:t>不願面對的真相</a:t>
            </a:r>
            <a:r>
              <a:rPr lang="en-US" altLang="zh-TW">
                <a:latin typeface="標楷體" panose="03000509000000000000" pitchFamily="65" charset="-120"/>
              </a:rPr>
              <a:t>》</a:t>
            </a:r>
            <a:r>
              <a:rPr lang="zh-TW" altLang="en-US">
                <a:latin typeface="標楷體" panose="03000509000000000000" pitchFamily="65" charset="-120"/>
              </a:rPr>
              <a:t>，頁</a:t>
            </a:r>
            <a:r>
              <a:rPr lang="en-US" altLang="zh-TW">
                <a:latin typeface="標楷體" panose="03000509000000000000" pitchFamily="65" charset="-120"/>
              </a:rPr>
              <a:t>54-55</a:t>
            </a:r>
            <a:r>
              <a:rPr lang="zh-TW" altLang="en-US">
                <a:latin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132_1216049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132_1218550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500"/>
            <a:ext cx="48768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932363" y="6165850"/>
            <a:ext cx="42116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圖片：</a:t>
            </a:r>
            <a:r>
              <a:rPr lang="en-US" altLang="zh-TW"/>
              <a:t>NASA / SCIENCE PHOTO LIBRARY / Universal Images Group</a:t>
            </a:r>
            <a:endParaRPr lang="zh-TW" altLang="en-US"/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5003800" y="620713"/>
            <a:ext cx="4140200" cy="521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位在非洲中西部的查德湖曾經是世界第六大湖，但卻在這</a:t>
            </a:r>
            <a:r>
              <a:rPr lang="en-US" altLang="zh-TW" sz="2800"/>
              <a:t>40</a:t>
            </a:r>
            <a:r>
              <a:rPr lang="zh-TW" altLang="en-US" sz="2800"/>
              <a:t>年間迅速縮減。</a:t>
            </a:r>
          </a:p>
          <a:p>
            <a:pPr>
              <a:spcBef>
                <a:spcPct val="50000"/>
              </a:spcBef>
            </a:pPr>
            <a:r>
              <a:rPr lang="en-US" altLang="zh-TW" sz="2800"/>
              <a:t>1960</a:t>
            </a:r>
            <a:r>
              <a:rPr lang="zh-TW" altLang="en-US" sz="2800"/>
              <a:t>年代的查德湖，是一座面積超過</a:t>
            </a:r>
            <a:r>
              <a:rPr lang="en-US" altLang="zh-TW" sz="2800"/>
              <a:t>26000</a:t>
            </a:r>
            <a:r>
              <a:rPr lang="zh-TW" altLang="en-US" sz="2800"/>
              <a:t>平方公里的大湖，但到了</a:t>
            </a:r>
            <a:r>
              <a:rPr lang="en-US" altLang="zh-TW" sz="2800"/>
              <a:t>2007</a:t>
            </a:r>
            <a:r>
              <a:rPr lang="zh-TW" altLang="en-US" sz="2800"/>
              <a:t>年，它的面積已小於</a:t>
            </a:r>
            <a:r>
              <a:rPr lang="en-US" altLang="zh-TW" sz="2800"/>
              <a:t>1500</a:t>
            </a:r>
            <a:r>
              <a:rPr lang="zh-TW" altLang="en-US" sz="2800"/>
              <a:t>平方公里。</a:t>
            </a:r>
          </a:p>
          <a:p>
            <a:pPr>
              <a:spcBef>
                <a:spcPct val="50000"/>
              </a:spcBef>
            </a:pPr>
            <a:r>
              <a:rPr lang="en-US" altLang="zh-TW" sz="2800"/>
              <a:t>PS.</a:t>
            </a:r>
            <a:r>
              <a:rPr lang="zh-TW" altLang="en-US" sz="2800"/>
              <a:t>臺灣的面積也才</a:t>
            </a:r>
            <a:r>
              <a:rPr lang="en-US" altLang="zh-TW" sz="2800"/>
              <a:t>36000</a:t>
            </a:r>
            <a:r>
              <a:rPr lang="zh-TW" altLang="en-US" sz="2800"/>
              <a:t>平方公里。而</a:t>
            </a:r>
            <a:r>
              <a:rPr lang="en-US" altLang="zh-TW" sz="2800"/>
              <a:t>1500</a:t>
            </a:r>
            <a:r>
              <a:rPr lang="zh-TW" altLang="en-US" sz="2800"/>
              <a:t>平方公里大約是新竹縣的大小！</a:t>
            </a:r>
            <a:endParaRPr lang="zh-TW" altLang="en-US" sz="800"/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179388" y="2852738"/>
            <a:ext cx="10080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1973</a:t>
            </a: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179388" y="6308725"/>
            <a:ext cx="79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/>
              <a:t>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xfrm>
            <a:off x="539750" y="1916113"/>
            <a:ext cx="8362950" cy="3514725"/>
          </a:xfrm>
        </p:spPr>
        <p:txBody>
          <a:bodyPr/>
          <a:lstStyle/>
          <a:p>
            <a:r>
              <a:rPr lang="zh-TW" altLang="en-US" sz="9600" b="1" smtClean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溫度上升</a:t>
            </a:r>
            <a:br>
              <a:rPr lang="zh-TW" altLang="en-US" sz="9600" b="1" smtClean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</a:br>
            <a:r>
              <a:rPr lang="en-US" altLang="zh-TW" sz="9600" b="1" smtClean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北極地區冰層融化 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A.48-54</a:t>
            </a:r>
          </a:p>
        </p:txBody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>
          <a:xfrm>
            <a:off x="468313" y="1268413"/>
            <a:ext cx="7561262" cy="439261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北極與阿拉斯加、西伯利亞等地區，溫度上升的速度是全球的兩倍。</a:t>
            </a:r>
          </a:p>
          <a:p>
            <a:pPr>
              <a:lnSpc>
                <a:spcPct val="115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過去格陵蘭在冰河期與間冰期間，就曾在短短數十年內增溫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16℃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（原因不明）</a:t>
            </a:r>
          </a:p>
          <a:p>
            <a:pPr>
              <a:lnSpc>
                <a:spcPct val="115000"/>
              </a:lnSpc>
              <a:spcBef>
                <a:spcPct val="0"/>
              </a:spcBef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目前北極的氣溫</a:t>
            </a:r>
          </a:p>
          <a:p>
            <a:pPr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 在過去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50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年間已</a:t>
            </a:r>
          </a:p>
          <a:p>
            <a:pPr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 增加了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～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3℃</a:t>
            </a:r>
          </a:p>
        </p:txBody>
      </p:sp>
      <p:pic>
        <p:nvPicPr>
          <p:cNvPr id="30724" name="Picture 4" descr="130_570793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>
            <a:fillRect/>
          </a:stretch>
        </p:blipFill>
        <p:spPr bwMode="auto">
          <a:xfrm>
            <a:off x="3563938" y="3403600"/>
            <a:ext cx="5400675" cy="333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79388" y="5772150"/>
            <a:ext cx="32400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600"/>
              <a:t> 圖片：</a:t>
            </a:r>
            <a:r>
              <a:rPr lang="en-US" altLang="zh-TW" sz="1600"/>
              <a:t>Marketa Jirouskova / OSF </a:t>
            </a:r>
          </a:p>
          <a:p>
            <a:r>
              <a:rPr lang="en-US" altLang="zh-TW" sz="1600"/>
              <a:t>            / Photolibrary / Universal </a:t>
            </a:r>
          </a:p>
          <a:p>
            <a:r>
              <a:rPr lang="en-US" altLang="zh-TW" sz="1600"/>
              <a:t>            Images Group</a:t>
            </a:r>
            <a:endParaRPr lang="zh-TW" altLang="en-US" sz="16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環礁島國的命運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A.75-76</a:t>
            </a:r>
          </a:p>
        </p:txBody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>
          <a:xfrm>
            <a:off x="900113" y="1700213"/>
            <a:ext cx="7848600" cy="489743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目前吐瓦魯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Tuvalu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（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9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千人）已經因為海平面上升而提高水患的發生頻率。</a:t>
            </a:r>
            <a:endParaRPr lang="en-US" altLang="zh-TW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吉里巴斯島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Kiribati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：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7.8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萬</a:t>
            </a:r>
          </a:p>
          <a:p>
            <a:pPr>
              <a:lnSpc>
                <a:spcPct val="110000"/>
              </a:lnSpc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馬紹爾群島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Marshall Islands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：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5.8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萬</a:t>
            </a:r>
          </a:p>
          <a:p>
            <a:pPr>
              <a:lnSpc>
                <a:spcPct val="110000"/>
              </a:lnSpc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托克勞島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Tokelau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：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千</a:t>
            </a:r>
          </a:p>
          <a:p>
            <a:pPr>
              <a:lnSpc>
                <a:spcPct val="110000"/>
              </a:lnSpc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馬爾地夫島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Mardives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：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26.9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萬</a:t>
            </a:r>
          </a:p>
          <a:p>
            <a:pPr>
              <a:lnSpc>
                <a:spcPct val="110000"/>
              </a:lnSpc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以上島國的總人口數逼近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50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萬。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95288" y="6446838"/>
            <a:ext cx="82804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吐瓦魯地圖。 </a:t>
            </a:r>
            <a:r>
              <a:rPr lang="en-US" altLang="zh-TW"/>
              <a:t>(2012)</a:t>
            </a:r>
            <a:r>
              <a:rPr lang="zh-TW" altLang="en-US"/>
              <a:t>。 大英百科全書。 </a:t>
            </a:r>
            <a:r>
              <a:rPr lang="en-US" altLang="zh-TW"/>
              <a:t>2012</a:t>
            </a:r>
            <a:r>
              <a:rPr lang="zh-TW" altLang="en-US"/>
              <a:t>年</a:t>
            </a:r>
            <a:r>
              <a:rPr lang="en-US" altLang="zh-TW"/>
              <a:t>3</a:t>
            </a:r>
            <a:r>
              <a:rPr lang="zh-TW" altLang="en-US"/>
              <a:t>月</a:t>
            </a:r>
            <a:r>
              <a:rPr lang="en-US" altLang="zh-TW"/>
              <a:t>24</a:t>
            </a:r>
            <a:r>
              <a:rPr lang="zh-TW" altLang="en-US"/>
              <a:t>日取自大英線上繁體中文版 </a:t>
            </a:r>
          </a:p>
        </p:txBody>
      </p:sp>
      <p:pic>
        <p:nvPicPr>
          <p:cNvPr id="31749" name="Picture 5" descr="opacifi001m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5746" r="832" b="1129"/>
          <a:stretch>
            <a:fillRect/>
          </a:stretch>
        </p:blipFill>
        <p:spPr bwMode="auto">
          <a:xfrm>
            <a:off x="503238" y="31750"/>
            <a:ext cx="8147050" cy="64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uiExpand="1" build="p"/>
      <p:bldP spid="317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138_1017555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"/>
          <a:stretch>
            <a:fillRect/>
          </a:stretch>
        </p:blipFill>
        <p:spPr bwMode="auto">
          <a:xfrm>
            <a:off x="0" y="0"/>
            <a:ext cx="9144000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973138" y="4941888"/>
            <a:ext cx="7199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圖：</a:t>
            </a:r>
            <a:r>
              <a:rPr lang="en-US" altLang="zh-TW">
                <a:solidFill>
                  <a:schemeClr val="bg1"/>
                </a:solidFill>
              </a:rPr>
              <a:t>Jurgen Freund / Nature Picture Library / Universal Images Group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07525" name="Picture 5" descr="138_1022763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3"/>
          <a:stretch>
            <a:fillRect/>
          </a:stretch>
        </p:blipFill>
        <p:spPr bwMode="auto">
          <a:xfrm>
            <a:off x="0" y="0"/>
            <a:ext cx="9144000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117475" y="5419725"/>
            <a:ext cx="88931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馬爾地夫由環礁及珊瑚島所組成，平均海拔只有</a:t>
            </a:r>
            <a:r>
              <a:rPr lang="en-US" altLang="zh-TW" sz="2800"/>
              <a:t>1M</a:t>
            </a:r>
            <a:r>
              <a:rPr lang="zh-TW" altLang="en-US" sz="2800"/>
              <a:t>。過去</a:t>
            </a:r>
            <a:r>
              <a:rPr lang="en-US" altLang="zh-TW" sz="2800"/>
              <a:t>15</a:t>
            </a:r>
            <a:r>
              <a:rPr lang="zh-TW" altLang="en-US" sz="2800"/>
              <a:t>年，周圍的海平面已經上升</a:t>
            </a:r>
            <a:r>
              <a:rPr lang="en-US" altLang="zh-TW" sz="2800"/>
              <a:t>4.5</a:t>
            </a:r>
            <a:r>
              <a:rPr lang="zh-TW" altLang="en-US" sz="2800"/>
              <a:t>公分，預計本世紀末就會永藏在印度洋之下。   </a:t>
            </a:r>
            <a:r>
              <a:rPr lang="en-US" altLang="zh-TW" sz="1400"/>
              <a:t>D.18</a:t>
            </a:r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900113" y="5013325"/>
            <a:ext cx="7559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圖：</a:t>
            </a:r>
            <a:r>
              <a:rPr lang="en-US" altLang="zh-TW">
                <a:solidFill>
                  <a:schemeClr val="bg1"/>
                </a:solidFill>
              </a:rPr>
              <a:t>David Noton / Nature Picture Library / Universal Images Group</a:t>
            </a:r>
            <a:endParaRPr lang="zh-TW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115_2753008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468313" y="5726113"/>
            <a:ext cx="8675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圖：</a:t>
            </a:r>
            <a:r>
              <a:rPr lang="en-US" altLang="zh-TW">
                <a:solidFill>
                  <a:schemeClr val="bg1"/>
                </a:solidFill>
              </a:rPr>
              <a:t>TORSTEN BLACKWOOD/AFP / AFP / Getty Images / Universal Images Group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0" y="6062663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/>
              <a:t>吐瓦魯由</a:t>
            </a:r>
            <a:r>
              <a:rPr lang="en-US" altLang="zh-TW" sz="2400"/>
              <a:t>9</a:t>
            </a:r>
            <a:r>
              <a:rPr lang="zh-TW" altLang="en-US" sz="2400"/>
              <a:t>個環礁島嶼所組成，平均海拔只有</a:t>
            </a:r>
            <a:r>
              <a:rPr lang="en-US" altLang="zh-TW" sz="2400"/>
              <a:t>5</a:t>
            </a:r>
            <a:r>
              <a:rPr lang="zh-TW" altLang="en-US" sz="2400"/>
              <a:t>公尺，容易受到海上風暴與巨潮所影響，估計這個美麗島國將在數十年後消失。 </a:t>
            </a:r>
            <a:r>
              <a:rPr lang="zh-TW" altLang="en-US" sz="1400"/>
              <a:t> </a:t>
            </a:r>
            <a:r>
              <a:rPr lang="en-US" altLang="zh-TW" sz="1400"/>
              <a:t>D.18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155_2193045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/>
          <a:stretch>
            <a:fillRect/>
          </a:stretch>
        </p:blipFill>
        <p:spPr bwMode="auto">
          <a:xfrm>
            <a:off x="323850" y="188913"/>
            <a:ext cx="8424863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468313" y="4941888"/>
            <a:ext cx="8064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zh-TW" altLang="en-US"/>
              <a:t>圖片：</a:t>
            </a:r>
            <a:r>
              <a:rPr lang="en-US" altLang="zh-TW"/>
              <a:t>Justin McManus / AGE / Fairfax Media / Universal Images Group</a:t>
            </a:r>
            <a:endParaRPr lang="zh-TW" altLang="en-US"/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250825" y="5373688"/>
            <a:ext cx="8497888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2800"/>
              <a:t>吉里巴斯島</a:t>
            </a:r>
            <a:r>
              <a:rPr kumimoji="0" lang="en-US" altLang="zh-TW" sz="2800"/>
              <a:t>Kiribati</a:t>
            </a:r>
            <a:r>
              <a:rPr kumimoji="0" lang="zh-TW" altLang="en-US" sz="2800"/>
              <a:t>因為海平面上升，</a:t>
            </a:r>
            <a:r>
              <a:rPr kumimoji="0" lang="en-US" altLang="zh-TW" sz="2800"/>
              <a:t>Abaiang</a:t>
            </a:r>
            <a:r>
              <a:rPr kumimoji="0" lang="zh-TW" altLang="en-US" sz="2800"/>
              <a:t>海島的村民必須調遷他們的村莊，上升的海水淹沒了村庄，也造成淡水鹽化的問題。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863600"/>
          </a:xfrm>
        </p:spPr>
        <p:txBody>
          <a:bodyPr/>
          <a:lstStyle/>
          <a:p>
            <a:r>
              <a:rPr lang="zh-TW" altLang="en-US" b="1" smtClean="0">
                <a:ea typeface="標楷體" panose="03000509000000000000" pitchFamily="65" charset="-120"/>
              </a:rPr>
              <a:t>蚊子北伐，熱帶疾病傳播  </a:t>
            </a:r>
            <a:r>
              <a:rPr lang="en-US" altLang="zh-TW" sz="1600" b="1" smtClean="0">
                <a:ea typeface="標楷體" panose="03000509000000000000" pitchFamily="65" charset="-120"/>
              </a:rPr>
              <a:t>C.108</a:t>
            </a:r>
            <a:r>
              <a:rPr lang="zh-TW" altLang="en-US" sz="1600" b="1" smtClean="0">
                <a:ea typeface="標楷體" panose="03000509000000000000" pitchFamily="65" charset="-120"/>
              </a:rPr>
              <a:t>、</a:t>
            </a:r>
            <a:r>
              <a:rPr lang="en-US" altLang="zh-TW" sz="1600" b="1" smtClean="0">
                <a:ea typeface="標楷體" panose="03000509000000000000" pitchFamily="65" charset="-120"/>
              </a:rPr>
              <a:t>114</a:t>
            </a:r>
          </a:p>
        </p:txBody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>
          <a:xfrm>
            <a:off x="468313" y="1052513"/>
            <a:ext cx="8229600" cy="1512887"/>
          </a:xfrm>
        </p:spPr>
        <p:txBody>
          <a:bodyPr/>
          <a:lstStyle/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溫度只要上升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1℃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，蚊子的數量就會增加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倍！</a:t>
            </a:r>
          </a:p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許多熱帶疾病，例如：登革熱、瘧疾等，將會傳播到緯度更北或海拔更高的地方。</a:t>
            </a:r>
          </a:p>
        </p:txBody>
      </p:sp>
      <p:pic>
        <p:nvPicPr>
          <p:cNvPr id="106500" name="Picture 4" descr="登革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0" b="3609"/>
          <a:stretch>
            <a:fillRect/>
          </a:stretch>
        </p:blipFill>
        <p:spPr bwMode="auto">
          <a:xfrm>
            <a:off x="323850" y="2492375"/>
            <a:ext cx="6913563" cy="4275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7235825" y="5505450"/>
            <a:ext cx="1800225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/>
              <a:t>   圖片轉引自</a:t>
            </a:r>
          </a:p>
          <a:p>
            <a:pPr>
              <a:spcBef>
                <a:spcPct val="50000"/>
              </a:spcBef>
            </a:pPr>
            <a:r>
              <a:rPr lang="en-US" altLang="zh-TW" sz="1600">
                <a:latin typeface="標楷體" panose="03000509000000000000" pitchFamily="65" charset="-120"/>
              </a:rPr>
              <a:t>《</a:t>
            </a:r>
            <a:r>
              <a:rPr lang="zh-TW" altLang="en-US" sz="1600">
                <a:latin typeface="標楷體" panose="03000509000000000000" pitchFamily="65" charset="-120"/>
              </a:rPr>
              <a:t>天下雜誌</a:t>
            </a:r>
            <a:r>
              <a:rPr lang="en-US" altLang="zh-TW" sz="1600">
                <a:cs typeface="Times New Roman" panose="02020603050405020304" pitchFamily="18" charset="0"/>
              </a:rPr>
              <a:t>•369</a:t>
            </a:r>
            <a:r>
              <a:rPr lang="zh-TW" altLang="en-US" sz="1600">
                <a:cs typeface="Times New Roman" panose="02020603050405020304" pitchFamily="18" charset="0"/>
              </a:rPr>
              <a:t>期</a:t>
            </a:r>
            <a:r>
              <a:rPr lang="en-US" altLang="zh-TW" sz="1600">
                <a:latin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1600">
                <a:latin typeface="標楷體" panose="03000509000000000000" pitchFamily="65" charset="-120"/>
                <a:cs typeface="Times New Roman" panose="02020603050405020304" pitchFamily="18" charset="0"/>
              </a:rPr>
              <a:t>，頁</a:t>
            </a:r>
            <a:r>
              <a:rPr lang="en-US" altLang="zh-TW" sz="1600">
                <a:latin typeface="標楷體" panose="03000509000000000000" pitchFamily="65" charset="-120"/>
                <a:cs typeface="Times New Roman" panose="02020603050405020304" pitchFamily="18" charset="0"/>
              </a:rPr>
              <a:t>108</a:t>
            </a:r>
            <a:r>
              <a:rPr lang="zh-TW" altLang="en-US" sz="1600">
                <a:latin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/>
      <p:bldP spid="1065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59396" name="Picture 4" descr="137_3150402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2339975" y="5445125"/>
            <a:ext cx="3744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en-US"/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971550" y="47625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圖片：</a:t>
            </a:r>
            <a:r>
              <a:rPr lang="en-US" altLang="zh-TW">
                <a:solidFill>
                  <a:schemeClr val="bg1"/>
                </a:solidFill>
              </a:rPr>
              <a:t>Nasa / National Geographic Society / Universal Images Group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323850" y="5661025"/>
            <a:ext cx="84963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>
                <a:solidFill>
                  <a:schemeClr val="bg1"/>
                </a:solidFill>
              </a:rPr>
              <a:t>這是</a:t>
            </a:r>
            <a:r>
              <a:rPr lang="en-US" altLang="zh-TW" sz="2400">
                <a:solidFill>
                  <a:schemeClr val="bg1"/>
                </a:solidFill>
              </a:rPr>
              <a:t>1972</a:t>
            </a:r>
            <a:r>
              <a:rPr lang="zh-TW" altLang="en-US" sz="2400">
                <a:solidFill>
                  <a:schemeClr val="bg1"/>
                </a:solidFill>
              </a:rPr>
              <a:t>年</a:t>
            </a:r>
            <a:r>
              <a:rPr lang="en-US" altLang="zh-TW" sz="2400">
                <a:solidFill>
                  <a:schemeClr val="bg1"/>
                </a:solidFill>
              </a:rPr>
              <a:t>12</a:t>
            </a:r>
            <a:r>
              <a:rPr lang="zh-TW" altLang="en-US" sz="2400">
                <a:solidFill>
                  <a:schemeClr val="bg1"/>
                </a:solidFill>
              </a:rPr>
              <a:t>月阿波羅</a:t>
            </a:r>
            <a:r>
              <a:rPr lang="en-US" altLang="zh-TW" sz="2400">
                <a:solidFill>
                  <a:schemeClr val="bg1"/>
                </a:solidFill>
              </a:rPr>
              <a:t>17</a:t>
            </a:r>
            <a:r>
              <a:rPr lang="zh-TW" altLang="en-US" sz="2400">
                <a:solidFill>
                  <a:schemeClr val="bg1"/>
                </a:solidFill>
              </a:rPr>
              <a:t>號任務中，由大空人所拍攝的地球。當時太空船就在地球與月球中間，且太陽就在太空船正後方，所以此刻的地球是完全光亮的。  </a:t>
            </a:r>
            <a:r>
              <a:rPr lang="en-US" altLang="zh-TW" sz="1400">
                <a:solidFill>
                  <a:schemeClr val="bg1"/>
                </a:solidFill>
              </a:rPr>
              <a:t>B.15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生物多樣性陷入危機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A.61-65</a:t>
            </a:r>
          </a:p>
        </p:txBody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>
          <a:xfrm>
            <a:off x="468313" y="1341438"/>
            <a:ext cx="8229600" cy="5516562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zh-TW" altLang="en-US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珊瑚礁乃由珊瑚蟲分泌之碳酸鈣聚合而成。珊瑚蟲（養分）</a:t>
            </a:r>
            <a:r>
              <a:rPr lang="en-US" altLang="zh-TW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+ </a:t>
            </a:r>
            <a:r>
              <a:rPr lang="zh-TW" altLang="en-US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共生藻（光合作用）</a:t>
            </a:r>
          </a:p>
          <a:p>
            <a:pPr>
              <a:lnSpc>
                <a:spcPct val="105000"/>
              </a:lnSpc>
            </a:pPr>
            <a:r>
              <a:rPr lang="zh-TW" altLang="en-US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珊瑚忍受的水溫上限為</a:t>
            </a:r>
            <a:r>
              <a:rPr lang="en-US" altLang="zh-TW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30℃</a:t>
            </a:r>
            <a:r>
              <a:rPr lang="zh-TW" altLang="en-US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，否則其上之共生藻會脫離珊瑚，使得珊瑚白化。當溫度超過</a:t>
            </a:r>
            <a:r>
              <a:rPr lang="en-US" altLang="zh-TW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32</a:t>
            </a:r>
            <a:r>
              <a:rPr lang="zh-TW" altLang="en-US" sz="2800" b="1" smtClean="0">
                <a:latin typeface="Times New Roman" panose="02020603050405020304" pitchFamily="18" charset="0"/>
              </a:rPr>
              <a:t>℃</a:t>
            </a:r>
            <a:r>
              <a:rPr lang="zh-TW" altLang="en-US" sz="2800" b="1" smtClean="0">
                <a:ea typeface="標楷體" panose="03000509000000000000" pitchFamily="65" charset="-120"/>
              </a:rPr>
              <a:t>，珊瑚就會死亡</a:t>
            </a:r>
            <a:r>
              <a:rPr lang="zh-TW" altLang="en-US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！</a:t>
            </a:r>
          </a:p>
          <a:p>
            <a:pPr>
              <a:lnSpc>
                <a:spcPct val="105000"/>
              </a:lnSpc>
            </a:pPr>
            <a:r>
              <a:rPr lang="en-US" altLang="zh-TW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1980</a:t>
            </a:r>
            <a:r>
              <a:rPr lang="zh-TW" altLang="en-US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以來，白化現象首度被觀察到。</a:t>
            </a:r>
            <a:r>
              <a:rPr lang="en-US" altLang="zh-TW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1998</a:t>
            </a:r>
            <a:r>
              <a:rPr lang="zh-TW" altLang="en-US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年大堡礁的珊瑚發生大量白化現象，</a:t>
            </a:r>
            <a:r>
              <a:rPr lang="en-US" altLang="zh-TW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2002</a:t>
            </a:r>
            <a:r>
              <a:rPr lang="zh-TW" altLang="en-US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年再次爆發，</a:t>
            </a:r>
            <a:r>
              <a:rPr lang="en-US" altLang="zh-TW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60</a:t>
            </a:r>
            <a:r>
              <a:rPr lang="zh-TW" altLang="en-US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～</a:t>
            </a:r>
            <a:r>
              <a:rPr lang="en-US" altLang="zh-TW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95</a:t>
            </a:r>
            <a:r>
              <a:rPr lang="zh-TW" altLang="en-US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％的珊瑚出現程度不同的白化。</a:t>
            </a:r>
          </a:p>
          <a:p>
            <a:pPr>
              <a:lnSpc>
                <a:spcPct val="105000"/>
              </a:lnSpc>
            </a:pPr>
            <a:r>
              <a:rPr lang="zh-TW" altLang="en-US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珊瑚孕育的生物種類僅次於熱帶雨林，為</a:t>
            </a:r>
            <a:r>
              <a:rPr lang="en-US" altLang="zh-TW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1/3</a:t>
            </a:r>
            <a:r>
              <a:rPr lang="zh-TW" altLang="en-US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海洋生物（含</a:t>
            </a:r>
            <a:r>
              <a:rPr lang="en-US" altLang="zh-TW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4000</a:t>
            </a:r>
            <a:r>
              <a:rPr lang="zh-TW" altLang="en-US" sz="3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種魚類）提供食物和棲所。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132_1229301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4963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95288" y="6332538"/>
            <a:ext cx="8497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solidFill>
                  <a:schemeClr val="bg1"/>
                </a:solidFill>
              </a:rPr>
              <a:t>圖片：</a:t>
            </a:r>
            <a:r>
              <a:rPr lang="en-US" altLang="zh-TW" sz="1600">
                <a:solidFill>
                  <a:schemeClr val="bg1"/>
                </a:solidFill>
              </a:rPr>
              <a:t>GEORGETTE DOUWMA / SCIENCE PHOTO LIBRARY / Universal Images Group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323850" y="34925"/>
            <a:ext cx="85693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2800"/>
              <a:t>珊瑚礁對於海洋的重要性，就如同雨林對陸地的重要性一般。健康珊瑚因共生藻之故，色彩繽紛美麗。</a:t>
            </a:r>
            <a:endParaRPr lang="zh-TW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116_1507934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8353425" cy="55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2698750" y="6375400"/>
            <a:ext cx="612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>
                <a:solidFill>
                  <a:schemeClr val="bg1"/>
                </a:solidFill>
              </a:rPr>
              <a:t>圖片：</a:t>
            </a:r>
            <a:r>
              <a:rPr kumimoji="0" lang="en-US" altLang="zh-TW">
                <a:solidFill>
                  <a:schemeClr val="bg1"/>
                </a:solidFill>
              </a:rPr>
              <a:t>Huguet Pierre / Biosphoto / Universal Images Group</a:t>
            </a:r>
            <a:endParaRPr kumimoji="0" lang="zh-TW" altLang="en-US">
              <a:solidFill>
                <a:schemeClr val="bg1"/>
              </a:solidFill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79388" y="188913"/>
            <a:ext cx="89646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因溫度、水質等因素使得共生藻</a:t>
            </a:r>
            <a:r>
              <a:rPr kumimoji="0" lang="zh-TW" altLang="en-US" sz="2800"/>
              <a:t>脫</a:t>
            </a:r>
            <a:r>
              <a:rPr lang="zh-TW" altLang="en-US" sz="2800"/>
              <a:t>離，最後珊瑚會剩下碳酸鈣骨骼的灰白色，謂之「白化」，這是死亡的前兆</a:t>
            </a:r>
          </a:p>
        </p:txBody>
      </p:sp>
      <p:pic>
        <p:nvPicPr>
          <p:cNvPr id="65543" name="Picture 7" descr="132_1316246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"/>
          <a:stretch>
            <a:fillRect/>
          </a:stretch>
        </p:blipFill>
        <p:spPr bwMode="auto">
          <a:xfrm>
            <a:off x="392113" y="1277938"/>
            <a:ext cx="8353425" cy="554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323850" y="6405563"/>
            <a:ext cx="8353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solidFill>
                  <a:schemeClr val="bg1"/>
                </a:solidFill>
              </a:rPr>
              <a:t>圖片：</a:t>
            </a:r>
            <a:r>
              <a:rPr lang="en-US" altLang="zh-TW" sz="1600">
                <a:solidFill>
                  <a:schemeClr val="bg1"/>
                </a:solidFill>
              </a:rPr>
              <a:t>GEORGETTE DOUWMA / SCIENCE PHOTO LIBRARY / Universal Images Group</a:t>
            </a:r>
            <a:endParaRPr lang="zh-TW" altLang="en-US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暖化促成強烈颱風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A.69-74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ct val="10000"/>
              </a:spcBef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海水溫度的提升促使強烈風暴的出現次數增高。</a:t>
            </a:r>
          </a:p>
          <a:p>
            <a:pPr>
              <a:lnSpc>
                <a:spcPct val="110000"/>
              </a:lnSpc>
              <a:spcBef>
                <a:spcPct val="10000"/>
              </a:spcBef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歐洲也將成為</a:t>
            </a:r>
          </a:p>
          <a:p>
            <a:pPr>
              <a:lnSpc>
                <a:spcPct val="11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 颶風災區。</a:t>
            </a:r>
          </a:p>
        </p:txBody>
      </p:sp>
      <p:pic>
        <p:nvPicPr>
          <p:cNvPr id="33796" name="Picture 4" descr="Typhoon_Nari_2001-維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7" r="3181" b="3540"/>
          <a:stretch>
            <a:fillRect/>
          </a:stretch>
        </p:blipFill>
        <p:spPr bwMode="auto">
          <a:xfrm>
            <a:off x="3635375" y="2349500"/>
            <a:ext cx="5459413" cy="443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4076700"/>
            <a:ext cx="356393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/>
              <a:t>說明：</a:t>
            </a:r>
          </a:p>
          <a:p>
            <a:r>
              <a:rPr lang="zh-TW" altLang="en-US" sz="2400"/>
              <a:t>此為</a:t>
            </a:r>
            <a:r>
              <a:rPr lang="en-US" altLang="zh-TW" sz="2400"/>
              <a:t>2001</a:t>
            </a:r>
            <a:r>
              <a:rPr lang="zh-TW" altLang="en-US" sz="2400"/>
              <a:t>年侵臺的納莉颱風，當年造成台北捷運大淹水！全台財產損失至少</a:t>
            </a:r>
            <a:r>
              <a:rPr lang="en-US" altLang="zh-TW" sz="2400"/>
              <a:t>80</a:t>
            </a:r>
            <a:r>
              <a:rPr lang="zh-TW" altLang="en-US" sz="2400"/>
              <a:t>億元。</a:t>
            </a:r>
            <a:r>
              <a:rPr lang="zh-TW" altLang="en-US" sz="2400">
                <a:solidFill>
                  <a:srgbClr val="FF3300"/>
                </a:solidFill>
              </a:rPr>
              <a:t>號稱侵臺的三大怪颱之一</a:t>
            </a:r>
            <a:r>
              <a:rPr lang="zh-TW" altLang="en-US" sz="2400"/>
              <a:t>。</a:t>
            </a:r>
          </a:p>
          <a:p>
            <a:r>
              <a:rPr lang="zh-TW" altLang="en-US" sz="2400"/>
              <a:t>圖文均引自維基百科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納莉颱風2001年-文建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3942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9" name="Picture 5" descr="納莉颱風2001年-文建會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333375"/>
            <a:ext cx="4427538" cy="32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4572000" y="3716338"/>
            <a:ext cx="4500563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sz="2800"/>
              <a:t>2001</a:t>
            </a:r>
            <a:r>
              <a:rPr lang="zh-TW" altLang="en-US" sz="2800"/>
              <a:t>年的納莉颱風在</a:t>
            </a:r>
            <a:r>
              <a:rPr lang="en-US" altLang="zh-TW" sz="2800"/>
              <a:t>9.17</a:t>
            </a:r>
            <a:r>
              <a:rPr lang="zh-TW" altLang="en-US" sz="2800"/>
              <a:t>一天內降下</a:t>
            </a:r>
            <a:r>
              <a:rPr lang="en-US" altLang="zh-TW" sz="2800"/>
              <a:t>425</a:t>
            </a:r>
            <a:r>
              <a:rPr lang="zh-TW" altLang="en-US" sz="2800"/>
              <a:t>㎜的雨量，造成台北捷運大淹水！左圖是台北火車站源源不斷抽出來的積水，右圖是捷運站附近水深及膝的驚悚畫面！</a:t>
            </a:r>
          </a:p>
          <a:p>
            <a:r>
              <a:rPr lang="zh-TW" altLang="en-US" sz="2800"/>
              <a:t>圖：文建會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金帥飯店-自由時報-張存薇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9700" cy="346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5256213" y="53975"/>
            <a:ext cx="3924300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600"/>
              <a:t>2009</a:t>
            </a:r>
            <a:r>
              <a:rPr lang="zh-TW" altLang="en-US" sz="2600"/>
              <a:t>年的莫拉克颱風夾帶著驚人的雨量，造成八八水災。其中，光是屏東縣三地門鄉在兩天內一共降下</a:t>
            </a:r>
            <a:r>
              <a:rPr lang="en-US" altLang="zh-TW" sz="2600"/>
              <a:t>2500</a:t>
            </a:r>
            <a:r>
              <a:rPr lang="zh-TW" altLang="en-US" sz="2600"/>
              <a:t>㎜的雨量！ 嘉義阿里山鄉累積雨量更一舉超過</a:t>
            </a:r>
            <a:r>
              <a:rPr lang="en-US" altLang="zh-TW" sz="2600"/>
              <a:t>3000㎜</a:t>
            </a:r>
            <a:r>
              <a:rPr lang="zh-TW" altLang="en-US" sz="2600"/>
              <a:t>。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-36513" y="3429000"/>
            <a:ext cx="4067176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左上圖：自由時報</a:t>
            </a:r>
            <a:r>
              <a:rPr lang="en-US" altLang="zh-TW"/>
              <a:t>2009.08.10</a:t>
            </a:r>
            <a:r>
              <a:rPr lang="zh-TW" altLang="en-US"/>
              <a:t>張存薇攝</a:t>
            </a:r>
          </a:p>
        </p:txBody>
      </p:sp>
      <p:pic>
        <p:nvPicPr>
          <p:cNvPr id="112647" name="Picture 7" descr="莫拉克-雙園大橋-自由時報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338513"/>
            <a:ext cx="5292725" cy="351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5184775" y="2924175"/>
            <a:ext cx="3959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右下圖：自由時報</a:t>
            </a:r>
            <a:r>
              <a:rPr lang="en-US" altLang="zh-TW"/>
              <a:t>2009.08.10</a:t>
            </a:r>
            <a:r>
              <a:rPr lang="zh-TW" altLang="en-US"/>
              <a:t>洪臣宏攝</a:t>
            </a: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0" y="4005263"/>
            <a:ext cx="39243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600"/>
              <a:t>總計莫拉克風災期間共有</a:t>
            </a:r>
            <a:r>
              <a:rPr lang="en-US" altLang="zh-TW" sz="2600"/>
              <a:t>673</a:t>
            </a:r>
            <a:r>
              <a:rPr lang="zh-TW" altLang="en-US" sz="2600"/>
              <a:t>人死亡，</a:t>
            </a:r>
            <a:r>
              <a:rPr lang="en-US" altLang="zh-TW" sz="2600"/>
              <a:t>26</a:t>
            </a:r>
            <a:r>
              <a:rPr lang="zh-TW" altLang="en-US" sz="2600"/>
              <a:t>人失蹤，農損逾</a:t>
            </a:r>
            <a:r>
              <a:rPr lang="en-US" altLang="zh-TW" sz="2600"/>
              <a:t>195</a:t>
            </a:r>
            <a:r>
              <a:rPr lang="zh-TW" altLang="en-US" sz="2600"/>
              <a:t>億元。</a:t>
            </a:r>
          </a:p>
          <a:p>
            <a:pPr>
              <a:spcBef>
                <a:spcPct val="50000"/>
              </a:spcBef>
            </a:pPr>
            <a:r>
              <a:rPr lang="zh-TW" altLang="en-US" sz="2000"/>
              <a:t>圖片分別為知本金帥飯店與屏東雙園大橋。</a:t>
            </a:r>
            <a:r>
              <a:rPr lang="zh-TW" altLang="en-US"/>
              <a:t> </a:t>
            </a:r>
          </a:p>
          <a:p>
            <a:pPr>
              <a:spcBef>
                <a:spcPct val="50000"/>
              </a:spcBef>
            </a:pPr>
            <a:r>
              <a:rPr lang="zh-TW" altLang="en-US"/>
              <a:t>資料來源：中央氣象局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139_1986612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755650" y="188913"/>
            <a:ext cx="7704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圖片：</a:t>
            </a:r>
            <a:r>
              <a:rPr lang="en-US" altLang="zh-TW">
                <a:solidFill>
                  <a:schemeClr val="bg1"/>
                </a:solidFill>
              </a:rPr>
              <a:t>NOAA/Science Source / Photo Researchers / Universal Images Group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468313" y="5805488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/>
              <a:t>2005</a:t>
            </a:r>
            <a:r>
              <a:rPr lang="zh-TW" altLang="en-US" sz="2800"/>
              <a:t>年</a:t>
            </a:r>
            <a:r>
              <a:rPr lang="en-US" altLang="zh-TW" sz="2800"/>
              <a:t>8</a:t>
            </a:r>
            <a:r>
              <a:rPr lang="zh-TW" altLang="en-US" sz="2800"/>
              <a:t>月侵襲美國的卡崔娜颶風，災區被形容為人間煉獄！</a:t>
            </a:r>
          </a:p>
        </p:txBody>
      </p:sp>
      <p:pic>
        <p:nvPicPr>
          <p:cNvPr id="74757" name="Picture 5" descr="139_1988772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7596188" cy="569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684213" y="5300663"/>
            <a:ext cx="7777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圖片：</a:t>
            </a:r>
            <a:r>
              <a:rPr lang="en-US" altLang="zh-TW">
                <a:solidFill>
                  <a:schemeClr val="bg1"/>
                </a:solidFill>
              </a:rPr>
              <a:t>NOAA/Science Source / Photo Researchers / Universal Images Group</a:t>
            </a:r>
            <a:endParaRPr lang="zh-TW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132_1241076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4"/>
          <a:stretch>
            <a:fillRect/>
          </a:stretch>
        </p:blipFill>
        <p:spPr bwMode="auto">
          <a:xfrm>
            <a:off x="539750" y="0"/>
            <a:ext cx="7993063" cy="58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827088" y="115888"/>
            <a:ext cx="7704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圖片：</a:t>
            </a:r>
            <a:r>
              <a:rPr lang="en-US" altLang="zh-TW">
                <a:solidFill>
                  <a:schemeClr val="bg1"/>
                </a:solidFill>
              </a:rPr>
              <a:t>NASA / SCIENCE PHOTO LIBRARY / Universal Images Group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512763" y="5805488"/>
            <a:ext cx="84978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/>
              <a:t>2004</a:t>
            </a:r>
            <a:r>
              <a:rPr lang="zh-TW" altLang="en-US" sz="2800"/>
              <a:t>年</a:t>
            </a:r>
            <a:r>
              <a:rPr lang="en-US" altLang="zh-TW" sz="2800"/>
              <a:t>3</a:t>
            </a:r>
            <a:r>
              <a:rPr lang="zh-TW" altLang="en-US" sz="2800"/>
              <a:t>月，一件顛覆科學界認知的事件：南大西洋的巴西首次碰上颶風</a:t>
            </a:r>
            <a:r>
              <a:rPr lang="en-US" altLang="zh-TW" sz="2800">
                <a:latin typeface="標楷體" panose="03000509000000000000" pitchFamily="65" charset="-120"/>
              </a:rPr>
              <a:t>—</a:t>
            </a:r>
            <a:r>
              <a:rPr lang="zh-TW" altLang="en-US" sz="2800"/>
              <a:t>卡達莉那颶風！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468313" y="1844675"/>
            <a:ext cx="8301037" cy="3240088"/>
          </a:xfrm>
        </p:spPr>
        <p:txBody>
          <a:bodyPr/>
          <a:lstStyle/>
          <a:p>
            <a:r>
              <a:rPr lang="zh-TW" altLang="en-US" sz="9600" b="1" smtClean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溫度上升 </a:t>
            </a:r>
            <a:br>
              <a:rPr lang="zh-TW" altLang="en-US" sz="9600" b="1" smtClean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</a:br>
            <a:r>
              <a:rPr lang="en-US" altLang="zh-TW" sz="9600" b="1" smtClean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2℃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海洋酸化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A.86-90</a:t>
            </a:r>
          </a:p>
        </p:txBody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>
          <a:xfrm>
            <a:off x="323850" y="1773238"/>
            <a:ext cx="8569325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正常的海水呈現弱鹼性。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二氧化碳融入水中形成碳酸，讓海水酸化。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浮游生物（如具碳酸鈣組織的球菌藻）死亡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貝類、螃蟹無法長出硬殼、珊瑚礁被腐蝕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浮游藻類死亡的影響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海上糧倉消失（生產力佔植物界的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1/2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）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   碳循環遭破壞：製造碳酸鈣，並隨著石灰質外殼     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     沉入海底，防止二氧化碳進入大氣層。</a:t>
            </a:r>
          </a:p>
        </p:txBody>
      </p:sp>
      <p:pic>
        <p:nvPicPr>
          <p:cNvPr id="35844" name="Picture 4" descr="132_1323022-W-球菌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5292725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221288" y="1268413"/>
            <a:ext cx="3887787" cy="521652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球菌藻是一種具有碳酸鈣成分且能行光合作用的浮游植物。牠們每年可以吸收二氧化碳的量，相當於陸地上植物每年的吸收量。一旦海水酸化，這些藻類的組織會先遭腐蝕，然後死亡。球菌藻也是海洋魚群及某些鯨魚的食物來源，一旦消失，將引起生物圈的連鎖反應。</a:t>
            </a:r>
            <a:r>
              <a:rPr lang="en-US" altLang="zh-TW" sz="1400"/>
              <a:t>D.49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  <p:bldP spid="358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body" idx="1"/>
          </p:nvPr>
        </p:nvSpPr>
        <p:spPr>
          <a:xfrm>
            <a:off x="1042988" y="765175"/>
            <a:ext cx="7705725" cy="5616575"/>
          </a:xfrm>
        </p:spPr>
        <p:txBody>
          <a:bodyPr/>
          <a:lstStyle/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TW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哀鴻遍野的大地驟然狂風四起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TW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發出赤焰焰的紅光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TW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令我頓失所有的知覺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TW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我彷彿在睡夢中倒下的人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TW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就此墜落</a:t>
            </a:r>
          </a:p>
          <a:p>
            <a:pPr algn="r">
              <a:buFont typeface="Arial" panose="020B0604020202020204" pitchFamily="34" charset="0"/>
              <a:buNone/>
            </a:pPr>
            <a:endParaRPr lang="zh-TW" altLang="en-US" sz="3600" b="1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r">
              <a:buFont typeface="Arial" panose="020B0604020202020204" pitchFamily="34" charset="0"/>
              <a:buNone/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～但丁，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《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神曲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•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地獄篇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•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第三部曲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熱浪侵襲 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A.90-95</a:t>
            </a:r>
            <a:endParaRPr lang="zh-TW" altLang="en-US" sz="1400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>
          <a:xfrm>
            <a:off x="468313" y="1341438"/>
            <a:ext cx="8435975" cy="518318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2003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年夏天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 6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月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4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日  瑞士  氣溫超過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30℃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（月均溫約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16</a:t>
            </a:r>
            <a:r>
              <a:rPr lang="en-US" altLang="zh-TW" b="1" smtClean="0"/>
              <a:t>℃</a:t>
            </a:r>
            <a:r>
              <a:rPr lang="zh-TW" altLang="en-US" b="1" smtClean="0"/>
              <a:t>）</a:t>
            </a:r>
            <a:endParaRPr lang="zh-TW" altLang="en-US" sz="2800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 8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月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日  瑞士  氣溫衝破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41.1℃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（月均溫約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18</a:t>
            </a:r>
            <a:r>
              <a:rPr lang="zh-TW" altLang="en-US" b="1" smtClean="0"/>
              <a:t>℃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）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整個歐洲氣溫紛紛破的歷史紀錄，因而中暑、熱衰竭的入數不斷飆升。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這一年，全歐洲熱死的人數估計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2.2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萬～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3.5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萬。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葡萄牙的森林大火延燒的面積約是盧森堡大小（約 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2500k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㎡，比改制後的台中市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2214 k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㎡還大）。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農業損失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120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億美元（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≒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新台幣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3900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億）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全球均溫上升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度，類似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2003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年的熱浪發生機率增高，程度上也會更嚴重。</a:t>
            </a:r>
          </a:p>
        </p:txBody>
      </p:sp>
      <p:pic>
        <p:nvPicPr>
          <p:cNvPr id="36869" name="Picture 5" descr="oeurope002m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474663"/>
            <a:ext cx="8353425" cy="599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6443663" y="836613"/>
            <a:ext cx="2374900" cy="366712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圖：大英百科線上版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  <p:bldP spid="3687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冰雪融化</a:t>
            </a:r>
          </a:p>
        </p:txBody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507413" cy="532765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南極冰原的總水量足以讓全球海平面上升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5M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。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A.98</a:t>
            </a:r>
            <a:endParaRPr lang="zh-TW" altLang="en-US" sz="1400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格陵蘭冰帽厚達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～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3㎞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，一旦融化會讓海平面上升 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7M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。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A.98</a:t>
            </a:r>
          </a:p>
          <a:p>
            <a:pPr>
              <a:lnSpc>
                <a:spcPct val="110000"/>
              </a:lnSpc>
            </a:pP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2008.9.5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美國專家在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《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科學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》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週刊發表，推測至少在西元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2100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年之前，地球會因上述兩地方之融冰，而使海平面上升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0.8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～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2M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。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A.108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極地冰層像一面大鏡子，可反射太陽熱能，冰層消失後會加速地球增溫。</a:t>
            </a:r>
            <a:endParaRPr lang="en-US" altLang="zh-TW" sz="2800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北極熊、海象、海豹將失去棲息地進而滅絕。北美馴鹿因冰原植物消失而餓死！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ogreenl001m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03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306_518499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11662" cy="62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4824413" y="6165850"/>
            <a:ext cx="42116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/>
              <a:t>左圖：大英百科線上版</a:t>
            </a:r>
          </a:p>
          <a:p>
            <a:r>
              <a:rPr lang="zh-TW" altLang="en-US"/>
              <a:t>右圖：</a:t>
            </a:r>
            <a:r>
              <a:rPr lang="en-US" altLang="zh-TW" sz="1400"/>
              <a:t>Planet Observer / Universal Images Group</a:t>
            </a:r>
            <a:endParaRPr lang="zh-TW" altLang="en-US" sz="1400"/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854076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500"/>
              <a:t>當全球溫度上升</a:t>
            </a:r>
            <a:r>
              <a:rPr lang="en-US" altLang="zh-TW" sz="2500"/>
              <a:t>1.2℃</a:t>
            </a:r>
            <a:r>
              <a:rPr lang="zh-TW" altLang="en-US" sz="2500"/>
              <a:t>以上時，格陵蘭冰原就會開始融化，較幸運的一點是，這樣的融化速度約需</a:t>
            </a:r>
            <a:r>
              <a:rPr lang="en-US" altLang="zh-TW" sz="2500"/>
              <a:t>1000</a:t>
            </a:r>
            <a:r>
              <a:rPr lang="zh-TW" altLang="en-US" sz="2500"/>
              <a:t>年，但仍要小心應對。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395288" y="1500188"/>
            <a:ext cx="8280400" cy="35083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zh-TW" altLang="en-US"/>
              <a:t>◎</a:t>
            </a:r>
            <a:r>
              <a:rPr kumimoji="0" lang="zh-TW" altLang="en-US" sz="2800"/>
              <a:t>格陵蘭長</a:t>
            </a:r>
            <a:r>
              <a:rPr kumimoji="0" lang="en-US" altLang="zh-TW" sz="2800"/>
              <a:t>2400㎞</a:t>
            </a:r>
            <a:r>
              <a:rPr kumimoji="0" lang="zh-TW" altLang="en-US" sz="2800"/>
              <a:t>，最寬處</a:t>
            </a:r>
            <a:r>
              <a:rPr kumimoji="0" lang="en-US" altLang="zh-TW" sz="2800"/>
              <a:t>1100㎞</a:t>
            </a:r>
            <a:r>
              <a:rPr kumimoji="0" lang="zh-TW" altLang="en-US" sz="2800"/>
              <a:t>，約是臺灣的</a:t>
            </a:r>
            <a:r>
              <a:rPr kumimoji="0" lang="en-US" altLang="zh-TW" sz="2800"/>
              <a:t>6</a:t>
            </a:r>
            <a:r>
              <a:rPr kumimoji="0" lang="zh-TW" altLang="en-US" sz="2800"/>
              <a:t>倍</a:t>
            </a:r>
          </a:p>
          <a:p>
            <a:r>
              <a:rPr kumimoji="0" lang="zh-TW" altLang="en-US" sz="2800"/>
              <a:t>   大！，冰原平均厚度為</a:t>
            </a:r>
            <a:r>
              <a:rPr kumimoji="0" lang="en-US" altLang="zh-TW" sz="2800"/>
              <a:t>2300M</a:t>
            </a:r>
            <a:r>
              <a:rPr kumimoji="0" lang="zh-TW" altLang="en-US" sz="2800"/>
              <a:t>。其陸域冰河的面積</a:t>
            </a:r>
          </a:p>
          <a:p>
            <a:r>
              <a:rPr kumimoji="0" lang="zh-TW" altLang="en-US" sz="2800"/>
              <a:t>   僅次於南極大陸！</a:t>
            </a:r>
          </a:p>
          <a:p>
            <a:r>
              <a:rPr kumimoji="0" lang="en-US" altLang="en-US"/>
              <a:t>◎</a:t>
            </a:r>
            <a:r>
              <a:rPr kumimoji="0" lang="en-US" altLang="zh-TW" sz="2800"/>
              <a:t>1972</a:t>
            </a:r>
            <a:r>
              <a:rPr kumimoji="0" lang="zh-TW" altLang="en-US" sz="2800"/>
              <a:t>年夏天，格陵蘭有</a:t>
            </a:r>
            <a:r>
              <a:rPr kumimoji="0" lang="en-US" altLang="zh-TW" sz="2800"/>
              <a:t>17</a:t>
            </a:r>
            <a:r>
              <a:rPr kumimoji="0" lang="zh-TW" altLang="en-US" sz="2800"/>
              <a:t>％的冰原融化，但</a:t>
            </a:r>
            <a:r>
              <a:rPr kumimoji="0" lang="en-US" altLang="zh-TW" sz="2800"/>
              <a:t>2010</a:t>
            </a:r>
            <a:r>
              <a:rPr kumimoji="0" lang="zh-TW" altLang="en-US" sz="2800"/>
              <a:t>年</a:t>
            </a:r>
          </a:p>
          <a:p>
            <a:r>
              <a:rPr kumimoji="0" lang="zh-TW" altLang="en-US" sz="2800"/>
              <a:t>   夏天，融化的比率升高至</a:t>
            </a:r>
            <a:r>
              <a:rPr kumimoji="0" lang="en-US" altLang="zh-TW" sz="2800"/>
              <a:t>52</a:t>
            </a:r>
            <a:r>
              <a:rPr kumimoji="0" lang="zh-TW" altLang="en-US" sz="2800"/>
              <a:t>％。</a:t>
            </a:r>
          </a:p>
          <a:p>
            <a:r>
              <a:rPr kumimoji="0" lang="en-US" altLang="en-US"/>
              <a:t>◎</a:t>
            </a:r>
            <a:r>
              <a:rPr kumimoji="0" lang="en-US" altLang="zh-TW" sz="2800"/>
              <a:t>2010</a:t>
            </a:r>
            <a:r>
              <a:rPr kumimoji="0" lang="zh-TW" altLang="en-US" sz="2800"/>
              <a:t>年</a:t>
            </a:r>
            <a:r>
              <a:rPr kumimoji="0" lang="en-US" altLang="zh-TW" sz="2800"/>
              <a:t>8</a:t>
            </a:r>
            <a:r>
              <a:rPr kumimoji="0" lang="zh-TW" altLang="en-US" sz="2800"/>
              <a:t>月，一座面積大小和台北市差不多的巨型</a:t>
            </a:r>
          </a:p>
          <a:p>
            <a:r>
              <a:rPr kumimoji="0" lang="zh-TW" altLang="en-US" sz="2800"/>
              <a:t>   冰山</a:t>
            </a:r>
            <a:r>
              <a:rPr kumimoji="0" lang="en-US" altLang="zh-TW" sz="2800"/>
              <a:t>Petermann Glacier</a:t>
            </a:r>
            <a:r>
              <a:rPr kumimoji="0" lang="zh-TW" altLang="en-US" sz="2800"/>
              <a:t>崩落入海，讓全世界科學</a:t>
            </a:r>
          </a:p>
          <a:p>
            <a:r>
              <a:rPr kumimoji="0" lang="zh-TW" altLang="en-US" sz="2800"/>
              <a:t>   家莫不嚇了一大跳！   </a:t>
            </a:r>
            <a:r>
              <a:rPr kumimoji="0" lang="zh-TW" altLang="en-US" sz="1400"/>
              <a:t> </a:t>
            </a:r>
            <a:r>
              <a:rPr kumimoji="0" lang="en-US" altLang="zh-TW" sz="1400"/>
              <a:t>E.20</a:t>
            </a:r>
          </a:p>
        </p:txBody>
      </p:sp>
      <p:pic>
        <p:nvPicPr>
          <p:cNvPr id="114692" name="Picture 4" descr="未命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74065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368425" y="6021388"/>
            <a:ext cx="6516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圖片網址：</a:t>
            </a:r>
            <a:r>
              <a:rPr lang="en-US" altLang="zh-TW">
                <a:hlinkClick r:id="rId3"/>
              </a:rPr>
              <a:t>http://neven1.typepad.com/blog/2010/07/petermann-glacier.html?cid=6a0133f03a1e37970b0133f2e63796970b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132_1230594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234950"/>
            <a:ext cx="8964613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95288" y="4868863"/>
            <a:ext cx="8497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圖片：</a:t>
            </a:r>
            <a:r>
              <a:rPr lang="en-US" altLang="zh-TW">
                <a:solidFill>
                  <a:schemeClr val="bg1"/>
                </a:solidFill>
              </a:rPr>
              <a:t>NASA / GSFC / SCIENCE PHOTO LIBRARY / Universal Images Group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80975" y="5373688"/>
            <a:ext cx="89281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北極的冰層就像是一面大鏡子，可以將陽光的輻射反彈回去，一旦冰層融化，海水將會吸收太陽的熱能，使得溫度上升得越快。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116_1518607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4300"/>
            <a:ext cx="8893175" cy="58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684213" y="5445125"/>
            <a:ext cx="8137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圖片：</a:t>
            </a:r>
            <a:r>
              <a:rPr lang="en-US" altLang="zh-TW">
                <a:solidFill>
                  <a:schemeClr val="bg1"/>
                </a:solidFill>
              </a:rPr>
              <a:t>Klein J. L. &amp; Hubert M. L. / Biosphoto / Universal Images Group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7487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北極熊將因當地浮冰消失，無法捕捉海豹而餓死，又或者找不到浮冰，體力透支而被溺斃！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ea typeface="標楷體" panose="03000509000000000000" pitchFamily="65" charset="-120"/>
              </a:rPr>
              <a:t>知識家～北極熊小檔案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E.28-29</a:t>
            </a:r>
            <a:endParaRPr lang="zh-TW" altLang="en-US" sz="1400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>
          <a:xfrm>
            <a:off x="117475" y="1484313"/>
            <a:ext cx="8893175" cy="5068887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北極熊是游泳健將：一小時可以游上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10.5㎞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</a:p>
          <a:p>
            <a:pPr>
              <a:lnSpc>
                <a:spcPct val="105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捕食獵物：海豹。北極熊靠海豹的油脂補充身體熱量。近年因全球暖化，影響獵食，所以也會在苔原區吃海鳩幼鳥、擱淺鯨魚肉、海藻、人類垃圾等。</a:t>
            </a:r>
          </a:p>
          <a:p>
            <a:pPr>
              <a:lnSpc>
                <a:spcPct val="105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嗅覺能力強：可以聞到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32㎞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遠的獵物，就算躲在雪堆下，也難逃牠的追殺。</a:t>
            </a:r>
          </a:p>
          <a:p>
            <a:pPr>
              <a:lnSpc>
                <a:spcPct val="105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北極熊的皮膚是黑色，有助於保溫。其白色毛其實是透明中空狀，經光線反射，才讓我們看起來成白色！</a:t>
            </a:r>
          </a:p>
          <a:p>
            <a:pPr>
              <a:lnSpc>
                <a:spcPct val="105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困境：北極融冰提早，北極熊必須游很久才能獵食。結果，因體力透支溺死、體型也變得更瘦弱了！</a:t>
            </a:r>
            <a:endParaRPr lang="en-US" altLang="zh-TW" sz="1600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306_518314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4"/>
          <a:stretch>
            <a:fillRect/>
          </a:stretch>
        </p:blipFill>
        <p:spPr bwMode="auto">
          <a:xfrm>
            <a:off x="46038" y="22225"/>
            <a:ext cx="5508625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179388" y="3141663"/>
            <a:ext cx="5329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圖片：</a:t>
            </a:r>
            <a:r>
              <a:rPr lang="en-US" altLang="zh-TW">
                <a:solidFill>
                  <a:schemeClr val="bg1"/>
                </a:solidFill>
              </a:rPr>
              <a:t>Planet Observer / Universal Images Group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16740" name="Picture 4" descr="131_1356557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11550"/>
            <a:ext cx="5003800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4140200" y="3573463"/>
            <a:ext cx="5003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圖片：</a:t>
            </a:r>
            <a:r>
              <a:rPr lang="en-US" altLang="zh-TW"/>
              <a:t>Steven Kazlowski / Peter Arnold Images / Photolibrary / Universal Images Group</a:t>
            </a:r>
            <a:endParaRPr lang="zh-TW" altLang="en-US"/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0" y="3933825"/>
            <a:ext cx="4211638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南極大陸上面覆蓋著厚厚的冰雪，其厚度高達</a:t>
            </a:r>
            <a:r>
              <a:rPr kumimoji="0" lang="en-US" altLang="zh-TW" sz="2800"/>
              <a:t>2700</a:t>
            </a:r>
            <a:r>
              <a:rPr kumimoji="0" lang="zh-TW" altLang="en-US" sz="2800"/>
              <a:t>公尺以上（大英百科全書），一旦融化足以讓全球海平面上升</a:t>
            </a:r>
            <a:r>
              <a:rPr kumimoji="0" lang="en-US" altLang="zh-TW" sz="2800"/>
              <a:t>5M</a:t>
            </a:r>
            <a:r>
              <a:rPr kumimoji="0" lang="zh-TW" altLang="en-US" sz="2800"/>
              <a:t>。</a:t>
            </a:r>
            <a:endParaRPr lang="zh-TW" altLang="en-US" sz="2800"/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5651500" y="549275"/>
            <a:ext cx="34925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過去</a:t>
            </a:r>
            <a:r>
              <a:rPr lang="en-US" altLang="zh-TW" sz="2800"/>
              <a:t>50</a:t>
            </a:r>
            <a:r>
              <a:rPr lang="zh-TW" altLang="en-US" sz="2800"/>
              <a:t>年間，南極地區冬季溫度的上升速度，已經比全球平均值快了</a:t>
            </a:r>
            <a:r>
              <a:rPr lang="en-US" altLang="zh-TW" sz="2800"/>
              <a:t>5</a:t>
            </a:r>
            <a:r>
              <a:rPr lang="zh-TW" altLang="en-US" sz="2800"/>
              <a:t>倍！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132_1322243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215900" y="5876925"/>
            <a:ext cx="8820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/>
              <a:t>圖：</a:t>
            </a:r>
            <a:r>
              <a:rPr lang="en-US" altLang="zh-TW" sz="1600"/>
              <a:t>BRITISH ANTARCTIC SURVEY/SCIENCE PHOTO LIBRARY / Universal Images Group</a:t>
            </a:r>
            <a:endParaRPr lang="zh-TW" altLang="en-US" sz="1600"/>
          </a:p>
        </p:txBody>
      </p:sp>
      <p:pic>
        <p:nvPicPr>
          <p:cNvPr id="118789" name="Picture 5" descr="132_1316114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144463" y="6188075"/>
            <a:ext cx="87487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/>
              <a:t>圖：</a:t>
            </a:r>
            <a:r>
              <a:rPr lang="en-US" altLang="zh-TW" sz="1600"/>
              <a:t>BRITISH ANTARCTIC SURVEY/SCIENCE PHOTO LIBRARY / Universal Images Group</a:t>
            </a:r>
            <a:endParaRPr lang="zh-TW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ea typeface="標楷體" panose="03000509000000000000" pitchFamily="65" charset="-120"/>
              </a:rPr>
              <a:t>知識家～南極磷蝦小檔案 </a:t>
            </a:r>
            <a:r>
              <a:rPr lang="en-US" altLang="zh-TW" sz="1400" b="1" smtClean="0">
                <a:ea typeface="標楷體" panose="03000509000000000000" pitchFamily="65" charset="-120"/>
              </a:rPr>
              <a:t>E.34-35</a:t>
            </a:r>
          </a:p>
        </p:txBody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435975" cy="532765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南極磷蝦生活在南極的冰洋世界，總數至少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6000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萬，最多可達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15000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萬公噸！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南極磷蝦最大不過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6㎝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，重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公克。壽命可達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6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年。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南極磷蝦也會發光唷，可能是為了混淆敵人或是交配、夜間聚集之用！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南極磷蝦是當地許多生物的食物來源，如：企鵝、海豹、魷魚、鯨魚、海鳥等。一旦南極磷蝦數量銳減，其他生物便連帶受影響！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南極磷蝦靠海冰生存，暖化後，加上海水酸化、人類濫捕，讓牠們的數量曾一度減少了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80</a:t>
            </a:r>
            <a:r>
              <a:rPr lang="zh-TW" altLang="en-US" sz="2800" b="1" smtClean="0"/>
              <a:t>％。</a:t>
            </a:r>
            <a:endParaRPr lang="en-US" altLang="zh-TW" sz="28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ea typeface="標楷體" panose="03000509000000000000" pitchFamily="65" charset="-120"/>
              </a:rPr>
              <a:t>溫室效應的概念  </a:t>
            </a:r>
            <a:r>
              <a:rPr lang="en-US" altLang="zh-TW" sz="1400" b="1" smtClean="0">
                <a:ea typeface="標楷體" panose="03000509000000000000" pitchFamily="65" charset="-120"/>
              </a:rPr>
              <a:t>B.26-27</a:t>
            </a:r>
          </a:p>
        </p:txBody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xfrm>
            <a:off x="179388" y="1341438"/>
            <a:ext cx="8785225" cy="5516562"/>
          </a:xfrm>
        </p:spPr>
        <p:txBody>
          <a:bodyPr/>
          <a:lstStyle/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陽光的能量以光波的形式通過大氣層，被地表吸收，溫暖了地球。之後，部分能量又以紅外線的方式再度被輻射釋放回太空中。</a:t>
            </a:r>
          </a:p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正常情況下，一些紅外輻射會被大氣層的溫室氣體（水蒸氣、二氧化碳和甲烷等）所吸收，並回射到地表，使地球更加溫暖（正常的全球均溫大約是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14</a:t>
            </a:r>
            <a:r>
              <a:rPr lang="zh-TW" altLang="en-US" sz="2800" b="1" smtClean="0"/>
              <a:t>℃）</a:t>
            </a:r>
            <a:endParaRPr lang="zh-TW" altLang="en-US" sz="2800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若地球沒有溫室效應，那地球的全球平均溫度大約會降到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-18℃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。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A.21</a:t>
            </a:r>
          </a:p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但溫室氣體過多，就會使溫度異常飆高。例如：金星的大氣中含有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95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％的二氧化碳，因而使表面溫度高達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450</a:t>
            </a:r>
            <a:r>
              <a:rPr lang="en-US" altLang="zh-TW" sz="2800" b="1" smtClean="0"/>
              <a:t>℃</a:t>
            </a:r>
            <a:r>
              <a:rPr lang="zh-TW" altLang="en-US" sz="2800" b="1" smtClean="0"/>
              <a:t>。</a:t>
            </a:r>
          </a:p>
        </p:txBody>
      </p:sp>
      <p:sp>
        <p:nvSpPr>
          <p:cNvPr id="60420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250825" y="3357563"/>
            <a:ext cx="288925" cy="2159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60421" name="Picture 5" descr="132_1217138-W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1341438"/>
            <a:ext cx="4824412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211638" y="6130925"/>
            <a:ext cx="4968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圖片：</a:t>
            </a:r>
            <a:r>
              <a:rPr lang="en-US" altLang="zh-TW"/>
              <a:t>LYNETTE COOK / SCIENCE PHOTO LIBRARY / Universal Images Group</a:t>
            </a:r>
            <a:endParaRPr lang="zh-TW" altLang="en-US"/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1331913" y="4581525"/>
            <a:ext cx="936625" cy="366713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uiExpand="1" build="p"/>
      <p:bldP spid="60420" grpId="0" animBg="1"/>
      <p:bldP spid="60422" grpId="0"/>
      <p:bldP spid="60423" grpId="0" animBg="1"/>
      <p:bldP spid="6042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>
          <a:xfrm>
            <a:off x="468313" y="1844675"/>
            <a:ext cx="8301037" cy="3240088"/>
          </a:xfrm>
        </p:spPr>
        <p:txBody>
          <a:bodyPr/>
          <a:lstStyle/>
          <a:p>
            <a:r>
              <a:rPr lang="zh-TW" altLang="en-US" sz="9600" b="1" smtClean="0">
                <a:solidFill>
                  <a:srgbClr val="FF9933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溫度上升 </a:t>
            </a:r>
            <a:br>
              <a:rPr lang="zh-TW" altLang="en-US" sz="9600" b="1" smtClean="0">
                <a:solidFill>
                  <a:srgbClr val="FF9933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</a:br>
            <a:r>
              <a:rPr lang="en-US" altLang="zh-TW" sz="9600" b="1" smtClean="0">
                <a:solidFill>
                  <a:srgbClr val="FF9933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3℃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聖嬰現象加劇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-1  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A.157-158</a:t>
            </a:r>
          </a:p>
        </p:txBody>
      </p:sp>
      <p:sp>
        <p:nvSpPr>
          <p:cNvPr id="40963" name="Rectangle 3"/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435975" cy="532765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聖嬰現象是指太平洋洋流發生波動，所引起的海水升溫現象，進而導致全氣候異常。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此現象最早是由一群秘魯漁民之間傳開。他們注意到洋流往往在耶誕節前後發生水溫上升的情況，使得冷水魚獲量大減。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歷史上的聖嬰現象：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 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1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千多年前造成秘魯沿海沙漠中的摩切文明毀滅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    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1912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年鐵達尼號沉沒（北極冰山反常南移）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 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19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世紀在印度引發的旱災，奪走數百萬條人命。</a:t>
            </a:r>
          </a:p>
        </p:txBody>
      </p:sp>
      <p:pic>
        <p:nvPicPr>
          <p:cNvPr id="40964" name="Picture 4" descr="139_1940111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500438"/>
            <a:ext cx="4876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067175" y="6216650"/>
            <a:ext cx="5076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400"/>
              <a:t>圖：</a:t>
            </a:r>
            <a:r>
              <a:rPr lang="en-US" altLang="zh-TW" sz="1400"/>
              <a:t>Omikron / Photo Researchers / Universal Images Group</a:t>
            </a:r>
            <a:endParaRPr lang="zh-TW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uiExpand="1" build="p"/>
      <p:bldP spid="40965" grpId="0"/>
      <p:bldP spid="4096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聖嬰現象加劇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-2 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A.159-160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435975" cy="5327650"/>
          </a:xfrm>
        </p:spPr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聖嬰現象會在全球各地造成連鎖反應。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    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印尼和澳洲帶來旱災</a:t>
            </a:r>
          </a:p>
          <a:p>
            <a:pPr>
              <a:buFont typeface="Arial" panose="020B0604020202020204" pitchFamily="34" charset="0"/>
              <a:buNone/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    秘魯的阿塔卡沙漠帶來水患</a:t>
            </a:r>
          </a:p>
          <a:p>
            <a:pPr>
              <a:buFont typeface="Arial" panose="020B0604020202020204" pitchFamily="34" charset="0"/>
              <a:buNone/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    美國東部出現暖冬</a:t>
            </a:r>
          </a:p>
          <a:p>
            <a:pPr>
              <a:buFont typeface="Arial" panose="020B0604020202020204" pitchFamily="34" charset="0"/>
              <a:buNone/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    亞馬孫盆地發生毀滅性大火</a:t>
            </a:r>
          </a:p>
          <a:p>
            <a:pPr>
              <a:buFont typeface="Arial" panose="020B0604020202020204" pitchFamily="34" charset="0"/>
              <a:buNone/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    非洲南部降雨量減低，發生糧荒</a:t>
            </a:r>
          </a:p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美國太空總署氣候學家韓森警告：全球暖化將引爆更嚴重的「超級聖嬰現象」，一旦出現，將引發氣候大災難！</a:t>
            </a:r>
            <a:endParaRPr lang="en-US" altLang="zh-TW" b="1" smtClean="0">
              <a:latin typeface="Times New Roman" panose="02020603050405020304" pitchFamily="18" charset="0"/>
              <a:ea typeface="標楷體" panose="03000509000000000000" pitchFamily="65" charset="-120"/>
              <a:sym typeface="Wingdings 2" panose="050201020105070707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亞馬孫河盆地死期將至 </a:t>
            </a:r>
            <a:r>
              <a:rPr lang="en-US" altLang="zh-TW" sz="1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A.160-164</a:t>
            </a:r>
          </a:p>
        </p:txBody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>
          <a:xfrm>
            <a:off x="250825" y="1412875"/>
            <a:ext cx="8713788" cy="525621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當全球均溫上升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3℃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將導致「碳循環逆轉」，土壤和植物不再吸碳，反而大量開始吐碳（因炎熱讓細菌加速土中有機質的分解），使全球均溫再上升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1.5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℃。</a:t>
            </a:r>
          </a:p>
          <a:p>
            <a:pPr>
              <a:lnSpc>
                <a:spcPct val="110000"/>
              </a:lnSpc>
            </a:pP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2005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年亞馬孫盆地發生嚴重旱災。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  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cs typeface="Calibri" panose="020F0502020204030204" pitchFamily="34" charset="0"/>
                <a:sym typeface="Wingdings 3" panose="05040102010807070707" pitchFamily="18" charset="2"/>
              </a:rPr>
              <a:t>森林大火  泥碳層悶燒  釋放更多二氧化碳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cs typeface="Calibri" panose="020F0502020204030204" pitchFamily="34" charset="0"/>
                <a:sym typeface="Wingdings 3" panose="05040102010807070707" pitchFamily="18" charset="2"/>
              </a:rPr>
              <a:t>    河流乾涸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cs typeface="Calibri" panose="020F0502020204030204" pitchFamily="34" charset="0"/>
                <a:sym typeface="Wingdings 3" panose="05040102010807070707" pitchFamily="18" charset="2"/>
              </a:rPr>
              <a:t>一旦均溫升破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  <a:cs typeface="Calibri" panose="020F0502020204030204" pitchFamily="34" charset="0"/>
                <a:sym typeface="Wingdings 3" panose="05040102010807070707" pitchFamily="18" charset="2"/>
              </a:rPr>
              <a:t>2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℃將使得亞馬孫盆地出現極度乾燥的天氣。根據英國哈德利中心模型預測，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2100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年某些亞馬孫盆地的降雨量幾乎為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，平均溫度高達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38℃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，使得森林大火反覆發生。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68313" y="1735138"/>
            <a:ext cx="8280400" cy="453866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kumimoji="0" lang="en-US" altLang="zh-TW" sz="3200">
                <a:latin typeface="Arial" panose="020B0604020202020204" pitchFamily="34" charset="0"/>
                <a:ea typeface="新細明體" panose="02020500000000000000" pitchFamily="18" charset="-120"/>
                <a:sym typeface="Wingdings 3" panose="05040102010807070707" pitchFamily="18" charset="2"/>
              </a:rPr>
              <a:t>【</a:t>
            </a:r>
            <a:r>
              <a:rPr lang="zh-TW" altLang="en-US" sz="3200">
                <a:latin typeface="Calibri" panose="020F0502020204030204" pitchFamily="34" charset="0"/>
              </a:rPr>
              <a:t>影響</a:t>
            </a:r>
            <a:r>
              <a:rPr kumimoji="0" lang="zh-TW" altLang="en-US" sz="3200">
                <a:latin typeface="Calibri" panose="020F0502020204030204" pitchFamily="34" charset="0"/>
                <a:sym typeface="Wingdings 3" panose="05040102010807070707" pitchFamily="18" charset="2"/>
              </a:rPr>
              <a:t>結果</a:t>
            </a:r>
            <a:r>
              <a:rPr kumimoji="0" lang="en-US" altLang="zh-TW" sz="3200">
                <a:latin typeface="Arial" panose="020B0604020202020204" pitchFamily="34" charset="0"/>
                <a:ea typeface="新細明體" panose="02020500000000000000" pitchFamily="18" charset="-120"/>
                <a:sym typeface="Wingdings 3" panose="05040102010807070707" pitchFamily="18" charset="2"/>
              </a:rPr>
              <a:t>】  </a:t>
            </a:r>
            <a:r>
              <a:rPr kumimoji="0" lang="en-US" altLang="zh-TW" sz="1400">
                <a:latin typeface="Arial" panose="020B0604020202020204" pitchFamily="34" charset="0"/>
                <a:ea typeface="新細明體" panose="02020500000000000000" pitchFamily="18" charset="-120"/>
                <a:sym typeface="Wingdings 3" panose="05040102010807070707" pitchFamily="18" charset="2"/>
              </a:rPr>
              <a:t>A.164-167</a:t>
            </a:r>
            <a:endParaRPr kumimoji="0" lang="zh-TW" altLang="en-US" sz="1400">
              <a:latin typeface="Calibri" panose="020F0502020204030204" pitchFamily="34" charset="0"/>
              <a:sym typeface="Wingdings 3" panose="05040102010807070707" pitchFamily="18" charset="2"/>
            </a:endParaRPr>
          </a:p>
          <a:p>
            <a:pPr>
              <a:lnSpc>
                <a:spcPct val="125000"/>
              </a:lnSpc>
              <a:spcBef>
                <a:spcPct val="20000"/>
              </a:spcBef>
            </a:pPr>
            <a:r>
              <a:rPr kumimoji="0" lang="zh-TW" altLang="en-US" sz="2800">
                <a:latin typeface="Calibri" panose="020F0502020204030204" pitchFamily="34" charset="0"/>
                <a:sym typeface="Wingdings 2" panose="05020102010507070707" pitchFamily="18" charset="2"/>
              </a:rPr>
              <a:t></a:t>
            </a:r>
            <a:r>
              <a:rPr kumimoji="0" lang="zh-TW" altLang="en-US" sz="2800">
                <a:latin typeface="Calibri" panose="020F0502020204030204" pitchFamily="34" charset="0"/>
                <a:sym typeface="Wingdings 3" panose="05040102010807070707" pitchFamily="18" charset="2"/>
              </a:rPr>
              <a:t>盆地內部（占地</a:t>
            </a:r>
            <a:r>
              <a:rPr kumimoji="0" lang="en-US" altLang="zh-TW" sz="2800">
                <a:latin typeface="Calibri" panose="020F0502020204030204" pitchFamily="34" charset="0"/>
                <a:sym typeface="Wingdings 3" panose="05040102010807070707" pitchFamily="18" charset="2"/>
              </a:rPr>
              <a:t>700</a:t>
            </a:r>
            <a:r>
              <a:rPr kumimoji="0" lang="zh-TW" altLang="en-US" sz="2800">
                <a:latin typeface="Calibri" panose="020F0502020204030204" pitchFamily="34" charset="0"/>
                <a:sym typeface="Wingdings 3" panose="05040102010807070707" pitchFamily="18" charset="2"/>
              </a:rPr>
              <a:t>萬</a:t>
            </a:r>
            <a:r>
              <a:rPr kumimoji="0" lang="en-US" altLang="zh-TW" sz="2800">
                <a:latin typeface="Calibri" panose="020F0502020204030204" pitchFamily="34" charset="0"/>
                <a:sym typeface="Wingdings 3" panose="05040102010807070707" pitchFamily="18" charset="2"/>
              </a:rPr>
              <a:t>k㎡</a:t>
            </a:r>
            <a:r>
              <a:rPr kumimoji="0" lang="zh-TW" altLang="en-US" sz="2800">
                <a:latin typeface="Calibri" panose="020F0502020204030204" pitchFamily="34" charset="0"/>
                <a:sym typeface="Wingdings 3" panose="05040102010807070707" pitchFamily="18" charset="2"/>
              </a:rPr>
              <a:t>）成為沙漠，看不到任 </a:t>
            </a:r>
          </a:p>
          <a:p>
            <a:pPr>
              <a:lnSpc>
                <a:spcPct val="125000"/>
              </a:lnSpc>
              <a:spcBef>
                <a:spcPct val="20000"/>
              </a:spcBef>
            </a:pPr>
            <a:r>
              <a:rPr kumimoji="0" lang="zh-TW" altLang="en-US" sz="2800">
                <a:latin typeface="Calibri" panose="020F0502020204030204" pitchFamily="34" charset="0"/>
                <a:sym typeface="Wingdings 3" panose="05040102010807070707" pitchFamily="18" charset="2"/>
              </a:rPr>
              <a:t>    何林木，僅外圍還有少量綠地與草原。</a:t>
            </a:r>
          </a:p>
          <a:p>
            <a:pPr>
              <a:lnSpc>
                <a:spcPct val="125000"/>
              </a:lnSpc>
              <a:spcBef>
                <a:spcPct val="20000"/>
              </a:spcBef>
            </a:pPr>
            <a:r>
              <a:rPr kumimoji="0" lang="zh-TW" altLang="en-US" sz="2800">
                <a:latin typeface="Calibri" panose="020F0502020204030204" pitchFamily="34" charset="0"/>
                <a:sym typeface="Wingdings 2" panose="05020102010507070707" pitchFamily="18" charset="2"/>
              </a:rPr>
              <a:t></a:t>
            </a:r>
            <a:r>
              <a:rPr kumimoji="0" lang="zh-TW" altLang="en-US" sz="2800">
                <a:latin typeface="Calibri" panose="020F0502020204030204" pitchFamily="34" charset="0"/>
                <a:sym typeface="Wingdings 3" panose="05040102010807070707" pitchFamily="18" charset="2"/>
              </a:rPr>
              <a:t>當地原住民族（亞諾瑪密、亞夏尼家）滅族</a:t>
            </a:r>
          </a:p>
          <a:p>
            <a:pPr>
              <a:lnSpc>
                <a:spcPct val="125000"/>
              </a:lnSpc>
              <a:spcBef>
                <a:spcPct val="20000"/>
              </a:spcBef>
            </a:pPr>
            <a:r>
              <a:rPr kumimoji="0" lang="zh-TW" altLang="en-US" sz="2800">
                <a:latin typeface="Calibri" panose="020F0502020204030204" pitchFamily="34" charset="0"/>
                <a:sym typeface="Wingdings 2" panose="05020102010507070707" pitchFamily="18" charset="2"/>
              </a:rPr>
              <a:t></a:t>
            </a:r>
            <a:r>
              <a:rPr kumimoji="0" lang="zh-TW" altLang="en-US" sz="2800">
                <a:latin typeface="Calibri" panose="020F0502020204030204" pitchFamily="34" charset="0"/>
                <a:sym typeface="Wingdings 3" panose="05040102010807070707" pitchFamily="18" charset="2"/>
              </a:rPr>
              <a:t>區內生物大量滅絕（約占全世界物種數的</a:t>
            </a:r>
            <a:r>
              <a:rPr kumimoji="0" lang="en-US" altLang="zh-TW" sz="2800">
                <a:latin typeface="Calibri" panose="020F0502020204030204" pitchFamily="34" charset="0"/>
                <a:sym typeface="Wingdings 3" panose="05040102010807070707" pitchFamily="18" charset="2"/>
              </a:rPr>
              <a:t>1/2</a:t>
            </a:r>
            <a:r>
              <a:rPr kumimoji="0" lang="zh-TW" altLang="en-US" sz="2800">
                <a:latin typeface="Calibri" panose="020F0502020204030204" pitchFamily="34" charset="0"/>
                <a:sym typeface="Wingdings 3" panose="05040102010807070707" pitchFamily="18" charset="2"/>
              </a:rPr>
              <a:t>） </a:t>
            </a:r>
          </a:p>
          <a:p>
            <a:pPr>
              <a:lnSpc>
                <a:spcPct val="125000"/>
              </a:lnSpc>
              <a:spcBef>
                <a:spcPct val="20000"/>
              </a:spcBef>
            </a:pPr>
            <a:r>
              <a:rPr kumimoji="0" lang="zh-TW" altLang="en-US" sz="2800">
                <a:latin typeface="Calibri" panose="020F0502020204030204" pitchFamily="34" charset="0"/>
                <a:sym typeface="Wingdings 2" panose="05020102010507070707" pitchFamily="18" charset="2"/>
              </a:rPr>
              <a:t></a:t>
            </a:r>
            <a:r>
              <a:rPr kumimoji="0" lang="zh-TW" altLang="en-US" sz="2800">
                <a:latin typeface="Calibri" panose="020F0502020204030204" pitchFamily="34" charset="0"/>
                <a:sym typeface="Wingdings 3" panose="05040102010807070707" pitchFamily="18" charset="2"/>
              </a:rPr>
              <a:t>亞馬孫河消失（占世界入海河水量</a:t>
            </a:r>
            <a:r>
              <a:rPr kumimoji="0" lang="en-US" altLang="zh-TW" sz="2800">
                <a:latin typeface="Calibri" panose="020F0502020204030204" pitchFamily="34" charset="0"/>
                <a:sym typeface="Wingdings 3" panose="05040102010807070707" pitchFamily="18" charset="2"/>
              </a:rPr>
              <a:t>1/5</a:t>
            </a:r>
            <a:r>
              <a:rPr kumimoji="0" lang="zh-TW" altLang="en-US" sz="2800">
                <a:latin typeface="Calibri" panose="020F0502020204030204" pitchFamily="34" charset="0"/>
                <a:sym typeface="Wingdings 3" panose="05040102010807070707" pitchFamily="18" charset="2"/>
              </a:rPr>
              <a:t>）</a:t>
            </a:r>
          </a:p>
          <a:p>
            <a:pPr>
              <a:lnSpc>
                <a:spcPct val="125000"/>
              </a:lnSpc>
              <a:spcBef>
                <a:spcPct val="20000"/>
              </a:spcBef>
            </a:pPr>
            <a:endParaRPr lang="zh-TW" altLang="en-US" sz="28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  <p:bldP spid="2560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139_1907934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5" name="Picture 5" descr="139_2006626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5025" cy="58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4500563" y="5845175"/>
            <a:ext cx="4643437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zh-TW" altLang="en-US"/>
              <a:t>左圖：</a:t>
            </a:r>
            <a:r>
              <a:rPr lang="fr-FR" altLang="zh-TW"/>
              <a:t>Jacques Jangoux / Photo Researchers / Universal Images Group</a:t>
            </a:r>
            <a:endParaRPr lang="zh-TW" altLang="en-US"/>
          </a:p>
          <a:p>
            <a:pPr>
              <a:lnSpc>
                <a:spcPct val="80000"/>
              </a:lnSpc>
            </a:pPr>
            <a:r>
              <a:rPr lang="zh-TW" altLang="en-US"/>
              <a:t>右圖：</a:t>
            </a:r>
            <a:r>
              <a:rPr lang="en-US" altLang="zh-TW"/>
              <a:t>NASA / Photo Researchers / Universal Images Group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139_1909833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1657350" y="6453188"/>
            <a:ext cx="7451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圖：</a:t>
            </a:r>
            <a:r>
              <a:rPr lang="en-US" altLang="zh-TW">
                <a:solidFill>
                  <a:schemeClr val="bg1"/>
                </a:solidFill>
              </a:rPr>
              <a:t>Will &amp; Deni McIntyre / Photo Researchers / Universal Images Group</a:t>
            </a:r>
            <a:endParaRPr lang="zh-TW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149_2095263-W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057900"/>
          </a:xfrm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2195513" y="5654675"/>
            <a:ext cx="6696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圖：</a:t>
            </a:r>
            <a:r>
              <a:rPr lang="en-US" altLang="zh-TW">
                <a:solidFill>
                  <a:schemeClr val="bg1"/>
                </a:solidFill>
              </a:rPr>
              <a:t>Kevin Schafer / NHPA / Photoshot / Universal Images Group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0" y="6021388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/>
              <a:t>亞馬孫河全長約</a:t>
            </a:r>
            <a:r>
              <a:rPr lang="en-US" altLang="zh-TW" sz="2400"/>
              <a:t>6400</a:t>
            </a:r>
            <a:r>
              <a:rPr lang="zh-TW" altLang="en-US" sz="2400"/>
              <a:t>㎞，為世界第二。它更是世界流域面積最大的河流（</a:t>
            </a:r>
            <a:r>
              <a:rPr lang="zh-TW" altLang="en-US" sz="2400">
                <a:latin typeface="標楷體" panose="03000509000000000000" pitchFamily="65" charset="-120"/>
              </a:rPr>
              <a:t>≒</a:t>
            </a:r>
            <a:r>
              <a:rPr lang="en-US" altLang="zh-TW" sz="2400">
                <a:latin typeface="標楷體" panose="03000509000000000000" pitchFamily="65" charset="-120"/>
              </a:rPr>
              <a:t>600</a:t>
            </a:r>
            <a:r>
              <a:rPr lang="zh-TW" altLang="en-US" sz="2400">
                <a:latin typeface="標楷體" panose="03000509000000000000" pitchFamily="65" charset="-120"/>
              </a:rPr>
              <a:t>萬</a:t>
            </a:r>
            <a:r>
              <a:rPr lang="en-US" altLang="zh-TW" sz="2400">
                <a:latin typeface="標楷體" panose="03000509000000000000" pitchFamily="65" charset="-120"/>
              </a:rPr>
              <a:t>k</a:t>
            </a:r>
            <a:r>
              <a:rPr lang="en-US" altLang="zh-TW" sz="2400"/>
              <a:t>㎡</a:t>
            </a:r>
            <a:r>
              <a:rPr lang="zh-TW" altLang="en-US" sz="2400"/>
              <a:t>），河口區的年降雨量超過</a:t>
            </a:r>
            <a:r>
              <a:rPr lang="en-US" altLang="zh-TW" sz="2400"/>
              <a:t>2000</a:t>
            </a:r>
            <a:r>
              <a:rPr lang="zh-TW" altLang="en-US" sz="2400"/>
              <a:t>㎜，物種豐富。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139_1942177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8496300" cy="564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0" y="5805488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00"/>
              <a:t>這是</a:t>
            </a:r>
            <a:r>
              <a:rPr lang="en-US" altLang="zh-TW" sz="2700"/>
              <a:t>2005</a:t>
            </a:r>
            <a:r>
              <a:rPr lang="zh-TW" altLang="en-US" sz="2700"/>
              <a:t>年</a:t>
            </a:r>
            <a:r>
              <a:rPr lang="en-US" altLang="zh-TW" sz="2700"/>
              <a:t>8</a:t>
            </a:r>
            <a:r>
              <a:rPr lang="zh-TW" altLang="en-US" sz="2700"/>
              <a:t>月亞馬孫河的水位，與豐水期有著天壤之別，當地</a:t>
            </a:r>
            <a:r>
              <a:rPr lang="en-US" altLang="zh-TW" sz="2700"/>
              <a:t>12000</a:t>
            </a:r>
            <a:r>
              <a:rPr lang="zh-TW" altLang="en-US" sz="2700"/>
              <a:t>公頃的雷湖幾乎乾涸，森林大火緊接而來！</a:t>
            </a: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468313" y="260350"/>
            <a:ext cx="4175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圖：</a:t>
            </a:r>
            <a:r>
              <a:rPr lang="en-US" altLang="zh-TW"/>
              <a:t>Gregory G. Dimijian, M.D. / Photo Researchers / Universal Images Group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151_2530733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17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0" y="6223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這是非洲的撒哈拉沙漠，很難想像未來亞馬孫河竟會如此</a:t>
            </a: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1331913" y="5799138"/>
            <a:ext cx="7704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圖：</a:t>
            </a:r>
            <a:r>
              <a:rPr lang="en-US" altLang="zh-TW">
                <a:solidFill>
                  <a:schemeClr val="bg1"/>
                </a:solidFill>
              </a:rPr>
              <a:t>Jon Gardey / Robert Harding World Imagery / Universal Images Group</a:t>
            </a:r>
            <a:endParaRPr lang="zh-TW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澳洲祝融之災 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A.168-169</a:t>
            </a:r>
            <a:endParaRPr lang="zh-TW" altLang="en-US" sz="1400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xfrm>
            <a:off x="179388" y="1341438"/>
            <a:ext cx="8820150" cy="5516562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全球均溫上升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3℃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的世界中，將有更多澳洲地區遭受祝融肆虐。產生可怕的「樹冠火」會在樹梢火速燃燒，並將災區氧氣耗光，讓受困者死亡。</a:t>
            </a:r>
            <a:endParaRPr lang="en-US" altLang="zh-TW" sz="2800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05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據澳洲科學與工業研究組織發布的大氣報告：澳洲東南部氣溫超過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35</a:t>
            </a:r>
            <a:r>
              <a:rPr lang="en-US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℃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的日子，在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2070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年時將高於現在的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～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6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倍，內陸地區高於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40℃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的日子將增加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6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倍。</a:t>
            </a:r>
          </a:p>
          <a:p>
            <a:pPr>
              <a:lnSpc>
                <a:spcPct val="105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澳洲保育基金會的報告顯示：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2070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年時，每年將有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8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千～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1.5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萬老人死於炎熱。</a:t>
            </a:r>
          </a:p>
          <a:p>
            <a:pPr>
              <a:lnSpc>
                <a:spcPct val="105000"/>
              </a:lnSpc>
            </a:pP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2003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月的澳洲火災，其規模之大，在火勢最猛的那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分鐘，所釋放的能量竟勝過廣島的原子彈爆炸！並在空中形成體積龐大，猶如狂風過境般的火成雲。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139_2005378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6192838" cy="61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4925" y="6421438"/>
            <a:ext cx="6553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500"/>
              <a:t>圖片：</a:t>
            </a:r>
            <a:r>
              <a:rPr lang="en-US" altLang="zh-TW" sz="1500"/>
              <a:t>Photo Researchers, Inc. / Photo Researchers / Universal Images Group</a:t>
            </a:r>
            <a:endParaRPr lang="zh-TW" altLang="en-US" sz="1500"/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6588125" y="333375"/>
            <a:ext cx="2319338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因為有溫室氣體的存在，部分從地表反射回太空的紅外線熱能便被保留下來，溫暖了地球。然而，若是溫室氣體越來越多，地球的溫度就會不斷的上升，造成「</a:t>
            </a:r>
            <a:r>
              <a:rPr lang="zh-TW" altLang="en-US" sz="2800">
                <a:solidFill>
                  <a:srgbClr val="FF0000"/>
                </a:solidFill>
              </a:rPr>
              <a:t>全球暖化</a:t>
            </a:r>
            <a:r>
              <a:rPr lang="zh-TW" altLang="en-US" sz="2800"/>
              <a:t>」！</a:t>
            </a:r>
          </a:p>
        </p:txBody>
      </p:sp>
      <p:pic>
        <p:nvPicPr>
          <p:cNvPr id="61447" name="Picture 7" descr="132_1241527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9"/>
          <a:stretch>
            <a:fillRect/>
          </a:stretch>
        </p:blipFill>
        <p:spPr bwMode="auto">
          <a:xfrm>
            <a:off x="250825" y="188913"/>
            <a:ext cx="6207125" cy="65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250825" y="6276975"/>
            <a:ext cx="6199188" cy="517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400">
                <a:solidFill>
                  <a:schemeClr val="bg1"/>
                </a:solidFill>
              </a:rPr>
              <a:t>圖片： </a:t>
            </a:r>
            <a:r>
              <a:rPr lang="en-US" altLang="zh-TW" sz="1400">
                <a:solidFill>
                  <a:schemeClr val="bg1"/>
                </a:solidFill>
              </a:rPr>
              <a:t>PAUL FLETCHER / SCIENCE PHOTO LIBRARY / Universal   </a:t>
            </a:r>
          </a:p>
          <a:p>
            <a:r>
              <a:rPr lang="en-US" altLang="zh-TW" sz="1400">
                <a:solidFill>
                  <a:schemeClr val="bg1"/>
                </a:solidFill>
              </a:rPr>
              <a:t>             Images Group</a:t>
            </a:r>
            <a:endParaRPr lang="zh-TW" altLang="en-US" sz="1400">
              <a:solidFill>
                <a:schemeClr val="bg1"/>
              </a:solidFill>
            </a:endParaRPr>
          </a:p>
        </p:txBody>
      </p:sp>
      <p:sp>
        <p:nvSpPr>
          <p:cNvPr id="61449" name="AutoShape 9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6659563" y="3357563"/>
            <a:ext cx="431800" cy="504825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132_1240648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215900"/>
            <a:ext cx="4275137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132_1243137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/>
          <a:stretch>
            <a:fillRect/>
          </a:stretch>
        </p:blipFill>
        <p:spPr bwMode="auto">
          <a:xfrm>
            <a:off x="4398963" y="3463925"/>
            <a:ext cx="4697412" cy="33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4356100" y="2430463"/>
            <a:ext cx="47879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600"/>
              <a:t>左圖：</a:t>
            </a:r>
            <a:r>
              <a:rPr lang="en-US" altLang="zh-TW" sz="1600"/>
              <a:t>KAJ R. SVENSSON / SCIENCE PHOTO LIBRARY / Universal Images Group</a:t>
            </a:r>
          </a:p>
          <a:p>
            <a:r>
              <a:rPr lang="zh-TW" altLang="en-US" sz="1600"/>
              <a:t>右下圖：</a:t>
            </a:r>
            <a:r>
              <a:rPr lang="en-US" altLang="zh-TW" sz="1600"/>
              <a:t>IRENE WINDRIDGE / SCIENCE PHOTO LIBRARY / Universal Images Group</a:t>
            </a:r>
            <a:endParaRPr lang="zh-TW" altLang="en-US" sz="1600"/>
          </a:p>
        </p:txBody>
      </p:sp>
      <p:pic>
        <p:nvPicPr>
          <p:cNvPr id="82951" name="Picture 7" descr="oaustra001m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22"/>
          <a:stretch>
            <a:fillRect/>
          </a:stretch>
        </p:blipFill>
        <p:spPr bwMode="auto">
          <a:xfrm>
            <a:off x="4643438" y="115888"/>
            <a:ext cx="36004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8289925" y="331788"/>
            <a:ext cx="458788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右上圖：大英百科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全球新困境 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A.172-200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xfrm>
            <a:off x="0" y="1125538"/>
            <a:ext cx="8964613" cy="5400675"/>
          </a:xfrm>
        </p:spPr>
        <p:txBody>
          <a:bodyPr/>
          <a:lstStyle/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超級颶風將成常態</a:t>
            </a:r>
          </a:p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北極地區可能損失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80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％～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100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％的海冰。</a:t>
            </a:r>
          </a:p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中美洲面臨大旱災，數千萬居民面臨糧荒，如同馬雅文明消失般的困境再次重演。</a:t>
            </a:r>
          </a:p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喜馬拉雅山區冰川融解，使印度河水量在一百年內銳減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～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40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％，巴基斯坦的農業將消失，產生數百萬難民。中國、巴基斯坦為水源問題爆發衝突</a:t>
            </a:r>
            <a:r>
              <a:rPr lang="zh-TW" altLang="en-US" sz="2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（皆有核武）</a:t>
            </a:r>
          </a:p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美、加兩國因為旱災加劇，糧食減產、火災頻傳，造成嚴重經濟損失。</a:t>
            </a:r>
          </a:p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歐洲面臨強烈暴風雨侵襲與海水倒灌的天災頻率增加</a:t>
            </a:r>
          </a:p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瘧疾蔓延非洲，感染者增加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2100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萬～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6700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萬。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468313" y="1844675"/>
            <a:ext cx="8301037" cy="3240088"/>
          </a:xfrm>
        </p:spPr>
        <p:txBody>
          <a:bodyPr/>
          <a:lstStyle/>
          <a:p>
            <a:r>
              <a:rPr lang="zh-TW" altLang="en-US" sz="9600" b="1" smtClean="0">
                <a:solidFill>
                  <a:srgbClr val="FF33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溫度上升 </a:t>
            </a:r>
            <a:br>
              <a:rPr lang="zh-TW" altLang="en-US" sz="9600" b="1" smtClean="0">
                <a:solidFill>
                  <a:srgbClr val="FF33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</a:br>
            <a:r>
              <a:rPr lang="en-US" altLang="zh-TW" sz="9600" b="1" smtClean="0">
                <a:solidFill>
                  <a:srgbClr val="FF33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4℃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海平面持續上升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A.218-226</a:t>
            </a:r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91513" cy="485298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上一次地球均溫上升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4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℃時，當時的南北極呈現無冰狀態。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雖然南極冰原融化速度要花上數百年，但其間釋放的水量仍使得全球海平面上升約 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1m/20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年。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埃及沿海城市羅塞塔、賽德港、亞歷山大港等區數百萬居民必須撤離。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孟加拉將有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1/3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土地沉入海中，影響數千萬人。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倫敦、紐約、威尼斯、上海、孟買需建築堤防才能倖免。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5588" r="1880"/>
          <a:stretch>
            <a:fillRect/>
          </a:stretch>
        </p:blipFill>
        <p:spPr bwMode="auto">
          <a:xfrm>
            <a:off x="0" y="0"/>
            <a:ext cx="9144000" cy="64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323850" y="6453188"/>
            <a:ext cx="7777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圖片、文字轉引自：</a:t>
            </a:r>
            <a:r>
              <a:rPr lang="en-US" altLang="zh-TW">
                <a:latin typeface="標楷體" panose="03000509000000000000" pitchFamily="65" charset="-120"/>
              </a:rPr>
              <a:t>《</a:t>
            </a:r>
            <a:r>
              <a:rPr lang="zh-TW" altLang="en-US">
                <a:latin typeface="標楷體" panose="03000509000000000000" pitchFamily="65" charset="-120"/>
              </a:rPr>
              <a:t>天下雜誌</a:t>
            </a:r>
            <a:r>
              <a:rPr lang="en-US" altLang="zh-TW">
                <a:latin typeface="標楷體" panose="03000509000000000000" pitchFamily="65" charset="-120"/>
              </a:rPr>
              <a:t>•369</a:t>
            </a:r>
            <a:r>
              <a:rPr lang="zh-TW" altLang="en-US">
                <a:latin typeface="標楷體" panose="03000509000000000000" pitchFamily="65" charset="-120"/>
              </a:rPr>
              <a:t>期</a:t>
            </a:r>
            <a:r>
              <a:rPr lang="en-US" altLang="zh-TW">
                <a:latin typeface="標楷體" panose="03000509000000000000" pitchFamily="65" charset="-120"/>
              </a:rPr>
              <a:t>》</a:t>
            </a:r>
            <a:r>
              <a:rPr lang="zh-TW" altLang="en-US">
                <a:latin typeface="標楷體" panose="03000509000000000000" pitchFamily="65" charset="-120"/>
              </a:rPr>
              <a:t>（</a:t>
            </a:r>
            <a:r>
              <a:rPr lang="en-US" altLang="zh-TW">
                <a:latin typeface="標楷體" panose="03000509000000000000" pitchFamily="65" charset="-120"/>
              </a:rPr>
              <a:t>2007.4.11</a:t>
            </a:r>
            <a:r>
              <a:rPr lang="zh-TW" altLang="en-US">
                <a:latin typeface="標楷體" panose="03000509000000000000" pitchFamily="65" charset="-120"/>
              </a:rPr>
              <a:t>），頁</a:t>
            </a:r>
            <a:r>
              <a:rPr lang="en-US" altLang="zh-TW">
                <a:latin typeface="標楷體" panose="03000509000000000000" pitchFamily="65" charset="-120"/>
              </a:rPr>
              <a:t>100-101</a:t>
            </a:r>
            <a:r>
              <a:rPr lang="zh-TW" altLang="en-US">
                <a:latin typeface="標楷體" panose="03000509000000000000" pitchFamily="65" charset="-120"/>
              </a:rPr>
              <a:t>。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1187450" y="188913"/>
            <a:ext cx="1511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solidFill>
                  <a:schemeClr val="bg1"/>
                </a:solidFill>
              </a:rPr>
              <a:t>淹水</a:t>
            </a:r>
            <a:r>
              <a:rPr lang="en-US" altLang="zh-TW" sz="2800">
                <a:solidFill>
                  <a:schemeClr val="bg1"/>
                </a:solidFill>
              </a:rPr>
              <a:t>6M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4213225" y="188913"/>
            <a:ext cx="17986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solidFill>
                  <a:srgbClr val="FF9933"/>
                </a:solidFill>
              </a:rPr>
              <a:t>淹水</a:t>
            </a:r>
            <a:r>
              <a:rPr lang="en-US" altLang="zh-TW" sz="2800">
                <a:solidFill>
                  <a:srgbClr val="FF9933"/>
                </a:solidFill>
              </a:rPr>
              <a:t>15M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7164388" y="188913"/>
            <a:ext cx="17287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solidFill>
                  <a:schemeClr val="bg1"/>
                </a:solidFill>
              </a:rPr>
              <a:t>淹水</a:t>
            </a:r>
            <a:r>
              <a:rPr lang="en-US" altLang="zh-TW" sz="2800">
                <a:solidFill>
                  <a:schemeClr val="bg1"/>
                </a:solidFill>
              </a:rPr>
              <a:t>25M</a:t>
            </a: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1258888" y="5084763"/>
            <a:ext cx="19224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>
                <a:solidFill>
                  <a:schemeClr val="bg1"/>
                </a:solidFill>
              </a:rPr>
              <a:t>海拔</a:t>
            </a:r>
            <a:r>
              <a:rPr lang="en-US" altLang="zh-TW">
                <a:solidFill>
                  <a:schemeClr val="bg1"/>
                </a:solidFill>
              </a:rPr>
              <a:t>100M</a:t>
            </a:r>
            <a:r>
              <a:rPr lang="zh-TW" altLang="en-US">
                <a:solidFill>
                  <a:schemeClr val="bg1"/>
                </a:solidFill>
              </a:rPr>
              <a:t>以下有</a:t>
            </a:r>
            <a:r>
              <a:rPr lang="en-US" altLang="zh-TW">
                <a:solidFill>
                  <a:schemeClr val="bg1"/>
                </a:solidFill>
              </a:rPr>
              <a:t>25</a:t>
            </a:r>
            <a:r>
              <a:rPr lang="zh-TW" altLang="en-US">
                <a:solidFill>
                  <a:schemeClr val="bg1"/>
                </a:solidFill>
              </a:rPr>
              <a:t>％土地淹沒。</a:t>
            </a:r>
          </a:p>
          <a:p>
            <a:r>
              <a:rPr lang="zh-TW" altLang="en-US">
                <a:solidFill>
                  <a:schemeClr val="bg1"/>
                </a:solidFill>
              </a:rPr>
              <a:t>影響</a:t>
            </a:r>
            <a:r>
              <a:rPr lang="en-US" altLang="zh-TW">
                <a:solidFill>
                  <a:schemeClr val="bg1"/>
                </a:solidFill>
              </a:rPr>
              <a:t>587</a:t>
            </a:r>
            <a:r>
              <a:rPr lang="zh-TW" altLang="en-US">
                <a:solidFill>
                  <a:schemeClr val="bg1"/>
                </a:solidFill>
              </a:rPr>
              <a:t>萬人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4356100" y="5157788"/>
            <a:ext cx="18002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>
                <a:solidFill>
                  <a:srgbClr val="FF9933"/>
                </a:solidFill>
              </a:rPr>
              <a:t>海拔</a:t>
            </a:r>
            <a:r>
              <a:rPr lang="en-US" altLang="zh-TW">
                <a:solidFill>
                  <a:srgbClr val="FF9933"/>
                </a:solidFill>
              </a:rPr>
              <a:t>100M</a:t>
            </a:r>
            <a:r>
              <a:rPr lang="zh-TW" altLang="en-US">
                <a:solidFill>
                  <a:srgbClr val="FF9933"/>
                </a:solidFill>
              </a:rPr>
              <a:t>以下有</a:t>
            </a:r>
            <a:r>
              <a:rPr lang="en-US" altLang="zh-TW">
                <a:solidFill>
                  <a:srgbClr val="FF9933"/>
                </a:solidFill>
              </a:rPr>
              <a:t>39</a:t>
            </a:r>
            <a:r>
              <a:rPr lang="zh-TW" altLang="en-US">
                <a:solidFill>
                  <a:srgbClr val="FF9933"/>
                </a:solidFill>
              </a:rPr>
              <a:t>％土地淹沒</a:t>
            </a:r>
          </a:p>
          <a:p>
            <a:r>
              <a:rPr lang="zh-TW" altLang="en-US">
                <a:solidFill>
                  <a:srgbClr val="FF9933"/>
                </a:solidFill>
              </a:rPr>
              <a:t>影響</a:t>
            </a:r>
            <a:r>
              <a:rPr lang="en-US" altLang="zh-TW">
                <a:solidFill>
                  <a:srgbClr val="FF9933"/>
                </a:solidFill>
              </a:rPr>
              <a:t>977</a:t>
            </a:r>
            <a:r>
              <a:rPr lang="zh-TW" altLang="en-US">
                <a:solidFill>
                  <a:srgbClr val="FF9933"/>
                </a:solidFill>
              </a:rPr>
              <a:t>萬人</a:t>
            </a: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7473950" y="5157788"/>
            <a:ext cx="1670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>
                <a:solidFill>
                  <a:schemeClr val="bg1"/>
                </a:solidFill>
              </a:rPr>
              <a:t>海拔</a:t>
            </a:r>
            <a:r>
              <a:rPr lang="en-US" altLang="zh-TW">
                <a:solidFill>
                  <a:schemeClr val="bg1"/>
                </a:solidFill>
              </a:rPr>
              <a:t>100M</a:t>
            </a:r>
            <a:r>
              <a:rPr lang="zh-TW" altLang="en-US">
                <a:solidFill>
                  <a:schemeClr val="bg1"/>
                </a:solidFill>
              </a:rPr>
              <a:t>以下有</a:t>
            </a:r>
            <a:r>
              <a:rPr lang="en-US" altLang="zh-TW">
                <a:solidFill>
                  <a:schemeClr val="bg1"/>
                </a:solidFill>
              </a:rPr>
              <a:t>58</a:t>
            </a:r>
            <a:r>
              <a:rPr lang="zh-TW" altLang="en-US">
                <a:solidFill>
                  <a:schemeClr val="bg1"/>
                </a:solidFill>
              </a:rPr>
              <a:t>％土地淹沒。影響</a:t>
            </a:r>
            <a:r>
              <a:rPr lang="en-US" altLang="zh-TW">
                <a:solidFill>
                  <a:schemeClr val="bg1"/>
                </a:solidFill>
              </a:rPr>
              <a:t>1141</a:t>
            </a:r>
            <a:r>
              <a:rPr lang="zh-TW" altLang="en-US">
                <a:solidFill>
                  <a:schemeClr val="bg1"/>
                </a:solidFill>
              </a:rPr>
              <a:t>萬人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/>
      <p:bldP spid="87045" grpId="0"/>
      <p:bldP spid="87046" grpId="0"/>
      <p:bldP spid="87047" grpId="0"/>
      <p:bldP spid="87048" grpId="0"/>
      <p:bldP spid="8704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上海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5776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5759450" y="260350"/>
            <a:ext cx="3313113" cy="571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700"/>
              <a:t>這是未來中國上海市的電腦模擬圖，因為海平面上升，屆時將有</a:t>
            </a:r>
            <a:r>
              <a:rPr lang="en-US" altLang="zh-TW" sz="2700"/>
              <a:t>4000</a:t>
            </a:r>
            <a:r>
              <a:rPr lang="zh-TW" altLang="en-US" sz="2700"/>
              <a:t>萬以上的人口被迫遷離。而更不幸的是，這</a:t>
            </a:r>
            <a:r>
              <a:rPr lang="en-US" altLang="zh-TW" sz="2700"/>
              <a:t>4000</a:t>
            </a:r>
            <a:r>
              <a:rPr lang="zh-TW" altLang="en-US" sz="2700"/>
              <a:t>萬人只不過是其他全球環境難民的一部份而已！因為北京也有</a:t>
            </a:r>
            <a:r>
              <a:rPr lang="en-US" altLang="zh-TW" sz="2700"/>
              <a:t>2000</a:t>
            </a:r>
            <a:r>
              <a:rPr lang="zh-TW" altLang="en-US" sz="2700"/>
              <a:t>萬，孟加拉與印度加爾各答地區更高達</a:t>
            </a:r>
            <a:r>
              <a:rPr lang="en-US" altLang="zh-TW" sz="2700"/>
              <a:t>6000</a:t>
            </a:r>
            <a:r>
              <a:rPr lang="zh-TW" altLang="en-US" sz="2700"/>
              <a:t>萬！</a:t>
            </a:r>
          </a:p>
          <a:p>
            <a:pPr>
              <a:spcBef>
                <a:spcPct val="50000"/>
              </a:spcBef>
            </a:pPr>
            <a:r>
              <a:rPr lang="zh-TW" altLang="en-US"/>
              <a:t>圖文引自艾爾</a:t>
            </a:r>
            <a:r>
              <a:rPr lang="en-US" altLang="zh-TW">
                <a:cs typeface="Times New Roman" panose="02020603050405020304" pitchFamily="18" charset="0"/>
              </a:rPr>
              <a:t>•</a:t>
            </a:r>
            <a:r>
              <a:rPr lang="zh-TW" altLang="en-US"/>
              <a:t>高爾，</a:t>
            </a:r>
            <a:r>
              <a:rPr lang="en-US" altLang="zh-TW"/>
              <a:t>《</a:t>
            </a:r>
            <a:r>
              <a:rPr lang="zh-TW" altLang="en-US"/>
              <a:t>不願面對的真相</a:t>
            </a:r>
            <a:r>
              <a:rPr lang="en-US" altLang="zh-TW"/>
              <a:t>》</a:t>
            </a:r>
            <a:r>
              <a:rPr lang="zh-TW" altLang="en-US"/>
              <a:t>，頁</a:t>
            </a:r>
            <a:r>
              <a:rPr lang="en-US" altLang="zh-TW"/>
              <a:t>205</a:t>
            </a:r>
            <a:r>
              <a:rPr lang="zh-TW" altLang="en-US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上海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5776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5759450" y="260350"/>
            <a:ext cx="3336925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zh-TW" altLang="en-US" sz="2600"/>
              <a:t>目前上海市平均海拔只有</a:t>
            </a:r>
            <a:r>
              <a:rPr lang="en-US" altLang="zh-TW" sz="2600"/>
              <a:t>1.8</a:t>
            </a:r>
            <a:r>
              <a:rPr lang="zh-TW" altLang="en-US" sz="2600"/>
              <a:t>～</a:t>
            </a:r>
            <a:r>
              <a:rPr lang="en-US" altLang="zh-TW" sz="2600"/>
              <a:t>3.5</a:t>
            </a:r>
            <a:r>
              <a:rPr lang="zh-TW" altLang="en-US" sz="2600"/>
              <a:t>公尺，最低處甚至只有</a:t>
            </a:r>
            <a:r>
              <a:rPr lang="en-US" altLang="zh-TW" sz="2600"/>
              <a:t>0.91</a:t>
            </a:r>
            <a:r>
              <a:rPr lang="zh-TW" altLang="en-US" sz="2600"/>
              <a:t>公尺！整個長江三角洲及其腹地有</a:t>
            </a:r>
            <a:r>
              <a:rPr lang="en-US" altLang="zh-TW" sz="2600"/>
              <a:t>11000k</a:t>
            </a:r>
            <a:r>
              <a:rPr lang="zh-TW" altLang="en-US" sz="2600"/>
              <a:t>㎡的土地位在海平面</a:t>
            </a:r>
            <a:r>
              <a:rPr lang="en-US" altLang="zh-TW" sz="2600"/>
              <a:t>2M</a:t>
            </a:r>
            <a:r>
              <a:rPr lang="zh-TW" altLang="en-US" sz="2600"/>
              <a:t>以下！而未來</a:t>
            </a:r>
            <a:r>
              <a:rPr lang="en-US" altLang="zh-TW" sz="2600"/>
              <a:t>50</a:t>
            </a:r>
            <a:r>
              <a:rPr lang="zh-TW" altLang="en-US" sz="2600"/>
              <a:t>年內，上海地區沿海的海平面將會上升</a:t>
            </a:r>
            <a:r>
              <a:rPr lang="en-US" altLang="zh-TW" sz="2600"/>
              <a:t>75</a:t>
            </a:r>
            <a:r>
              <a:rPr lang="zh-TW" altLang="en-US" sz="2600"/>
              <a:t>公分，加上過度開採地下水，其危機將更為上升！  </a:t>
            </a:r>
            <a:r>
              <a:rPr lang="en-US" altLang="zh-TW" sz="1400"/>
              <a:t>D.19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132_1232460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4565650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3" name="Picture 5" descr="132_1236985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64063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0" y="5722938"/>
            <a:ext cx="45005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400">
                <a:solidFill>
                  <a:srgbClr val="FF9933"/>
                </a:solidFill>
              </a:rPr>
              <a:t>圖： </a:t>
            </a:r>
            <a:r>
              <a:rPr lang="en-US" altLang="zh-TW" sz="1400">
                <a:solidFill>
                  <a:srgbClr val="FF9933"/>
                </a:solidFill>
              </a:rPr>
              <a:t>TIM VERNON /  TONY RADDOCK / LTH NHS TRUST /  SCIENCE PHOTO LIBRARY / Universal Images Group</a:t>
            </a:r>
            <a:endParaRPr lang="zh-TW" altLang="en-US" sz="1400">
              <a:solidFill>
                <a:srgbClr val="FF9933"/>
              </a:solidFill>
            </a:endParaRP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612775" y="6365875"/>
            <a:ext cx="7199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許多大城市都在沿海地區，屆時恐怕不保！</a:t>
            </a: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4572000" y="5805488"/>
            <a:ext cx="44275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400">
                <a:solidFill>
                  <a:srgbClr val="FF9933"/>
                </a:solidFill>
              </a:rPr>
              <a:t>圖：</a:t>
            </a:r>
            <a:r>
              <a:rPr lang="en-US" altLang="zh-TW" sz="1400">
                <a:solidFill>
                  <a:srgbClr val="FF9933"/>
                </a:solidFill>
              </a:rPr>
              <a:t>TIM VERNON / LTH NHS TRUST /  SCIENCE PHOTO LIBRARY / Universal Images Group</a:t>
            </a:r>
            <a:endParaRPr lang="zh-TW" altLang="en-US" sz="1400">
              <a:solidFill>
                <a:srgbClr val="FF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糧食不足 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A.226-230</a:t>
            </a:r>
          </a:p>
        </p:txBody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溫度上升，導致雨水稀少，原來的農產區成為旱災區。</a:t>
            </a:r>
          </a:p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研究指出：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2070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年若溫度上升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3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℃以上，中國農產至少減產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4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成，甚至更糟！</a:t>
            </a:r>
          </a:p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加拿大與俄羅斯雖成為新的糧產區，但其永凍土的土質不利農耕！</a:t>
            </a:r>
          </a:p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飢荒人口成為難民潮，受害人數破億！</a:t>
            </a:r>
          </a:p>
        </p:txBody>
      </p:sp>
      <p:pic>
        <p:nvPicPr>
          <p:cNvPr id="47108" name="Picture 4" descr="116_1508963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23963"/>
            <a:ext cx="8064500" cy="53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900113" y="6230938"/>
            <a:ext cx="741680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/>
              <a:t>圖：</a:t>
            </a:r>
            <a:r>
              <a:rPr lang="zh-TW" altLang="fr-FR"/>
              <a:t> </a:t>
            </a:r>
            <a:r>
              <a:rPr lang="fr-FR" altLang="zh-TW"/>
              <a:t>Delobelle Jean Philippe / Biosphoto / Universal Images Group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uiExpand="1" build="p"/>
      <p:bldP spid="4710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ea typeface="標楷體" panose="03000509000000000000" pitchFamily="65" charset="-120"/>
              </a:rPr>
              <a:t>糧食危機的分析  </a:t>
            </a:r>
            <a:r>
              <a:rPr lang="en-US" altLang="zh-TW" sz="1400" b="1" smtClean="0">
                <a:ea typeface="標楷體" panose="03000509000000000000" pitchFamily="65" charset="-120"/>
              </a:rPr>
              <a:t>F.34-35</a:t>
            </a:r>
          </a:p>
        </p:txBody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>
          <a:xfrm>
            <a:off x="250825" y="1600200"/>
            <a:ext cx="8642350" cy="4525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一、糧食分配不均：</a:t>
            </a:r>
          </a:p>
          <a:p>
            <a:pPr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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以穀物為例，已開發國家每人每年平均消耗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600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公斤穀物。但其中大部分用來餵養牲畜。然而貧窮國家每人每年只能得到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公斤。</a:t>
            </a:r>
          </a:p>
          <a:p>
            <a:pPr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2" panose="05020102010507070707" pitchFamily="18" charset="2"/>
              </a:rPr>
              <a:t>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全球最富裕的兩成人口，消耗全球將近一半的肉類和魚類；最窮的兩成人口卻只食用了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5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％！</a:t>
            </a:r>
          </a:p>
          <a:p>
            <a:pPr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二、人口增加、需求增加：中國、印度的消耗激增</a:t>
            </a:r>
          </a:p>
          <a:p>
            <a:pPr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三、糧食轉成燃料：玉米製生質燃料，讓糧食更缺！</a:t>
            </a:r>
          </a:p>
          <a:p>
            <a:pPr>
              <a:buFont typeface="Arial" panose="020B0604020202020204" pitchFamily="34" charset="0"/>
              <a:buNone/>
            </a:pPr>
            <a:endParaRPr lang="zh-TW" altLang="en-US" sz="2800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2124075" y="5661025"/>
            <a:ext cx="43195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800"/>
              <a:t>高糧價時代已經來臨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ea typeface="標楷體" panose="03000509000000000000" pitchFamily="65" charset="-120"/>
              </a:rPr>
              <a:t>全球平均溫度的意義</a:t>
            </a:r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xfrm>
            <a:off x="468313" y="1557338"/>
            <a:ext cx="8351837" cy="530066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18000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年前，地球正處於最後一次冰河期。當時全球的平均溫度只比現在低了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6℃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，而整個北美洲就已凍成一大片冰原，部分冰層深度更是超過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英里（≒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1.6</a:t>
            </a:r>
            <a:r>
              <a:rPr lang="zh-TW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㎞）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r>
              <a:rPr lang="en-US" altLang="zh-TW" sz="1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A.18</a:t>
            </a:r>
          </a:p>
          <a:p>
            <a:pPr>
              <a:lnSpc>
                <a:spcPct val="110000"/>
              </a:lnSpc>
            </a:pPr>
            <a:r>
              <a:rPr lang="zh-TW" altLang="en-US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所以，別小看只有小小的</a:t>
            </a:r>
            <a:r>
              <a:rPr lang="en-US" altLang="zh-TW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～</a:t>
            </a:r>
            <a:r>
              <a:rPr lang="en-US" altLang="zh-TW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2</a:t>
            </a:r>
            <a:r>
              <a:rPr lang="en-US" altLang="zh-TW" b="1" smtClean="0">
                <a:solidFill>
                  <a:srgbClr val="FF0000"/>
                </a:solidFill>
              </a:rPr>
              <a:t>℃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TW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雖然全球平均溫度只有上升小小的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1℃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，但部分地區可能就差了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12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度以上！</a:t>
            </a:r>
          </a:p>
          <a:p>
            <a:pPr>
              <a:lnSpc>
                <a:spcPct val="110000"/>
              </a:lnSpc>
            </a:pP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過去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150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年中，全球平均溫度已經升高了</a:t>
            </a:r>
            <a:r>
              <a:rPr lang="en-US" altLang="zh-TW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0.8℃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A.21</a:t>
            </a:r>
            <a:endParaRPr lang="en-US" altLang="zh-TW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572000" y="2205038"/>
            <a:ext cx="31686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/>
              <a:t>??????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uiExpand="1" build="p"/>
      <p:bldP spid="28676" grpId="0" animBg="1"/>
      <p:bldP spid="28676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歐洲氣候巨變 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A.233-242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xfrm>
            <a:off x="179388" y="1225550"/>
            <a:ext cx="8796337" cy="5732463"/>
          </a:xfrm>
        </p:spPr>
        <p:txBody>
          <a:bodyPr/>
          <a:lstStyle/>
          <a:p>
            <a:r>
              <a:rPr lang="zh-TW" altLang="en-US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北非沙漠向北跨過地中海，擴散至歐洲南部。南歐雨量減少幅度高達</a:t>
            </a:r>
            <a:r>
              <a:rPr lang="en-US" altLang="zh-TW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70</a:t>
            </a:r>
            <a:r>
              <a:rPr lang="zh-TW" altLang="en-US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％。</a:t>
            </a:r>
            <a:endParaRPr lang="en-US" altLang="zh-TW" sz="2600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西班牙、葡萄牙、南法、義大利、希臘、土耳其，熱浪滯留時間長達</a:t>
            </a:r>
            <a:r>
              <a:rPr lang="en-US" altLang="zh-TW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65</a:t>
            </a:r>
            <a:r>
              <a:rPr lang="zh-TW" altLang="en-US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天，高溫並擴及俄羅斯南部。阿爾卑斯山區更因熱浪肆虐，溫度逼近</a:t>
            </a:r>
            <a:r>
              <a:rPr lang="en-US" altLang="zh-TW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48℃</a:t>
            </a:r>
            <a:r>
              <a:rPr lang="zh-TW" altLang="en-US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</a:p>
          <a:p>
            <a:r>
              <a:rPr lang="zh-TW" altLang="en-US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倫敦夏季氣溫可能高達</a:t>
            </a:r>
            <a:r>
              <a:rPr lang="en-US" altLang="zh-TW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45℃</a:t>
            </a:r>
            <a:r>
              <a:rPr lang="zh-TW" altLang="en-US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</a:p>
          <a:p>
            <a:r>
              <a:rPr lang="zh-TW" altLang="en-US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全歐總降雪量預計減少</a:t>
            </a:r>
            <a:r>
              <a:rPr lang="en-US" altLang="zh-TW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80</a:t>
            </a:r>
            <a:r>
              <a:rPr lang="zh-TW" altLang="en-US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％，因不夠冷改成降水，導致冬季洪患，又因留不住水，使得夏季更乾燥，氣溫更高！</a:t>
            </a:r>
          </a:p>
          <a:p>
            <a:r>
              <a:rPr lang="zh-TW" altLang="en-US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阿爾卑斯山因積雪融化、冰河消失，導致下游河川水源不足！</a:t>
            </a:r>
          </a:p>
          <a:p>
            <a:r>
              <a:rPr lang="zh-TW" altLang="en-US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英國頻頻出現強烈暴風雨導致嚴重水災，每年損失</a:t>
            </a:r>
            <a:r>
              <a:rPr lang="en-US" altLang="zh-TW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300</a:t>
            </a:r>
            <a:r>
              <a:rPr lang="zh-TW" altLang="en-US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億英鎊（≒新台幣</a:t>
            </a:r>
            <a:r>
              <a:rPr lang="en-US" altLang="zh-TW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1.38</a:t>
            </a:r>
            <a:r>
              <a:rPr lang="zh-TW" altLang="en-US" sz="2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兆）。而炎熱讓英國平地不再降雪。</a:t>
            </a:r>
          </a:p>
        </p:txBody>
      </p:sp>
      <p:sp>
        <p:nvSpPr>
          <p:cNvPr id="48134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27988" y="692150"/>
            <a:ext cx="720725" cy="360363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oeurope002m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8"/>
            <a:ext cx="9144000" cy="655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6661150" y="404813"/>
            <a:ext cx="2374900" cy="366712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圖：大英百科線上版</a:t>
            </a:r>
          </a:p>
        </p:txBody>
      </p:sp>
      <p:sp>
        <p:nvSpPr>
          <p:cNvPr id="96262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468313" y="1844675"/>
            <a:ext cx="503237" cy="288925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北極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——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定時炸彈 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A.243-247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179388" y="1600200"/>
            <a:ext cx="8785225" cy="5257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北極永凍層融化之後，細菌會開始分解土壤，將土中的碳再度釋放入大氣中，估計有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5000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億公噸之多。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大量甲烷被製造出來，這是更嚴重的溫室氣體！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結論：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 </a:t>
            </a:r>
            <a:r>
              <a:rPr lang="zh-TW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只要全球平均溫度上升到</a:t>
            </a:r>
            <a:r>
              <a:rPr lang="en-US" altLang="zh-TW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3℃</a:t>
            </a:r>
            <a:r>
              <a:rPr lang="zh-TW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，就會一路失控下去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 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全球溫度上升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3℃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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亞馬孫雨林崩解、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                                         增強碳循環回饋機制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    b.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全球溫度上升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4℃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北極永凍層釋放大量碳與甲烷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                                         全球溫度將會失控升至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5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  <a:sym typeface="Wingdings 3" panose="05040102010807070707" pitchFamily="18" charset="2"/>
              </a:rPr>
              <a:t>℃</a:t>
            </a:r>
            <a:endParaRPr lang="zh-TW" altLang="en-US" b="1" smtClean="0">
              <a:latin typeface="Times New Roman" panose="02020603050405020304" pitchFamily="18" charset="0"/>
              <a:ea typeface="標楷體" panose="03000509000000000000" pitchFamily="65" charset="-120"/>
              <a:sym typeface="Wingdings 3" panose="050401020108070707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132_1241436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1"/>
          <a:stretch>
            <a:fillRect/>
          </a:stretch>
        </p:blipFill>
        <p:spPr bwMode="auto">
          <a:xfrm>
            <a:off x="323850" y="188913"/>
            <a:ext cx="8604250" cy="530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539750" y="5084763"/>
            <a:ext cx="8243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solidFill>
                  <a:srgbClr val="00FF00"/>
                </a:solidFill>
              </a:rPr>
              <a:t>圖：</a:t>
            </a:r>
            <a:r>
              <a:rPr lang="en-US" altLang="zh-TW" sz="1600">
                <a:solidFill>
                  <a:srgbClr val="00FF00"/>
                </a:solidFill>
              </a:rPr>
              <a:t>DR KEITH WHEELER / SCIENCE PHOTO LIBRARY / Universal Images Group</a:t>
            </a:r>
            <a:endParaRPr lang="zh-TW" altLang="en-US" sz="1600">
              <a:solidFill>
                <a:srgbClr val="00FF00"/>
              </a:solidFill>
            </a:endParaRPr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34925" y="5440363"/>
            <a:ext cx="91440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永凍層解凍之後，形成沼澤或湖泊，此時因微生物的分解作用加上缺氧環境，形成大量甲烷，並從中逸出，變成本圖片的甲烷泡泡。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137_3313882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0350"/>
            <a:ext cx="6913562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827088" y="4941888"/>
            <a:ext cx="7489825" cy="366712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/>
              <a:t>圖： </a:t>
            </a:r>
            <a:r>
              <a:rPr lang="en-US" altLang="zh-TW"/>
              <a:t>Pete Ryan / National Geographic Society / Universal Images Group</a:t>
            </a:r>
            <a:endParaRPr lang="zh-TW" altLang="en-US"/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179388" y="5300663"/>
            <a:ext cx="878522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隨著永凍土的解凍，土質鬆軟，造成地層下陷，部分當地的建築物因此坍塌，例如阿拉斯加的西馬雷夫小鎮的居民，就因此而被迫遷居。畫面中的房屋也是因此傾斜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>
          <a:xfrm>
            <a:off x="468313" y="1844675"/>
            <a:ext cx="8301037" cy="3240088"/>
          </a:xfrm>
        </p:spPr>
        <p:txBody>
          <a:bodyPr/>
          <a:lstStyle/>
          <a:p>
            <a:r>
              <a:rPr lang="zh-TW" altLang="en-US" sz="96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溫度上升 </a:t>
            </a:r>
            <a:br>
              <a:rPr lang="zh-TW" altLang="en-US" sz="96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</a:br>
            <a:r>
              <a:rPr lang="en-US" altLang="zh-TW" sz="96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5℃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陌生的地球 </a:t>
            </a:r>
            <a:r>
              <a:rPr lang="zh-TW" altLang="en-US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A.254-258</a:t>
            </a:r>
          </a:p>
        </p:txBody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南北極殘冰完全消失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雨林早已毀於大火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上升的海水淹沒沿海都市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內陸地區平均溫度比現在高了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度以上</a:t>
            </a:r>
          </a:p>
          <a:p>
            <a:pPr>
              <a:lnSpc>
                <a:spcPct val="110000"/>
              </a:lnSpc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全球沙漠化嚴重。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 新興的長期乾旱區：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    中美洲、南歐、南印度、中南半島、日本、韓國、西太平洋、智利、阿根廷、東非、澳洲。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151_2560446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1"/>
          <a:stretch>
            <a:fillRect/>
          </a:stretch>
        </p:blipFill>
        <p:spPr bwMode="auto">
          <a:xfrm>
            <a:off x="395288" y="188913"/>
            <a:ext cx="8351837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395288" y="5084763"/>
            <a:ext cx="828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圖片：</a:t>
            </a:r>
            <a:r>
              <a:rPr lang="en-US" altLang="zh-TW"/>
              <a:t>Rob Cousins / Robert Harding World Imagery / Universal Images Group</a:t>
            </a:r>
            <a:endParaRPr lang="zh-TW" altLang="en-US"/>
          </a:p>
        </p:txBody>
      </p:sp>
      <p:pic>
        <p:nvPicPr>
          <p:cNvPr id="76806" name="Picture 6" descr="115_2697846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/>
          <a:stretch>
            <a:fillRect/>
          </a:stretch>
        </p:blipFill>
        <p:spPr bwMode="auto">
          <a:xfrm>
            <a:off x="395288" y="188913"/>
            <a:ext cx="8351837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395288" y="5013325"/>
            <a:ext cx="8424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圖片：</a:t>
            </a:r>
            <a:r>
              <a:rPr lang="en-US" altLang="zh-TW">
                <a:solidFill>
                  <a:schemeClr val="bg1"/>
                </a:solidFill>
              </a:rPr>
              <a:t>China Photos / Getty Images News / Getty Images / Universal Images Group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250825" y="5373688"/>
            <a:ext cx="889317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全球暖化造成氣候兩極化，氣溫升高，使得蒸發旺盛，使得土壤水分更快喪失，除了不利農耕之外，近年來日益嚴重的中國沙塵暴也是一大困擾。</a:t>
            </a:r>
          </a:p>
        </p:txBody>
      </p:sp>
      <p:pic>
        <p:nvPicPr>
          <p:cNvPr id="76809" name="Picture 9" descr="115_2692668-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/>
          <a:stretch>
            <a:fillRect/>
          </a:stretch>
        </p:blipFill>
        <p:spPr bwMode="auto">
          <a:xfrm>
            <a:off x="323850" y="188913"/>
            <a:ext cx="8424863" cy="524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395288" y="333375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圖：</a:t>
            </a:r>
            <a:r>
              <a:rPr lang="en-US" altLang="zh-TW"/>
              <a:t>China Photos / Getty Images News / Getty Images / Universal Images Group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/>
      <p:bldP spid="768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古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/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始新世極熱事件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PETM  </a:t>
            </a:r>
            <a:r>
              <a:rPr lang="en-US" altLang="zh-TW" sz="16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A.259-269</a:t>
            </a:r>
          </a:p>
        </p:txBody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xfrm>
            <a:off x="0" y="1052513"/>
            <a:ext cx="9144000" cy="5805487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zh-TW" altLang="en-US" sz="27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甲烷水合物是一種類似冰塊的特殊物質，形成在極冷、高壓的深海環境。此時水分子會把甲烷包覆起來，外表看起來就像冰塊，但是卻可以燃燒，形成「冰火共存」的現象，所以又叫做「可燃冰」。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A.259-269</a:t>
            </a:r>
            <a:r>
              <a:rPr lang="zh-TW" altLang="en-US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、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E.38-39</a:t>
            </a:r>
            <a:endParaRPr lang="zh-TW" altLang="en-US" sz="1400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lnSpc>
                <a:spcPct val="115000"/>
              </a:lnSpc>
            </a:pPr>
            <a:r>
              <a:rPr lang="zh-TW" altLang="en-US" sz="27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一旦海洋過暖，將會引起甲烷水合物大規模連鎖爆炸反應（光是把它從深海送至海面，就曾因壓力變化，產生劇烈爆炸），進而導致大規模的海底崩移，產生劇烈海嘯！</a:t>
            </a:r>
            <a:r>
              <a:rPr lang="en-US" altLang="zh-TW" sz="27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8000</a:t>
            </a:r>
            <a:r>
              <a:rPr lang="zh-TW" altLang="en-US" sz="27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年前挪威外海的海底崩移，就曾經引發了高達</a:t>
            </a:r>
            <a:r>
              <a:rPr lang="en-US" altLang="zh-TW" sz="27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</a:t>
            </a:r>
            <a:r>
              <a:rPr lang="zh-TW" altLang="en-US" sz="27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公尺的海嘯！</a:t>
            </a:r>
          </a:p>
          <a:p>
            <a:pPr>
              <a:lnSpc>
                <a:spcPct val="115000"/>
              </a:lnSpc>
            </a:pPr>
            <a:r>
              <a:rPr lang="en-US" altLang="zh-TW" sz="27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5500</a:t>
            </a:r>
            <a:r>
              <a:rPr lang="zh-TW" altLang="en-US" sz="27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萬年前的極熱事件讓生物大量滅絕，兇手之一正是甲烷。令人擔心的是：深海、永凍層都有大量甲烷水合物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132_1189798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4"/>
          <a:stretch>
            <a:fillRect/>
          </a:stretch>
        </p:blipFill>
        <p:spPr bwMode="auto">
          <a:xfrm>
            <a:off x="3779838" y="0"/>
            <a:ext cx="5364162" cy="542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可燃冰-維基百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52850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0" y="5419725"/>
            <a:ext cx="91440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TW" altLang="en-US"/>
              <a:t>左圖：維基百科。右圖：</a:t>
            </a:r>
            <a:r>
              <a:rPr lang="en-US" altLang="zh-TW"/>
              <a:t>CROWN COPYRIGHT / HEALTH &amp; SAFETY LABORATORY  / SCIENCE PHOTO LIBRARY / Universal Images Group</a:t>
            </a:r>
            <a:endParaRPr lang="zh-TW" altLang="en-US"/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0" y="5911850"/>
            <a:ext cx="9144000" cy="9461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左圖可看出甲烷水合物冰火共存的現象，它也被視為極具潛力的替代能源！但這可能會毀滅地球！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zh-TW" altLang="en-US" b="1" smtClean="0">
                <a:ea typeface="標楷體" panose="03000509000000000000" pitchFamily="65" charset="-120"/>
              </a:rPr>
              <a:t>地球正在改變</a:t>
            </a:r>
          </a:p>
        </p:txBody>
      </p:sp>
      <p:pic>
        <p:nvPicPr>
          <p:cNvPr id="63492" name="Picture 4" descr="115_2703874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5219700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115_2698563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/>
          <a:stretch>
            <a:fillRect/>
          </a:stretch>
        </p:blipFill>
        <p:spPr bwMode="auto">
          <a:xfrm>
            <a:off x="4446588" y="3602038"/>
            <a:ext cx="4697412" cy="32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5184775" y="823913"/>
            <a:ext cx="3779838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/>
              <a:t>上圖：</a:t>
            </a:r>
          </a:p>
          <a:p>
            <a:r>
              <a:rPr lang="en-US" altLang="zh-TW"/>
              <a:t>Sean Gallup / Getty Images News / Getty Images / Universal Images Group</a:t>
            </a:r>
          </a:p>
          <a:p>
            <a:pPr>
              <a:spcBef>
                <a:spcPct val="50000"/>
              </a:spcBef>
            </a:pPr>
            <a:endParaRPr lang="zh-TW" altLang="en-US"/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5219700" y="2205038"/>
            <a:ext cx="38893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/>
              <a:t>下圖：</a:t>
            </a:r>
          </a:p>
          <a:p>
            <a:r>
              <a:rPr lang="en-US" altLang="zh-TW"/>
              <a:t>Sean Gallup / Getty Images News / Getty Images / Universal Images Group</a:t>
            </a:r>
            <a:endParaRPr lang="zh-TW" alt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0" y="4652963"/>
            <a:ext cx="4500563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600"/>
              <a:t>現代人高度依賴石化產品，加上工廠生產過程或個人汽車的普及率越來越高等，都使得大氣中二氧化碳濃度節節升高。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3" name="Picture 5" descr="118_847147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579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118_818766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52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971550" y="5876925"/>
            <a:ext cx="7775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圖</a:t>
            </a:r>
            <a:r>
              <a:rPr lang="en-US" altLang="zh-TW"/>
              <a:t>1</a:t>
            </a:r>
            <a:r>
              <a:rPr lang="zh-TW" altLang="en-US"/>
              <a:t>：</a:t>
            </a:r>
            <a:r>
              <a:rPr lang="en-US" altLang="zh-TW"/>
              <a:t>Dorling Kindersley / Universal Images Group</a:t>
            </a:r>
            <a:endParaRPr lang="zh-TW" altLang="en-US"/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0" y="5876925"/>
            <a:ext cx="9144000" cy="366713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/>
              <a:t>圖</a:t>
            </a:r>
            <a:r>
              <a:rPr lang="en-US" altLang="zh-TW"/>
              <a:t>2</a:t>
            </a:r>
            <a:r>
              <a:rPr lang="zh-TW" altLang="en-US"/>
              <a:t>：</a:t>
            </a:r>
            <a:r>
              <a:rPr lang="en-US" altLang="zh-TW"/>
              <a:t>Atlantic Digital/ Dorling Kindersley / Universal Images Group</a:t>
            </a:r>
            <a:endParaRPr lang="zh-TW" altLang="en-US"/>
          </a:p>
        </p:txBody>
      </p:sp>
      <p:pic>
        <p:nvPicPr>
          <p:cNvPr id="99336" name="Picture 8" descr="130_581157-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6704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6707188" y="5045075"/>
            <a:ext cx="2411412" cy="17684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/>
              <a:t>圖</a:t>
            </a:r>
            <a:r>
              <a:rPr lang="en-US" altLang="zh-TW" sz="2000"/>
              <a:t>3</a:t>
            </a:r>
            <a:r>
              <a:rPr lang="zh-TW" altLang="en-US" sz="2000"/>
              <a:t>：</a:t>
            </a:r>
          </a:p>
          <a:p>
            <a:pPr>
              <a:spcBef>
                <a:spcPct val="50000"/>
              </a:spcBef>
            </a:pPr>
            <a:r>
              <a:rPr lang="en-US" altLang="zh-TW" sz="2000"/>
              <a:t>Mary Plage / OSF / Photolibrary / Universal Images Group</a:t>
            </a:r>
            <a:endParaRPr lang="zh-TW" altLang="en-US" sz="2000"/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6697663" y="0"/>
            <a:ext cx="2359025" cy="50847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lnSpc>
                <a:spcPct val="102000"/>
              </a:lnSpc>
              <a:spcBef>
                <a:spcPct val="50000"/>
              </a:spcBef>
            </a:pPr>
            <a:r>
              <a:rPr lang="zh-TW" altLang="en-US" sz="2800"/>
              <a:t>二零零四年的南亞大海嘯造成二十多萬人死亡，當時高度為</a:t>
            </a:r>
            <a:r>
              <a:rPr lang="en-US" altLang="zh-TW" sz="2800"/>
              <a:t>9</a:t>
            </a:r>
            <a:r>
              <a:rPr lang="zh-TW" altLang="en-US" sz="2800"/>
              <a:t>公尺；日本三一一的海嘯高度為</a:t>
            </a:r>
            <a:r>
              <a:rPr lang="en-US" altLang="zh-TW" sz="2800"/>
              <a:t>10</a:t>
            </a:r>
            <a:r>
              <a:rPr lang="zh-TW" altLang="en-US" sz="2800"/>
              <a:t>公尺，若是</a:t>
            </a:r>
            <a:r>
              <a:rPr lang="en-US" altLang="zh-TW" sz="2800"/>
              <a:t>20</a:t>
            </a:r>
            <a:r>
              <a:rPr lang="zh-TW" altLang="en-US" sz="2800"/>
              <a:t>公尺的海嘯，不知會有多少傷亡！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5" grpId="0" animBg="1"/>
      <p:bldP spid="99337" grpId="0" animBg="1"/>
      <p:bldP spid="9933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恐怖的世界  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A.270-276</a:t>
            </a:r>
          </a:p>
        </p:txBody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>
          <a:xfrm>
            <a:off x="179388" y="1268413"/>
            <a:ext cx="8785225" cy="5589587"/>
          </a:xfrm>
        </p:spPr>
        <p:txBody>
          <a:bodyPr/>
          <a:lstStyle/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熱帶與亞熱帶絕大多數海洋生物滅絕！</a:t>
            </a:r>
          </a:p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天災造成的財損、生產力減弱，大量失業人口，使得經濟崩盤。</a:t>
            </a:r>
          </a:p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英國與北歐、南極、紐西蘭將湧進大量難民潮，不過這些難民可能高達數億人！倖存者必須遠離海邊，一旦甲烷水合物爆炸往往引發致命海嘯！</a:t>
            </a:r>
          </a:p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全球嚴重缺糧，極可能加深種族、社區甚至是國家間的衝突。為求生存，戰爭是可預見的災難！甚至是核武戰爭！</a:t>
            </a:r>
          </a:p>
          <a:p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社會治安敗壞，為了搶糧食，搶劫、偷竊等犯罪案件激增！全球可能有數百萬甚至數十億人口喪命！</a:t>
            </a:r>
          </a:p>
          <a:p>
            <a:endParaRPr lang="zh-TW" altLang="en-US" sz="2800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468313" y="1844675"/>
            <a:ext cx="8301037" cy="3240088"/>
          </a:xfrm>
        </p:spPr>
        <p:txBody>
          <a:bodyPr/>
          <a:lstStyle/>
          <a:p>
            <a:r>
              <a:rPr lang="zh-TW" altLang="en-US" sz="96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溫度上升 </a:t>
            </a:r>
            <a:br>
              <a:rPr lang="zh-TW" altLang="en-US" sz="96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</a:br>
            <a:r>
              <a:rPr lang="en-US" altLang="zh-TW" sz="9600" b="1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6℃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r>
              <a:rPr lang="zh-TW" altLang="en-US" sz="40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白堊紀與二疊紀之惡夢再現？  </a:t>
            </a:r>
            <a:r>
              <a:rPr lang="en-US" altLang="zh-TW" sz="14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A.291-300</a:t>
            </a:r>
          </a:p>
        </p:txBody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>
          <a:xfrm>
            <a:off x="0" y="908050"/>
            <a:ext cx="9144000" cy="5949950"/>
          </a:xfrm>
        </p:spPr>
        <p:txBody>
          <a:bodyPr/>
          <a:lstStyle/>
          <a:p>
            <a:pPr>
              <a:spcBef>
                <a:spcPct val="10000"/>
              </a:spcBef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海洋缺氧，只有接近表層海水勉強有少量生物生存！超級颶風、岩漿活動，其所帶來的毒氣與二氧化碳，將製造大量酸雨，讓溫室效應更為極端！</a:t>
            </a:r>
          </a:p>
          <a:p>
            <a:pPr>
              <a:spcBef>
                <a:spcPct val="10000"/>
              </a:spcBef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溫度不斷飆升，大氣含氧量降至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15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％，即使在海拔高度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公尺處，依然會因氧氣不足而喘不過氣！</a:t>
            </a:r>
          </a:p>
          <a:p>
            <a:pPr>
              <a:spcBef>
                <a:spcPct val="10000"/>
              </a:spcBef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海水中的甲烷氣泡引發劇烈爆炸，且因其易燃特性，海面上到處是一團團火球劃過天際的情景！其產生的超音速震波會使空氣燃燒，並以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2㎞/sec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的速度噴出，所經之處一切化為灰燼！（研究估計，一場大規模的甲烷爆炸，可釋放相當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100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兆公噸的黃色炸藥爆發能量，比地球上現有核子武器的威力大上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萬倍）。另外，甲烷亦會破壞臭氧層，讓紫外線趁虛而入！</a:t>
            </a:r>
          </a:p>
          <a:p>
            <a:pPr>
              <a:spcBef>
                <a:spcPct val="10000"/>
              </a:spcBef>
            </a:pP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二疊紀所發生的大滅絕事件，估計地球有</a:t>
            </a:r>
            <a:r>
              <a:rPr lang="en-US" altLang="zh-TW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95</a:t>
            </a:r>
            <a:r>
              <a:rPr lang="zh-TW" altLang="en-US" sz="2800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％生物滅絕</a:t>
            </a:r>
            <a:endParaRPr lang="en-US" altLang="zh-TW" sz="2800" b="1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/>
          <p:cNvSpPr>
            <a:spLocks noGrp="1"/>
          </p:cNvSpPr>
          <p:nvPr>
            <p:ph type="body" idx="1"/>
          </p:nvPr>
        </p:nvSpPr>
        <p:spPr>
          <a:xfrm>
            <a:off x="684213" y="620713"/>
            <a:ext cx="8229600" cy="4525962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zh-TW" altLang="en-US" sz="35000" smtClean="0"/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xfrm>
            <a:off x="457200" y="2463800"/>
            <a:ext cx="8229600" cy="15414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TW" altLang="en-US" sz="8800" b="1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搶救地球行動篇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763713" y="1484313"/>
            <a:ext cx="5761037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800">
                <a:solidFill>
                  <a:srgbClr val="FF00FF"/>
                </a:solidFill>
              </a:rPr>
              <a:t>一切都還有機會挽回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2916238" y="4292600"/>
            <a:ext cx="36004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6000">
                <a:solidFill>
                  <a:srgbClr val="6600FF"/>
                </a:solidFill>
              </a:rPr>
              <a:t>節能減碳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Rectangle 2"/>
          <p:cNvPicPr>
            <a:picLocks noGrp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r="7578"/>
          <a:stretch>
            <a:fillRect/>
          </a:stretch>
        </p:blipFill>
        <p:spPr>
          <a:xfrm>
            <a:off x="684213" y="333375"/>
            <a:ext cx="7416800" cy="1871663"/>
          </a:xfrm>
        </p:spPr>
      </p:pic>
      <p:sp>
        <p:nvSpPr>
          <p:cNvPr id="123907" name="Rectangle 20"/>
          <p:cNvSpPr>
            <a:spLocks noChangeArrowheads="1"/>
          </p:cNvSpPr>
          <p:nvPr/>
        </p:nvSpPr>
        <p:spPr bwMode="auto">
          <a:xfrm>
            <a:off x="323850" y="4306888"/>
            <a:ext cx="2808288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40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太古時代的地球</a:t>
            </a:r>
          </a:p>
          <a:p>
            <a:r>
              <a:rPr lang="en-US" altLang="zh-TW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35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億年前太古時代 </a:t>
            </a:r>
            <a:r>
              <a:rPr lang="en-US" altLang="zh-TW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Archaeozoic</a:t>
            </a:r>
          </a:p>
          <a:p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時太陽比現在小而且暗，在微弱的陽光下，地球卻一點也不寒冷。科學家認為，那是因為當時空氣充滿高濃度的二氧化碳。當非生物因子使溫度慢慢降到可以讓原始細菌生長後，生物的演化日漸蓬勃，消耗掉許多二氧化碳</a:t>
            </a:r>
          </a:p>
          <a:p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，使更多的生命形式得以存在。</a:t>
            </a:r>
          </a:p>
        </p:txBody>
      </p:sp>
      <p:sp>
        <p:nvSpPr>
          <p:cNvPr id="123908" name="Rectangle 21"/>
          <p:cNvSpPr>
            <a:spLocks noChangeArrowheads="1"/>
          </p:cNvSpPr>
          <p:nvPr/>
        </p:nvSpPr>
        <p:spPr bwMode="auto">
          <a:xfrm>
            <a:off x="3276600" y="4310063"/>
            <a:ext cx="2592388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40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奧陶紀大滅絕</a:t>
            </a:r>
          </a:p>
          <a:p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氣候溫和的奧陶紀</a:t>
            </a:r>
            <a:r>
              <a:rPr lang="en-US" altLang="zh-TW" sz="1200">
                <a:solidFill>
                  <a:srgbClr val="4D4D4D"/>
                </a:solidFill>
                <a:latin typeface="Arial" panose="020B0604020202020204" pitchFamily="34" charset="0"/>
              </a:rPr>
              <a:t>Ordovician</a:t>
            </a:r>
          </a:p>
          <a:p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距今約</a:t>
            </a:r>
            <a:r>
              <a:rPr lang="en-US" altLang="zh-TW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4.4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億～</a:t>
            </a:r>
            <a:r>
              <a:rPr lang="en-US" altLang="zh-TW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4.9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億年前，淺海廣布，是海生生物空前發展的階段，包括筆石、珊瑚、各種腕足動物和軟體動物。</a:t>
            </a:r>
            <a:r>
              <a:rPr lang="en-US" altLang="zh-TW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4.4</a:t>
            </a:r>
            <a:r>
              <a:rPr lang="zh-TW" altLang="en-US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億年前的奧陶紀末期，大片冰河使洋流和大氣環流變冷，海平面降低，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豐富的沿海生態被破壞，</a:t>
            </a:r>
            <a:r>
              <a:rPr lang="en-US" altLang="zh-TW" sz="120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85%</a:t>
            </a:r>
            <a:r>
              <a:rPr lang="zh-TW" altLang="en-US" sz="120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的物種因此滅絕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23909" name="Rectangle 22"/>
          <p:cNvSpPr>
            <a:spLocks noChangeArrowheads="1"/>
          </p:cNvSpPr>
          <p:nvPr/>
        </p:nvSpPr>
        <p:spPr bwMode="auto">
          <a:xfrm>
            <a:off x="6227763" y="4292600"/>
            <a:ext cx="2519362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40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泥盆紀大滅絕</a:t>
            </a:r>
          </a:p>
          <a:p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泥盆紀</a:t>
            </a:r>
            <a:r>
              <a:rPr lang="en-US" altLang="zh-TW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Devonian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，距今約</a:t>
            </a:r>
            <a:r>
              <a:rPr lang="en-US" altLang="zh-TW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3.5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億～</a:t>
            </a:r>
            <a:r>
              <a:rPr lang="en-US" altLang="zh-TW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4.1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億年前，是陸生植物和魚類大幅發展的時期，氣候溫暖，化石記錄顯示，當時遠至北極地區都處於溫帶氣候。</a:t>
            </a:r>
            <a:r>
              <a:rPr lang="zh-TW" altLang="en-US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但海洋的表面溫度突然在短時間急速下降，海洋生物無法適應如此劇烈的氣候變化，遭到重創。</a:t>
            </a:r>
          </a:p>
        </p:txBody>
      </p:sp>
      <p:sp>
        <p:nvSpPr>
          <p:cNvPr id="7178" name="AutoShape 23"/>
          <p:cNvSpPr>
            <a:spLocks noChangeArrowheads="1"/>
          </p:cNvSpPr>
          <p:nvPr/>
        </p:nvSpPr>
        <p:spPr bwMode="auto">
          <a:xfrm>
            <a:off x="2987675" y="3284538"/>
            <a:ext cx="288925" cy="2889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zh-TW" altLang="en-US" b="0"/>
          </a:p>
        </p:txBody>
      </p:sp>
      <p:sp>
        <p:nvSpPr>
          <p:cNvPr id="7179" name="AutoShape 24"/>
          <p:cNvSpPr>
            <a:spLocks noChangeArrowheads="1"/>
          </p:cNvSpPr>
          <p:nvPr/>
        </p:nvSpPr>
        <p:spPr bwMode="auto">
          <a:xfrm>
            <a:off x="5940425" y="3284538"/>
            <a:ext cx="288925" cy="2889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zh-TW" altLang="en-US" b="0"/>
          </a:p>
        </p:txBody>
      </p:sp>
      <p:pic>
        <p:nvPicPr>
          <p:cNvPr id="123922" name="Picture 25" descr="TOP03207564--已下載大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25415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23" name="Picture 26" descr="TOP032080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2501900"/>
            <a:ext cx="250666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24" name="Picture 27" descr="TOP032080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2490788"/>
            <a:ext cx="252888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6" name="Oval 28"/>
          <p:cNvSpPr>
            <a:spLocks noChangeArrowheads="1"/>
          </p:cNvSpPr>
          <p:nvPr/>
        </p:nvSpPr>
        <p:spPr bwMode="auto">
          <a:xfrm>
            <a:off x="250825" y="2347913"/>
            <a:ext cx="504825" cy="504825"/>
          </a:xfrm>
          <a:prstGeom prst="ellipse">
            <a:avLst/>
          </a:prstGeom>
          <a:solidFill>
            <a:srgbClr val="FFCC00"/>
          </a:solidFill>
          <a:ln>
            <a:solidFill>
              <a:srgbClr val="FFC000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zh-TW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</a:t>
            </a:r>
          </a:p>
        </p:txBody>
      </p:sp>
      <p:sp>
        <p:nvSpPr>
          <p:cNvPr id="7198" name="Oval 30"/>
          <p:cNvSpPr>
            <a:spLocks noChangeArrowheads="1"/>
          </p:cNvSpPr>
          <p:nvPr/>
        </p:nvSpPr>
        <p:spPr bwMode="auto">
          <a:xfrm>
            <a:off x="3275013" y="2347913"/>
            <a:ext cx="504825" cy="504825"/>
          </a:xfrm>
          <a:prstGeom prst="ellipse">
            <a:avLst/>
          </a:prstGeom>
          <a:solidFill>
            <a:srgbClr val="FFCC00"/>
          </a:solidFill>
          <a:ln>
            <a:solidFill>
              <a:srgbClr val="FFC000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zh-TW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</a:t>
            </a:r>
          </a:p>
        </p:txBody>
      </p:sp>
      <p:sp>
        <p:nvSpPr>
          <p:cNvPr id="7199" name="Oval 31"/>
          <p:cNvSpPr>
            <a:spLocks noChangeArrowheads="1"/>
          </p:cNvSpPr>
          <p:nvPr/>
        </p:nvSpPr>
        <p:spPr bwMode="auto">
          <a:xfrm>
            <a:off x="6154738" y="2349500"/>
            <a:ext cx="504825" cy="504825"/>
          </a:xfrm>
          <a:prstGeom prst="ellipse">
            <a:avLst/>
          </a:prstGeom>
          <a:solidFill>
            <a:srgbClr val="FFCC00"/>
          </a:solidFill>
          <a:ln>
            <a:solidFill>
              <a:srgbClr val="FFC000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altLang="zh-TW" b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3</a:t>
            </a:r>
          </a:p>
        </p:txBody>
      </p:sp>
      <p:sp>
        <p:nvSpPr>
          <p:cNvPr id="123928" name="Text Box 24"/>
          <p:cNvSpPr txBox="1">
            <a:spLocks noChangeArrowheads="1"/>
          </p:cNvSpPr>
          <p:nvPr/>
        </p:nvSpPr>
        <p:spPr bwMode="auto">
          <a:xfrm>
            <a:off x="539750" y="6237288"/>
            <a:ext cx="8064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本頁簡報轉引自</a:t>
            </a:r>
            <a:r>
              <a:rPr kumimoji="0" lang="zh-TW" altLang="en-US"/>
              <a:t>劉安怡等，</a:t>
            </a:r>
            <a:r>
              <a:rPr kumimoji="0" lang="en-US" altLang="zh-TW"/>
              <a:t>《</a:t>
            </a:r>
            <a:r>
              <a:rPr kumimoji="0" lang="zh-TW" altLang="en-US"/>
              <a:t>地球暖化</a:t>
            </a:r>
            <a:r>
              <a:rPr kumimoji="0" lang="en-US" altLang="zh-TW"/>
              <a:t>ing</a:t>
            </a:r>
            <a:r>
              <a:rPr kumimoji="0" lang="en-US" altLang="zh-TW">
                <a:latin typeface="標楷體" panose="03000509000000000000" pitchFamily="65" charset="-120"/>
              </a:rPr>
              <a:t>•</a:t>
            </a:r>
            <a:r>
              <a:rPr kumimoji="0" lang="zh-TW" altLang="en-US"/>
              <a:t>面對暖化的人類世界</a:t>
            </a:r>
            <a:r>
              <a:rPr kumimoji="0" lang="en-US" altLang="zh-TW"/>
              <a:t>》</a:t>
            </a:r>
            <a:r>
              <a:rPr kumimoji="0" lang="zh-TW" altLang="en-US"/>
              <a:t>簡報檔。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30" descr="TPG053312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2554288"/>
            <a:ext cx="2082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Rectangle 35"/>
          <p:cNvSpPr>
            <a:spLocks noChangeArrowheads="1"/>
          </p:cNvSpPr>
          <p:nvPr/>
        </p:nvSpPr>
        <p:spPr bwMode="auto">
          <a:xfrm>
            <a:off x="6227763" y="2492375"/>
            <a:ext cx="2446337" cy="1728788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b="0">
              <a:latin typeface="Arial" panose="020B0604020202020204" pitchFamily="34" charset="0"/>
            </a:endParaRPr>
          </a:p>
        </p:txBody>
      </p:sp>
      <p:pic>
        <p:nvPicPr>
          <p:cNvPr id="8197" name="Rectangl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r="12276"/>
          <a:stretch>
            <a:fillRect/>
          </a:stretch>
        </p:blipFill>
        <p:spPr bwMode="auto">
          <a:xfrm>
            <a:off x="971550" y="333375"/>
            <a:ext cx="7345363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AutoShape 22"/>
          <p:cNvSpPr>
            <a:spLocks noChangeArrowheads="1"/>
          </p:cNvSpPr>
          <p:nvPr/>
        </p:nvSpPr>
        <p:spPr bwMode="auto">
          <a:xfrm>
            <a:off x="2843213" y="2990850"/>
            <a:ext cx="288925" cy="2889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zh-TW" altLang="en-US" b="0"/>
          </a:p>
        </p:txBody>
      </p:sp>
      <p:sp>
        <p:nvSpPr>
          <p:cNvPr id="8200" name="AutoShape 23"/>
          <p:cNvSpPr>
            <a:spLocks noChangeArrowheads="1"/>
          </p:cNvSpPr>
          <p:nvPr/>
        </p:nvSpPr>
        <p:spPr bwMode="auto">
          <a:xfrm>
            <a:off x="5867400" y="2990850"/>
            <a:ext cx="288925" cy="2889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zh-TW" altLang="en-US" b="0"/>
          </a:p>
        </p:txBody>
      </p:sp>
      <p:sp>
        <p:nvSpPr>
          <p:cNvPr id="124939" name="Rectangle 24"/>
          <p:cNvSpPr>
            <a:spLocks noChangeArrowheads="1"/>
          </p:cNvSpPr>
          <p:nvPr/>
        </p:nvSpPr>
        <p:spPr bwMode="auto">
          <a:xfrm>
            <a:off x="323850" y="4298950"/>
            <a:ext cx="2519363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40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二疊紀</a:t>
            </a:r>
            <a:r>
              <a:rPr lang="zh-TW" altLang="en-US" sz="1400">
                <a:solidFill>
                  <a:srgbClr val="9933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大滅絕</a:t>
            </a:r>
            <a:endParaRPr lang="zh-TW" altLang="en-US" sz="1400">
              <a:solidFill>
                <a:srgbClr val="99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zh-TW" altLang="en-US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億年前的二疊紀末期</a:t>
            </a:r>
            <a:r>
              <a:rPr lang="en-US" altLang="zh-TW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Permian</a:t>
            </a:r>
            <a:r>
              <a:rPr lang="zh-TW" altLang="en-US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距今約</a:t>
            </a:r>
            <a:r>
              <a:rPr lang="en-US" altLang="zh-TW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zh-TW" altLang="en-US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億～</a:t>
            </a:r>
            <a:r>
              <a:rPr lang="en-US" altLang="zh-TW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2.9</a:t>
            </a:r>
            <a:r>
              <a:rPr lang="zh-TW" altLang="en-US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億年前，</a:t>
            </a:r>
            <a:r>
              <a:rPr lang="zh-TW" altLang="en-US" sz="140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en-US" altLang="zh-TW" sz="140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95%</a:t>
            </a:r>
            <a:r>
              <a:rPr lang="zh-TW" altLang="en-US" sz="140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的地球生物滅絕</a:t>
            </a:r>
            <a:r>
              <a:rPr lang="zh-TW" altLang="en-US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。其他大滅絕所引起的海洋生物種類下降幅度都不及其六分之一，包括三葉蟲、海蠍以及重要珊瑚類群全部消失。</a:t>
            </a:r>
          </a:p>
        </p:txBody>
      </p:sp>
      <p:sp>
        <p:nvSpPr>
          <p:cNvPr id="124940" name="Rectangle 25"/>
          <p:cNvSpPr>
            <a:spLocks noChangeArrowheads="1"/>
          </p:cNvSpPr>
          <p:nvPr/>
        </p:nvSpPr>
        <p:spPr bwMode="auto">
          <a:xfrm>
            <a:off x="3276600" y="4292600"/>
            <a:ext cx="2592388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40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三疊紀</a:t>
            </a:r>
            <a:r>
              <a:rPr lang="zh-TW" altLang="en-US" sz="1400">
                <a:solidFill>
                  <a:srgbClr val="9933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大滅絕</a:t>
            </a:r>
            <a:endParaRPr lang="zh-TW" altLang="en-US" sz="1400">
              <a:solidFill>
                <a:srgbClr val="99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爬蟲類和裸子植物在三疊紀</a:t>
            </a:r>
            <a:r>
              <a:rPr lang="en-US" altLang="zh-TW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Triassic</a:t>
            </a:r>
            <a:r>
              <a:rPr lang="zh-TW" altLang="en-US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距今約</a:t>
            </a:r>
            <a:r>
              <a:rPr lang="en-US" altLang="zh-TW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億～</a:t>
            </a:r>
            <a:r>
              <a:rPr lang="en-US" altLang="zh-TW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zh-TW" altLang="en-US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億年前崛起。</a:t>
            </a:r>
            <a:r>
              <a:rPr lang="en-US" altLang="zh-TW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1.95</a:t>
            </a:r>
            <a:r>
              <a:rPr lang="zh-TW" altLang="en-US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億年前的三疊紀末期，</a:t>
            </a:r>
            <a:r>
              <a:rPr lang="zh-TW" altLang="en-US" sz="1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海平面下降之後又上升，出現了大面積缺氧的海水。</a:t>
            </a:r>
            <a:r>
              <a:rPr lang="en-US" altLang="zh-TW" sz="140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76%</a:t>
            </a:r>
            <a:r>
              <a:rPr lang="zh-TW" altLang="en-US" sz="140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的物種，主要是海洋生物，在這次滅絕中消失</a:t>
            </a:r>
            <a:r>
              <a:rPr lang="zh-TW" altLang="en-US" sz="14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24941" name="Rectangle 26"/>
          <p:cNvSpPr>
            <a:spLocks noChangeArrowheads="1"/>
          </p:cNvSpPr>
          <p:nvPr/>
        </p:nvSpPr>
        <p:spPr bwMode="auto">
          <a:xfrm>
            <a:off x="5940425" y="4292600"/>
            <a:ext cx="3024188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400">
                <a:solidFill>
                  <a:srgbClr val="99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白堊紀大滅絕</a:t>
            </a:r>
          </a:p>
          <a:p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白堊紀</a:t>
            </a:r>
            <a:r>
              <a:rPr lang="en-US" altLang="zh-TW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Cretaceous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，距今約</a:t>
            </a:r>
            <a:r>
              <a:rPr lang="en-US" altLang="zh-TW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6,500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萬～</a:t>
            </a:r>
            <a:r>
              <a:rPr lang="en-US" altLang="zh-TW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1.4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億年前末期，生存</a:t>
            </a:r>
            <a:r>
              <a:rPr lang="en-US" altLang="zh-TW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億年的恐龍滅絕。</a:t>
            </a:r>
            <a:r>
              <a:rPr lang="zh-TW" altLang="en-US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隕石撞擊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帶來高熱、氮氧化物、粉塵引發火山群大噴發。粉塵遮蔽陽光，</a:t>
            </a:r>
            <a:r>
              <a:rPr lang="zh-TW" altLang="en-US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氣溫降至</a:t>
            </a:r>
            <a:r>
              <a:rPr lang="en-US" altLang="zh-TW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-40℃</a:t>
            </a:r>
            <a:r>
              <a:rPr lang="zh-TW" altLang="en-US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。被氧化的氮氧化物產生酸雨，海水酸化使浮游植物死亡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，造成海洋缺氧。消耗二氧化碳的生物大量死亡，</a:t>
            </a:r>
            <a:r>
              <a:rPr lang="zh-TW" altLang="en-US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造成溫室效應，海水溫度在</a:t>
            </a:r>
            <a:r>
              <a:rPr lang="en-US" altLang="zh-TW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萬年的時間內上升</a:t>
            </a:r>
            <a:r>
              <a:rPr lang="en-US" altLang="zh-TW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5℃</a:t>
            </a:r>
            <a:r>
              <a:rPr lang="zh-TW" altLang="en-US" sz="1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200">
                <a:solidFill>
                  <a:srgbClr val="4D4D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海洋裡的單細胞有機物，因無法適應如此快速的變化而大量滅絕。</a:t>
            </a:r>
          </a:p>
        </p:txBody>
      </p:sp>
      <p:pic>
        <p:nvPicPr>
          <p:cNvPr id="124948" name="Picture 28" descr="TOP014868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23399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9" name="Picture 29" descr="TOP014887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2500313"/>
            <a:ext cx="2490787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Oval 32"/>
          <p:cNvSpPr>
            <a:spLocks noChangeArrowheads="1"/>
          </p:cNvSpPr>
          <p:nvPr/>
        </p:nvSpPr>
        <p:spPr bwMode="auto">
          <a:xfrm>
            <a:off x="250825" y="2347913"/>
            <a:ext cx="504825" cy="504825"/>
          </a:xfrm>
          <a:prstGeom prst="ellipse">
            <a:avLst/>
          </a:prstGeom>
          <a:solidFill>
            <a:srgbClr val="FFCC00"/>
          </a:solidFill>
          <a:ln>
            <a:solidFill>
              <a:srgbClr val="FFC000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zh-TW" alt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４</a:t>
            </a:r>
          </a:p>
        </p:txBody>
      </p:sp>
      <p:sp>
        <p:nvSpPr>
          <p:cNvPr id="8225" name="Oval 33"/>
          <p:cNvSpPr>
            <a:spLocks noChangeArrowheads="1"/>
          </p:cNvSpPr>
          <p:nvPr/>
        </p:nvSpPr>
        <p:spPr bwMode="auto">
          <a:xfrm>
            <a:off x="3132138" y="2347913"/>
            <a:ext cx="504825" cy="504825"/>
          </a:xfrm>
          <a:prstGeom prst="ellipse">
            <a:avLst/>
          </a:prstGeom>
          <a:solidFill>
            <a:srgbClr val="FFCC00"/>
          </a:solidFill>
          <a:ln>
            <a:solidFill>
              <a:srgbClr val="FFC000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zh-TW" altLang="en-US" b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５</a:t>
            </a:r>
          </a:p>
        </p:txBody>
      </p:sp>
      <p:sp>
        <p:nvSpPr>
          <p:cNvPr id="8226" name="Oval 34"/>
          <p:cNvSpPr>
            <a:spLocks noChangeArrowheads="1"/>
          </p:cNvSpPr>
          <p:nvPr/>
        </p:nvSpPr>
        <p:spPr bwMode="auto">
          <a:xfrm>
            <a:off x="6013450" y="2349500"/>
            <a:ext cx="504825" cy="504825"/>
          </a:xfrm>
          <a:prstGeom prst="ellipse">
            <a:avLst/>
          </a:prstGeom>
          <a:solidFill>
            <a:srgbClr val="FFCC00"/>
          </a:solidFill>
          <a:ln>
            <a:solidFill>
              <a:srgbClr val="FFC000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zh-TW" alt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６</a:t>
            </a:r>
          </a:p>
        </p:txBody>
      </p:sp>
      <p:sp>
        <p:nvSpPr>
          <p:cNvPr id="124953" name="Text Box 25"/>
          <p:cNvSpPr txBox="1">
            <a:spLocks noChangeArrowheads="1"/>
          </p:cNvSpPr>
          <p:nvPr/>
        </p:nvSpPr>
        <p:spPr bwMode="auto">
          <a:xfrm>
            <a:off x="539750" y="6446838"/>
            <a:ext cx="8064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本頁簡報轉引自</a:t>
            </a:r>
            <a:r>
              <a:rPr kumimoji="0" lang="zh-TW" altLang="en-US"/>
              <a:t>劉安怡等，</a:t>
            </a:r>
            <a:r>
              <a:rPr kumimoji="0" lang="en-US" altLang="zh-TW"/>
              <a:t>《</a:t>
            </a:r>
            <a:r>
              <a:rPr kumimoji="0" lang="zh-TW" altLang="en-US"/>
              <a:t>地球暖化</a:t>
            </a:r>
            <a:r>
              <a:rPr kumimoji="0" lang="en-US" altLang="zh-TW"/>
              <a:t>ing</a:t>
            </a:r>
            <a:r>
              <a:rPr kumimoji="0" lang="en-US" altLang="zh-TW">
                <a:latin typeface="標楷體" panose="03000509000000000000" pitchFamily="65" charset="-120"/>
              </a:rPr>
              <a:t>•</a:t>
            </a:r>
            <a:r>
              <a:rPr kumimoji="0" lang="zh-TW" altLang="en-US"/>
              <a:t>面對暖化的人類世界</a:t>
            </a:r>
            <a:r>
              <a:rPr kumimoji="0" lang="en-US" altLang="zh-TW"/>
              <a:t>》</a:t>
            </a:r>
            <a:r>
              <a:rPr kumimoji="0" lang="zh-TW" altLang="en-US"/>
              <a:t>簡報檔。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713788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6000"/>
              <a:t>2011</a:t>
            </a:r>
            <a:r>
              <a:rPr lang="zh-TW" altLang="en-US" sz="6000"/>
              <a:t>年</a:t>
            </a:r>
            <a:r>
              <a:rPr lang="en-US" altLang="zh-TW" sz="6000"/>
              <a:t>3</a:t>
            </a:r>
            <a:r>
              <a:rPr lang="zh-TW" altLang="en-US" sz="6000"/>
              <a:t>月，</a:t>
            </a:r>
            <a:r>
              <a:rPr lang="en-US" altLang="zh-TW" sz="6000">
                <a:latin typeface="標楷體" panose="03000509000000000000" pitchFamily="65" charset="-120"/>
              </a:rPr>
              <a:t>《</a:t>
            </a:r>
            <a:r>
              <a:rPr lang="zh-TW" altLang="en-US" sz="6000">
                <a:latin typeface="標楷體" panose="03000509000000000000" pitchFamily="65" charset="-120"/>
              </a:rPr>
              <a:t>科學</a:t>
            </a:r>
            <a:r>
              <a:rPr lang="en-US" altLang="zh-TW" sz="6000">
                <a:latin typeface="標楷體" panose="03000509000000000000" pitchFamily="65" charset="-120"/>
              </a:rPr>
              <a:t>》</a:t>
            </a:r>
            <a:r>
              <a:rPr lang="zh-TW" altLang="en-US" sz="6000">
                <a:latin typeface="標楷體" panose="03000509000000000000" pitchFamily="65" charset="-120"/>
              </a:rPr>
              <a:t>雜誌的一份權威論文主張</a:t>
            </a:r>
            <a:r>
              <a:rPr lang="zh-TW" altLang="en-US" sz="6000"/>
              <a:t>：</a:t>
            </a:r>
          </a:p>
          <a:p>
            <a:pPr>
              <a:spcBef>
                <a:spcPct val="50000"/>
              </a:spcBef>
            </a:pPr>
            <a:r>
              <a:rPr lang="zh-TW" altLang="en-US" sz="6000"/>
              <a:t>這一波的全球暖化已經啟動地球歷史的                  </a:t>
            </a:r>
            <a:r>
              <a:rPr lang="zh-TW" altLang="en-US" sz="6000">
                <a:solidFill>
                  <a:srgbClr val="FF0000"/>
                </a:solidFill>
              </a:rPr>
              <a:t>第六次大滅絕事件！</a:t>
            </a: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179388" y="2492375"/>
            <a:ext cx="8748712" cy="1006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6000"/>
              <a:t>幸好！我們還有能力阻止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排碳-維基百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r="19934"/>
          <a:stretch>
            <a:fillRect/>
          </a:stretch>
        </p:blipFill>
        <p:spPr bwMode="auto">
          <a:xfrm>
            <a:off x="0" y="0"/>
            <a:ext cx="9144000" cy="45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 descr="排碳-維基百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5" b="45428"/>
          <a:stretch>
            <a:fillRect/>
          </a:stretch>
        </p:blipFill>
        <p:spPr bwMode="auto">
          <a:xfrm>
            <a:off x="6713538" y="4076700"/>
            <a:ext cx="2430462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395288" y="4868863"/>
            <a:ext cx="5616575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本圖引自維基百科</a:t>
            </a:r>
          </a:p>
          <a:p>
            <a:pPr>
              <a:spcBef>
                <a:spcPct val="50000"/>
              </a:spcBef>
            </a:pPr>
            <a:r>
              <a:rPr lang="zh-TW" altLang="en-US" sz="2800"/>
              <a:t>臺灣的排碳量其實是很高的！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138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88913"/>
            <a:ext cx="4502150" cy="4752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7" name="Picture 5" descr="139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4508500" cy="4752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34925" y="5013325"/>
            <a:ext cx="896461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另一方面，地球各地的環境不斷被破壞，尤其是熱帶雨林的傷害最為可怕！圖片中是位於巴西亞馬孫河流域的</a:t>
            </a:r>
            <a:r>
              <a:rPr lang="zh-TW" altLang="en-US" sz="2800">
                <a:latin typeface="標楷體" panose="03000509000000000000" pitchFamily="65" charset="-120"/>
              </a:rPr>
              <a:t>朗多尼亞州，</a:t>
            </a:r>
            <a:r>
              <a:rPr lang="en-US" altLang="zh-TW" sz="2800">
                <a:latin typeface="標楷體" panose="03000509000000000000" pitchFamily="65" charset="-120"/>
              </a:rPr>
              <a:t>1975</a:t>
            </a:r>
            <a:r>
              <a:rPr lang="zh-TW" altLang="en-US" sz="2800">
                <a:latin typeface="標楷體" panose="03000509000000000000" pitchFamily="65" charset="-120"/>
              </a:rPr>
              <a:t>年的衛星照片時，該處森林還是遮天蔽日，蓊鬱茂盛，但</a:t>
            </a:r>
            <a:r>
              <a:rPr lang="en-US" altLang="zh-TW" sz="2800">
                <a:latin typeface="標楷體" panose="03000509000000000000" pitchFamily="65" charset="-120"/>
              </a:rPr>
              <a:t>2001</a:t>
            </a:r>
            <a:r>
              <a:rPr lang="zh-TW" altLang="en-US" sz="2800">
                <a:latin typeface="標楷體" panose="03000509000000000000" pitchFamily="65" charset="-120"/>
              </a:rPr>
              <a:t>的照片卻慘不忍睹。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1474788" y="4581525"/>
            <a:ext cx="633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chemeClr val="bg1"/>
                </a:solidFill>
              </a:rPr>
              <a:t>圖文：轉引自艾爾</a:t>
            </a:r>
            <a:r>
              <a:rPr lang="en-US" altLang="zh-TW">
                <a:solidFill>
                  <a:schemeClr val="bg1"/>
                </a:solidFill>
                <a:cs typeface="Times New Roman" panose="02020603050405020304" pitchFamily="18" charset="0"/>
              </a:rPr>
              <a:t>•</a:t>
            </a:r>
            <a:r>
              <a:rPr lang="zh-TW" altLang="en-US">
                <a:solidFill>
                  <a:schemeClr val="bg1"/>
                </a:solidFill>
              </a:rPr>
              <a:t>高爾</a:t>
            </a:r>
            <a:r>
              <a:rPr lang="en-US" altLang="zh-TW">
                <a:solidFill>
                  <a:schemeClr val="bg1"/>
                </a:solidFill>
                <a:latin typeface="標楷體" panose="03000509000000000000" pitchFamily="65" charset="-120"/>
              </a:rPr>
              <a:t>《</a:t>
            </a:r>
            <a:r>
              <a:rPr lang="zh-TW" altLang="en-US">
                <a:solidFill>
                  <a:schemeClr val="bg1"/>
                </a:solidFill>
              </a:rPr>
              <a:t>不願面對的真相</a:t>
            </a:r>
            <a:r>
              <a:rPr lang="en-US" altLang="zh-TW">
                <a:solidFill>
                  <a:schemeClr val="bg1"/>
                </a:solidFill>
                <a:latin typeface="標楷體" panose="03000509000000000000" pitchFamily="65" charset="-120"/>
              </a:rPr>
              <a:t>》</a:t>
            </a:r>
            <a:r>
              <a:rPr lang="zh-TW" altLang="en-US">
                <a:solidFill>
                  <a:schemeClr val="bg1"/>
                </a:solidFill>
              </a:rPr>
              <a:t>，頁</a:t>
            </a:r>
            <a:r>
              <a:rPr lang="en-US" altLang="zh-TW">
                <a:solidFill>
                  <a:schemeClr val="bg1"/>
                </a:solidFill>
              </a:rPr>
              <a:t>224-225</a:t>
            </a:r>
            <a:r>
              <a:rPr lang="zh-TW" altLang="en-US">
                <a:solidFill>
                  <a:schemeClr val="bg1"/>
                </a:solidFill>
              </a:rPr>
              <a:t>。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179388" y="254000"/>
            <a:ext cx="1008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FFFF00"/>
                </a:solidFill>
              </a:rPr>
              <a:t>1975</a:t>
            </a:r>
            <a:r>
              <a:rPr lang="zh-TW" altLang="en-US">
                <a:solidFill>
                  <a:srgbClr val="FFFF00"/>
                </a:solidFill>
              </a:rPr>
              <a:t>年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4643438" y="260350"/>
            <a:ext cx="1008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>
                <a:solidFill>
                  <a:srgbClr val="FFFF00"/>
                </a:solidFill>
              </a:rPr>
              <a:t>2001</a:t>
            </a:r>
            <a:r>
              <a:rPr lang="zh-TW" altLang="en-US">
                <a:solidFill>
                  <a:srgbClr val="FFFF00"/>
                </a:solidFill>
              </a:rPr>
              <a:t>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539750" y="549275"/>
            <a:ext cx="8064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400">
                <a:latin typeface="Arial" panose="020B0604020202020204" pitchFamily="34" charset="0"/>
              </a:rPr>
              <a:t>二氧化碳排放量，另類全球第一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539750" y="1484313"/>
            <a:ext cx="8280400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anose="03000509000000000000" pitchFamily="65" charset="-120"/>
              </a:rPr>
              <a:t>過去十五年當中，台灣二氧化碳總排放量倍速成長</a:t>
            </a:r>
            <a:r>
              <a:rPr lang="en-US" altLang="zh-TW" sz="2800">
                <a:latin typeface="標楷體" panose="03000509000000000000" pitchFamily="65" charset="-120"/>
              </a:rPr>
              <a:t>134</a:t>
            </a:r>
            <a:r>
              <a:rPr lang="zh-TW" altLang="en-US" sz="2800">
                <a:latin typeface="標楷體" panose="03000509000000000000" pitchFamily="65" charset="-120"/>
              </a:rPr>
              <a:t>％（全球成長</a:t>
            </a:r>
            <a:r>
              <a:rPr lang="en-US" altLang="zh-TW" sz="2800">
                <a:latin typeface="標楷體" panose="03000509000000000000" pitchFamily="65" charset="-120"/>
              </a:rPr>
              <a:t>16</a:t>
            </a:r>
            <a:r>
              <a:rPr lang="zh-TW" altLang="en-US" sz="2800">
                <a:latin typeface="標楷體" panose="03000509000000000000" pitchFamily="65" charset="-120"/>
              </a:rPr>
              <a:t>％），每人平均年排放量超過</a:t>
            </a:r>
            <a:r>
              <a:rPr lang="en-US" altLang="zh-TW" sz="2800">
                <a:latin typeface="標楷體" panose="03000509000000000000" pitchFamily="65" charset="-120"/>
              </a:rPr>
              <a:t>12</a:t>
            </a:r>
            <a:r>
              <a:rPr lang="zh-TW" altLang="en-US" sz="2800">
                <a:latin typeface="標楷體" panose="03000509000000000000" pitchFamily="65" charset="-120"/>
              </a:rPr>
              <a:t>萬噸，是全球平均值的三倍。</a:t>
            </a: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anose="03000509000000000000" pitchFamily="65" charset="-120"/>
              </a:rPr>
              <a:t>高雄市每人每年就「貢獻」</a:t>
            </a:r>
            <a:r>
              <a:rPr lang="en-US" altLang="zh-TW" sz="2800">
                <a:latin typeface="標楷體" panose="03000509000000000000" pitchFamily="65" charset="-120"/>
              </a:rPr>
              <a:t>34.7</a:t>
            </a:r>
            <a:r>
              <a:rPr lang="zh-TW" altLang="en-US" sz="2800">
                <a:latin typeface="標楷體" panose="03000509000000000000" pitchFamily="65" charset="-120"/>
              </a:rPr>
              <a:t>噸二氧化碳，號稱是全球人均排放量最高的城市。</a:t>
            </a:r>
            <a:r>
              <a:rPr lang="zh-TW" altLang="en-US" sz="3200">
                <a:latin typeface="標楷體" panose="03000509000000000000" pitchFamily="65" charset="-120"/>
              </a:rPr>
              <a:t> </a:t>
            </a:r>
            <a:r>
              <a:rPr lang="en-US" altLang="zh-TW" sz="1400">
                <a:latin typeface="標楷體" panose="03000509000000000000" pitchFamily="65" charset="-120"/>
              </a:rPr>
              <a:t>C.107</a:t>
            </a:r>
          </a:p>
        </p:txBody>
      </p:sp>
      <p:pic>
        <p:nvPicPr>
          <p:cNvPr id="105479" name="Picture 7" descr="溫度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3"/>
          <a:stretch>
            <a:fillRect/>
          </a:stretch>
        </p:blipFill>
        <p:spPr bwMode="auto">
          <a:xfrm>
            <a:off x="827088" y="3967163"/>
            <a:ext cx="4464050" cy="28463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5435600" y="5300663"/>
            <a:ext cx="35290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/>
              <a:t>台北市百年來的溫度變化圖，轉引自</a:t>
            </a:r>
            <a:r>
              <a:rPr lang="en-US" altLang="zh-TW" sz="2400">
                <a:latin typeface="標楷體" panose="03000509000000000000" pitchFamily="65" charset="-120"/>
              </a:rPr>
              <a:t>《</a:t>
            </a:r>
            <a:r>
              <a:rPr lang="zh-TW" altLang="en-US" sz="2400">
                <a:latin typeface="標楷體" panose="03000509000000000000" pitchFamily="65" charset="-120"/>
              </a:rPr>
              <a:t>天下雜誌</a:t>
            </a:r>
            <a:r>
              <a:rPr lang="en-US" altLang="zh-TW" sz="2400">
                <a:cs typeface="Times New Roman" panose="02020603050405020304" pitchFamily="18" charset="0"/>
              </a:rPr>
              <a:t>•369</a:t>
            </a:r>
            <a:r>
              <a:rPr lang="zh-TW" altLang="en-US" sz="2400">
                <a:cs typeface="Times New Roman" panose="02020603050405020304" pitchFamily="18" charset="0"/>
              </a:rPr>
              <a:t>期</a:t>
            </a:r>
            <a:r>
              <a:rPr lang="en-US" altLang="zh-TW" sz="2400">
                <a:latin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400">
                <a:latin typeface="標楷體" panose="03000509000000000000" pitchFamily="65" charset="-120"/>
                <a:cs typeface="Times New Roman" panose="02020603050405020304" pitchFamily="18" charset="0"/>
              </a:rPr>
              <a:t>。頁</a:t>
            </a:r>
            <a:r>
              <a:rPr lang="en-US" altLang="zh-TW" sz="2400">
                <a:latin typeface="標楷體" panose="03000509000000000000" pitchFamily="65" charset="-120"/>
                <a:cs typeface="Times New Roman" panose="02020603050405020304" pitchFamily="18" charset="0"/>
              </a:rPr>
              <a:t>108</a:t>
            </a:r>
            <a:r>
              <a:rPr lang="zh-TW" altLang="en-US" sz="2400">
                <a:latin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980" name="Object 18"/>
          <p:cNvGraphicFramePr>
            <a:graphicFrameLocks noChangeAspect="1"/>
          </p:cNvGraphicFramePr>
          <p:nvPr/>
        </p:nvGraphicFramePr>
        <p:xfrm>
          <a:off x="0" y="1341438"/>
          <a:ext cx="9145588" cy="438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3" name="點陣圖影像" r:id="rId3" imgW="15289759" imgH="7333333" progId="Paint.Picture">
                  <p:embed/>
                </p:oleObj>
              </mc:Choice>
              <mc:Fallback>
                <p:oleObj name="點陣圖影像" r:id="rId3" imgW="15289759" imgH="7333333" progId="Paint.Picture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1438"/>
                        <a:ext cx="9145588" cy="438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900113" y="5805488"/>
            <a:ext cx="7632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圖片轉引自：</a:t>
            </a:r>
            <a:r>
              <a:rPr kumimoji="0" lang="zh-TW" altLang="en-US"/>
              <a:t>劉安怡等，</a:t>
            </a:r>
            <a:r>
              <a:rPr kumimoji="0" lang="en-US" altLang="zh-TW"/>
              <a:t>《</a:t>
            </a:r>
            <a:r>
              <a:rPr kumimoji="0" lang="zh-TW" altLang="en-US"/>
              <a:t>地球暖化</a:t>
            </a:r>
            <a:r>
              <a:rPr kumimoji="0" lang="en-US" altLang="zh-TW"/>
              <a:t>ing</a:t>
            </a:r>
            <a:r>
              <a:rPr kumimoji="0" lang="en-US" altLang="zh-TW">
                <a:latin typeface="標楷體" panose="03000509000000000000" pitchFamily="65" charset="-120"/>
              </a:rPr>
              <a:t>•</a:t>
            </a:r>
            <a:r>
              <a:rPr kumimoji="0" lang="zh-TW" altLang="en-US"/>
              <a:t>面對暖化的人類世界</a:t>
            </a:r>
            <a:r>
              <a:rPr kumimoji="0" lang="en-US" altLang="zh-TW"/>
              <a:t>》</a:t>
            </a:r>
            <a:r>
              <a:rPr kumimoji="0" lang="zh-TW" altLang="en-US"/>
              <a:t>，頁</a:t>
            </a:r>
            <a:r>
              <a:rPr kumimoji="0" lang="en-US" altLang="zh-TW"/>
              <a:t>19</a:t>
            </a:r>
            <a:r>
              <a:rPr kumimoji="0" lang="zh-TW" altLang="en-US"/>
              <a:t>。</a:t>
            </a:r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1979613" y="260350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/>
              <a:t>碳足跡比一比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地球的命運～ 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± 2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℃</a:t>
            </a:r>
          </a:p>
        </p:txBody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2007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年的全球總排碳量為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100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億公噸！由於地球對於氣候的反應很慢，即使停止所以溫室氣體的排放，全球的均溫還是會上升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0.5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～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1℃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</a:p>
          <a:p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但是，只要將全球平均上升的溫度控制在</a:t>
            </a:r>
            <a:r>
              <a:rPr lang="en-US" altLang="zh-TW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2℃</a:t>
            </a:r>
            <a:r>
              <a:rPr lang="zh-TW" altLang="en-US" b="1" smtClean="0">
                <a:latin typeface="Times New Roman" panose="02020603050405020304" pitchFamily="18" charset="0"/>
                <a:ea typeface="標楷體" panose="03000509000000000000" pitchFamily="65" charset="-120"/>
              </a:rPr>
              <a:t>的範圍內，就可以避免悲劇的發生！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/>
          </p:cNvSpPr>
          <p:nvPr>
            <p:ph type="title"/>
          </p:nvPr>
        </p:nvSpPr>
        <p:spPr>
          <a:xfrm>
            <a:off x="323850" y="1916113"/>
            <a:ext cx="8496300" cy="309562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TW" altLang="en-US" sz="4000" b="1" smtClean="0">
                <a:solidFill>
                  <a:srgbClr val="0000FF"/>
                </a:solidFill>
                <a:ea typeface="標楷體" panose="03000509000000000000" pitchFamily="65" charset="-120"/>
              </a:rPr>
              <a:t>接下來的內容</a:t>
            </a:r>
            <a:br>
              <a:rPr lang="zh-TW" altLang="en-US" sz="4000" b="1" smtClean="0">
                <a:solidFill>
                  <a:srgbClr val="0000FF"/>
                </a:solidFill>
                <a:ea typeface="標楷體" panose="03000509000000000000" pitchFamily="65" charset="-120"/>
              </a:rPr>
            </a:br>
            <a:r>
              <a:rPr lang="zh-TW" altLang="en-US" sz="4000" b="1" smtClean="0">
                <a:solidFill>
                  <a:srgbClr val="0000FF"/>
                </a:solidFill>
                <a:ea typeface="標楷體" panose="03000509000000000000" pitchFamily="65" charset="-120"/>
              </a:rPr>
              <a:t>請同學們想一想，我們可以怎麼做？</a:t>
            </a:r>
            <a:br>
              <a:rPr lang="zh-TW" altLang="en-US" sz="4000" b="1" smtClean="0">
                <a:solidFill>
                  <a:srgbClr val="0000FF"/>
                </a:solidFill>
                <a:ea typeface="標楷體" panose="03000509000000000000" pitchFamily="65" charset="-120"/>
              </a:rPr>
            </a:br>
            <a:r>
              <a:rPr lang="zh-TW" altLang="en-US" sz="4000" b="1" smtClean="0">
                <a:solidFill>
                  <a:srgbClr val="0000FF"/>
                </a:solidFill>
                <a:ea typeface="標楷體" panose="03000509000000000000" pitchFamily="65" charset="-120"/>
              </a:rPr>
              <a:t>請同學試著舉出生活中的應用方式？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smtClean="0">
                <a:ea typeface="標楷體" panose="03000509000000000000" pitchFamily="65" charset="-120"/>
              </a:rPr>
              <a:t>1.</a:t>
            </a:r>
            <a:r>
              <a:rPr lang="zh-TW" altLang="en-US" b="1" smtClean="0">
                <a:ea typeface="標楷體" panose="03000509000000000000" pitchFamily="65" charset="-120"/>
              </a:rPr>
              <a:t>我們可以～節省家用能源 </a:t>
            </a:r>
            <a:r>
              <a:rPr lang="en-US" altLang="zh-TW" sz="1600" b="1" smtClean="0">
                <a:ea typeface="標楷體" panose="03000509000000000000" pitchFamily="65" charset="-120"/>
              </a:rPr>
              <a:t>B.305-310</a:t>
            </a:r>
          </a:p>
        </p:txBody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>
          <a:xfrm>
            <a:off x="0" y="1341438"/>
            <a:ext cx="9144000" cy="4784725"/>
          </a:xfrm>
        </p:spPr>
        <p:txBody>
          <a:bodyPr/>
          <a:lstStyle/>
          <a:p>
            <a:r>
              <a:rPr lang="zh-TW" altLang="en-US" sz="2800" b="1" smtClean="0">
                <a:ea typeface="標楷體" panose="03000509000000000000" pitchFamily="65" charset="-120"/>
              </a:rPr>
              <a:t>選擇省電燈泡：費用雖高，但是省電、壽命久。</a:t>
            </a:r>
          </a:p>
          <a:p>
            <a:r>
              <a:rPr lang="zh-TW" altLang="en-US" sz="2800" b="1" smtClean="0">
                <a:ea typeface="標楷體" panose="03000509000000000000" pitchFamily="65" charset="-120"/>
              </a:rPr>
              <a:t>購買有節能標章的家電用品。</a:t>
            </a:r>
          </a:p>
          <a:p>
            <a:r>
              <a:rPr lang="zh-TW" altLang="en-US" sz="2800" b="1" smtClean="0">
                <a:ea typeface="標楷體" panose="03000509000000000000" pitchFamily="65" charset="-120"/>
              </a:rPr>
              <a:t>正確操作、維護家電：注意冰箱散熱、洗衣機的衣服量</a:t>
            </a:r>
          </a:p>
          <a:p>
            <a:r>
              <a:rPr lang="zh-TW" altLang="en-US" sz="2800" b="1" smtClean="0">
                <a:ea typeface="標楷體" panose="03000509000000000000" pitchFamily="65" charset="-120"/>
              </a:rPr>
              <a:t>有效率的使用冷暖空調系統：搭配電扇、溫度適當就好</a:t>
            </a:r>
          </a:p>
          <a:p>
            <a:r>
              <a:rPr lang="zh-TW" altLang="en-US" sz="2800" b="1" smtClean="0">
                <a:ea typeface="標楷體" panose="03000509000000000000" pitchFamily="65" charset="-120"/>
              </a:rPr>
              <a:t>節約使用熱水：不盆浴</a:t>
            </a:r>
          </a:p>
          <a:p>
            <a:r>
              <a:rPr lang="zh-TW" altLang="en-US" sz="2800" b="1" smtClean="0">
                <a:ea typeface="標楷體" panose="03000509000000000000" pitchFamily="65" charset="-120"/>
              </a:rPr>
              <a:t>減少待機時的耗電量</a:t>
            </a:r>
          </a:p>
          <a:p>
            <a:endParaRPr lang="zh-TW" altLang="en-US" sz="2800" smtClean="0"/>
          </a:p>
        </p:txBody>
      </p:sp>
      <p:pic>
        <p:nvPicPr>
          <p:cNvPr id="100356" name="Picture 4" descr="節能標章--經濟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429000"/>
            <a:ext cx="2897187" cy="33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323850" y="4824413"/>
            <a:ext cx="5472113" cy="19177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2400"/>
              <a:t>由電源、愛心雙手、生生不息的火苗，所組成的標誌，就是節能標章。產品貼上這個圖樣，代表能源效率比國家認證標準高</a:t>
            </a:r>
            <a:r>
              <a:rPr lang="en-US" altLang="zh-TW" sz="2400"/>
              <a:t>10-50%</a:t>
            </a:r>
            <a:r>
              <a:rPr lang="zh-TW" altLang="en-US" sz="2400"/>
              <a:t>，不但品質有保障，更省能省錢。圖片、文字：經濟部網站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uiExpand="1" build="p"/>
      <p:bldP spid="10035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zh-TW" sz="3600" b="1" smtClean="0">
                <a:ea typeface="標楷體" panose="03000509000000000000" pitchFamily="65" charset="-120"/>
              </a:rPr>
              <a:t>2.</a:t>
            </a:r>
            <a:r>
              <a:rPr lang="zh-TW" altLang="en-US" sz="3600" b="1" smtClean="0">
                <a:ea typeface="標楷體" panose="03000509000000000000" pitchFamily="65" charset="-120"/>
              </a:rPr>
              <a:t>我們可以～減少交通運輸的碳排放 </a:t>
            </a:r>
            <a:r>
              <a:rPr lang="en-US" altLang="zh-TW" sz="1400" b="1" smtClean="0">
                <a:ea typeface="標楷體" panose="03000509000000000000" pitchFamily="65" charset="-120"/>
              </a:rPr>
              <a:t>B.311-313</a:t>
            </a:r>
          </a:p>
        </p:txBody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smtClean="0">
                <a:ea typeface="標楷體" panose="03000509000000000000" pitchFamily="65" charset="-120"/>
              </a:rPr>
              <a:t>提醒爸媽：待車熄火的觀念</a:t>
            </a:r>
          </a:p>
          <a:p>
            <a:r>
              <a:rPr lang="zh-TW" altLang="en-US" b="1" smtClean="0">
                <a:ea typeface="標楷體" panose="03000509000000000000" pitchFamily="65" charset="-120"/>
              </a:rPr>
              <a:t>多走路、騎自行車</a:t>
            </a:r>
          </a:p>
          <a:p>
            <a:r>
              <a:rPr lang="zh-TW" altLang="en-US" b="1" smtClean="0">
                <a:ea typeface="標楷體" panose="03000509000000000000" pitchFamily="65" charset="-120"/>
              </a:rPr>
              <a:t>多搭乘大眾交通工具，少開車</a:t>
            </a:r>
          </a:p>
          <a:p>
            <a:r>
              <a:rPr lang="zh-TW" altLang="en-US" b="1" smtClean="0">
                <a:ea typeface="標楷體" panose="03000509000000000000" pitchFamily="65" charset="-120"/>
              </a:rPr>
              <a:t>建議爸媽換掉高耗油的老爺車</a:t>
            </a:r>
          </a:p>
          <a:p>
            <a:r>
              <a:rPr lang="zh-TW" altLang="en-US" b="1" smtClean="0">
                <a:ea typeface="標楷體" panose="03000509000000000000" pitchFamily="65" charset="-120"/>
              </a:rPr>
              <a:t>提醒爸媽淨空汽車的後車廂</a:t>
            </a:r>
          </a:p>
          <a:p>
            <a:endParaRPr lang="zh-TW" altLang="en-US" b="1" smtClean="0">
              <a:ea typeface="標楷體" panose="03000509000000000000" pitchFamily="65" charset="-120"/>
            </a:endParaRPr>
          </a:p>
        </p:txBody>
      </p:sp>
      <p:pic>
        <p:nvPicPr>
          <p:cNvPr id="101380" name="Picture 4" descr="走路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636838"/>
            <a:ext cx="1763712" cy="26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1" name="Picture 5" descr="走路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661025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走路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73405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7" descr="走路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73405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4" name="Picture 8" descr="走路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3405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走路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805488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6" name="Picture 10" descr="走路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73405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7" name="Picture 11" descr="走路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73405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/>
          </p:cNvSpPr>
          <p:nvPr>
            <p:ph type="title"/>
          </p:nvPr>
        </p:nvSpPr>
        <p:spPr>
          <a:xfrm>
            <a:off x="179388" y="274638"/>
            <a:ext cx="8964612" cy="1143000"/>
          </a:xfrm>
        </p:spPr>
        <p:txBody>
          <a:bodyPr/>
          <a:lstStyle/>
          <a:p>
            <a:r>
              <a:rPr lang="en-US" altLang="zh-TW" sz="4000" b="1" smtClean="0">
                <a:ea typeface="標楷體" panose="03000509000000000000" pitchFamily="65" charset="-120"/>
              </a:rPr>
              <a:t>3.</a:t>
            </a:r>
            <a:r>
              <a:rPr lang="zh-TW" altLang="en-US" sz="4000" b="1" smtClean="0">
                <a:ea typeface="標楷體" panose="03000509000000000000" pitchFamily="65" charset="-120"/>
              </a:rPr>
              <a:t>我們可以～減少消費，節約能源</a:t>
            </a:r>
            <a:r>
              <a:rPr lang="zh-TW" altLang="en-US" smtClean="0"/>
              <a:t> </a:t>
            </a:r>
            <a:r>
              <a:rPr lang="en-US" altLang="zh-TW" sz="1600" b="1" smtClean="0"/>
              <a:t>B.314-318</a:t>
            </a:r>
          </a:p>
        </p:txBody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62950" cy="5068888"/>
          </a:xfrm>
        </p:spPr>
        <p:txBody>
          <a:bodyPr/>
          <a:lstStyle/>
          <a:p>
            <a:r>
              <a:rPr lang="zh-TW" altLang="en-US" sz="2800" b="1" smtClean="0">
                <a:ea typeface="標楷體" panose="03000509000000000000" pitchFamily="65" charset="-120"/>
              </a:rPr>
              <a:t>減少消費：二手貨也很好用</a:t>
            </a:r>
          </a:p>
          <a:p>
            <a:r>
              <a:rPr lang="zh-TW" altLang="en-US" sz="2800" b="1" smtClean="0">
                <a:ea typeface="標楷體" panose="03000509000000000000" pitchFamily="65" charset="-120"/>
              </a:rPr>
              <a:t>選擇持久耐用的產品</a:t>
            </a:r>
          </a:p>
          <a:p>
            <a:r>
              <a:rPr lang="zh-TW" altLang="en-US" sz="2800" b="1" smtClean="0">
                <a:ea typeface="標楷體" panose="03000509000000000000" pitchFamily="65" charset="-120"/>
              </a:rPr>
              <a:t>購買前便做到垃圾減量：拒買過度包裝商品</a:t>
            </a:r>
          </a:p>
          <a:p>
            <a:r>
              <a:rPr lang="zh-TW" altLang="en-US" sz="2800" b="1" smtClean="0">
                <a:ea typeface="標楷體" panose="03000509000000000000" pitchFamily="65" charset="-120"/>
              </a:rPr>
              <a:t>資源回收</a:t>
            </a:r>
          </a:p>
          <a:p>
            <a:r>
              <a:rPr lang="zh-TW" altLang="en-US" sz="2800" b="1" smtClean="0">
                <a:ea typeface="標楷體" panose="03000509000000000000" pitchFamily="65" charset="-120"/>
              </a:rPr>
              <a:t>珍惜紙張：美國光是每星期的報紙，就要砍掉</a:t>
            </a:r>
            <a:r>
              <a:rPr lang="en-US" altLang="zh-TW" sz="2800" b="1" smtClean="0">
                <a:ea typeface="標楷體" panose="03000509000000000000" pitchFamily="65" charset="-120"/>
              </a:rPr>
              <a:t>50</a:t>
            </a:r>
            <a:r>
              <a:rPr lang="zh-TW" altLang="en-US" sz="2800" b="1" smtClean="0">
                <a:ea typeface="標楷體" panose="03000509000000000000" pitchFamily="65" charset="-120"/>
              </a:rPr>
              <a:t>萬棵樹！光是製作購物用的紙袋，每年就得砍掉</a:t>
            </a:r>
            <a:r>
              <a:rPr lang="en-US" altLang="zh-TW" sz="2800" b="1" smtClean="0">
                <a:ea typeface="標楷體" panose="03000509000000000000" pitchFamily="65" charset="-120"/>
              </a:rPr>
              <a:t>1500</a:t>
            </a:r>
            <a:r>
              <a:rPr lang="zh-TW" altLang="en-US" sz="2800" b="1" smtClean="0">
                <a:ea typeface="標楷體" panose="03000509000000000000" pitchFamily="65" charset="-120"/>
              </a:rPr>
              <a:t>萬棵樹！</a:t>
            </a:r>
            <a:r>
              <a:rPr lang="zh-TW" altLang="en-US" sz="2800" b="1" smtClean="0">
                <a:ea typeface="標楷體" panose="03000509000000000000" pitchFamily="65" charset="-120"/>
                <a:sym typeface="Wingdings 3" panose="05040102010807070707" pitchFamily="18" charset="2"/>
              </a:rPr>
              <a:t>使用電子帳單是很環保的做法唷！</a:t>
            </a:r>
          </a:p>
          <a:p>
            <a:r>
              <a:rPr lang="zh-TW" altLang="en-US" sz="2800" b="1" smtClean="0">
                <a:ea typeface="標楷體" panose="03000509000000000000" pitchFamily="65" charset="-120"/>
              </a:rPr>
              <a:t>自己帶水壺、購物袋</a:t>
            </a:r>
          </a:p>
          <a:p>
            <a:r>
              <a:rPr lang="zh-TW" altLang="en-US" sz="2800" b="1" smtClean="0">
                <a:ea typeface="標楷體" panose="03000509000000000000" pitchFamily="65" charset="-120"/>
              </a:rPr>
              <a:t>減少飲食中的肉製品：畜牧業較為耗能！</a:t>
            </a:r>
          </a:p>
          <a:p>
            <a:r>
              <a:rPr lang="zh-TW" altLang="en-US" sz="2800" b="1" smtClean="0">
                <a:ea typeface="標楷體" panose="03000509000000000000" pitchFamily="65" charset="-120"/>
              </a:rPr>
              <a:t>購買當地自產的商品：減少運輸的耗能</a:t>
            </a:r>
            <a:endParaRPr lang="zh-TW" altLang="en-US" sz="2800" b="1" smtClean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6985000" y="6021388"/>
            <a:ext cx="1979613" cy="5191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solidFill>
                  <a:srgbClr val="FF0000"/>
                </a:solidFill>
                <a:sym typeface="Wingdings 3" panose="05040102010807070707" pitchFamily="18" charset="2"/>
              </a:rPr>
              <a:t></a:t>
            </a:r>
            <a:r>
              <a:rPr kumimoji="0" lang="zh-TW" altLang="en-US" sz="2800">
                <a:solidFill>
                  <a:srgbClr val="FF0000"/>
                </a:solidFill>
              </a:rPr>
              <a:t>食物里程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369888" y="1700213"/>
            <a:ext cx="8497887" cy="23987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瓶裝水雖然方便，但是不環保！因為                </a:t>
            </a:r>
            <a:r>
              <a:rPr lang="en-US" altLang="zh-TW" sz="1400"/>
              <a:t>F.53</a:t>
            </a:r>
          </a:p>
          <a:p>
            <a:pPr>
              <a:spcBef>
                <a:spcPct val="10000"/>
              </a:spcBef>
            </a:pPr>
            <a:r>
              <a:rPr lang="en-US" altLang="zh-TW" sz="2800"/>
              <a:t>1.</a:t>
            </a:r>
            <a:r>
              <a:rPr lang="zh-TW" altLang="en-US" sz="2800"/>
              <a:t>許多瓶身是無法回收的</a:t>
            </a:r>
          </a:p>
          <a:p>
            <a:pPr>
              <a:spcBef>
                <a:spcPct val="10000"/>
              </a:spcBef>
            </a:pPr>
            <a:r>
              <a:rPr lang="en-US" altLang="zh-TW" sz="2800"/>
              <a:t>2.</a:t>
            </a:r>
            <a:r>
              <a:rPr lang="zh-TW" altLang="en-US" sz="2800"/>
              <a:t>礦泉水賣價太貴！ </a:t>
            </a:r>
            <a:r>
              <a:rPr lang="zh-TW" altLang="en-US" sz="2800">
                <a:sym typeface="Wingdings 3" panose="05040102010807070707" pitchFamily="18" charset="2"/>
              </a:rPr>
              <a:t></a:t>
            </a:r>
            <a:r>
              <a:rPr lang="zh-TW" altLang="en-US" sz="2800">
                <a:solidFill>
                  <a:srgbClr val="FF0000"/>
                </a:solidFill>
              </a:rPr>
              <a:t>比汽油還貴！</a:t>
            </a:r>
          </a:p>
          <a:p>
            <a:pPr>
              <a:spcBef>
                <a:spcPct val="10000"/>
              </a:spcBef>
            </a:pPr>
            <a:r>
              <a:rPr lang="en-US" altLang="zh-TW" sz="2800"/>
              <a:t>2.</a:t>
            </a:r>
            <a:r>
              <a:rPr lang="zh-TW" altLang="en-US" sz="2800"/>
              <a:t>生產過程耗水，每生產一瓶就浪費了</a:t>
            </a:r>
            <a:r>
              <a:rPr lang="en-US" altLang="zh-TW" sz="2800"/>
              <a:t>17.5</a:t>
            </a:r>
            <a:r>
              <a:rPr lang="zh-TW" altLang="en-US" sz="2800"/>
              <a:t>瓶礦泉水</a:t>
            </a:r>
          </a:p>
          <a:p>
            <a:pPr>
              <a:spcBef>
                <a:spcPct val="10000"/>
              </a:spcBef>
            </a:pPr>
            <a:r>
              <a:rPr lang="en-US" altLang="zh-TW" sz="2800"/>
              <a:t>3.</a:t>
            </a:r>
            <a:r>
              <a:rPr lang="zh-TW" altLang="en-US" sz="2800"/>
              <a:t>製造塑膠瓶子需消耗大量原油，更污染環境</a:t>
            </a:r>
          </a:p>
        </p:txBody>
      </p:sp>
      <p:pic>
        <p:nvPicPr>
          <p:cNvPr id="102407" name="Picture 7" descr="Image 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49725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uiExpand="1" build="p"/>
      <p:bldP spid="102404" grpId="0" animBg="1"/>
      <p:bldP spid="102405" grpId="0" animBg="1"/>
      <p:bldP spid="102405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250825" y="3362325"/>
            <a:ext cx="8570913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600"/>
              <a:t>為了提供一個</a:t>
            </a:r>
            <a:r>
              <a:rPr lang="en-US" altLang="zh-TW" sz="2600"/>
              <a:t>225</a:t>
            </a:r>
            <a:r>
              <a:rPr lang="zh-TW" altLang="en-US" sz="2600"/>
              <a:t>公克的漢堡肉，從一隻牛的出生、成長、宰殺、運輸、被販售，到成為食物。其過程所釋放的溫室氣體，相當於一輛</a:t>
            </a:r>
            <a:r>
              <a:rPr lang="en-US" altLang="zh-TW" sz="2600"/>
              <a:t>1360</a:t>
            </a:r>
            <a:r>
              <a:rPr lang="zh-TW" altLang="en-US" sz="2600"/>
              <a:t>公斤的小轎車，行駛</a:t>
            </a:r>
            <a:r>
              <a:rPr lang="en-US" altLang="zh-TW" sz="2600"/>
              <a:t>16</a:t>
            </a:r>
            <a:r>
              <a:rPr lang="zh-TW" altLang="en-US" sz="2600"/>
              <a:t>公里所產生的溫室氣體！</a:t>
            </a:r>
            <a:endParaRPr lang="en-US" altLang="zh-TW" sz="2600"/>
          </a:p>
          <a:p>
            <a:pPr>
              <a:spcBef>
                <a:spcPct val="50000"/>
              </a:spcBef>
            </a:pPr>
            <a:r>
              <a:rPr lang="zh-TW" altLang="en-US" sz="2600"/>
              <a:t>根據</a:t>
            </a:r>
            <a:r>
              <a:rPr lang="en-US" altLang="zh-TW" sz="2600"/>
              <a:t>2010</a:t>
            </a:r>
            <a:r>
              <a:rPr lang="zh-TW" altLang="en-US" sz="2600"/>
              <a:t>的統計，世界上有</a:t>
            </a:r>
            <a:r>
              <a:rPr lang="en-US" altLang="zh-TW" sz="2600"/>
              <a:t>68</a:t>
            </a:r>
            <a:r>
              <a:rPr lang="zh-TW" altLang="en-US" sz="2600"/>
              <a:t>億人口、</a:t>
            </a:r>
            <a:r>
              <a:rPr lang="en-US" altLang="zh-TW" sz="2600"/>
              <a:t>10</a:t>
            </a:r>
            <a:r>
              <a:rPr lang="zh-TW" altLang="en-US" sz="2600"/>
              <a:t>億頭豬、</a:t>
            </a:r>
            <a:r>
              <a:rPr lang="en-US" altLang="zh-TW" sz="2600"/>
              <a:t>13</a:t>
            </a:r>
            <a:r>
              <a:rPr lang="zh-TW" altLang="en-US" sz="2600"/>
              <a:t>億頭牛、</a:t>
            </a:r>
            <a:r>
              <a:rPr lang="en-US" altLang="zh-TW" sz="2600"/>
              <a:t>18</a:t>
            </a:r>
            <a:r>
              <a:rPr lang="zh-TW" altLang="en-US" sz="2600"/>
              <a:t>億頭羊與</a:t>
            </a:r>
            <a:r>
              <a:rPr lang="en-US" altLang="zh-TW" sz="2600"/>
              <a:t>154</a:t>
            </a:r>
            <a:r>
              <a:rPr lang="zh-TW" altLang="en-US" sz="2600"/>
              <a:t>億隻雞！全世界近</a:t>
            </a:r>
            <a:r>
              <a:rPr lang="en-US" altLang="zh-TW" sz="2600"/>
              <a:t>1/3</a:t>
            </a:r>
            <a:r>
              <a:rPr lang="zh-TW" altLang="en-US" sz="2600"/>
              <a:t>的穀類糧食被當成飼料，餵養這些牲畜（每生產</a:t>
            </a:r>
            <a:r>
              <a:rPr lang="en-US" altLang="zh-TW" sz="2600"/>
              <a:t>1</a:t>
            </a:r>
            <a:r>
              <a:rPr lang="zh-TW" altLang="en-US" sz="2600"/>
              <a:t>公斤的肉，就需要投入</a:t>
            </a:r>
            <a:r>
              <a:rPr lang="en-US" altLang="zh-TW" sz="2600"/>
              <a:t>6</a:t>
            </a:r>
            <a:r>
              <a:rPr lang="zh-TW" altLang="en-US" sz="2600"/>
              <a:t>公斤的農產品飼料）</a:t>
            </a:r>
            <a:r>
              <a:rPr lang="zh-TW" altLang="en-US" sz="2800"/>
              <a:t>。 </a:t>
            </a:r>
            <a:r>
              <a:rPr lang="en-US" altLang="zh-TW" sz="1400"/>
              <a:t>F.30</a:t>
            </a:r>
            <a:r>
              <a:rPr lang="zh-TW" altLang="en-US" sz="1400"/>
              <a:t>、</a:t>
            </a:r>
            <a:r>
              <a:rPr lang="en-US" altLang="zh-TW" sz="1400"/>
              <a:t>34</a:t>
            </a:r>
          </a:p>
        </p:txBody>
      </p:sp>
      <p:pic>
        <p:nvPicPr>
          <p:cNvPr id="128005" name="Picture 5" descr="800px-NCI_Visuals_Food_Hamburger--維基百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r="8444" b="12599"/>
          <a:stretch>
            <a:fillRect/>
          </a:stretch>
        </p:blipFill>
        <p:spPr bwMode="auto">
          <a:xfrm>
            <a:off x="268288" y="115888"/>
            <a:ext cx="4826000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5148263" y="333375"/>
            <a:ext cx="381635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少吃肉確實可以減緩全球暖化的問題。另外，科學家統計，一頭一歲的牛，一天可產生</a:t>
            </a:r>
            <a:r>
              <a:rPr lang="en-US" altLang="zh-TW" sz="2800"/>
              <a:t>245</a:t>
            </a:r>
            <a:r>
              <a:rPr lang="zh-TW" altLang="en-US" sz="2800"/>
              <a:t>公升的甲烷！可怕吧！</a:t>
            </a: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2916238" y="2887663"/>
            <a:ext cx="1871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>
                <a:solidFill>
                  <a:schemeClr val="bg1"/>
                </a:solidFill>
              </a:rPr>
              <a:t>圖：維基百科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3" name="Picture 7" descr="138_1108008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/>
          <a:stretch>
            <a:fillRect/>
          </a:stretch>
        </p:blipFill>
        <p:spPr bwMode="auto">
          <a:xfrm>
            <a:off x="0" y="0"/>
            <a:ext cx="4548188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4643438" y="333375"/>
            <a:ext cx="4427537" cy="638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2800"/>
              <a:t>過去荷蘭人曾經自豪「上帝造人，荷蘭人造陸」。其著名的三角洲工程在出海口和河流上游處分別築起二條大壩，以防海水倒灌與排洪。但</a:t>
            </a:r>
            <a:r>
              <a:rPr lang="en-US" altLang="zh-TW" sz="2800"/>
              <a:t>1993</a:t>
            </a:r>
            <a:r>
              <a:rPr lang="zh-TW" altLang="en-US" sz="2800"/>
              <a:t>、</a:t>
            </a:r>
            <a:r>
              <a:rPr lang="en-US" altLang="zh-TW" sz="2800"/>
              <a:t>1995</a:t>
            </a:r>
            <a:r>
              <a:rPr lang="zh-TW" altLang="en-US" sz="2800"/>
              <a:t>兩次萊茵河洪水讓他們覺悟。荷蘭人放棄「人定勝天」的舊思維，改而追求「與自然共處」之道。他們接受海平面上升的事實，決定興造漂浮住宅</a:t>
            </a:r>
            <a:r>
              <a:rPr lang="en-US" altLang="zh-TW" sz="2800">
                <a:latin typeface="標楷體" panose="03000509000000000000" pitchFamily="65" charset="-120"/>
              </a:rPr>
              <a:t>—</a:t>
            </a:r>
            <a:r>
              <a:rPr lang="zh-TW" altLang="en-US" sz="2800"/>
              <a:t>水上房屋，以應付全球暖化的危機。</a:t>
            </a:r>
          </a:p>
          <a:p>
            <a:pPr algn="r">
              <a:spcBef>
                <a:spcPct val="50000"/>
              </a:spcBef>
            </a:pPr>
            <a:r>
              <a:rPr lang="en-US" altLang="zh-TW" sz="1400"/>
              <a:t>D.22</a:t>
            </a: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0" y="3213100"/>
            <a:ext cx="450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/>
              <a:t>圖：</a:t>
            </a:r>
            <a:r>
              <a:rPr lang="en-US" altLang="zh-TW"/>
              <a:t>Philippe Clement / Nature Picture Library / Universal Images Group</a:t>
            </a:r>
            <a:endParaRPr lang="zh-TW" altLang="en-US"/>
          </a:p>
        </p:txBody>
      </p:sp>
      <p:pic>
        <p:nvPicPr>
          <p:cNvPr id="111620" name="Picture 4" descr="118_844975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3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0" y="6477000"/>
            <a:ext cx="4643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>
                <a:solidFill>
                  <a:schemeClr val="bg1"/>
                </a:solidFill>
              </a:rPr>
              <a:t>圖：</a:t>
            </a:r>
            <a:r>
              <a:rPr lang="en-US" altLang="zh-TW" sz="1600">
                <a:solidFill>
                  <a:schemeClr val="bg1"/>
                </a:solidFill>
              </a:rPr>
              <a:t>Dorling Kindersley / Universal Images Group</a:t>
            </a:r>
            <a:endParaRPr lang="zh-TW" altLang="en-US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137_3150402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2" name="Rectangle 2"/>
          <p:cNvSpPr>
            <a:spLocks noGrp="1"/>
          </p:cNvSpPr>
          <p:nvPr>
            <p:ph type="title"/>
          </p:nvPr>
        </p:nvSpPr>
        <p:spPr>
          <a:xfrm>
            <a:off x="1908175" y="2924175"/>
            <a:ext cx="5616575" cy="1008063"/>
          </a:xfrm>
        </p:spPr>
        <p:txBody>
          <a:bodyPr/>
          <a:lstStyle/>
          <a:p>
            <a:r>
              <a:rPr lang="en-US" altLang="zh-TW" sz="8800" b="1" smtClean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END</a:t>
            </a:r>
          </a:p>
        </p:txBody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>
          <a:xfrm>
            <a:off x="468313" y="5734050"/>
            <a:ext cx="8351837" cy="1123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2400" b="1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備註說明：本簡報檔中的「</a:t>
            </a:r>
            <a:r>
              <a:rPr lang="en-US" altLang="zh-TW" sz="2400" b="1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A.12</a:t>
            </a:r>
            <a:r>
              <a:rPr lang="zh-TW" altLang="en-US" sz="2400" b="1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」、「</a:t>
            </a:r>
            <a:r>
              <a:rPr lang="en-US" altLang="zh-TW" sz="2400" b="1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B.20</a:t>
            </a:r>
            <a:r>
              <a:rPr lang="zh-TW" altLang="en-US" sz="2400" b="1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」等標注乃是代表引用資料的來源出處。例如：「</a:t>
            </a:r>
            <a:r>
              <a:rPr lang="en-US" altLang="zh-TW" sz="2400" b="1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A.20-21</a:t>
            </a:r>
            <a:r>
              <a:rPr lang="zh-TW" altLang="en-US" sz="2400" b="1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」意指編號為</a:t>
            </a:r>
            <a:r>
              <a:rPr lang="en-US" altLang="zh-TW" sz="2400" b="1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</a:t>
            </a:r>
            <a:r>
              <a:rPr lang="zh-TW" altLang="en-US" sz="2400" b="1" smtClean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的參考書目（列在本檔案第一頁）之頁碼。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309_2916003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8785225" cy="590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79388" y="5911850"/>
            <a:ext cx="87852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/>
              <a:t>這是位在夏威夷莫納羅雅山觀測站所測量到的二氧化碳濃度變化。</a:t>
            </a:r>
            <a:r>
              <a:rPr lang="zh-TW" altLang="en-US"/>
              <a:t>圖片：</a:t>
            </a:r>
            <a:r>
              <a:rPr lang="en-US" altLang="zh-TW"/>
              <a:t>Encyclopaedia Britannica / Universal Images Group</a:t>
            </a:r>
            <a:endParaRPr lang="zh-TW" altLang="en-US"/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4427538" y="3789363"/>
            <a:ext cx="4537075" cy="1584325"/>
          </a:xfrm>
          <a:prstGeom prst="wedgeRoundRectCallout">
            <a:avLst>
              <a:gd name="adj1" fmla="val -72639"/>
              <a:gd name="adj2" fmla="val -116032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zh-TW" altLang="en-US" sz="2400"/>
              <a:t>曲線會規律性的波動是因為：北半球陸域面積大，植物較多，春夏季時，茂盛的葉子可以吸收較多二氧化碳之故。</a:t>
            </a:r>
            <a:endParaRPr lang="en-US" altLang="zh-TW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3416</TotalTime>
  <Words>7138</Words>
  <Application>Microsoft Office PowerPoint</Application>
  <PresentationFormat>如螢幕大小 (4:3)</PresentationFormat>
  <Paragraphs>412</Paragraphs>
  <Slides>89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89</vt:i4>
      </vt:variant>
    </vt:vector>
  </HeadingPairs>
  <TitlesOfParts>
    <vt:vector size="101" baseType="lpstr">
      <vt:lpstr>Calibri</vt:lpstr>
      <vt:lpstr>新細明體</vt:lpstr>
      <vt:lpstr>Arial</vt:lpstr>
      <vt:lpstr>Times New Roman</vt:lpstr>
      <vt:lpstr>標楷體</vt:lpstr>
      <vt:lpstr>Wingdings</vt:lpstr>
      <vt:lpstr>Wingdings 2</vt:lpstr>
      <vt:lpstr>Wingdings 3</vt:lpstr>
      <vt:lpstr>微軟正黑體</vt:lpstr>
      <vt:lpstr>New Gulim</vt:lpstr>
      <vt:lpstr>Office 佈景主題</vt:lpstr>
      <vt:lpstr>點陣圖影像</vt:lpstr>
      <vt:lpstr>改變世界的6℃</vt:lpstr>
      <vt:lpstr>PowerPoint 簡報</vt:lpstr>
      <vt:lpstr>PowerPoint 簡報</vt:lpstr>
      <vt:lpstr>溫室效應的概念  B.26-27</vt:lpstr>
      <vt:lpstr>PowerPoint 簡報</vt:lpstr>
      <vt:lpstr>全球平均溫度的意義</vt:lpstr>
      <vt:lpstr>地球正在改變</vt:lpstr>
      <vt:lpstr>PowerPoint 簡報</vt:lpstr>
      <vt:lpstr>PowerPoint 簡報</vt:lpstr>
      <vt:lpstr>PowerPoint 簡報</vt:lpstr>
      <vt:lpstr>PowerPoint 簡報</vt:lpstr>
      <vt:lpstr>PowerPoint 簡報</vt:lpstr>
      <vt:lpstr>溫度上升 1℃</vt:lpstr>
      <vt:lpstr>北極地區冰層融化  A.48-54</vt:lpstr>
      <vt:lpstr>環礁島國的命運 A.75-76</vt:lpstr>
      <vt:lpstr>PowerPoint 簡報</vt:lpstr>
      <vt:lpstr>PowerPoint 簡報</vt:lpstr>
      <vt:lpstr>PowerPoint 簡報</vt:lpstr>
      <vt:lpstr>蚊子北伐，熱帶疾病傳播  C.108、114</vt:lpstr>
      <vt:lpstr>生物多樣性陷入危機 A.61-65</vt:lpstr>
      <vt:lpstr>PowerPoint 簡報</vt:lpstr>
      <vt:lpstr>PowerPoint 簡報</vt:lpstr>
      <vt:lpstr>暖化促成強烈颱風 A.69-74</vt:lpstr>
      <vt:lpstr>PowerPoint 簡報</vt:lpstr>
      <vt:lpstr>PowerPoint 簡報</vt:lpstr>
      <vt:lpstr>PowerPoint 簡報</vt:lpstr>
      <vt:lpstr>PowerPoint 簡報</vt:lpstr>
      <vt:lpstr>溫度上升  2℃</vt:lpstr>
      <vt:lpstr>海洋酸化 A.86-90</vt:lpstr>
      <vt:lpstr>熱浪侵襲  A.90-95</vt:lpstr>
      <vt:lpstr>冰雪融化</vt:lpstr>
      <vt:lpstr>PowerPoint 簡報</vt:lpstr>
      <vt:lpstr>PowerPoint 簡報</vt:lpstr>
      <vt:lpstr>PowerPoint 簡報</vt:lpstr>
      <vt:lpstr>PowerPoint 簡報</vt:lpstr>
      <vt:lpstr>知識家～北極熊小檔案 E.28-29</vt:lpstr>
      <vt:lpstr>PowerPoint 簡報</vt:lpstr>
      <vt:lpstr>PowerPoint 簡報</vt:lpstr>
      <vt:lpstr>知識家～南極磷蝦小檔案 E.34-35</vt:lpstr>
      <vt:lpstr>溫度上升  3℃</vt:lpstr>
      <vt:lpstr>聖嬰現象加劇-1   A.157-158</vt:lpstr>
      <vt:lpstr>聖嬰現象加劇-2  A.159-160</vt:lpstr>
      <vt:lpstr>亞馬孫河盆地死期將至 A.160-164</vt:lpstr>
      <vt:lpstr>PowerPoint 簡報</vt:lpstr>
      <vt:lpstr>PowerPoint 簡報</vt:lpstr>
      <vt:lpstr>PowerPoint 簡報</vt:lpstr>
      <vt:lpstr>PowerPoint 簡報</vt:lpstr>
      <vt:lpstr>PowerPoint 簡報</vt:lpstr>
      <vt:lpstr>澳洲祝融之災  A.168-169</vt:lpstr>
      <vt:lpstr>PowerPoint 簡報</vt:lpstr>
      <vt:lpstr>全球新困境  A.172-200</vt:lpstr>
      <vt:lpstr>溫度上升  4℃</vt:lpstr>
      <vt:lpstr>海平面持續上升 A.218-226</vt:lpstr>
      <vt:lpstr>PowerPoint 簡報</vt:lpstr>
      <vt:lpstr>PowerPoint 簡報</vt:lpstr>
      <vt:lpstr>PowerPoint 簡報</vt:lpstr>
      <vt:lpstr>PowerPoint 簡報</vt:lpstr>
      <vt:lpstr>糧食不足  A.226-230</vt:lpstr>
      <vt:lpstr>糧食危機的分析  F.34-35</vt:lpstr>
      <vt:lpstr>歐洲氣候巨變  A.233-242</vt:lpstr>
      <vt:lpstr>PowerPoint 簡報</vt:lpstr>
      <vt:lpstr>北極——定時炸彈  A.243-247</vt:lpstr>
      <vt:lpstr>PowerPoint 簡報</vt:lpstr>
      <vt:lpstr>PowerPoint 簡報</vt:lpstr>
      <vt:lpstr>溫度上升  5℃</vt:lpstr>
      <vt:lpstr>陌生的地球  A.254-258</vt:lpstr>
      <vt:lpstr>PowerPoint 簡報</vt:lpstr>
      <vt:lpstr>古/始新世極熱事件PETM  A.259-269</vt:lpstr>
      <vt:lpstr>PowerPoint 簡報</vt:lpstr>
      <vt:lpstr>PowerPoint 簡報</vt:lpstr>
      <vt:lpstr>恐怖的世界   A.270-276</vt:lpstr>
      <vt:lpstr>溫度上升  6℃</vt:lpstr>
      <vt:lpstr>白堊紀與二疊紀之惡夢再現？  A.291-300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地球的命運～ ± 2℃</vt:lpstr>
      <vt:lpstr>接下來的內容 請同學們想一想，我們可以怎麼做？ 請同學試著舉出生活中的應用方式？</vt:lpstr>
      <vt:lpstr>1.我們可以～節省家用能源 B.305-310</vt:lpstr>
      <vt:lpstr>2.我們可以～減少交通運輸的碳排放 B.311-313</vt:lpstr>
      <vt:lpstr>3.我們可以～減少消費，節約能源 B.314-318</vt:lpstr>
      <vt:lpstr>PowerPoint 簡報</vt:lpstr>
      <vt:lpstr>PowerPoint 簡報</vt:lpstr>
      <vt:lpstr>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雪梨歌劇院</dc:title>
  <dc:creator>Josh</dc:creator>
  <cp:lastModifiedBy>panda</cp:lastModifiedBy>
  <cp:revision>187</cp:revision>
  <dcterms:created xsi:type="dcterms:W3CDTF">2011-03-16T12:45:38Z</dcterms:created>
  <dcterms:modified xsi:type="dcterms:W3CDTF">2016-07-12T08:12:40Z</dcterms:modified>
</cp:coreProperties>
</file>