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50261E5-B7A8-407C-8EC1-76B17CEB3BFC}" type="datetime1">
              <a:rPr lang="zh-TW" altLang="en-US" smtClean="0"/>
              <a:t>2020/10/7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50AEE62-6B03-446E-B028-1F2C67AA2CBE}" type="datetime1">
              <a:rPr lang="zh-TW" altLang="en-US" smtClean="0"/>
              <a:t>2020/10/7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/>
              <a:t>按一下以編輯母片文字樣式</a:t>
            </a:r>
            <a:endParaRPr lang="en-US"/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E8D126-38DE-467F-A065-2775F6C58740}" type="datetime1">
              <a:rPr lang="zh-TW" altLang="en-US" smtClean="0"/>
              <a:t>2020/10/7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3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2111-2BF8-49E3-AA06-55BC47AB46EA}" type="datetime1">
              <a:rPr lang="zh-TW" altLang="en-US" smtClean="0"/>
              <a:pPr/>
              <a:t>2020/10/7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61934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2111-2BF8-49E3-AA06-55BC47AB46EA}" type="datetime1">
              <a:rPr lang="zh-TW" altLang="en-US" smtClean="0"/>
              <a:pPr/>
              <a:t>2020/10/7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5150549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2111-2BF8-49E3-AA06-55BC47AB46EA}" type="datetime1">
              <a:rPr lang="zh-TW" altLang="en-US" smtClean="0"/>
              <a:pPr/>
              <a:t>2020/10/7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0310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2111-2BF8-49E3-AA06-55BC47AB46EA}" type="datetime1">
              <a:rPr lang="zh-TW" altLang="en-US" smtClean="0"/>
              <a:pPr/>
              <a:t>2020/10/7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9385022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2111-2BF8-49E3-AA06-55BC47AB46EA}" type="datetime1">
              <a:rPr lang="zh-TW" altLang="en-US" smtClean="0"/>
              <a:pPr/>
              <a:t>2020/10/7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51284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AD90E0D-C35F-4A14-A7E8-7670CE6639F2}" type="datetime1">
              <a:rPr lang="zh-TW" altLang="en-US" smtClean="0"/>
              <a:t>2020/10/7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87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E02858-A2D1-43A3-9BDC-80D1F48AA51B}" type="datetime1">
              <a:rPr lang="zh-TW" altLang="en-US" smtClean="0"/>
              <a:t>2020/10/7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4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8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5B7815-05FA-48A0-B9F7-1E04C4F2927A}" type="datetime1">
              <a:rPr lang="zh-TW" altLang="en-US" smtClean="0"/>
              <a:t>2020/10/7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9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FBF2AB9-D521-429F-BA9E-A2DD356AF2DF}" type="datetime1">
              <a:rPr lang="zh-TW" altLang="en-US" smtClean="0"/>
              <a:t>2020/10/7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6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2111-2BF8-49E3-AA06-55BC47AB46EA}" type="datetime1">
              <a:rPr lang="zh-TW" altLang="en-US" smtClean="0"/>
              <a:pPr/>
              <a:t>2020/10/7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53580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166BAE-2749-48CF-A2DD-C010F9F8CC67}" type="datetime1">
              <a:rPr lang="zh-TW" altLang="en-US" smtClean="0"/>
              <a:t>2020/10/7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7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EB3E87-0960-43A6-B33B-AB6B15A82628}" type="datetime1">
              <a:rPr lang="zh-TW" altLang="en-US" smtClean="0"/>
              <a:t>2020/10/7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2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A92F8F0-693D-4EF4-BEF5-7FD95F4C1D80}" type="datetime1">
              <a:rPr lang="zh-TW" altLang="en-US" smtClean="0"/>
              <a:t>2020/10/7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4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2111-2BF8-49E3-AA06-55BC47AB46EA}" type="datetime1">
              <a:rPr lang="zh-TW" altLang="en-US" smtClean="0"/>
              <a:pPr/>
              <a:t>2020/10/7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53081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2111-2BF8-49E3-AA06-55BC47AB46EA}" type="datetime1">
              <a:rPr lang="zh-TW" altLang="en-US" smtClean="0"/>
              <a:pPr/>
              <a:t>2020/10/7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30840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72111-2BF8-49E3-AA06-55BC47AB46EA}" type="datetime1">
              <a:rPr lang="zh-TW" altLang="en-US" smtClean="0"/>
              <a:pPr/>
              <a:t>2020/10/7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32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FFFF0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含有建築物、坐下、板凳、側面的圖片&#10;&#10;自動產生的描述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4461" r="1" b="26563"/>
          <a:stretch/>
        </p:blipFill>
        <p:spPr>
          <a:xfrm>
            <a:off x="5053263" y="-1"/>
            <a:ext cx="7135561" cy="6858001"/>
          </a:xfrm>
          <a:custGeom>
            <a:avLst/>
            <a:gdLst/>
            <a:ahLst/>
            <a:cxnLst/>
            <a:rect l="l" t="t" r="r" b="b"/>
            <a:pathLst>
              <a:path w="7135561" h="6858001">
                <a:moveTo>
                  <a:pt x="450267" y="0"/>
                </a:moveTo>
                <a:lnTo>
                  <a:pt x="7135561" y="0"/>
                </a:lnTo>
                <a:lnTo>
                  <a:pt x="7135561" y="6858001"/>
                </a:lnTo>
                <a:lnTo>
                  <a:pt x="98089" y="6858001"/>
                </a:lnTo>
                <a:lnTo>
                  <a:pt x="1873508" y="4521201"/>
                </a:lnTo>
                <a:close/>
                <a:moveTo>
                  <a:pt x="0" y="0"/>
                </a:moveTo>
                <a:lnTo>
                  <a:pt x="450267" y="0"/>
                </a:lnTo>
                <a:lnTo>
                  <a:pt x="0" y="482"/>
                </a:lnTo>
                <a:close/>
              </a:path>
            </a:pathLst>
          </a:cu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6" y="1678666"/>
            <a:ext cx="5123515" cy="2369093"/>
          </a:xfrm>
        </p:spPr>
        <p:txBody>
          <a:bodyPr rtlCol="0">
            <a:normAutofit fontScale="90000"/>
          </a:bodyPr>
          <a:lstStyle/>
          <a:p>
            <a:r>
              <a:rPr lang="zh-TW" altLang="en-US" sz="16600" b="1" dirty="0"/>
              <a:t>貨幣</a:t>
            </a:r>
            <a:endParaRPr lang="zh-tw" sz="16600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5113217" cy="1096901"/>
          </a:xfrm>
        </p:spPr>
        <p:txBody>
          <a:bodyPr rtlCol="0">
            <a:normAutofit/>
          </a:bodyPr>
          <a:lstStyle/>
          <a:p>
            <a:pPr rtl="0"/>
            <a:endParaRPr lang="zh-tw" sz="16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329892-480C-49E2-BD6B-45E98C95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138EE9-D930-4AF5-8DCA-D506DFDDA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8B2A878B-CC9E-4401-8BAA-9D344B5AB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6DD53AF4-988B-41E6-AB9C-E5ADE7FCA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E3E2BE66-B731-4E8F-92AE-434C347FE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1C04AA99-545A-4E18-A307-965126386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D21765B3-48FB-47ED-AFBD-CE5834471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9908EBEC-783D-4C0E-AE8E-165D6FAC6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D9A05D3D-E46B-44B4-BDFD-F9F117379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D16F1A-5D78-4402-81FF-31A98AF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B2FB7F0-6A45-43E8-88A7-48E46E6D4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E599A0-100C-41FC-9961-773193E6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09002" y="6182876"/>
            <a:ext cx="9119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A55B7815-05FA-48A0-B9F7-1E04C4F2927A}" type="datetime1">
              <a:rPr lang="zh-TW" altLang="en-US" smtClean="0"/>
              <a:pPr rtl="0">
                <a:spcAft>
                  <a:spcPts val="600"/>
                </a:spcAft>
              </a:pPr>
              <a:t>2020/10/7</a:t>
            </a:fld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BA9C607-662B-4FBB-A3F3-CF593AD73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E8CED6D5-C078-4BBE-BB4D-9350FB130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909689"/>
              </p:ext>
            </p:extLst>
          </p:nvPr>
        </p:nvGraphicFramePr>
        <p:xfrm>
          <a:off x="734329" y="0"/>
          <a:ext cx="11008937" cy="6904093"/>
        </p:xfrm>
        <a:graphic>
          <a:graphicData uri="http://schemas.openxmlformats.org/drawingml/2006/table">
            <a:tbl>
              <a:tblPr/>
              <a:tblGrid>
                <a:gridCol w="3732082">
                  <a:extLst>
                    <a:ext uri="{9D8B030D-6E8A-4147-A177-3AD203B41FA5}">
                      <a16:colId xmlns:a16="http://schemas.microsoft.com/office/drawing/2014/main" val="2811293436"/>
                    </a:ext>
                  </a:extLst>
                </a:gridCol>
                <a:gridCol w="3542487">
                  <a:extLst>
                    <a:ext uri="{9D8B030D-6E8A-4147-A177-3AD203B41FA5}">
                      <a16:colId xmlns:a16="http://schemas.microsoft.com/office/drawing/2014/main" val="3690841890"/>
                    </a:ext>
                  </a:extLst>
                </a:gridCol>
                <a:gridCol w="3734368">
                  <a:extLst>
                    <a:ext uri="{9D8B030D-6E8A-4147-A177-3AD203B41FA5}">
                      <a16:colId xmlns:a16="http://schemas.microsoft.com/office/drawing/2014/main" val="2816354986"/>
                    </a:ext>
                  </a:extLst>
                </a:gridCol>
              </a:tblGrid>
              <a:tr h="55672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項目</a:t>
                      </a:r>
                      <a:endParaRPr lang="zh-TW" altLang="en-US" sz="4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64" marR="43378" marT="26027" marB="2602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信用卡</a:t>
                      </a:r>
                      <a:endParaRPr lang="zh-TW" altLang="en-US" sz="4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64" marR="43378" marT="26027" marB="2602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簽帳金融卡</a:t>
                      </a:r>
                      <a:r>
                        <a:rPr lang="en-US" altLang="zh-TW" sz="2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(</a:t>
                      </a:r>
                      <a:r>
                        <a:rPr lang="en-US" sz="2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Debit</a:t>
                      </a:r>
                      <a:r>
                        <a:rPr lang="zh-TW" altLang="en-US" sz="2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卡</a:t>
                      </a:r>
                      <a:r>
                        <a:rPr lang="en-US" altLang="zh-TW" sz="2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)</a:t>
                      </a:r>
                      <a:endParaRPr lang="zh-TW" altLang="en-US" sz="4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64" marR="43378" marT="26027" marB="2602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308873"/>
                  </a:ext>
                </a:extLst>
              </a:tr>
              <a:tr h="70854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信用額度</a:t>
                      </a:r>
                      <a:endParaRPr lang="zh-TW" altLang="en-US" sz="6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64" marR="43378" marT="26027" marB="2602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銀行依照財力證明、個人信用決定</a:t>
                      </a:r>
                      <a:endParaRPr lang="zh-TW" altLang="en-US" sz="6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64" marR="43378" marT="26027" marB="2602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帳戶存款金額</a:t>
                      </a:r>
                      <a:endParaRPr lang="zh-TW" altLang="en-US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64" marR="43378" marT="26027" marB="2602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109831"/>
                  </a:ext>
                </a:extLst>
              </a:tr>
              <a:tr h="5021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年費</a:t>
                      </a:r>
                      <a:endParaRPr lang="zh-TW" altLang="en-US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64" marR="43378" marT="26027" marB="2602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有，需有一定條件才可免年費</a:t>
                      </a:r>
                      <a:endParaRPr lang="zh-TW" altLang="en-US" sz="6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64" marR="43378" marT="26027" marB="2602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無</a:t>
                      </a:r>
                      <a:endParaRPr lang="zh-TW" altLang="en-US" sz="6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64" marR="43378" marT="26027" marB="2602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056002"/>
                  </a:ext>
                </a:extLst>
              </a:tr>
              <a:tr h="5021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分期付款</a:t>
                      </a:r>
                      <a:endParaRPr lang="zh-TW" altLang="en-US" sz="6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64" marR="43378" marT="26027" marB="2602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有</a:t>
                      </a:r>
                      <a:endParaRPr lang="zh-TW" altLang="en-US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64" marR="43378" marT="26027" marB="2602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無</a:t>
                      </a:r>
                      <a:endParaRPr lang="zh-TW" altLang="en-US" sz="6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64" marR="43378" marT="26027" marB="2602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38718"/>
                  </a:ext>
                </a:extLst>
              </a:tr>
              <a:tr h="5021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延遲付款</a:t>
                      </a:r>
                      <a:endParaRPr lang="zh-TW" altLang="en-US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64" marR="43378" marT="26027" marB="2602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有</a:t>
                      </a:r>
                      <a:endParaRPr lang="zh-TW" altLang="en-US" sz="6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64" marR="43378" marT="26027" marB="2602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無</a:t>
                      </a:r>
                      <a:endParaRPr lang="zh-TW" altLang="en-US" sz="6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64" marR="43378" marT="26027" marB="2602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937089"/>
                  </a:ext>
                </a:extLst>
              </a:tr>
              <a:tr h="50215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循環利率</a:t>
                      </a:r>
                      <a:endParaRPr lang="zh-TW" altLang="en-US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64" marR="43378" marT="26027" marB="2602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有</a:t>
                      </a:r>
                      <a:endParaRPr lang="zh-TW" altLang="en-US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64" marR="43378" marT="26027" marB="2602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無</a:t>
                      </a:r>
                      <a:endParaRPr lang="zh-TW" altLang="en-US" sz="6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64" marR="43378" marT="26027" marB="2602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5874"/>
                  </a:ext>
                </a:extLst>
              </a:tr>
              <a:tr h="70854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刷卡優惠（現金回饋、紅利積點</a:t>
                      </a:r>
                      <a:r>
                        <a:rPr lang="en-US" altLang="zh-TW" sz="3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….</a:t>
                      </a:r>
                      <a:r>
                        <a:rPr lang="zh-TW" altLang="en-US" sz="3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）</a:t>
                      </a:r>
                      <a:endParaRPr lang="zh-TW" altLang="en-US" sz="6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64" marR="43378" marT="26027" marB="2602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有</a:t>
                      </a:r>
                      <a:endParaRPr lang="zh-TW" altLang="en-US" sz="6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64" marR="43378" marT="26027" marB="2602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inherit"/>
                        </a:rPr>
                        <a:t>不一定</a:t>
                      </a:r>
                      <a:endParaRPr lang="zh-TW" altLang="en-US" sz="6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464" marR="43378" marT="26027" marB="2602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84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6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FA844EB-B4EF-4B2F-95CF-9E5C16B5B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31205C9-9B34-4789-AA9B-D7B86D3A1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C1E24DB-0094-4D06-8F57-85C95C874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E703DF5-9BDF-42DB-9820-EDEAC68B0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045EAFA8-4C32-4942-9360-AB2082086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CAD2203-A7B2-45D8-9240-A3542F0FD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DC5EF1D-D76F-48F5-ACAF-7F209B646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C021030B-EC50-4CBB-847B-BF6FA8978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E8ACDF8F-1AEB-4514-AC25-BDD3A547F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D6FF1EB-A33A-4569-B7E2-09FD56D16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B844DC64-9C05-463C-B2AB-40225DA81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副標題 5">
            <a:extLst>
              <a:ext uri="{FF2B5EF4-FFF2-40B4-BE49-F238E27FC236}">
                <a16:creationId xmlns:a16="http://schemas.microsoft.com/office/drawing/2014/main" id="{F64563A7-E283-4F81-9F77-F409DD80F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5" y="816638"/>
            <a:ext cx="4619706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buFont typeface="Wingdings 3" charset="2"/>
              <a:buChar char=""/>
            </a:pPr>
            <a:r>
              <a:rPr lang="zh-TW" altLang="en-US" sz="6000" dirty="0"/>
              <a:t>貨幣種類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3B8113C-A089-4205-9E2C-E08004DD4E3C}"/>
              </a:ext>
            </a:extLst>
          </p:cNvPr>
          <p:cNvSpPr txBox="1"/>
          <p:nvPr/>
        </p:nvSpPr>
        <p:spPr>
          <a:xfrm>
            <a:off x="589506" y="1512375"/>
            <a:ext cx="37325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Ø"/>
            </a:pPr>
            <a:r>
              <a:rPr lang="zh-TW" altLang="en-US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現金</a:t>
            </a:r>
            <a:endParaRPr lang="en-US" altLang="zh-TW" sz="6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zh-TW" altLang="en-US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儲值卡</a:t>
            </a:r>
            <a:endParaRPr lang="en-US" altLang="zh-TW" sz="6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zh-TW" altLang="en-US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信用卡</a:t>
            </a:r>
            <a:endParaRPr lang="en-US" altLang="zh-TW" sz="6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zh-TW" altLang="en-US" sz="6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金融卡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36FB2A2-6E21-4C2B-9469-44FA8A71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A92F8F0-693D-4EF4-BEF5-7FD95F4C1D80}" type="datetime1">
              <a:rPr lang="zh-TW" altLang="en-US" smtClean="0"/>
              <a:t>2020/10/7</a:t>
            </a:fld>
            <a:endParaRPr 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2532035-0438-4526-9F0C-1E4C51E77A3A}"/>
              </a:ext>
            </a:extLst>
          </p:cNvPr>
          <p:cNvSpPr txBox="1"/>
          <p:nvPr/>
        </p:nvSpPr>
        <p:spPr>
          <a:xfrm>
            <a:off x="266489" y="228600"/>
            <a:ext cx="11906250" cy="63246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66FBF4DA-1D65-4B02-8189-91C372955505}"/>
              </a:ext>
            </a:extLst>
          </p:cNvPr>
          <p:cNvCxnSpPr>
            <a:cxnSpLocks/>
          </p:cNvCxnSpPr>
          <p:nvPr/>
        </p:nvCxnSpPr>
        <p:spPr>
          <a:xfrm>
            <a:off x="7171450" y="304800"/>
            <a:ext cx="19050" cy="6177887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99FF3C49-13DF-4BB3-9A6F-407E51591C9A}"/>
              </a:ext>
            </a:extLst>
          </p:cNvPr>
          <p:cNvSpPr txBox="1"/>
          <p:nvPr/>
        </p:nvSpPr>
        <p:spPr>
          <a:xfrm>
            <a:off x="161925" y="304800"/>
            <a:ext cx="61010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Wingdings 3" charset="2"/>
              <a:buChar char=""/>
            </a:pPr>
            <a:r>
              <a:rPr lang="zh-TW" altLang="en-US" sz="4400" dirty="0">
                <a:solidFill>
                  <a:schemeClr val="bg2"/>
                </a:solidFill>
              </a:rPr>
              <a:t>貨幣種類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4C32212-856E-4555-8861-CCD11A72ED70}"/>
              </a:ext>
            </a:extLst>
          </p:cNvPr>
          <p:cNvSpPr txBox="1"/>
          <p:nvPr/>
        </p:nvSpPr>
        <p:spPr>
          <a:xfrm>
            <a:off x="7660270" y="495560"/>
            <a:ext cx="610108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Wingdings 3" charset="2"/>
              <a:buChar char=""/>
            </a:pPr>
            <a:r>
              <a:rPr lang="zh-TW" altLang="en-US" sz="3200" dirty="0">
                <a:solidFill>
                  <a:schemeClr val="bg2"/>
                </a:solidFill>
              </a:rPr>
              <a:t>如果我有經濟能力</a:t>
            </a:r>
            <a:endParaRPr lang="en-US" altLang="zh-TW" sz="3200" dirty="0">
              <a:solidFill>
                <a:schemeClr val="bg2"/>
              </a:solidFill>
            </a:endParaRPr>
          </a:p>
          <a:p>
            <a:pPr algn="l"/>
            <a:r>
              <a:rPr lang="zh-TW" altLang="en-US" sz="3200" dirty="0">
                <a:solidFill>
                  <a:schemeClr val="bg2"/>
                </a:solidFill>
              </a:rPr>
              <a:t>，我會選擇</a:t>
            </a:r>
            <a:r>
              <a:rPr lang="en-US" altLang="zh-TW" sz="3200" dirty="0">
                <a:solidFill>
                  <a:schemeClr val="bg2"/>
                </a:solidFill>
              </a:rPr>
              <a:t>…</a:t>
            </a:r>
          </a:p>
          <a:p>
            <a:pPr algn="l">
              <a:buFont typeface="Wingdings 3" charset="2"/>
              <a:buChar char=""/>
            </a:pPr>
            <a:endParaRPr lang="en-US" altLang="zh-TW" sz="3200" dirty="0">
              <a:solidFill>
                <a:schemeClr val="bg2"/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zh-TW" altLang="en-US" sz="3200" dirty="0">
                <a:solidFill>
                  <a:schemeClr val="bg2"/>
                </a:solidFill>
              </a:rPr>
              <a:t>因為它擁有以下優點</a:t>
            </a:r>
            <a:endParaRPr lang="en-US" altLang="zh-TW" sz="3200" dirty="0">
              <a:solidFill>
                <a:schemeClr val="bg2"/>
              </a:solidFill>
            </a:endParaRPr>
          </a:p>
          <a:p>
            <a:pPr algn="l">
              <a:buFont typeface="Wingdings 3" charset="2"/>
              <a:buChar char=""/>
            </a:pPr>
            <a:endParaRPr lang="en-US" altLang="zh-TW" sz="3200" dirty="0">
              <a:solidFill>
                <a:schemeClr val="bg2"/>
              </a:solidFill>
            </a:endParaRPr>
          </a:p>
          <a:p>
            <a:pPr algn="l">
              <a:buFont typeface="Wingdings 3" charset="2"/>
              <a:buChar char=""/>
            </a:pPr>
            <a:endParaRPr lang="en-US" altLang="zh-TW" sz="3200" dirty="0">
              <a:solidFill>
                <a:schemeClr val="bg2"/>
              </a:solidFill>
            </a:endParaRPr>
          </a:p>
          <a:p>
            <a:pPr algn="l">
              <a:buFont typeface="Wingdings 3" charset="2"/>
              <a:buChar char=""/>
            </a:pPr>
            <a:endParaRPr lang="en-US" altLang="zh-TW" sz="3200" dirty="0">
              <a:solidFill>
                <a:schemeClr val="bg2"/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zh-TW" altLang="en-US" sz="3200" dirty="0">
                <a:solidFill>
                  <a:schemeClr val="bg2"/>
                </a:solidFill>
              </a:rPr>
              <a:t>但以下缺點要留意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359D47C-857B-4368-8921-5364C0F73C6D}"/>
              </a:ext>
            </a:extLst>
          </p:cNvPr>
          <p:cNvSpPr txBox="1"/>
          <p:nvPr/>
        </p:nvSpPr>
        <p:spPr>
          <a:xfrm>
            <a:off x="468497" y="1055894"/>
            <a:ext cx="42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2"/>
                </a:solidFill>
              </a:rPr>
              <a:t>1.</a:t>
            </a:r>
            <a:r>
              <a:rPr lang="zh-TW" altLang="en-US" dirty="0">
                <a:solidFill>
                  <a:schemeClr val="bg2"/>
                </a:solidFill>
              </a:rPr>
              <a:t>現金</a:t>
            </a:r>
            <a:endParaRPr lang="en-US" altLang="zh-TW" dirty="0">
              <a:solidFill>
                <a:schemeClr val="bg2"/>
              </a:solidFill>
            </a:endParaRPr>
          </a:p>
          <a:p>
            <a:endParaRPr lang="en-US" altLang="zh-TW" dirty="0">
              <a:solidFill>
                <a:schemeClr val="bg2"/>
              </a:solidFill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A4677454-B21C-4ACF-8605-F9ECEBD3CC21}"/>
              </a:ext>
            </a:extLst>
          </p:cNvPr>
          <p:cNvSpPr txBox="1">
            <a:spLocks/>
          </p:cNvSpPr>
          <p:nvPr/>
        </p:nvSpPr>
        <p:spPr>
          <a:xfrm>
            <a:off x="770123" y="1379059"/>
            <a:ext cx="3224106" cy="10601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spcBef>
                <a:spcPts val="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solidFill>
                  <a:schemeClr val="bg2"/>
                </a:solidFill>
              </a:rPr>
              <a:t>遺失、被搶的風險高</a:t>
            </a:r>
            <a:endParaRPr lang="en-US" altLang="zh-TW" sz="1600" dirty="0">
              <a:solidFill>
                <a:schemeClr val="bg2"/>
              </a:solidFill>
            </a:endParaRPr>
          </a:p>
          <a:p>
            <a:pPr marL="914400" indent="-914400">
              <a:spcBef>
                <a:spcPts val="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solidFill>
                  <a:schemeClr val="bg2"/>
                </a:solidFill>
              </a:rPr>
              <a:t>不適合帶大量金額</a:t>
            </a:r>
            <a:endParaRPr lang="en-US" altLang="zh-TW" sz="1600" dirty="0">
              <a:solidFill>
                <a:schemeClr val="bg2"/>
              </a:solidFill>
            </a:endParaRPr>
          </a:p>
          <a:p>
            <a:pPr marL="914400" indent="-914400">
              <a:spcBef>
                <a:spcPts val="0"/>
              </a:spcBef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solidFill>
                  <a:schemeClr val="bg2"/>
                </a:solidFill>
              </a:rPr>
              <a:t>能自由使用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EBEE758-05F7-4072-874E-A085D5235168}"/>
              </a:ext>
            </a:extLst>
          </p:cNvPr>
          <p:cNvSpPr txBox="1"/>
          <p:nvPr/>
        </p:nvSpPr>
        <p:spPr>
          <a:xfrm>
            <a:off x="468497" y="2142165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2"/>
                </a:solidFill>
              </a:rPr>
              <a:t>2.</a:t>
            </a:r>
            <a:r>
              <a:rPr lang="zh-TW" altLang="en-US" dirty="0">
                <a:solidFill>
                  <a:schemeClr val="bg2"/>
                </a:solidFill>
              </a:rPr>
              <a:t>儲值卡</a:t>
            </a:r>
            <a:endParaRPr lang="en-US" altLang="zh-TW" dirty="0">
              <a:solidFill>
                <a:schemeClr val="bg2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D61BFA0-4A4C-4C6A-878E-BBFFB2D5CE27}"/>
              </a:ext>
            </a:extLst>
          </p:cNvPr>
          <p:cNvSpPr txBox="1"/>
          <p:nvPr/>
        </p:nvSpPr>
        <p:spPr>
          <a:xfrm>
            <a:off x="468497" y="3367421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2"/>
                </a:solidFill>
              </a:rPr>
              <a:t>3.</a:t>
            </a:r>
            <a:r>
              <a:rPr lang="zh-TW" altLang="en-US" dirty="0">
                <a:solidFill>
                  <a:schemeClr val="bg2"/>
                </a:solidFill>
              </a:rPr>
              <a:t>信用卡</a:t>
            </a:r>
            <a:endParaRPr lang="en-US" altLang="zh-TW" dirty="0">
              <a:solidFill>
                <a:schemeClr val="bg2"/>
              </a:solidFill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72E02E16-010E-4AA5-B649-FAC87C2C4BD0}"/>
              </a:ext>
            </a:extLst>
          </p:cNvPr>
          <p:cNvSpPr txBox="1">
            <a:spLocks/>
          </p:cNvSpPr>
          <p:nvPr/>
        </p:nvSpPr>
        <p:spPr>
          <a:xfrm>
            <a:off x="780071" y="2484886"/>
            <a:ext cx="3917526" cy="16595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spcBef>
                <a:spcPts val="0"/>
              </a:spcBef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z="1400" dirty="0">
                <a:solidFill>
                  <a:schemeClr val="bg2"/>
                </a:solidFill>
              </a:rPr>
              <a:t>預付：先付款再消費</a:t>
            </a:r>
            <a:endParaRPr lang="en-US" altLang="zh-TW" sz="1400" dirty="0">
              <a:solidFill>
                <a:schemeClr val="bg2"/>
              </a:solidFill>
            </a:endParaRPr>
          </a:p>
          <a:p>
            <a:pPr marL="914400" indent="-914400">
              <a:spcBef>
                <a:spcPts val="0"/>
              </a:spcBef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z="1400" dirty="0">
                <a:solidFill>
                  <a:schemeClr val="bg2"/>
                </a:solidFill>
              </a:rPr>
              <a:t>儲存：金錢、交易資料</a:t>
            </a:r>
            <a:endParaRPr lang="en-US" altLang="zh-TW" sz="1400" dirty="0">
              <a:solidFill>
                <a:schemeClr val="bg2"/>
              </a:solidFill>
            </a:endParaRPr>
          </a:p>
          <a:p>
            <a:pPr marL="914400" indent="-914400">
              <a:spcBef>
                <a:spcPts val="0"/>
              </a:spcBef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z="1400" dirty="0">
                <a:solidFill>
                  <a:schemeClr val="bg2"/>
                </a:solidFill>
              </a:rPr>
              <a:t>在特定場所「扣款」</a:t>
            </a:r>
            <a:endParaRPr lang="en-US" altLang="zh-TW" sz="1400" dirty="0">
              <a:solidFill>
                <a:schemeClr val="bg2"/>
              </a:solidFill>
            </a:endParaRPr>
          </a:p>
          <a:p>
            <a:pPr marL="914400" indent="-914400">
              <a:spcBef>
                <a:spcPts val="0"/>
              </a:spcBef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z="1400" dirty="0">
                <a:solidFill>
                  <a:schemeClr val="bg2"/>
                </a:solidFill>
              </a:rPr>
              <a:t>無法自由使用</a:t>
            </a: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9431B1A3-9219-4AF5-B021-679E0922F207}"/>
              </a:ext>
            </a:extLst>
          </p:cNvPr>
          <p:cNvSpPr txBox="1">
            <a:spLocks/>
          </p:cNvSpPr>
          <p:nvPr/>
        </p:nvSpPr>
        <p:spPr>
          <a:xfrm>
            <a:off x="710221" y="3646694"/>
            <a:ext cx="3438737" cy="23946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spcBef>
                <a:spcPts val="0"/>
              </a:spcBef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solidFill>
                  <a:schemeClr val="bg2"/>
                </a:solidFill>
              </a:rPr>
              <a:t>以信用為代價借錢</a:t>
            </a:r>
            <a:endParaRPr lang="en-US" altLang="zh-TW" sz="1600" dirty="0">
              <a:solidFill>
                <a:schemeClr val="bg2"/>
              </a:solidFill>
            </a:endParaRPr>
          </a:p>
          <a:p>
            <a:pPr marL="914400" indent="-914400">
              <a:spcBef>
                <a:spcPts val="0"/>
              </a:spcBef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solidFill>
                  <a:schemeClr val="bg2"/>
                </a:solidFill>
              </a:rPr>
              <a:t>先刷卡消費，後付款</a:t>
            </a:r>
            <a:endParaRPr lang="en-US" altLang="zh-TW" sz="1600" dirty="0">
              <a:solidFill>
                <a:schemeClr val="bg2"/>
              </a:solidFill>
            </a:endParaRPr>
          </a:p>
          <a:p>
            <a:pPr marL="914400" indent="-914400">
              <a:spcBef>
                <a:spcPts val="0"/>
              </a:spcBef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solidFill>
                  <a:schemeClr val="bg2"/>
                </a:solidFill>
              </a:rPr>
              <a:t>儲存：交易資料</a:t>
            </a:r>
            <a:endParaRPr lang="en-US" altLang="zh-TW" sz="1600" dirty="0">
              <a:solidFill>
                <a:schemeClr val="bg2"/>
              </a:solidFill>
            </a:endParaRPr>
          </a:p>
          <a:p>
            <a:pPr marL="914400" indent="-914400">
              <a:spcBef>
                <a:spcPts val="0"/>
              </a:spcBef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solidFill>
                  <a:schemeClr val="bg2"/>
                </a:solidFill>
              </a:rPr>
              <a:t>逾期繳費，需付利息</a:t>
            </a:r>
            <a:endParaRPr lang="en-US" altLang="zh-TW" sz="1600" dirty="0">
              <a:solidFill>
                <a:schemeClr val="bg2"/>
              </a:solidFill>
            </a:endParaRPr>
          </a:p>
          <a:p>
            <a:pPr marL="914400" indent="-914400">
              <a:spcBef>
                <a:spcPts val="0"/>
              </a:spcBef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solidFill>
                  <a:schemeClr val="bg2"/>
                </a:solidFill>
              </a:rPr>
              <a:t>使用注意：</a:t>
            </a:r>
            <a:endParaRPr lang="en-US" altLang="zh-TW" sz="1600" dirty="0">
              <a:solidFill>
                <a:schemeClr val="bg2"/>
              </a:solidFill>
            </a:endParaRPr>
          </a:p>
          <a:p>
            <a:pPr marL="1143000" indent="-1143000">
              <a:spcBef>
                <a:spcPts val="0"/>
              </a:spcBef>
              <a:buSzPct val="100000"/>
              <a:buFont typeface="+mj-lt"/>
              <a:buAutoNum type="alphaLcPeriod"/>
            </a:pPr>
            <a:r>
              <a:rPr lang="zh-TW" altLang="en-US" sz="1600" dirty="0">
                <a:solidFill>
                  <a:schemeClr val="bg2"/>
                </a:solidFill>
              </a:rPr>
              <a:t>隨時衡量財務狀況</a:t>
            </a:r>
            <a:endParaRPr lang="en-US" altLang="zh-TW" sz="1600" dirty="0">
              <a:solidFill>
                <a:schemeClr val="bg2"/>
              </a:solidFill>
            </a:endParaRPr>
          </a:p>
          <a:p>
            <a:pPr marL="1143000" indent="-1143000">
              <a:spcBef>
                <a:spcPts val="0"/>
              </a:spcBef>
              <a:buSzPct val="100000"/>
              <a:buFont typeface="+mj-lt"/>
              <a:buAutoNum type="alphaLcPeriod"/>
            </a:pPr>
            <a:r>
              <a:rPr lang="zh-TW" altLang="en-US" sz="1600" dirty="0">
                <a:solidFill>
                  <a:schemeClr val="bg2"/>
                </a:solidFill>
              </a:rPr>
              <a:t>未在繳清會形成負債</a:t>
            </a:r>
            <a:endParaRPr lang="en-US" altLang="zh-TW" sz="1600" dirty="0">
              <a:solidFill>
                <a:schemeClr val="bg2"/>
              </a:solidFill>
            </a:endParaRPr>
          </a:p>
          <a:p>
            <a:pPr marL="914400" indent="-914400">
              <a:spcBef>
                <a:spcPts val="0"/>
              </a:spcBef>
              <a:buSzPct val="100000"/>
              <a:buFont typeface="Wingdings" panose="05000000000000000000" pitchFamily="2" charset="2"/>
              <a:buAutoNum type="circleNumWdWhitePlain"/>
            </a:pPr>
            <a:endParaRPr lang="en-US" altLang="zh-TW" sz="1600" dirty="0">
              <a:solidFill>
                <a:schemeClr val="bg2"/>
              </a:solidFill>
            </a:endParaRPr>
          </a:p>
          <a:p>
            <a:pPr marL="914400" indent="-914400">
              <a:spcBef>
                <a:spcPts val="0"/>
              </a:spcBef>
              <a:buSzPct val="100000"/>
              <a:buFont typeface="Wingdings" panose="05000000000000000000" pitchFamily="2" charset="2"/>
              <a:buAutoNum type="circleNumWdWhitePlain"/>
            </a:pPr>
            <a:endParaRPr lang="en-US" altLang="zh-TW" sz="1600" dirty="0">
              <a:solidFill>
                <a:schemeClr val="bg2"/>
              </a:solidFill>
            </a:endParaRPr>
          </a:p>
          <a:p>
            <a:pPr marL="914400" indent="-914400">
              <a:spcBef>
                <a:spcPts val="0"/>
              </a:spcBef>
              <a:buSzPct val="100000"/>
              <a:buFont typeface="Wingdings" panose="05000000000000000000" pitchFamily="2" charset="2"/>
              <a:buAutoNum type="circleNumWdWhitePlain"/>
            </a:pPr>
            <a:endParaRPr lang="zh-TW" altLang="en-US" sz="1600" dirty="0">
              <a:solidFill>
                <a:schemeClr val="bg2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B7E6686-680C-4BFC-B6E9-3DD7CC2571E7}"/>
              </a:ext>
            </a:extLst>
          </p:cNvPr>
          <p:cNvSpPr txBox="1"/>
          <p:nvPr/>
        </p:nvSpPr>
        <p:spPr>
          <a:xfrm>
            <a:off x="533268" y="5360698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2"/>
                </a:solidFill>
              </a:rPr>
              <a:t>4.</a:t>
            </a:r>
            <a:r>
              <a:rPr lang="zh-TW" altLang="en-US" dirty="0">
                <a:solidFill>
                  <a:schemeClr val="bg2"/>
                </a:solidFill>
              </a:rPr>
              <a:t>金融卡</a:t>
            </a:r>
            <a:endParaRPr lang="en-US" altLang="zh-TW" dirty="0">
              <a:solidFill>
                <a:schemeClr val="bg2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C413FA7-4BD9-4C64-A0E1-61B5B79CB309}"/>
              </a:ext>
            </a:extLst>
          </p:cNvPr>
          <p:cNvSpPr txBox="1"/>
          <p:nvPr/>
        </p:nvSpPr>
        <p:spPr>
          <a:xfrm>
            <a:off x="736468" y="5656961"/>
            <a:ext cx="6177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indent="-1143000"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z="1800" b="0" i="0" dirty="0">
                <a:solidFill>
                  <a:schemeClr val="bg2"/>
                </a:solidFill>
                <a:effectLst/>
                <a:latin typeface="proxima-nova"/>
              </a:rPr>
              <a:t>戶頭有多少、刷多少</a:t>
            </a:r>
            <a:endParaRPr lang="en-US" altLang="zh-TW" sz="1800" b="0" i="0" dirty="0">
              <a:solidFill>
                <a:schemeClr val="bg2"/>
              </a:solidFill>
              <a:effectLst/>
              <a:latin typeface="proxima-nova"/>
            </a:endParaRPr>
          </a:p>
          <a:p>
            <a:pPr marL="1143000" indent="-1143000"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z="1800" dirty="0">
                <a:solidFill>
                  <a:schemeClr val="bg2"/>
                </a:solidFill>
                <a:latin typeface="proxima-nova"/>
              </a:rPr>
              <a:t>避免過度消費</a:t>
            </a:r>
            <a:endParaRPr lang="zh-TW" altLang="en-US" sz="1800" dirty="0">
              <a:solidFill>
                <a:schemeClr val="bg2"/>
              </a:solidFill>
            </a:endParaRPr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980E447C-6B38-4D80-B72C-1DF206580430}"/>
              </a:ext>
            </a:extLst>
          </p:cNvPr>
          <p:cNvSpPr/>
          <p:nvPr/>
        </p:nvSpPr>
        <p:spPr>
          <a:xfrm>
            <a:off x="5916811" y="2753360"/>
            <a:ext cx="1786903" cy="9296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2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482BD2-B107-445B-8CAE-B3D16775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現金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6329F5-2838-403B-A791-E19D2E57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222040" cy="3880773"/>
          </a:xfrm>
        </p:spPr>
        <p:txBody>
          <a:bodyPr>
            <a:normAutofit/>
          </a:bodyPr>
          <a:lstStyle/>
          <a:p>
            <a:pPr marL="914400" indent="-914400">
              <a:buFont typeface="Wingdings" panose="05000000000000000000" pitchFamily="2" charset="2"/>
              <a:buAutoNum type="circleNumWdWhitePlain"/>
            </a:pPr>
            <a:r>
              <a:rPr lang="zh-TW" altLang="en-US" sz="6600" dirty="0"/>
              <a:t>遺失、被搶的風險高</a:t>
            </a:r>
            <a:endParaRPr lang="en-US" altLang="zh-TW" sz="6600" dirty="0"/>
          </a:p>
          <a:p>
            <a:pPr marL="914400" indent="-914400">
              <a:buFont typeface="Wingdings" panose="05000000000000000000" pitchFamily="2" charset="2"/>
              <a:buAutoNum type="circleNumWdWhitePlain"/>
            </a:pPr>
            <a:r>
              <a:rPr lang="zh-TW" altLang="en-US" sz="6600" dirty="0"/>
              <a:t>不適合帶大量金額</a:t>
            </a:r>
            <a:endParaRPr lang="en-US" altLang="zh-TW" sz="6600" dirty="0"/>
          </a:p>
          <a:p>
            <a:pPr marL="914400" indent="-914400">
              <a:buFont typeface="Wingdings" panose="05000000000000000000" pitchFamily="2" charset="2"/>
              <a:buAutoNum type="circleNumWdWhitePlain"/>
            </a:pPr>
            <a:r>
              <a:rPr lang="zh-TW" altLang="en-US" sz="6600" dirty="0"/>
              <a:t>能自由使用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4AF3C3-AFC4-4E6A-96B9-664926CF5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5B7815-05FA-48A0-B9F7-1E04C4F2927A}" type="datetime1">
              <a:rPr lang="zh-TW" altLang="en-US" smtClean="0"/>
              <a:t>2020/10/7</a:t>
            </a:fld>
            <a:endParaRPr lang="en-US" dirty="0"/>
          </a:p>
        </p:txBody>
      </p:sp>
      <p:pic>
        <p:nvPicPr>
          <p:cNvPr id="1026" name="Picture 2" descr="手绘金钱货币设计矢量素材下载_漫品购_MG动画短片素材_flash源文件_动漫矢量图免费素材网手机端">
            <a:extLst>
              <a:ext uri="{FF2B5EF4-FFF2-40B4-BE49-F238E27FC236}">
                <a16:creationId xmlns:a16="http://schemas.microsoft.com/office/drawing/2014/main" id="{D55E5E9C-A443-4ADF-861E-06C671E34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11" y="-75786"/>
            <a:ext cx="8896350" cy="889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94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143D3B-134F-4A41-92A3-2119D5728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儲值卡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E24216-01CF-4FED-A66B-D1CEC275F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089518" cy="4087811"/>
          </a:xfrm>
        </p:spPr>
        <p:txBody>
          <a:bodyPr>
            <a:normAutofit lnSpcReduction="10000"/>
          </a:bodyPr>
          <a:lstStyle/>
          <a:p>
            <a:pPr marL="914400" indent="-914400"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z="6000" dirty="0">
                <a:solidFill>
                  <a:srgbClr val="FFFF00"/>
                </a:solidFill>
              </a:rPr>
              <a:t>預付</a:t>
            </a:r>
            <a:r>
              <a:rPr lang="zh-TW" altLang="en-US" sz="6000" dirty="0"/>
              <a:t>：先付款再消費</a:t>
            </a:r>
            <a:endParaRPr lang="en-US" altLang="zh-TW" sz="6000" dirty="0"/>
          </a:p>
          <a:p>
            <a:pPr marL="914400" indent="-914400"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z="6000" dirty="0">
                <a:solidFill>
                  <a:srgbClr val="FFFF00"/>
                </a:solidFill>
              </a:rPr>
              <a:t>儲存</a:t>
            </a:r>
            <a:r>
              <a:rPr lang="zh-TW" altLang="en-US" sz="6000" dirty="0"/>
              <a:t>：金錢、交易資料</a:t>
            </a:r>
            <a:endParaRPr lang="en-US" altLang="zh-TW" sz="6000" dirty="0"/>
          </a:p>
          <a:p>
            <a:pPr marL="914400" indent="-914400"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z="6000" dirty="0"/>
              <a:t>在特定場所「扣款」</a:t>
            </a:r>
            <a:endParaRPr lang="en-US" altLang="zh-TW" sz="6000" dirty="0"/>
          </a:p>
          <a:p>
            <a:pPr marL="914400" indent="-914400"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z="6000" dirty="0"/>
              <a:t>無法自由使用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C06397-6973-4331-8DDA-671E9556D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5B7815-05FA-48A0-B9F7-1E04C4F2927A}" type="datetime1">
              <a:rPr lang="zh-TW" altLang="en-US" smtClean="0"/>
              <a:t>2020/10/7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6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6001D7-3E12-41F3-8B35-F3E22394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1320800"/>
          </a:xfrm>
        </p:spPr>
        <p:txBody>
          <a:bodyPr/>
          <a:lstStyle/>
          <a:p>
            <a:r>
              <a:rPr lang="zh-TW" altLang="en-US" dirty="0"/>
              <a:t>信用卡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22DD77-EADB-4676-9486-F942682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3809"/>
            <a:ext cx="9434075" cy="5318539"/>
          </a:xfrm>
        </p:spPr>
        <p:txBody>
          <a:bodyPr>
            <a:normAutofit fontScale="92500" lnSpcReduction="20000"/>
          </a:bodyPr>
          <a:lstStyle/>
          <a:p>
            <a:pPr marL="914400" indent="-914400"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z="6600" dirty="0"/>
              <a:t>以</a:t>
            </a:r>
            <a:r>
              <a:rPr lang="zh-TW" altLang="en-US" sz="6600" dirty="0">
                <a:solidFill>
                  <a:srgbClr val="FFFF00"/>
                </a:solidFill>
              </a:rPr>
              <a:t>信用</a:t>
            </a:r>
            <a:r>
              <a:rPr lang="zh-TW" altLang="en-US" sz="6600" dirty="0"/>
              <a:t>為代價借錢</a:t>
            </a:r>
            <a:endParaRPr lang="en-US" altLang="zh-TW" sz="6600" dirty="0"/>
          </a:p>
          <a:p>
            <a:pPr marL="914400" indent="-914400"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z="6600" dirty="0"/>
              <a:t>先刷卡消費，後付款</a:t>
            </a:r>
            <a:endParaRPr lang="en-US" altLang="zh-TW" sz="6600" dirty="0"/>
          </a:p>
          <a:p>
            <a:pPr marL="914400" indent="-914400"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z="6600" dirty="0"/>
              <a:t>儲存：交易資料</a:t>
            </a:r>
            <a:endParaRPr lang="en-US" altLang="zh-TW" sz="6600" dirty="0"/>
          </a:p>
          <a:p>
            <a:pPr marL="914400" indent="-914400"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z="6600" dirty="0">
                <a:solidFill>
                  <a:srgbClr val="FFFF00"/>
                </a:solidFill>
              </a:rPr>
              <a:t>逾期</a:t>
            </a:r>
            <a:r>
              <a:rPr lang="zh-TW" altLang="en-US" sz="6600" dirty="0"/>
              <a:t>繳費，需付</a:t>
            </a:r>
            <a:r>
              <a:rPr lang="zh-TW" altLang="en-US" sz="6600" dirty="0">
                <a:solidFill>
                  <a:srgbClr val="FFFF00"/>
                </a:solidFill>
              </a:rPr>
              <a:t>利息</a:t>
            </a:r>
            <a:endParaRPr lang="en-US" altLang="zh-TW" sz="6600" dirty="0">
              <a:solidFill>
                <a:srgbClr val="FFFF00"/>
              </a:solidFill>
            </a:endParaRPr>
          </a:p>
          <a:p>
            <a:pPr marL="914400" indent="-914400"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z="6600" dirty="0"/>
              <a:t>使用注意：</a:t>
            </a:r>
            <a:endParaRPr lang="en-US" altLang="zh-TW" sz="6600" dirty="0"/>
          </a:p>
          <a:p>
            <a:pPr marL="1143000" indent="-1143000">
              <a:buSzPct val="100000"/>
              <a:buFont typeface="+mj-lt"/>
              <a:buAutoNum type="alphaLcPeriod"/>
            </a:pPr>
            <a:r>
              <a:rPr lang="zh-TW" altLang="en-US" sz="6600" dirty="0"/>
              <a:t>隨時衡量財務狀況</a:t>
            </a:r>
            <a:endParaRPr lang="en-US" altLang="zh-TW" sz="6600" dirty="0"/>
          </a:p>
          <a:p>
            <a:pPr marL="914400" indent="-914400">
              <a:buSzPct val="100000"/>
              <a:buFont typeface="Wingdings" panose="05000000000000000000" pitchFamily="2" charset="2"/>
              <a:buAutoNum type="circleNumWdWhitePlain"/>
            </a:pPr>
            <a:endParaRPr lang="en-US" altLang="zh-TW" sz="6600" dirty="0"/>
          </a:p>
          <a:p>
            <a:pPr marL="914400" indent="-914400">
              <a:buSzPct val="100000"/>
              <a:buFont typeface="Wingdings" panose="05000000000000000000" pitchFamily="2" charset="2"/>
              <a:buAutoNum type="circleNumWdWhitePlain"/>
            </a:pPr>
            <a:endParaRPr lang="en-US" altLang="zh-TW" sz="6600" dirty="0"/>
          </a:p>
          <a:p>
            <a:pPr marL="914400" indent="-914400">
              <a:buSzPct val="100000"/>
              <a:buFont typeface="Wingdings" panose="05000000000000000000" pitchFamily="2" charset="2"/>
              <a:buAutoNum type="circleNumWdWhitePlain"/>
            </a:pPr>
            <a:endParaRPr lang="zh-TW" altLang="en-US" sz="66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18F3A9-4087-4F99-9E91-DDE111E3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5B7815-05FA-48A0-B9F7-1E04C4F2927A}" type="datetime1">
              <a:rPr lang="zh-TW" altLang="en-US" smtClean="0"/>
              <a:t>2020/10/7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896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6001D7-3E12-41F3-8B35-F3E22394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1320800"/>
          </a:xfrm>
        </p:spPr>
        <p:txBody>
          <a:bodyPr/>
          <a:lstStyle/>
          <a:p>
            <a:r>
              <a:rPr lang="zh-TW" altLang="en-US" dirty="0"/>
              <a:t>信用卡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22DD77-EADB-4676-9486-F942682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3809"/>
            <a:ext cx="10325946" cy="5318539"/>
          </a:xfrm>
        </p:spPr>
        <p:txBody>
          <a:bodyPr>
            <a:normAutofit/>
          </a:bodyPr>
          <a:lstStyle/>
          <a:p>
            <a:pPr marL="914400" indent="-914400"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z="6600" dirty="0"/>
              <a:t>使用注意：</a:t>
            </a:r>
            <a:endParaRPr lang="en-US" altLang="zh-TW" sz="6600" dirty="0"/>
          </a:p>
          <a:p>
            <a:pPr marL="1143000" indent="-1143000">
              <a:buSzPct val="100000"/>
              <a:buFont typeface="+mj-lt"/>
              <a:buAutoNum type="alphaLcPeriod"/>
            </a:pPr>
            <a:r>
              <a:rPr lang="zh-TW" altLang="en-US" sz="6600" dirty="0"/>
              <a:t>隨時衡量財務狀況</a:t>
            </a:r>
            <a:endParaRPr lang="en-US" altLang="zh-TW" sz="6600" dirty="0"/>
          </a:p>
          <a:p>
            <a:pPr marL="1143000" indent="-1143000">
              <a:buSzPct val="100000"/>
              <a:buFont typeface="+mj-lt"/>
              <a:buAutoNum type="alphaLcPeriod"/>
            </a:pPr>
            <a:r>
              <a:rPr lang="zh-TW" altLang="en-US" sz="6600" dirty="0"/>
              <a:t>未在繳清會形成</a:t>
            </a:r>
            <a:r>
              <a:rPr lang="zh-TW" altLang="en-US" sz="6600" dirty="0">
                <a:solidFill>
                  <a:srgbClr val="FFFF00"/>
                </a:solidFill>
              </a:rPr>
              <a:t>負債</a:t>
            </a:r>
            <a:endParaRPr lang="en-US" altLang="zh-TW" sz="6600" dirty="0">
              <a:solidFill>
                <a:srgbClr val="FFFF00"/>
              </a:solidFill>
            </a:endParaRPr>
          </a:p>
          <a:p>
            <a:pPr marL="1143000" indent="-1143000">
              <a:buSzPct val="100000"/>
              <a:buFont typeface="+mj-lt"/>
              <a:buAutoNum type="alphaLcPeriod"/>
            </a:pPr>
            <a:r>
              <a:rPr lang="zh-TW" altLang="en-US" sz="6600" dirty="0">
                <a:solidFill>
                  <a:srgbClr val="FFFF00"/>
                </a:solidFill>
              </a:rPr>
              <a:t>一定要索取明細、發票</a:t>
            </a:r>
            <a:endParaRPr lang="zh-TW" altLang="en-US" sz="66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18F3A9-4087-4F99-9E91-DDE111E3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5B7815-05FA-48A0-B9F7-1E04C4F2927A}" type="datetime1">
              <a:rPr lang="zh-TW" altLang="en-US" smtClean="0"/>
              <a:t>2020/10/7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3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AD596F-5E5E-4737-850B-2E83F93E1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200" dirty="0"/>
              <a:t>金融卡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D63D61-646C-4E27-B94E-D3B873EA1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0" indent="-1143000"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z="6000" b="0" i="0" dirty="0">
                <a:effectLst/>
                <a:latin typeface="proxima-nova"/>
              </a:rPr>
              <a:t>戶頭有多少、刷多少</a:t>
            </a:r>
            <a:endParaRPr lang="en-US" altLang="zh-TW" sz="6000" b="0" i="0" dirty="0">
              <a:effectLst/>
              <a:latin typeface="proxima-nova"/>
            </a:endParaRPr>
          </a:p>
          <a:p>
            <a:pPr marL="1143000" indent="-1143000"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sz="6000" dirty="0">
                <a:latin typeface="proxima-nova"/>
              </a:rPr>
              <a:t>避免過度消費</a:t>
            </a:r>
            <a:endParaRPr lang="zh-TW" altLang="en-US" sz="60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DEC513-4238-4093-A250-E31496142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5B7815-05FA-48A0-B9F7-1E04C4F2927A}" type="datetime1">
              <a:rPr lang="zh-TW" altLang="en-US" smtClean="0"/>
              <a:t>2020/10/7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8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0205ED-591F-4D1E-BD90-81F1B8C1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任何替代現金的卡片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CC1C2E-5B36-4ED0-8933-E47208F14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244666" cy="3880773"/>
          </a:xfrm>
        </p:spPr>
        <p:txBody>
          <a:bodyPr>
            <a:normAutofit/>
          </a:bodyPr>
          <a:lstStyle/>
          <a:p>
            <a:pPr marL="1143000" indent="-1143000">
              <a:buSzPct val="100000"/>
              <a:buFont typeface="+mj-lt"/>
              <a:buAutoNum type="alphaLcPeriod"/>
            </a:pPr>
            <a:r>
              <a:rPr lang="zh-TW" altLang="en-US" sz="6000" dirty="0"/>
              <a:t>卡不離身，要好好管理</a:t>
            </a:r>
            <a:endParaRPr lang="en-US" altLang="zh-TW" sz="6000" dirty="0"/>
          </a:p>
          <a:p>
            <a:pPr marL="1143000" indent="-1143000">
              <a:buSzPct val="100000"/>
              <a:buFont typeface="+mj-lt"/>
              <a:buAutoNum type="alphaLcPeriod"/>
            </a:pPr>
            <a:r>
              <a:rPr lang="zh-TW" altLang="en-US" sz="6000" dirty="0"/>
              <a:t>遺失要馬上聯絡銀行</a:t>
            </a:r>
            <a:r>
              <a:rPr lang="zh-TW" altLang="en-US" sz="6000" dirty="0">
                <a:solidFill>
                  <a:srgbClr val="FFFF00"/>
                </a:solidFill>
              </a:rPr>
              <a:t>掛失</a:t>
            </a:r>
            <a:endParaRPr lang="en-US" altLang="zh-TW" sz="6000" dirty="0">
              <a:solidFill>
                <a:srgbClr val="FFFF00"/>
              </a:solidFill>
            </a:endParaRPr>
          </a:p>
          <a:p>
            <a:pPr marL="1143000" indent="-1143000">
              <a:buSzPct val="100000"/>
              <a:buFont typeface="+mj-lt"/>
              <a:buAutoNum type="alphaLcPeriod"/>
            </a:pPr>
            <a:r>
              <a:rPr lang="zh-TW" altLang="en-US" sz="6000" dirty="0"/>
              <a:t>有爭議要</a:t>
            </a:r>
            <a:r>
              <a:rPr lang="zh-TW" altLang="en-US" sz="6000" dirty="0">
                <a:solidFill>
                  <a:srgbClr val="FFFF00"/>
                </a:solidFill>
              </a:rPr>
              <a:t>申訴</a:t>
            </a:r>
            <a:endParaRPr lang="en-US" altLang="zh-TW" sz="6000" dirty="0">
              <a:solidFill>
                <a:srgbClr val="FFFF00"/>
              </a:solidFill>
            </a:endParaRPr>
          </a:p>
          <a:p>
            <a:endParaRPr lang="zh-TW" altLang="en-US" sz="60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420068-5998-4098-A18F-A1E3603D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5B7815-05FA-48A0-B9F7-1E04C4F2927A}" type="datetime1">
              <a:rPr lang="zh-TW" altLang="en-US" smtClean="0"/>
              <a:t>2020/10/7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90019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323</Words>
  <Application>Microsoft Office PowerPoint</Application>
  <PresentationFormat>寬螢幕</PresentationFormat>
  <Paragraphs>94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inherit</vt:lpstr>
      <vt:lpstr>proxima-nova</vt:lpstr>
      <vt:lpstr>Arial</vt:lpstr>
      <vt:lpstr>Calibri</vt:lpstr>
      <vt:lpstr>Trebuchet MS</vt:lpstr>
      <vt:lpstr>Wingdings</vt:lpstr>
      <vt:lpstr>Wingdings 3</vt:lpstr>
      <vt:lpstr>多面向</vt:lpstr>
      <vt:lpstr>貨幣</vt:lpstr>
      <vt:lpstr>PowerPoint 簡報</vt:lpstr>
      <vt:lpstr>PowerPoint 簡報</vt:lpstr>
      <vt:lpstr>現金</vt:lpstr>
      <vt:lpstr>儲值卡</vt:lpstr>
      <vt:lpstr>信用卡</vt:lpstr>
      <vt:lpstr>信用卡</vt:lpstr>
      <vt:lpstr>金融卡</vt:lpstr>
      <vt:lpstr>任何替代現金的卡片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貨幣</dc:title>
  <dc:creator>hsinhcheng27@gmail.com</dc:creator>
  <cp:lastModifiedBy>hsinhcheng27@gmail.com</cp:lastModifiedBy>
  <cp:revision>9</cp:revision>
  <dcterms:created xsi:type="dcterms:W3CDTF">2020-10-06T02:22:58Z</dcterms:created>
  <dcterms:modified xsi:type="dcterms:W3CDTF">2020-10-07T02:23:53Z</dcterms:modified>
</cp:coreProperties>
</file>