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59" r:id="rId1"/>
  </p:sldMasterIdLst>
  <p:notesMasterIdLst>
    <p:notesMasterId r:id="rId62"/>
  </p:notesMasterIdLst>
  <p:handoutMasterIdLst>
    <p:handoutMasterId r:id="rId63"/>
  </p:handoutMasterIdLst>
  <p:sldIdLst>
    <p:sldId id="267" r:id="rId2"/>
    <p:sldId id="284" r:id="rId3"/>
    <p:sldId id="285" r:id="rId4"/>
    <p:sldId id="329" r:id="rId5"/>
    <p:sldId id="330" r:id="rId6"/>
    <p:sldId id="288" r:id="rId7"/>
    <p:sldId id="335" r:id="rId8"/>
    <p:sldId id="336" r:id="rId9"/>
    <p:sldId id="337" r:id="rId10"/>
    <p:sldId id="338" r:id="rId11"/>
    <p:sldId id="332" r:id="rId12"/>
    <p:sldId id="340" r:id="rId13"/>
    <p:sldId id="290" r:id="rId14"/>
    <p:sldId id="339" r:id="rId15"/>
    <p:sldId id="333" r:id="rId16"/>
    <p:sldId id="292" r:id="rId17"/>
    <p:sldId id="293" r:id="rId18"/>
    <p:sldId id="295" r:id="rId19"/>
    <p:sldId id="344" r:id="rId20"/>
    <p:sldId id="343" r:id="rId21"/>
    <p:sldId id="345" r:id="rId22"/>
    <p:sldId id="294" r:id="rId23"/>
    <p:sldId id="314" r:id="rId24"/>
    <p:sldId id="315" r:id="rId25"/>
    <p:sldId id="350" r:id="rId26"/>
    <p:sldId id="346" r:id="rId27"/>
    <p:sldId id="352" r:id="rId28"/>
    <p:sldId id="347" r:id="rId29"/>
    <p:sldId id="296" r:id="rId30"/>
    <p:sldId id="297" r:id="rId31"/>
    <p:sldId id="324" r:id="rId32"/>
    <p:sldId id="323" r:id="rId33"/>
    <p:sldId id="353" r:id="rId34"/>
    <p:sldId id="327" r:id="rId35"/>
    <p:sldId id="354" r:id="rId36"/>
    <p:sldId id="320" r:id="rId37"/>
    <p:sldId id="321" r:id="rId38"/>
    <p:sldId id="319" r:id="rId39"/>
    <p:sldId id="325" r:id="rId40"/>
    <p:sldId id="298" r:id="rId41"/>
    <p:sldId id="299" r:id="rId42"/>
    <p:sldId id="305" r:id="rId43"/>
    <p:sldId id="306" r:id="rId44"/>
    <p:sldId id="307" r:id="rId45"/>
    <p:sldId id="308" r:id="rId46"/>
    <p:sldId id="309" r:id="rId47"/>
    <p:sldId id="310" r:id="rId48"/>
    <p:sldId id="311" r:id="rId49"/>
    <p:sldId id="342" r:id="rId50"/>
    <p:sldId id="326" r:id="rId51"/>
    <p:sldId id="355" r:id="rId52"/>
    <p:sldId id="312" r:id="rId53"/>
    <p:sldId id="316" r:id="rId54"/>
    <p:sldId id="313" r:id="rId55"/>
    <p:sldId id="362" r:id="rId56"/>
    <p:sldId id="363" r:id="rId57"/>
    <p:sldId id="364" r:id="rId58"/>
    <p:sldId id="365" r:id="rId59"/>
    <p:sldId id="366" r:id="rId60"/>
    <p:sldId id="367" r:id="rId61"/>
  </p:sldIdLst>
  <p:sldSz cx="12192000" cy="6858000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1pPr>
    <a:lvl2pPr marL="4572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2pPr>
    <a:lvl3pPr marL="9144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5pPr>
    <a:lvl6pPr marL="2286000" algn="l" defTabSz="914400" rtl="0" eaLnBrk="1" latinLnBrk="0" hangingPunct="1"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6pPr>
    <a:lvl7pPr marL="2743200" algn="l" defTabSz="914400" rtl="0" eaLnBrk="1" latinLnBrk="0" hangingPunct="1"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7pPr>
    <a:lvl8pPr marL="3200400" algn="l" defTabSz="914400" rtl="0" eaLnBrk="1" latinLnBrk="0" hangingPunct="1"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8pPr>
    <a:lvl9pPr marL="3657600" algn="l" defTabSz="914400" rtl="0" eaLnBrk="1" latinLnBrk="0" hangingPunct="1"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33CC"/>
    <a:srgbClr val="9933FF"/>
    <a:srgbClr val="FF0000"/>
    <a:srgbClr val="000000"/>
    <a:srgbClr val="CC99FF"/>
    <a:srgbClr val="FA9807"/>
    <a:srgbClr val="FF9900"/>
    <a:srgbClr val="93A8F5"/>
    <a:srgbClr val="EAA548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69012ECD-51FC-41F1-AA8D-1B2483CD663E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4" autoAdjust="0"/>
    <p:restoredTop sz="94660"/>
  </p:normalViewPr>
  <p:slideViewPr>
    <p:cSldViewPr snapToGrid="0">
      <p:cViewPr varScale="1">
        <p:scale>
          <a:sx n="66" d="100"/>
          <a:sy n="66" d="100"/>
        </p:scale>
        <p:origin x="600" y="3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2582"/>
    </p:cViewPr>
  </p:sorterViewPr>
  <p:notesViewPr>
    <p:cSldViewPr snapToGrid="0">
      <p:cViewPr varScale="1">
        <p:scale>
          <a:sx n="66" d="100"/>
          <a:sy n="66" d="100"/>
        </p:scale>
        <p:origin x="2850" y="9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 latinLnBrk="0">
              <a:spcBef>
                <a:spcPts val="0"/>
              </a:spcBef>
              <a:spcAft>
                <a:spcPts val="0"/>
              </a:spcAft>
              <a:defRPr kumimoji="0" lang="zh-TW"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3" name="日期版面配置區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 latinLnBrk="0">
              <a:spcBef>
                <a:spcPts val="0"/>
              </a:spcBef>
              <a:spcAft>
                <a:spcPts val="0"/>
              </a:spcAft>
              <a:defRPr kumimoji="0" lang="zh-TW" sz="1200">
                <a:latin typeface="+mn-lt"/>
                <a:ea typeface="+mn-ea"/>
              </a:defRPr>
            </a:lvl1pPr>
          </a:lstStyle>
          <a:p>
            <a:pPr>
              <a:defRPr/>
            </a:pPr>
            <a:fld id="{D93A2643-1982-46BD-A53B-DBA2613B96FD}" type="datetimeFigureOut">
              <a:rPr lang="en-US" altLang="zh-TW"/>
              <a:pPr>
                <a:defRPr/>
              </a:pPr>
              <a:t>7/12/2016</a:t>
            </a:fld>
            <a:endParaRPr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 latinLnBrk="0">
              <a:spcBef>
                <a:spcPts val="0"/>
              </a:spcBef>
              <a:spcAft>
                <a:spcPts val="0"/>
              </a:spcAft>
              <a:defRPr kumimoji="0" lang="zh-TW"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 latinLnBrk="0">
              <a:spcBef>
                <a:spcPts val="0"/>
              </a:spcBef>
              <a:spcAft>
                <a:spcPts val="0"/>
              </a:spcAft>
              <a:defRPr kumimoji="0" lang="zh-TW" sz="1200">
                <a:latin typeface="+mn-lt"/>
                <a:ea typeface="+mn-ea"/>
              </a:defRPr>
            </a:lvl1pPr>
          </a:lstStyle>
          <a:p>
            <a:pPr>
              <a:defRPr/>
            </a:pPr>
            <a:fld id="{777A9828-A8FB-431A-AB4E-74B37C2E8708}" type="slidenum">
              <a:rPr lang="en-US" altLang="zh-TW"/>
              <a:pPr>
                <a:defRPr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0539924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 latinLnBrk="0">
              <a:spcBef>
                <a:spcPts val="0"/>
              </a:spcBef>
              <a:spcAft>
                <a:spcPts val="0"/>
              </a:spcAft>
              <a:defRPr kumimoji="0" lang="zh-TW"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 latinLnBrk="0">
              <a:spcBef>
                <a:spcPts val="0"/>
              </a:spcBef>
              <a:spcAft>
                <a:spcPts val="0"/>
              </a:spcAft>
              <a:defRPr kumimoji="0" lang="zh-TW" sz="1200">
                <a:latin typeface="+mn-lt"/>
                <a:ea typeface="+mn-ea"/>
              </a:defRPr>
            </a:lvl1pPr>
          </a:lstStyle>
          <a:p>
            <a:pPr>
              <a:defRPr/>
            </a:pPr>
            <a:fld id="{5753E3C2-3EBC-41D5-A17C-28898AFA5F0F}" type="datetimeFigureOut">
              <a:rPr lang="zh-TW" altLang="en-US"/>
              <a:pPr>
                <a:defRPr/>
              </a:pPr>
              <a:t>2016/7/12</a:t>
            </a:fld>
            <a:endParaRPr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zh-TW" noProof="0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0861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noProof="0"/>
              <a:t>按一下以編輯母片文字樣式</a:t>
            </a:r>
          </a:p>
          <a:p>
            <a:pPr lvl="1"/>
            <a:r>
              <a:rPr lang="zh-TW" noProof="0"/>
              <a:t>第二層</a:t>
            </a:r>
          </a:p>
          <a:p>
            <a:pPr lvl="2"/>
            <a:r>
              <a:rPr lang="zh-TW" noProof="0"/>
              <a:t>第三層</a:t>
            </a:r>
          </a:p>
          <a:p>
            <a:pPr lvl="3"/>
            <a:r>
              <a:rPr lang="zh-TW" noProof="0"/>
              <a:t>第四層</a:t>
            </a:r>
          </a:p>
          <a:p>
            <a:pPr lvl="4"/>
            <a:r>
              <a:rPr lang="zh-TW" noProof="0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 latinLnBrk="0">
              <a:spcBef>
                <a:spcPts val="0"/>
              </a:spcBef>
              <a:spcAft>
                <a:spcPts val="0"/>
              </a:spcAft>
              <a:defRPr kumimoji="0" lang="zh-TW"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 latinLnBrk="0">
              <a:spcBef>
                <a:spcPts val="0"/>
              </a:spcBef>
              <a:spcAft>
                <a:spcPts val="0"/>
              </a:spcAft>
              <a:defRPr kumimoji="0" lang="zh-TW" sz="1200">
                <a:latin typeface="+mn-lt"/>
                <a:ea typeface="+mn-ea"/>
              </a:defRPr>
            </a:lvl1pPr>
          </a:lstStyle>
          <a:p>
            <a:pPr>
              <a:defRPr/>
            </a:pPr>
            <a:fld id="{338B34DF-5548-4818-878F-76AA548F8736}" type="slidenum">
              <a:rPr lang="en-US" altLang="zh-TW"/>
              <a:pPr>
                <a:defRPr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5253105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lang="zh-TW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lang="zh-TW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lang="zh-TW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lang="zh-TW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lang="zh-TW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lang="zh-TW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lang="zh-TW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lang="zh-TW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lang="zh-TW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88825" cy="4624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 useBgFill="1">
        <p:nvSpPr>
          <p:cNvPr id="5" name="矩形 6"/>
          <p:cNvSpPr/>
          <p:nvPr/>
        </p:nvSpPr>
        <p:spPr bwMode="white">
          <a:xfrm>
            <a:off x="0" y="3074988"/>
            <a:ext cx="12201525" cy="3783012"/>
          </a:xfrm>
          <a:custGeom>
            <a:avLst/>
            <a:gdLst/>
            <a:ahLst/>
            <a:cxnLst/>
            <a:rect l="l" t="t" r="r" b="b"/>
            <a:pathLst>
              <a:path w="12201888" h="3783479">
                <a:moveTo>
                  <a:pt x="12201888" y="0"/>
                </a:moveTo>
                <a:cubicBezTo>
                  <a:pt x="12200429" y="1116741"/>
                  <a:pt x="12191467" y="2278498"/>
                  <a:pt x="12188825" y="3404540"/>
                </a:cubicBezTo>
                <a:lnTo>
                  <a:pt x="12188825" y="3554879"/>
                </a:lnTo>
                <a:lnTo>
                  <a:pt x="12188825" y="3690879"/>
                </a:lnTo>
                <a:lnTo>
                  <a:pt x="12188825" y="3707279"/>
                </a:lnTo>
                <a:lnTo>
                  <a:pt x="12188825" y="3783479"/>
                </a:lnTo>
                <a:lnTo>
                  <a:pt x="0" y="3783479"/>
                </a:lnTo>
                <a:lnTo>
                  <a:pt x="0" y="3707279"/>
                </a:lnTo>
                <a:lnTo>
                  <a:pt x="0" y="3554879"/>
                </a:lnTo>
                <a:lnTo>
                  <a:pt x="0" y="641399"/>
                </a:lnTo>
                <a:cubicBezTo>
                  <a:pt x="3601335" y="-419044"/>
                  <a:pt x="9102102" y="1605485"/>
                  <a:pt x="12201888" y="0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/>
          </a:p>
        </p:txBody>
      </p:sp>
      <p:sp>
        <p:nvSpPr>
          <p:cNvPr id="6" name="手繪多邊形 9"/>
          <p:cNvSpPr/>
          <p:nvPr/>
        </p:nvSpPr>
        <p:spPr>
          <a:xfrm rot="21388434">
            <a:off x="12700" y="2970213"/>
            <a:ext cx="12169775" cy="1238250"/>
          </a:xfrm>
          <a:custGeom>
            <a:avLst/>
            <a:gdLst/>
            <a:ahLst/>
            <a:cxnLst/>
            <a:rect l="l" t="t" r="r" b="b"/>
            <a:pathLst>
              <a:path w="12169907" h="1238081">
                <a:moveTo>
                  <a:pt x="2807331" y="101460"/>
                </a:moveTo>
                <a:cubicBezTo>
                  <a:pt x="6135545" y="328205"/>
                  <a:pt x="6673951" y="1596392"/>
                  <a:pt x="12165744" y="982579"/>
                </a:cubicBezTo>
                <a:lnTo>
                  <a:pt x="12160227" y="1072100"/>
                </a:lnTo>
                <a:cubicBezTo>
                  <a:pt x="5416860" y="1825439"/>
                  <a:pt x="6141899" y="-258272"/>
                  <a:pt x="0" y="232833"/>
                </a:cubicBezTo>
                <a:lnTo>
                  <a:pt x="5492" y="143708"/>
                </a:lnTo>
                <a:cubicBezTo>
                  <a:pt x="1145422" y="52200"/>
                  <a:pt x="2048826" y="49784"/>
                  <a:pt x="2807331" y="101460"/>
                </a:cubicBezTo>
                <a:close/>
                <a:moveTo>
                  <a:pt x="2811494" y="33894"/>
                </a:moveTo>
                <a:cubicBezTo>
                  <a:pt x="6139708" y="260639"/>
                  <a:pt x="6678114" y="1528826"/>
                  <a:pt x="12169907" y="915013"/>
                </a:cubicBezTo>
                <a:lnTo>
                  <a:pt x="12168059" y="945013"/>
                </a:lnTo>
                <a:cubicBezTo>
                  <a:pt x="5424692" y="1698351"/>
                  <a:pt x="6149730" y="-385359"/>
                  <a:pt x="7832" y="105746"/>
                </a:cubicBezTo>
                <a:lnTo>
                  <a:pt x="9656" y="76142"/>
                </a:lnTo>
                <a:cubicBezTo>
                  <a:pt x="1149586" y="-15366"/>
                  <a:pt x="2052990" y="-17782"/>
                  <a:pt x="2811494" y="33894"/>
                </a:cubicBezTo>
                <a:close/>
              </a:path>
            </a:pathLst>
          </a:custGeom>
          <a:gradFill>
            <a:gsLst>
              <a:gs pos="0">
                <a:schemeClr val="bg2">
                  <a:alpha val="90000"/>
                  <a:lumMod val="80000"/>
                  <a:lumOff val="20000"/>
                </a:schemeClr>
              </a:gs>
              <a:gs pos="18000">
                <a:schemeClr val="bg2">
                  <a:lumMod val="92000"/>
                </a:schemeClr>
              </a:gs>
              <a:gs pos="37000">
                <a:schemeClr val="bg2">
                  <a:alpha val="90000"/>
                  <a:lumMod val="91000"/>
                </a:schemeClr>
              </a:gs>
              <a:gs pos="100000">
                <a:schemeClr val="bg2">
                  <a:lumMod val="80000"/>
                  <a:lumOff val="20000"/>
                </a:schemeClr>
              </a:gs>
            </a:gsLst>
            <a:path path="shape">
              <a:fillToRect l="50000" t="50000" r="50000" b="50000"/>
            </a:path>
          </a:gradFill>
          <a:ln w="254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/>
          </a:p>
        </p:txBody>
      </p:sp>
      <p:sp>
        <p:nvSpPr>
          <p:cNvPr id="7" name="手繪多邊形 10"/>
          <p:cNvSpPr/>
          <p:nvPr/>
        </p:nvSpPr>
        <p:spPr>
          <a:xfrm rot="21388434">
            <a:off x="29672" y="2764068"/>
            <a:ext cx="12205856" cy="1559261"/>
          </a:xfrm>
          <a:custGeom>
            <a:avLst/>
            <a:gdLst/>
            <a:ahLst/>
            <a:cxnLst/>
            <a:rect l="l" t="t" r="r" b="b"/>
            <a:pathLst>
              <a:path w="12205856" h="1559261">
                <a:moveTo>
                  <a:pt x="12190266" y="1521455"/>
                </a:moveTo>
                <a:lnTo>
                  <a:pt x="12190701" y="1521482"/>
                </a:lnTo>
                <a:lnTo>
                  <a:pt x="12188851" y="1559261"/>
                </a:lnTo>
                <a:lnTo>
                  <a:pt x="12188416" y="1559245"/>
                </a:lnTo>
                <a:close/>
                <a:moveTo>
                  <a:pt x="12205856" y="208119"/>
                </a:moveTo>
                <a:lnTo>
                  <a:pt x="12203734" y="242562"/>
                </a:lnTo>
                <a:cubicBezTo>
                  <a:pt x="6796720" y="1874914"/>
                  <a:pt x="3447529" y="-395170"/>
                  <a:pt x="0" y="109344"/>
                </a:cubicBezTo>
                <a:lnTo>
                  <a:pt x="2124" y="74883"/>
                </a:lnTo>
                <a:cubicBezTo>
                  <a:pt x="3449654" y="-429611"/>
                  <a:pt x="6798843" y="1840472"/>
                  <a:pt x="12205856" y="208119"/>
                </a:cubicBezTo>
                <a:close/>
              </a:path>
            </a:pathLst>
          </a:custGeom>
          <a:gradFill>
            <a:gsLst>
              <a:gs pos="36000">
                <a:schemeClr val="bg2">
                  <a:alpha val="30000"/>
                  <a:lumMod val="0"/>
                  <a:lumOff val="100000"/>
                </a:schemeClr>
              </a:gs>
              <a:gs pos="100000">
                <a:schemeClr val="bg2">
                  <a:alpha val="48000"/>
                </a:schemeClr>
              </a:gs>
            </a:gsLst>
            <a:lin ang="2700000" scaled="1"/>
          </a:gra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/>
          </a:p>
        </p:txBody>
      </p:sp>
      <p:sp>
        <p:nvSpPr>
          <p:cNvPr id="8" name="手繪多邊形 11"/>
          <p:cNvSpPr/>
          <p:nvPr/>
        </p:nvSpPr>
        <p:spPr>
          <a:xfrm rot="21388434">
            <a:off x="-4585" y="3108508"/>
            <a:ext cx="12215153" cy="1052652"/>
          </a:xfrm>
          <a:custGeom>
            <a:avLst/>
            <a:gdLst/>
            <a:ahLst/>
            <a:cxnLst/>
            <a:rect l="l" t="t" r="r" b="b"/>
            <a:pathLst>
              <a:path w="12215153" h="1052652">
                <a:moveTo>
                  <a:pt x="12199582" y="613499"/>
                </a:moveTo>
                <a:lnTo>
                  <a:pt x="12196535" y="662961"/>
                </a:lnTo>
                <a:cubicBezTo>
                  <a:pt x="8659170" y="1895884"/>
                  <a:pt x="3236150" y="-250863"/>
                  <a:pt x="0" y="412868"/>
                </a:cubicBezTo>
                <a:lnTo>
                  <a:pt x="3057" y="363268"/>
                </a:lnTo>
                <a:cubicBezTo>
                  <a:pt x="3239190" y="-300459"/>
                  <a:pt x="8662172" y="1846263"/>
                  <a:pt x="12199582" y="613499"/>
                </a:cubicBezTo>
                <a:close/>
                <a:moveTo>
                  <a:pt x="12208353" y="471141"/>
                </a:moveTo>
                <a:lnTo>
                  <a:pt x="12202868" y="560177"/>
                </a:lnTo>
                <a:cubicBezTo>
                  <a:pt x="8665592" y="1793383"/>
                  <a:pt x="3242519" y="-353436"/>
                  <a:pt x="6325" y="310230"/>
                </a:cubicBezTo>
                <a:lnTo>
                  <a:pt x="11827" y="220949"/>
                </a:lnTo>
                <a:cubicBezTo>
                  <a:pt x="3247993" y="-442711"/>
                  <a:pt x="8670998" y="1704066"/>
                  <a:pt x="12208353" y="471141"/>
                </a:cubicBezTo>
                <a:close/>
                <a:moveTo>
                  <a:pt x="12215153" y="360807"/>
                </a:moveTo>
                <a:lnTo>
                  <a:pt x="12212631" y="401743"/>
                </a:lnTo>
                <a:cubicBezTo>
                  <a:pt x="8696050" y="1669577"/>
                  <a:pt x="3274141" y="-472216"/>
                  <a:pt x="15523" y="160967"/>
                </a:cubicBezTo>
                <a:lnTo>
                  <a:pt x="18051" y="119938"/>
                </a:lnTo>
                <a:cubicBezTo>
                  <a:pt x="3276657" y="-513245"/>
                  <a:pt x="8698537" y="1628531"/>
                  <a:pt x="12215153" y="360807"/>
                </a:cubicBezTo>
                <a:close/>
              </a:path>
            </a:pathLst>
          </a:custGeom>
          <a:gradFill>
            <a:gsLst>
              <a:gs pos="36000">
                <a:schemeClr val="bg2">
                  <a:alpha val="47000"/>
                  <a:lumMod val="0"/>
                  <a:lumOff val="100000"/>
                </a:schemeClr>
              </a:gs>
              <a:gs pos="100000">
                <a:schemeClr val="bg2">
                  <a:alpha val="82000"/>
                  <a:lumMod val="87000"/>
                  <a:lumOff val="13000"/>
                </a:schemeClr>
              </a:gs>
            </a:gsLst>
            <a:path path="rect">
              <a:fillToRect l="100000" t="100000"/>
            </a:path>
          </a:gra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/>
          </a:p>
        </p:txBody>
      </p:sp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293814" y="3937321"/>
            <a:ext cx="9601200" cy="1625279"/>
          </a:xfrm>
        </p:spPr>
        <p:txBody>
          <a:bodyPr>
            <a:normAutofit/>
          </a:bodyPr>
          <a:lstStyle>
            <a:lvl1pPr algn="l" latinLnBrk="0">
              <a:lnSpc>
                <a:spcPct val="80000"/>
              </a:lnSpc>
              <a:defRPr lang="zh-TW" sz="6000"/>
            </a:lvl1pPr>
          </a:lstStyle>
          <a:p>
            <a:r>
              <a:rPr lang="zh-TW" dirty="0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293814" y="5641975"/>
            <a:ext cx="9601200" cy="914100"/>
          </a:xfrm>
        </p:spPr>
        <p:txBody>
          <a:bodyPr>
            <a:normAutofit/>
          </a:bodyPr>
          <a:lstStyle>
            <a:lvl1pPr marL="0" indent="0" algn="l" latinLnBrk="0">
              <a:spcBef>
                <a:spcPts val="0"/>
              </a:spcBef>
              <a:buNone/>
              <a:defRPr lang="zh-TW" sz="2800" cap="none" baseline="0"/>
            </a:lvl1pPr>
            <a:lvl2pPr marL="457200" indent="0" algn="ctr" latinLnBrk="0">
              <a:buNone/>
              <a:defRPr lang="zh-TW" sz="2800"/>
            </a:lvl2pPr>
            <a:lvl3pPr marL="914400" indent="0" algn="ctr" latinLnBrk="0">
              <a:buNone/>
              <a:defRPr lang="zh-TW" sz="2400"/>
            </a:lvl3pPr>
            <a:lvl4pPr marL="1371600" indent="0" algn="ctr" latinLnBrk="0">
              <a:buNone/>
              <a:defRPr lang="zh-TW" sz="2000"/>
            </a:lvl4pPr>
            <a:lvl5pPr marL="1828800" indent="0" algn="ctr" latinLnBrk="0">
              <a:buNone/>
              <a:defRPr lang="zh-TW" sz="2000"/>
            </a:lvl5pPr>
            <a:lvl6pPr marL="2286000" indent="0" algn="ctr" latinLnBrk="0">
              <a:buNone/>
              <a:defRPr lang="zh-TW" sz="2000"/>
            </a:lvl6pPr>
            <a:lvl7pPr marL="2743200" indent="0" algn="ctr" latinLnBrk="0">
              <a:buNone/>
              <a:defRPr lang="zh-TW" sz="2000"/>
            </a:lvl7pPr>
            <a:lvl8pPr marL="3200400" indent="0" algn="ctr" latinLnBrk="0">
              <a:buNone/>
              <a:defRPr lang="zh-TW" sz="2000"/>
            </a:lvl8pPr>
            <a:lvl9pPr marL="3657600" indent="0" algn="ctr" latinLnBrk="0">
              <a:buNone/>
              <a:defRPr lang="zh-TW" sz="2000"/>
            </a:lvl9pPr>
          </a:lstStyle>
          <a:p>
            <a:r>
              <a:rPr lang="zh-TW" dirty="0"/>
              <a:t>按一下以編輯母片副標題樣式</a:t>
            </a:r>
          </a:p>
        </p:txBody>
      </p:sp>
    </p:spTree>
  </p:cSld>
  <p:clrMapOvr>
    <a:masterClrMapping/>
  </p:clrMapOvr>
  <p:transition spd="med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群組 7"/>
          <p:cNvGrpSpPr>
            <a:grpSpLocks/>
          </p:cNvGrpSpPr>
          <p:nvPr/>
        </p:nvGrpSpPr>
        <p:grpSpPr bwMode="auto">
          <a:xfrm>
            <a:off x="-4763" y="5375275"/>
            <a:ext cx="12239626" cy="1558925"/>
            <a:chOff x="-4585" y="2764068"/>
            <a:chExt cx="12240113" cy="1559261"/>
          </a:xfrm>
        </p:grpSpPr>
        <p:sp>
          <p:nvSpPr>
            <p:cNvPr id="5" name="手繪多邊形 8"/>
            <p:cNvSpPr/>
            <p:nvPr/>
          </p:nvSpPr>
          <p:spPr>
            <a:xfrm rot="21388434">
              <a:off x="12879" y="2983190"/>
              <a:ext cx="12168672" cy="1236930"/>
            </a:xfrm>
            <a:custGeom>
              <a:avLst/>
              <a:gdLst/>
              <a:ahLst/>
              <a:cxnLst/>
              <a:rect l="l" t="t" r="r" b="b"/>
              <a:pathLst>
                <a:path w="12169907" h="1238081">
                  <a:moveTo>
                    <a:pt x="2807331" y="101460"/>
                  </a:moveTo>
                  <a:cubicBezTo>
                    <a:pt x="6135545" y="328205"/>
                    <a:pt x="6673951" y="1596392"/>
                    <a:pt x="12165744" y="982579"/>
                  </a:cubicBezTo>
                  <a:lnTo>
                    <a:pt x="12160227" y="1072100"/>
                  </a:lnTo>
                  <a:cubicBezTo>
                    <a:pt x="5416860" y="1825439"/>
                    <a:pt x="6141899" y="-258272"/>
                    <a:pt x="0" y="232833"/>
                  </a:cubicBezTo>
                  <a:lnTo>
                    <a:pt x="5492" y="143708"/>
                  </a:lnTo>
                  <a:cubicBezTo>
                    <a:pt x="1145422" y="52200"/>
                    <a:pt x="2048826" y="49784"/>
                    <a:pt x="2807331" y="101460"/>
                  </a:cubicBezTo>
                  <a:close/>
                  <a:moveTo>
                    <a:pt x="2811494" y="33894"/>
                  </a:moveTo>
                  <a:cubicBezTo>
                    <a:pt x="6139708" y="260639"/>
                    <a:pt x="6678114" y="1528826"/>
                    <a:pt x="12169907" y="915013"/>
                  </a:cubicBezTo>
                  <a:lnTo>
                    <a:pt x="12168059" y="945013"/>
                  </a:lnTo>
                  <a:cubicBezTo>
                    <a:pt x="5424692" y="1698351"/>
                    <a:pt x="6149730" y="-385359"/>
                    <a:pt x="7832" y="105746"/>
                  </a:cubicBezTo>
                  <a:lnTo>
                    <a:pt x="9656" y="76142"/>
                  </a:lnTo>
                  <a:cubicBezTo>
                    <a:pt x="1149586" y="-15366"/>
                    <a:pt x="2052990" y="-17782"/>
                    <a:pt x="2811494" y="33894"/>
                  </a:cubicBezTo>
                  <a:close/>
                </a:path>
              </a:pathLst>
            </a:custGeom>
            <a:gradFill>
              <a:gsLst>
                <a:gs pos="0">
                  <a:schemeClr val="bg2">
                    <a:alpha val="90000"/>
                    <a:lumMod val="80000"/>
                    <a:lumOff val="20000"/>
                  </a:schemeClr>
                </a:gs>
                <a:gs pos="18000">
                  <a:schemeClr val="bg2">
                    <a:lumMod val="92000"/>
                  </a:schemeClr>
                </a:gs>
                <a:gs pos="37000">
                  <a:schemeClr val="bg2">
                    <a:alpha val="90000"/>
                    <a:lumMod val="91000"/>
                  </a:schemeClr>
                </a:gs>
                <a:gs pos="100000">
                  <a:schemeClr val="bg2">
                    <a:lumMod val="80000"/>
                    <a:lumOff val="20000"/>
                  </a:schemeClr>
                </a:gs>
              </a:gsLst>
              <a:path path="shape">
                <a:fillToRect l="50000" t="50000" r="50000" b="50000"/>
              </a:path>
            </a:gradFill>
            <a:ln w="25400" cmpd="sng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zh-TW"/>
            </a:p>
          </p:txBody>
        </p:sp>
        <p:sp>
          <p:nvSpPr>
            <p:cNvPr id="6" name="手繪多邊形 9"/>
            <p:cNvSpPr/>
            <p:nvPr/>
          </p:nvSpPr>
          <p:spPr>
            <a:xfrm rot="21388434">
              <a:off x="29672" y="2764068"/>
              <a:ext cx="12205856" cy="1559261"/>
            </a:xfrm>
            <a:custGeom>
              <a:avLst/>
              <a:gdLst/>
              <a:ahLst/>
              <a:cxnLst/>
              <a:rect l="l" t="t" r="r" b="b"/>
              <a:pathLst>
                <a:path w="12205856" h="1559261">
                  <a:moveTo>
                    <a:pt x="12190266" y="1521455"/>
                  </a:moveTo>
                  <a:lnTo>
                    <a:pt x="12190701" y="1521482"/>
                  </a:lnTo>
                  <a:lnTo>
                    <a:pt x="12188851" y="1559261"/>
                  </a:lnTo>
                  <a:lnTo>
                    <a:pt x="12188416" y="1559245"/>
                  </a:lnTo>
                  <a:close/>
                  <a:moveTo>
                    <a:pt x="12205856" y="208119"/>
                  </a:moveTo>
                  <a:lnTo>
                    <a:pt x="12203734" y="242562"/>
                  </a:lnTo>
                  <a:cubicBezTo>
                    <a:pt x="6796720" y="1874914"/>
                    <a:pt x="3447529" y="-395170"/>
                    <a:pt x="0" y="109344"/>
                  </a:cubicBezTo>
                  <a:lnTo>
                    <a:pt x="2124" y="74883"/>
                  </a:lnTo>
                  <a:cubicBezTo>
                    <a:pt x="3449654" y="-429611"/>
                    <a:pt x="6798843" y="1840472"/>
                    <a:pt x="12205856" y="208119"/>
                  </a:cubicBezTo>
                  <a:close/>
                </a:path>
              </a:pathLst>
            </a:custGeom>
            <a:gradFill>
              <a:gsLst>
                <a:gs pos="36000">
                  <a:schemeClr val="bg2">
                    <a:alpha val="30000"/>
                    <a:lumMod val="0"/>
                    <a:lumOff val="100000"/>
                  </a:schemeClr>
                </a:gs>
                <a:gs pos="100000">
                  <a:schemeClr val="bg2">
                    <a:alpha val="48000"/>
                  </a:schemeClr>
                </a:gs>
              </a:gsLst>
              <a:lin ang="2700000" scaled="1"/>
            </a:gra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zh-TW"/>
            </a:p>
          </p:txBody>
        </p:sp>
        <p:sp>
          <p:nvSpPr>
            <p:cNvPr id="7" name="手繪多邊形 10"/>
            <p:cNvSpPr/>
            <p:nvPr/>
          </p:nvSpPr>
          <p:spPr>
            <a:xfrm rot="21388434">
              <a:off x="-4585" y="3108508"/>
              <a:ext cx="12215153" cy="1052652"/>
            </a:xfrm>
            <a:custGeom>
              <a:avLst/>
              <a:gdLst/>
              <a:ahLst/>
              <a:cxnLst/>
              <a:rect l="l" t="t" r="r" b="b"/>
              <a:pathLst>
                <a:path w="12215153" h="1052652">
                  <a:moveTo>
                    <a:pt x="12199582" y="613499"/>
                  </a:moveTo>
                  <a:lnTo>
                    <a:pt x="12196535" y="662961"/>
                  </a:lnTo>
                  <a:cubicBezTo>
                    <a:pt x="8659170" y="1895884"/>
                    <a:pt x="3236150" y="-250863"/>
                    <a:pt x="0" y="412868"/>
                  </a:cubicBezTo>
                  <a:lnTo>
                    <a:pt x="3057" y="363268"/>
                  </a:lnTo>
                  <a:cubicBezTo>
                    <a:pt x="3239190" y="-300459"/>
                    <a:pt x="8662172" y="1846263"/>
                    <a:pt x="12199582" y="613499"/>
                  </a:cubicBezTo>
                  <a:close/>
                  <a:moveTo>
                    <a:pt x="12208353" y="471141"/>
                  </a:moveTo>
                  <a:lnTo>
                    <a:pt x="12202868" y="560177"/>
                  </a:lnTo>
                  <a:cubicBezTo>
                    <a:pt x="8665592" y="1793383"/>
                    <a:pt x="3242519" y="-353436"/>
                    <a:pt x="6325" y="310230"/>
                  </a:cubicBezTo>
                  <a:lnTo>
                    <a:pt x="11827" y="220949"/>
                  </a:lnTo>
                  <a:cubicBezTo>
                    <a:pt x="3247993" y="-442711"/>
                    <a:pt x="8670998" y="1704066"/>
                    <a:pt x="12208353" y="471141"/>
                  </a:cubicBezTo>
                  <a:close/>
                  <a:moveTo>
                    <a:pt x="12215153" y="360807"/>
                  </a:moveTo>
                  <a:lnTo>
                    <a:pt x="12212631" y="401743"/>
                  </a:lnTo>
                  <a:cubicBezTo>
                    <a:pt x="8696050" y="1669577"/>
                    <a:pt x="3274141" y="-472216"/>
                    <a:pt x="15523" y="160967"/>
                  </a:cubicBezTo>
                  <a:lnTo>
                    <a:pt x="18051" y="119938"/>
                  </a:lnTo>
                  <a:cubicBezTo>
                    <a:pt x="3276657" y="-513245"/>
                    <a:pt x="8698537" y="1628531"/>
                    <a:pt x="12215153" y="360807"/>
                  </a:cubicBezTo>
                  <a:close/>
                </a:path>
              </a:pathLst>
            </a:custGeom>
            <a:gradFill>
              <a:gsLst>
                <a:gs pos="36000">
                  <a:schemeClr val="bg2">
                    <a:alpha val="47000"/>
                    <a:lumMod val="0"/>
                    <a:lumOff val="100000"/>
                  </a:schemeClr>
                </a:gs>
                <a:gs pos="100000">
                  <a:schemeClr val="bg2">
                    <a:alpha val="82000"/>
                    <a:lumMod val="87000"/>
                    <a:lumOff val="13000"/>
                  </a:schemeClr>
                </a:gs>
              </a:gsLst>
              <a:path path="rect">
                <a:fillToRect l="100000" t="100000"/>
              </a:path>
            </a:gra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zh-TW"/>
            </a:p>
          </p:txBody>
        </p:sp>
      </p:grp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293813" y="1928553"/>
            <a:ext cx="9601200" cy="2262447"/>
          </a:xfrm>
        </p:spPr>
        <p:txBody>
          <a:bodyPr>
            <a:normAutofit/>
          </a:bodyPr>
          <a:lstStyle>
            <a:lvl1pPr algn="l" latinLnBrk="0">
              <a:lnSpc>
                <a:spcPct val="80000"/>
              </a:lnSpc>
              <a:defRPr lang="zh-TW" sz="5400" b="0"/>
            </a:lvl1pPr>
          </a:lstStyle>
          <a:p>
            <a:r>
              <a:rPr lang="zh-TW" dirty="0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1293813" y="4267200"/>
            <a:ext cx="9601200" cy="934527"/>
          </a:xfrm>
        </p:spPr>
        <p:txBody>
          <a:bodyPr>
            <a:normAutofit/>
          </a:bodyPr>
          <a:lstStyle>
            <a:lvl1pPr marL="0" indent="0" algn="l" latinLnBrk="0">
              <a:spcBef>
                <a:spcPts val="0"/>
              </a:spcBef>
              <a:buNone/>
              <a:defRPr lang="zh-TW" sz="2800" cap="none" baseline="0">
                <a:solidFill>
                  <a:schemeClr val="tx1"/>
                </a:solidFill>
              </a:defRPr>
            </a:lvl1pPr>
            <a:lvl2pPr marL="457200" indent="0" latinLnBrk="0">
              <a:buNone/>
              <a:defRPr lang="zh-TW"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 latinLnBrk="0">
              <a:buNone/>
              <a:defRPr lang="zh-TW"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latinLnBrk="0">
              <a:buNone/>
              <a:defRPr lang="zh-TW"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latinLnBrk="0">
              <a:buNone/>
              <a:defRPr lang="zh-TW"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latinLnBrk="0">
              <a:buNone/>
              <a:defRPr lang="zh-TW"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latinLnBrk="0">
              <a:buNone/>
              <a:defRPr lang="zh-TW"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latinLnBrk="0">
              <a:buNone/>
              <a:defRPr lang="zh-TW"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latinLnBrk="0">
              <a:buNone/>
              <a:defRPr lang="zh-TW"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dirty="0"/>
              <a:t>按一下以編輯母片文字樣式</a:t>
            </a:r>
          </a:p>
        </p:txBody>
      </p:sp>
      <p:sp>
        <p:nvSpPr>
          <p:cNvPr id="8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309C2E-F266-41CD-BECD-5A80F456A828}" type="datetimeFigureOut">
              <a:rPr lang="zh-TW" altLang="en-US"/>
              <a:pPr>
                <a:defRPr/>
              </a:pPr>
              <a:t>2016/7/12</a:t>
            </a:fld>
            <a:endParaRPr lang="zh-TW" dirty="0"/>
          </a:p>
        </p:txBody>
      </p:sp>
      <p:sp>
        <p:nvSpPr>
          <p:cNvPr id="9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/>
          </a:p>
        </p:txBody>
      </p:sp>
      <p:sp>
        <p:nvSpPr>
          <p:cNvPr id="10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728AEC-5FC6-4D8B-B20D-5C49C61ED5C7}" type="slidenum">
              <a:rPr lang="en-US" altLang="zh-TW"/>
              <a:pPr>
                <a:defRPr/>
              </a:pPr>
              <a:t>‹#›</a:t>
            </a:fld>
            <a:endParaRPr lang="zh-TW" dirty="0"/>
          </a:p>
        </p:txBody>
      </p:sp>
    </p:spTree>
  </p:cSld>
  <p:clrMapOvr>
    <a:masterClrMapping/>
  </p:clrMapOvr>
  <p:transition spd="med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垂直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群組 7"/>
          <p:cNvGrpSpPr>
            <a:grpSpLocks/>
          </p:cNvGrpSpPr>
          <p:nvPr/>
        </p:nvGrpSpPr>
        <p:grpSpPr bwMode="auto">
          <a:xfrm>
            <a:off x="-4763" y="5375275"/>
            <a:ext cx="12239626" cy="1558925"/>
            <a:chOff x="-4585" y="2764068"/>
            <a:chExt cx="12240113" cy="1559261"/>
          </a:xfrm>
        </p:grpSpPr>
        <p:sp>
          <p:nvSpPr>
            <p:cNvPr id="5" name="手繪多邊形 8"/>
            <p:cNvSpPr/>
            <p:nvPr/>
          </p:nvSpPr>
          <p:spPr>
            <a:xfrm rot="21388434">
              <a:off x="12879" y="2983190"/>
              <a:ext cx="12168672" cy="1236930"/>
            </a:xfrm>
            <a:custGeom>
              <a:avLst/>
              <a:gdLst/>
              <a:ahLst/>
              <a:cxnLst/>
              <a:rect l="l" t="t" r="r" b="b"/>
              <a:pathLst>
                <a:path w="12169907" h="1238081">
                  <a:moveTo>
                    <a:pt x="2807331" y="101460"/>
                  </a:moveTo>
                  <a:cubicBezTo>
                    <a:pt x="6135545" y="328205"/>
                    <a:pt x="6673951" y="1596392"/>
                    <a:pt x="12165744" y="982579"/>
                  </a:cubicBezTo>
                  <a:lnTo>
                    <a:pt x="12160227" y="1072100"/>
                  </a:lnTo>
                  <a:cubicBezTo>
                    <a:pt x="5416860" y="1825439"/>
                    <a:pt x="6141899" y="-258272"/>
                    <a:pt x="0" y="232833"/>
                  </a:cubicBezTo>
                  <a:lnTo>
                    <a:pt x="5492" y="143708"/>
                  </a:lnTo>
                  <a:cubicBezTo>
                    <a:pt x="1145422" y="52200"/>
                    <a:pt x="2048826" y="49784"/>
                    <a:pt x="2807331" y="101460"/>
                  </a:cubicBezTo>
                  <a:close/>
                  <a:moveTo>
                    <a:pt x="2811494" y="33894"/>
                  </a:moveTo>
                  <a:cubicBezTo>
                    <a:pt x="6139708" y="260639"/>
                    <a:pt x="6678114" y="1528826"/>
                    <a:pt x="12169907" y="915013"/>
                  </a:cubicBezTo>
                  <a:lnTo>
                    <a:pt x="12168059" y="945013"/>
                  </a:lnTo>
                  <a:cubicBezTo>
                    <a:pt x="5424692" y="1698351"/>
                    <a:pt x="6149730" y="-385359"/>
                    <a:pt x="7832" y="105746"/>
                  </a:cubicBezTo>
                  <a:lnTo>
                    <a:pt x="9656" y="76142"/>
                  </a:lnTo>
                  <a:cubicBezTo>
                    <a:pt x="1149586" y="-15366"/>
                    <a:pt x="2052990" y="-17782"/>
                    <a:pt x="2811494" y="33894"/>
                  </a:cubicBezTo>
                  <a:close/>
                </a:path>
              </a:pathLst>
            </a:custGeom>
            <a:gradFill>
              <a:gsLst>
                <a:gs pos="0">
                  <a:schemeClr val="bg2">
                    <a:alpha val="90000"/>
                    <a:lumMod val="80000"/>
                    <a:lumOff val="20000"/>
                  </a:schemeClr>
                </a:gs>
                <a:gs pos="18000">
                  <a:schemeClr val="bg2">
                    <a:lumMod val="92000"/>
                  </a:schemeClr>
                </a:gs>
                <a:gs pos="37000">
                  <a:schemeClr val="bg2">
                    <a:alpha val="90000"/>
                    <a:lumMod val="91000"/>
                  </a:schemeClr>
                </a:gs>
                <a:gs pos="100000">
                  <a:schemeClr val="bg2">
                    <a:lumMod val="80000"/>
                    <a:lumOff val="20000"/>
                  </a:schemeClr>
                </a:gs>
              </a:gsLst>
              <a:path path="shape">
                <a:fillToRect l="50000" t="50000" r="50000" b="50000"/>
              </a:path>
            </a:gradFill>
            <a:ln w="25400" cmpd="sng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zh-TW"/>
            </a:p>
          </p:txBody>
        </p:sp>
        <p:sp>
          <p:nvSpPr>
            <p:cNvPr id="6" name="手繪多邊形 9"/>
            <p:cNvSpPr/>
            <p:nvPr/>
          </p:nvSpPr>
          <p:spPr>
            <a:xfrm rot="21388434">
              <a:off x="29672" y="2764068"/>
              <a:ext cx="12205856" cy="1559261"/>
            </a:xfrm>
            <a:custGeom>
              <a:avLst/>
              <a:gdLst/>
              <a:ahLst/>
              <a:cxnLst/>
              <a:rect l="l" t="t" r="r" b="b"/>
              <a:pathLst>
                <a:path w="12205856" h="1559261">
                  <a:moveTo>
                    <a:pt x="12190266" y="1521455"/>
                  </a:moveTo>
                  <a:lnTo>
                    <a:pt x="12190701" y="1521482"/>
                  </a:lnTo>
                  <a:lnTo>
                    <a:pt x="12188851" y="1559261"/>
                  </a:lnTo>
                  <a:lnTo>
                    <a:pt x="12188416" y="1559245"/>
                  </a:lnTo>
                  <a:close/>
                  <a:moveTo>
                    <a:pt x="12205856" y="208119"/>
                  </a:moveTo>
                  <a:lnTo>
                    <a:pt x="12203734" y="242562"/>
                  </a:lnTo>
                  <a:cubicBezTo>
                    <a:pt x="6796720" y="1874914"/>
                    <a:pt x="3447529" y="-395170"/>
                    <a:pt x="0" y="109344"/>
                  </a:cubicBezTo>
                  <a:lnTo>
                    <a:pt x="2124" y="74883"/>
                  </a:lnTo>
                  <a:cubicBezTo>
                    <a:pt x="3449654" y="-429611"/>
                    <a:pt x="6798843" y="1840472"/>
                    <a:pt x="12205856" y="208119"/>
                  </a:cubicBezTo>
                  <a:close/>
                </a:path>
              </a:pathLst>
            </a:custGeom>
            <a:gradFill>
              <a:gsLst>
                <a:gs pos="36000">
                  <a:schemeClr val="bg2">
                    <a:alpha val="30000"/>
                    <a:lumMod val="0"/>
                    <a:lumOff val="100000"/>
                  </a:schemeClr>
                </a:gs>
                <a:gs pos="100000">
                  <a:schemeClr val="bg2">
                    <a:alpha val="48000"/>
                  </a:schemeClr>
                </a:gs>
              </a:gsLst>
              <a:lin ang="2700000" scaled="1"/>
            </a:gra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zh-TW"/>
            </a:p>
          </p:txBody>
        </p:sp>
        <p:sp>
          <p:nvSpPr>
            <p:cNvPr id="7" name="手繪多邊形 10"/>
            <p:cNvSpPr/>
            <p:nvPr/>
          </p:nvSpPr>
          <p:spPr>
            <a:xfrm rot="21388434">
              <a:off x="-4585" y="3108508"/>
              <a:ext cx="12215153" cy="1052652"/>
            </a:xfrm>
            <a:custGeom>
              <a:avLst/>
              <a:gdLst/>
              <a:ahLst/>
              <a:cxnLst/>
              <a:rect l="l" t="t" r="r" b="b"/>
              <a:pathLst>
                <a:path w="12215153" h="1052652">
                  <a:moveTo>
                    <a:pt x="12199582" y="613499"/>
                  </a:moveTo>
                  <a:lnTo>
                    <a:pt x="12196535" y="662961"/>
                  </a:lnTo>
                  <a:cubicBezTo>
                    <a:pt x="8659170" y="1895884"/>
                    <a:pt x="3236150" y="-250863"/>
                    <a:pt x="0" y="412868"/>
                  </a:cubicBezTo>
                  <a:lnTo>
                    <a:pt x="3057" y="363268"/>
                  </a:lnTo>
                  <a:cubicBezTo>
                    <a:pt x="3239190" y="-300459"/>
                    <a:pt x="8662172" y="1846263"/>
                    <a:pt x="12199582" y="613499"/>
                  </a:cubicBezTo>
                  <a:close/>
                  <a:moveTo>
                    <a:pt x="12208353" y="471141"/>
                  </a:moveTo>
                  <a:lnTo>
                    <a:pt x="12202868" y="560177"/>
                  </a:lnTo>
                  <a:cubicBezTo>
                    <a:pt x="8665592" y="1793383"/>
                    <a:pt x="3242519" y="-353436"/>
                    <a:pt x="6325" y="310230"/>
                  </a:cubicBezTo>
                  <a:lnTo>
                    <a:pt x="11827" y="220949"/>
                  </a:lnTo>
                  <a:cubicBezTo>
                    <a:pt x="3247993" y="-442711"/>
                    <a:pt x="8670998" y="1704066"/>
                    <a:pt x="12208353" y="471141"/>
                  </a:cubicBezTo>
                  <a:close/>
                  <a:moveTo>
                    <a:pt x="12215153" y="360807"/>
                  </a:moveTo>
                  <a:lnTo>
                    <a:pt x="12212631" y="401743"/>
                  </a:lnTo>
                  <a:cubicBezTo>
                    <a:pt x="8696050" y="1669577"/>
                    <a:pt x="3274141" y="-472216"/>
                    <a:pt x="15523" y="160967"/>
                  </a:cubicBezTo>
                  <a:lnTo>
                    <a:pt x="18051" y="119938"/>
                  </a:lnTo>
                  <a:cubicBezTo>
                    <a:pt x="3276657" y="-513245"/>
                    <a:pt x="8698537" y="1628531"/>
                    <a:pt x="12215153" y="360807"/>
                  </a:cubicBezTo>
                  <a:close/>
                </a:path>
              </a:pathLst>
            </a:custGeom>
            <a:gradFill>
              <a:gsLst>
                <a:gs pos="36000">
                  <a:schemeClr val="bg2">
                    <a:alpha val="47000"/>
                    <a:lumMod val="0"/>
                    <a:lumOff val="100000"/>
                  </a:schemeClr>
                </a:gs>
                <a:gs pos="100000">
                  <a:schemeClr val="bg2">
                    <a:alpha val="82000"/>
                    <a:lumMod val="87000"/>
                    <a:lumOff val="13000"/>
                  </a:schemeClr>
                </a:gs>
              </a:gsLst>
              <a:path path="rect">
                <a:fillToRect l="100000" t="100000"/>
              </a:path>
            </a:gra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zh-TW"/>
            </a:p>
          </p:txBody>
        </p:sp>
      </p:grpSp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zh-TW" dirty="0"/>
              <a:t>按一下以編輯母片標題樣式</a:t>
            </a:r>
          </a:p>
        </p:txBody>
      </p:sp>
      <p:sp>
        <p:nvSpPr>
          <p:cNvPr id="3" name="垂直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>
              <a:defRPr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>
              <a:defRPr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>
              <a:defRPr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>
              <a:defRPr>
                <a:latin typeface="微軟正黑體" panose="020B0604030504040204" pitchFamily="34" charset="-120"/>
                <a:ea typeface="微軟正黑體" panose="020B0604030504040204" pitchFamily="34" charset="-120"/>
              </a:defRPr>
            </a:lvl5pPr>
          </a:lstStyle>
          <a:p>
            <a:pPr lvl="0"/>
            <a:r>
              <a:rPr lang="zh-TW" dirty="0"/>
              <a:t>按一下以編輯母片文字樣式</a:t>
            </a:r>
          </a:p>
          <a:p>
            <a:pPr lvl="1"/>
            <a:r>
              <a:rPr lang="zh-TW" dirty="0"/>
              <a:t>第二層</a:t>
            </a:r>
          </a:p>
          <a:p>
            <a:pPr lvl="2"/>
            <a:r>
              <a:rPr lang="zh-TW" dirty="0"/>
              <a:t>第三層</a:t>
            </a:r>
          </a:p>
          <a:p>
            <a:pPr lvl="3"/>
            <a:r>
              <a:rPr lang="zh-TW" dirty="0"/>
              <a:t>第四層</a:t>
            </a:r>
          </a:p>
          <a:p>
            <a:pPr lvl="4"/>
            <a:r>
              <a:rPr lang="zh-TW" dirty="0"/>
              <a:t>第五層</a:t>
            </a:r>
          </a:p>
        </p:txBody>
      </p:sp>
      <p:sp>
        <p:nvSpPr>
          <p:cNvPr id="8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fld id="{F78B5A69-899C-4670-AA29-950B12C62D15}" type="datetimeFigureOut">
              <a:rPr lang="en-US" altLang="zh-TW"/>
              <a:pPr>
                <a:defRPr/>
              </a:pPr>
              <a:t>7/12/2016</a:t>
            </a:fld>
            <a:endParaRPr lang="zh-TW" altLang="en-US"/>
          </a:p>
        </p:txBody>
      </p:sp>
      <p:sp>
        <p:nvSpPr>
          <p:cNvPr id="9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10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fld id="{60EA4942-F846-4896-ACD3-84655727A203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  <p:transition spd="med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群組 7"/>
          <p:cNvGrpSpPr>
            <a:grpSpLocks/>
          </p:cNvGrpSpPr>
          <p:nvPr/>
        </p:nvGrpSpPr>
        <p:grpSpPr bwMode="auto">
          <a:xfrm>
            <a:off x="-4763" y="5375275"/>
            <a:ext cx="12239626" cy="1558925"/>
            <a:chOff x="-4585" y="2764068"/>
            <a:chExt cx="12240113" cy="1559261"/>
          </a:xfrm>
        </p:grpSpPr>
        <p:sp>
          <p:nvSpPr>
            <p:cNvPr id="5" name="手繪多邊形 8"/>
            <p:cNvSpPr/>
            <p:nvPr/>
          </p:nvSpPr>
          <p:spPr>
            <a:xfrm rot="21388434">
              <a:off x="12879" y="2983190"/>
              <a:ext cx="12168672" cy="1236930"/>
            </a:xfrm>
            <a:custGeom>
              <a:avLst/>
              <a:gdLst/>
              <a:ahLst/>
              <a:cxnLst/>
              <a:rect l="l" t="t" r="r" b="b"/>
              <a:pathLst>
                <a:path w="12169907" h="1238081">
                  <a:moveTo>
                    <a:pt x="2807331" y="101460"/>
                  </a:moveTo>
                  <a:cubicBezTo>
                    <a:pt x="6135545" y="328205"/>
                    <a:pt x="6673951" y="1596392"/>
                    <a:pt x="12165744" y="982579"/>
                  </a:cubicBezTo>
                  <a:lnTo>
                    <a:pt x="12160227" y="1072100"/>
                  </a:lnTo>
                  <a:cubicBezTo>
                    <a:pt x="5416860" y="1825439"/>
                    <a:pt x="6141899" y="-258272"/>
                    <a:pt x="0" y="232833"/>
                  </a:cubicBezTo>
                  <a:lnTo>
                    <a:pt x="5492" y="143708"/>
                  </a:lnTo>
                  <a:cubicBezTo>
                    <a:pt x="1145422" y="52200"/>
                    <a:pt x="2048826" y="49784"/>
                    <a:pt x="2807331" y="101460"/>
                  </a:cubicBezTo>
                  <a:close/>
                  <a:moveTo>
                    <a:pt x="2811494" y="33894"/>
                  </a:moveTo>
                  <a:cubicBezTo>
                    <a:pt x="6139708" y="260639"/>
                    <a:pt x="6678114" y="1528826"/>
                    <a:pt x="12169907" y="915013"/>
                  </a:cubicBezTo>
                  <a:lnTo>
                    <a:pt x="12168059" y="945013"/>
                  </a:lnTo>
                  <a:cubicBezTo>
                    <a:pt x="5424692" y="1698351"/>
                    <a:pt x="6149730" y="-385359"/>
                    <a:pt x="7832" y="105746"/>
                  </a:cubicBezTo>
                  <a:lnTo>
                    <a:pt x="9656" y="76142"/>
                  </a:lnTo>
                  <a:cubicBezTo>
                    <a:pt x="1149586" y="-15366"/>
                    <a:pt x="2052990" y="-17782"/>
                    <a:pt x="2811494" y="33894"/>
                  </a:cubicBezTo>
                  <a:close/>
                </a:path>
              </a:pathLst>
            </a:custGeom>
            <a:gradFill>
              <a:gsLst>
                <a:gs pos="0">
                  <a:schemeClr val="bg2">
                    <a:alpha val="90000"/>
                    <a:lumMod val="80000"/>
                    <a:lumOff val="20000"/>
                  </a:schemeClr>
                </a:gs>
                <a:gs pos="18000">
                  <a:schemeClr val="bg2">
                    <a:lumMod val="92000"/>
                  </a:schemeClr>
                </a:gs>
                <a:gs pos="37000">
                  <a:schemeClr val="bg2">
                    <a:alpha val="90000"/>
                    <a:lumMod val="91000"/>
                  </a:schemeClr>
                </a:gs>
                <a:gs pos="100000">
                  <a:schemeClr val="bg2">
                    <a:lumMod val="80000"/>
                    <a:lumOff val="20000"/>
                  </a:schemeClr>
                </a:gs>
              </a:gsLst>
              <a:path path="shape">
                <a:fillToRect l="50000" t="50000" r="50000" b="50000"/>
              </a:path>
            </a:gradFill>
            <a:ln w="25400" cmpd="sng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zh-TW"/>
            </a:p>
          </p:txBody>
        </p:sp>
        <p:sp>
          <p:nvSpPr>
            <p:cNvPr id="6" name="手繪多邊形 9"/>
            <p:cNvSpPr/>
            <p:nvPr/>
          </p:nvSpPr>
          <p:spPr>
            <a:xfrm rot="21388434">
              <a:off x="29672" y="2764068"/>
              <a:ext cx="12205856" cy="1559261"/>
            </a:xfrm>
            <a:custGeom>
              <a:avLst/>
              <a:gdLst/>
              <a:ahLst/>
              <a:cxnLst/>
              <a:rect l="l" t="t" r="r" b="b"/>
              <a:pathLst>
                <a:path w="12205856" h="1559261">
                  <a:moveTo>
                    <a:pt x="12190266" y="1521455"/>
                  </a:moveTo>
                  <a:lnTo>
                    <a:pt x="12190701" y="1521482"/>
                  </a:lnTo>
                  <a:lnTo>
                    <a:pt x="12188851" y="1559261"/>
                  </a:lnTo>
                  <a:lnTo>
                    <a:pt x="12188416" y="1559245"/>
                  </a:lnTo>
                  <a:close/>
                  <a:moveTo>
                    <a:pt x="12205856" y="208119"/>
                  </a:moveTo>
                  <a:lnTo>
                    <a:pt x="12203734" y="242562"/>
                  </a:lnTo>
                  <a:cubicBezTo>
                    <a:pt x="6796720" y="1874914"/>
                    <a:pt x="3447529" y="-395170"/>
                    <a:pt x="0" y="109344"/>
                  </a:cubicBezTo>
                  <a:lnTo>
                    <a:pt x="2124" y="74883"/>
                  </a:lnTo>
                  <a:cubicBezTo>
                    <a:pt x="3449654" y="-429611"/>
                    <a:pt x="6798843" y="1840472"/>
                    <a:pt x="12205856" y="208119"/>
                  </a:cubicBezTo>
                  <a:close/>
                </a:path>
              </a:pathLst>
            </a:custGeom>
            <a:gradFill>
              <a:gsLst>
                <a:gs pos="36000">
                  <a:schemeClr val="bg2">
                    <a:alpha val="30000"/>
                    <a:lumMod val="0"/>
                    <a:lumOff val="100000"/>
                  </a:schemeClr>
                </a:gs>
                <a:gs pos="100000">
                  <a:schemeClr val="bg2">
                    <a:alpha val="48000"/>
                  </a:schemeClr>
                </a:gs>
              </a:gsLst>
              <a:lin ang="2700000" scaled="1"/>
            </a:gra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zh-TW"/>
            </a:p>
          </p:txBody>
        </p:sp>
        <p:sp>
          <p:nvSpPr>
            <p:cNvPr id="7" name="手繪多邊形 10"/>
            <p:cNvSpPr/>
            <p:nvPr/>
          </p:nvSpPr>
          <p:spPr>
            <a:xfrm rot="21388434">
              <a:off x="-4585" y="3108508"/>
              <a:ext cx="12215153" cy="1052652"/>
            </a:xfrm>
            <a:custGeom>
              <a:avLst/>
              <a:gdLst/>
              <a:ahLst/>
              <a:cxnLst/>
              <a:rect l="l" t="t" r="r" b="b"/>
              <a:pathLst>
                <a:path w="12215153" h="1052652">
                  <a:moveTo>
                    <a:pt x="12199582" y="613499"/>
                  </a:moveTo>
                  <a:lnTo>
                    <a:pt x="12196535" y="662961"/>
                  </a:lnTo>
                  <a:cubicBezTo>
                    <a:pt x="8659170" y="1895884"/>
                    <a:pt x="3236150" y="-250863"/>
                    <a:pt x="0" y="412868"/>
                  </a:cubicBezTo>
                  <a:lnTo>
                    <a:pt x="3057" y="363268"/>
                  </a:lnTo>
                  <a:cubicBezTo>
                    <a:pt x="3239190" y="-300459"/>
                    <a:pt x="8662172" y="1846263"/>
                    <a:pt x="12199582" y="613499"/>
                  </a:cubicBezTo>
                  <a:close/>
                  <a:moveTo>
                    <a:pt x="12208353" y="471141"/>
                  </a:moveTo>
                  <a:lnTo>
                    <a:pt x="12202868" y="560177"/>
                  </a:lnTo>
                  <a:cubicBezTo>
                    <a:pt x="8665592" y="1793383"/>
                    <a:pt x="3242519" y="-353436"/>
                    <a:pt x="6325" y="310230"/>
                  </a:cubicBezTo>
                  <a:lnTo>
                    <a:pt x="11827" y="220949"/>
                  </a:lnTo>
                  <a:cubicBezTo>
                    <a:pt x="3247993" y="-442711"/>
                    <a:pt x="8670998" y="1704066"/>
                    <a:pt x="12208353" y="471141"/>
                  </a:cubicBezTo>
                  <a:close/>
                  <a:moveTo>
                    <a:pt x="12215153" y="360807"/>
                  </a:moveTo>
                  <a:lnTo>
                    <a:pt x="12212631" y="401743"/>
                  </a:lnTo>
                  <a:cubicBezTo>
                    <a:pt x="8696050" y="1669577"/>
                    <a:pt x="3274141" y="-472216"/>
                    <a:pt x="15523" y="160967"/>
                  </a:cubicBezTo>
                  <a:lnTo>
                    <a:pt x="18051" y="119938"/>
                  </a:lnTo>
                  <a:cubicBezTo>
                    <a:pt x="3276657" y="-513245"/>
                    <a:pt x="8698537" y="1628531"/>
                    <a:pt x="12215153" y="360807"/>
                  </a:cubicBezTo>
                  <a:close/>
                </a:path>
              </a:pathLst>
            </a:custGeom>
            <a:gradFill>
              <a:gsLst>
                <a:gs pos="36000">
                  <a:schemeClr val="bg2">
                    <a:alpha val="47000"/>
                    <a:lumMod val="0"/>
                    <a:lumOff val="100000"/>
                  </a:schemeClr>
                </a:gs>
                <a:gs pos="100000">
                  <a:schemeClr val="bg2">
                    <a:alpha val="82000"/>
                    <a:lumMod val="87000"/>
                    <a:lumOff val="13000"/>
                  </a:schemeClr>
                </a:gs>
              </a:gsLst>
              <a:path path="rect">
                <a:fillToRect l="100000" t="100000"/>
              </a:path>
            </a:gra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zh-TW"/>
            </a:p>
          </p:txBody>
        </p:sp>
      </p:grpSp>
      <p:sp>
        <p:nvSpPr>
          <p:cNvPr id="2" name="垂直標題 1"/>
          <p:cNvSpPr>
            <a:spLocks noGrp="1"/>
          </p:cNvSpPr>
          <p:nvPr>
            <p:ph type="title" orient="vert"/>
          </p:nvPr>
        </p:nvSpPr>
        <p:spPr>
          <a:xfrm>
            <a:off x="8724900" y="274638"/>
            <a:ext cx="2628900" cy="5897562"/>
          </a:xfrm>
        </p:spPr>
        <p:txBody>
          <a:bodyPr vert="eaVert">
            <a:normAutofit/>
          </a:bodyPr>
          <a:lstStyle>
            <a:lvl1pPr>
              <a:defRPr sz="3600"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zh-TW" dirty="0"/>
              <a:t>按一下以編輯母片標題樣式</a:t>
            </a:r>
          </a:p>
        </p:txBody>
      </p:sp>
      <p:sp>
        <p:nvSpPr>
          <p:cNvPr id="3" name="垂直文字版面配置區 2"/>
          <p:cNvSpPr>
            <a:spLocks noGrp="1"/>
          </p:cNvSpPr>
          <p:nvPr>
            <p:ph type="body" orient="vert" idx="1"/>
          </p:nvPr>
        </p:nvSpPr>
        <p:spPr>
          <a:xfrm>
            <a:off x="838200" y="274638"/>
            <a:ext cx="7734300" cy="5897562"/>
          </a:xfrm>
        </p:spPr>
        <p:txBody>
          <a:bodyPr vert="eaVert"/>
          <a:lstStyle>
            <a:lvl1pPr>
              <a:defRPr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>
              <a:defRPr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>
              <a:defRPr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>
              <a:defRPr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>
              <a:defRPr>
                <a:latin typeface="微軟正黑體" panose="020B0604030504040204" pitchFamily="34" charset="-120"/>
                <a:ea typeface="微軟正黑體" panose="020B0604030504040204" pitchFamily="34" charset="-120"/>
              </a:defRPr>
            </a:lvl5pPr>
          </a:lstStyle>
          <a:p>
            <a:pPr lvl="0"/>
            <a:r>
              <a:rPr lang="zh-TW" dirty="0"/>
              <a:t>按一下以編輯母片文字樣式</a:t>
            </a:r>
          </a:p>
          <a:p>
            <a:pPr lvl="1"/>
            <a:r>
              <a:rPr lang="zh-TW" dirty="0"/>
              <a:t>第二層</a:t>
            </a:r>
          </a:p>
          <a:p>
            <a:pPr lvl="2"/>
            <a:r>
              <a:rPr lang="zh-TW" dirty="0"/>
              <a:t>第三層</a:t>
            </a:r>
          </a:p>
          <a:p>
            <a:pPr lvl="3"/>
            <a:r>
              <a:rPr lang="zh-TW" dirty="0"/>
              <a:t>第四層</a:t>
            </a:r>
          </a:p>
          <a:p>
            <a:pPr lvl="4"/>
            <a:r>
              <a:rPr lang="zh-TW" dirty="0"/>
              <a:t>第五層</a:t>
            </a:r>
          </a:p>
        </p:txBody>
      </p:sp>
      <p:sp>
        <p:nvSpPr>
          <p:cNvPr id="8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fld id="{8F6FB3E4-DBEF-40CF-BF8D-0BD63C1CC20D}" type="datetimeFigureOut">
              <a:rPr lang="en-US" altLang="zh-TW"/>
              <a:pPr>
                <a:defRPr/>
              </a:pPr>
              <a:t>7/12/2016</a:t>
            </a:fld>
            <a:endParaRPr lang="zh-TW" altLang="en-US"/>
          </a:p>
        </p:txBody>
      </p:sp>
      <p:sp>
        <p:nvSpPr>
          <p:cNvPr id="9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10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fld id="{5F66FEB0-F2C0-4B60-A135-0CF9B7AC5AB5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  <p:transition spd="med">
    <p:fade/>
  </p:transition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標題版面配置區 1"/>
          <p:cNvSpPr>
            <a:spLocks noGrp="1"/>
          </p:cNvSpPr>
          <p:nvPr>
            <p:ph type="title"/>
          </p:nvPr>
        </p:nvSpPr>
        <p:spPr bwMode="auto">
          <a:xfrm>
            <a:off x="1293813" y="304800"/>
            <a:ext cx="96012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zh-TW" smtClean="0"/>
              <a:t>按一下以編輯母片標題樣式</a:t>
            </a:r>
          </a:p>
        </p:txBody>
      </p:sp>
      <p:sp>
        <p:nvSpPr>
          <p:cNvPr id="1027" name="文字版面配置區 2"/>
          <p:cNvSpPr>
            <a:spLocks noGrp="1"/>
          </p:cNvSpPr>
          <p:nvPr>
            <p:ph type="body" idx="1"/>
          </p:nvPr>
        </p:nvSpPr>
        <p:spPr bwMode="auto">
          <a:xfrm>
            <a:off x="1293813" y="1828800"/>
            <a:ext cx="9601200" cy="396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smtClean="0"/>
              <a:t>按一下以編輯母片文字樣式</a:t>
            </a:r>
          </a:p>
          <a:p>
            <a:pPr lvl="1"/>
            <a:r>
              <a:rPr lang="zh-TW" smtClean="0"/>
              <a:t>第二層</a:t>
            </a:r>
          </a:p>
          <a:p>
            <a:pPr lvl="2"/>
            <a:r>
              <a:rPr lang="zh-TW" smtClean="0"/>
              <a:t>第三層</a:t>
            </a:r>
          </a:p>
          <a:p>
            <a:pPr lvl="3"/>
            <a:r>
              <a:rPr lang="zh-TW" smtClean="0"/>
              <a:t>第四層</a:t>
            </a:r>
          </a:p>
          <a:p>
            <a:pPr lvl="4"/>
            <a:r>
              <a:rPr lang="zh-TW" smtClean="0"/>
              <a:t>第五層</a:t>
            </a:r>
          </a:p>
        </p:txBody>
      </p:sp>
      <p:sp>
        <p:nvSpPr>
          <p:cNvPr id="12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7989888" y="6400800"/>
            <a:ext cx="1547812" cy="2762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kumimoji="0" sz="1000">
                <a:latin typeface="+mn-lt"/>
                <a:ea typeface="+mn-ea"/>
              </a:defRPr>
            </a:lvl1pPr>
          </a:lstStyle>
          <a:p>
            <a:pPr>
              <a:defRPr/>
            </a:pPr>
            <a:fld id="{D9B52DDB-1738-4B52-8FC2-E28160E6D027}" type="datetimeFigureOut">
              <a:rPr lang="en-US" altLang="zh-TW"/>
              <a:pPr>
                <a:defRPr/>
              </a:pPr>
              <a:t>7/12/2016</a:t>
            </a:fld>
            <a:endParaRPr lang="zh-TW" altLang="en-US"/>
          </a:p>
        </p:txBody>
      </p:sp>
      <p:sp>
        <p:nvSpPr>
          <p:cNvPr id="13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1298575" y="6400800"/>
            <a:ext cx="5954713" cy="2762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fontAlgn="auto">
              <a:spcBef>
                <a:spcPts val="0"/>
              </a:spcBef>
              <a:spcAft>
                <a:spcPts val="0"/>
              </a:spcAft>
              <a:defRPr kumimoji="0" sz="1000" cap="all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14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9818688" y="6400800"/>
            <a:ext cx="1066800" cy="2762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kumimoji="0" sz="1000">
                <a:latin typeface="+mn-lt"/>
                <a:ea typeface="+mn-ea"/>
              </a:defRPr>
            </a:lvl1pPr>
          </a:lstStyle>
          <a:p>
            <a:pPr>
              <a:defRPr/>
            </a:pPr>
            <a:fld id="{4066437A-BE5F-434B-ADD6-7CD0E72A5DB2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</p:sldLayoutIdLst>
  <p:transition spd="med">
    <p:fade/>
  </p:transition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buFont typeface="Arial" charset="0"/>
        <a:defRPr lang="zh-TW" sz="4000" kern="1200">
          <a:solidFill>
            <a:schemeClr val="accent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buFont typeface="Arial" charset="0"/>
        <a:defRPr sz="4000">
          <a:solidFill>
            <a:schemeClr val="accent1"/>
          </a:solidFill>
          <a:latin typeface="微軟正黑體" pitchFamily="34" charset="-120"/>
          <a:ea typeface="微軟正黑體" pitchFamily="34" charset="-12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buFont typeface="Arial" charset="0"/>
        <a:defRPr sz="4000">
          <a:solidFill>
            <a:schemeClr val="accent1"/>
          </a:solidFill>
          <a:latin typeface="微軟正黑體" pitchFamily="34" charset="-120"/>
          <a:ea typeface="微軟正黑體" pitchFamily="34" charset="-12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buFont typeface="Arial" charset="0"/>
        <a:defRPr sz="4000">
          <a:solidFill>
            <a:schemeClr val="accent1"/>
          </a:solidFill>
          <a:latin typeface="微軟正黑體" pitchFamily="34" charset="-120"/>
          <a:ea typeface="微軟正黑體" pitchFamily="34" charset="-12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buFont typeface="Arial" charset="0"/>
        <a:defRPr sz="4000">
          <a:solidFill>
            <a:schemeClr val="accent1"/>
          </a:solidFill>
          <a:latin typeface="微軟正黑體" pitchFamily="34" charset="-120"/>
          <a:ea typeface="微軟正黑體" pitchFamily="34" charset="-12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buFont typeface="Arial" charset="0"/>
        <a:defRPr sz="4000">
          <a:solidFill>
            <a:schemeClr val="accent1"/>
          </a:solidFill>
          <a:latin typeface="微軟正黑體" pitchFamily="34" charset="-120"/>
          <a:ea typeface="微軟正黑體" pitchFamily="34" charset="-12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buFont typeface="Arial" charset="0"/>
        <a:defRPr sz="4000">
          <a:solidFill>
            <a:schemeClr val="accent1"/>
          </a:solidFill>
          <a:latin typeface="微軟正黑體" pitchFamily="34" charset="-120"/>
          <a:ea typeface="微軟正黑體" pitchFamily="34" charset="-12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buFont typeface="Arial" charset="0"/>
        <a:defRPr sz="4000">
          <a:solidFill>
            <a:schemeClr val="accent1"/>
          </a:solidFill>
          <a:latin typeface="微軟正黑體" pitchFamily="34" charset="-120"/>
          <a:ea typeface="微軟正黑體" pitchFamily="34" charset="-12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buFont typeface="Arial" charset="0"/>
        <a:defRPr sz="4000">
          <a:solidFill>
            <a:schemeClr val="accent1"/>
          </a:solidFill>
          <a:latin typeface="微軟正黑體" pitchFamily="34" charset="-120"/>
          <a:ea typeface="微軟正黑體" pitchFamily="34" charset="-120"/>
        </a:defRPr>
      </a:lvl9pPr>
    </p:titleStyle>
    <p:bodyStyle>
      <a:lvl1pPr marL="273050" indent="-228600" algn="l" rtl="0" eaLnBrk="0" fontAlgn="base" hangingPunct="0">
        <a:lnSpc>
          <a:spcPct val="90000"/>
        </a:lnSpc>
        <a:spcBef>
          <a:spcPts val="1800"/>
        </a:spcBef>
        <a:spcAft>
          <a:spcPct val="0"/>
        </a:spcAft>
        <a:buSzPct val="80000"/>
        <a:buFont typeface="Arial" charset="0"/>
        <a:buChar char="•"/>
        <a:defRPr lang="zh-TW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30250" indent="-228600" algn="l" rtl="0" eaLnBrk="0" fontAlgn="base" hangingPunct="0">
        <a:lnSpc>
          <a:spcPct val="90000"/>
        </a:lnSpc>
        <a:spcBef>
          <a:spcPts val="600"/>
        </a:spcBef>
        <a:spcAft>
          <a:spcPct val="0"/>
        </a:spcAft>
        <a:buSzPct val="80000"/>
        <a:buFont typeface="Arial" charset="0"/>
        <a:buChar char="•"/>
        <a:defRPr lang="zh-TW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87450" indent="-228600" algn="l" rtl="0" eaLnBrk="0" fontAlgn="base" hangingPunct="0">
        <a:lnSpc>
          <a:spcPct val="90000"/>
        </a:lnSpc>
        <a:spcBef>
          <a:spcPts val="600"/>
        </a:spcBef>
        <a:spcAft>
          <a:spcPct val="0"/>
        </a:spcAft>
        <a:buSzPct val="80000"/>
        <a:buFont typeface="Arial" charset="0"/>
        <a:buChar char="•"/>
        <a:defRPr lang="zh-TW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44650" indent="-228600" algn="l" rtl="0" eaLnBrk="0" fontAlgn="base" hangingPunct="0">
        <a:lnSpc>
          <a:spcPct val="90000"/>
        </a:lnSpc>
        <a:spcBef>
          <a:spcPts val="600"/>
        </a:spcBef>
        <a:spcAft>
          <a:spcPct val="0"/>
        </a:spcAft>
        <a:buSzPct val="80000"/>
        <a:buFont typeface="Arial" charset="0"/>
        <a:buChar char="•"/>
        <a:defRPr lang="zh-TW" kern="1200">
          <a:solidFill>
            <a:schemeClr val="tx1"/>
          </a:solidFill>
          <a:latin typeface="+mn-lt"/>
          <a:ea typeface="+mn-ea"/>
          <a:cs typeface="+mn-cs"/>
        </a:defRPr>
      </a:lvl4pPr>
      <a:lvl5pPr marL="2101850" indent="-228600" algn="l" rtl="0" eaLnBrk="0" fontAlgn="base" hangingPunct="0">
        <a:lnSpc>
          <a:spcPct val="90000"/>
        </a:lnSpc>
        <a:spcBef>
          <a:spcPts val="600"/>
        </a:spcBef>
        <a:spcAft>
          <a:spcPct val="0"/>
        </a:spcAft>
        <a:buSzPct val="80000"/>
        <a:buFont typeface="Arial" charset="0"/>
        <a:buChar char="•"/>
        <a:defRPr lang="zh-TW" kern="1200">
          <a:solidFill>
            <a:schemeClr val="tx1"/>
          </a:solidFill>
          <a:latin typeface="+mn-lt"/>
          <a:ea typeface="+mn-ea"/>
          <a:cs typeface="+mn-cs"/>
        </a:defRPr>
      </a:lvl5pPr>
      <a:lvl6pPr marL="2560320" indent="-228600" algn="l" defTabSz="914400" rtl="0" eaLnBrk="1" latinLnBrk="0" hangingPunct="1">
        <a:lnSpc>
          <a:spcPct val="90000"/>
        </a:lnSpc>
        <a:spcBef>
          <a:spcPts val="600"/>
        </a:spcBef>
        <a:buSzPct val="80000"/>
        <a:buFont typeface="Arial" pitchFamily="34" charset="0"/>
        <a:buChar char="•"/>
        <a:defRPr lang="zh-TW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3017520" indent="-228600" algn="l" defTabSz="914400" rtl="0" eaLnBrk="1" latinLnBrk="0" hangingPunct="1">
        <a:lnSpc>
          <a:spcPct val="90000"/>
        </a:lnSpc>
        <a:spcBef>
          <a:spcPts val="600"/>
        </a:spcBef>
        <a:buSzPct val="80000"/>
        <a:buFont typeface="Arial" pitchFamily="34" charset="0"/>
        <a:buChar char="•"/>
        <a:defRPr lang="zh-TW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474720" indent="-228600" algn="l" defTabSz="914400" rtl="0" eaLnBrk="1" latinLnBrk="0" hangingPunct="1">
        <a:lnSpc>
          <a:spcPct val="90000"/>
        </a:lnSpc>
        <a:spcBef>
          <a:spcPts val="600"/>
        </a:spcBef>
        <a:buSzPct val="80000"/>
        <a:buFont typeface="Arial" pitchFamily="34" charset="0"/>
        <a:buChar char="•"/>
        <a:defRPr lang="zh-TW"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931920" indent="-228600" algn="l" defTabSz="914400" rtl="0" eaLnBrk="1" latinLnBrk="0" hangingPunct="1">
        <a:lnSpc>
          <a:spcPct val="90000"/>
        </a:lnSpc>
        <a:spcBef>
          <a:spcPts val="600"/>
        </a:spcBef>
        <a:buSzPct val="80000"/>
        <a:buFont typeface="Arial" pitchFamily="34" charset="0"/>
        <a:buChar char="•"/>
        <a:defRPr lang="zh-TW"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jpe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slide" Target="slide13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slide" Target="slide22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7" Type="http://schemas.openxmlformats.org/officeDocument/2006/relationships/image" Target="../media/image65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png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mypaper.pchome.com.tw/coolanews" TargetMode="Externa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hyperlink" Target="http://zh.wikipedia.org/" TargetMode="External"/><Relationship Id="rId7" Type="http://schemas.openxmlformats.org/officeDocument/2006/relationships/hyperlink" Target="http://mypaper.pchome.com.tw/coolanews/post/1322916849" TargetMode="External"/><Relationship Id="rId2" Type="http://schemas.openxmlformats.org/officeDocument/2006/relationships/hyperlink" Target="http://catalog.digitalarchives.tw/item/00/11/b2/04.html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mypaper.pchome.com.tw/coolanews" TargetMode="External"/><Relationship Id="rId5" Type="http://schemas.openxmlformats.org/officeDocument/2006/relationships/hyperlink" Target="https://picasaweb.google.com/103769348165725339984" TargetMode="External"/><Relationship Id="rId4" Type="http://schemas.openxmlformats.org/officeDocument/2006/relationships/hyperlink" Target="https://geolocation.ws/h/en/" TargetMode="Externa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標題 1"/>
          <p:cNvSpPr>
            <a:spLocks noGrp="1"/>
          </p:cNvSpPr>
          <p:nvPr>
            <p:ph type="ctrTitle"/>
          </p:nvPr>
        </p:nvSpPr>
        <p:spPr>
          <a:xfrm>
            <a:off x="1357313" y="4178300"/>
            <a:ext cx="9601200" cy="965200"/>
          </a:xfrm>
        </p:spPr>
        <p:txBody>
          <a:bodyPr/>
          <a:lstStyle/>
          <a:p>
            <a:pPr eaLnBrk="1" hangingPunct="1"/>
            <a:r>
              <a:rPr altLang="en-US" smtClean="0">
                <a:ea typeface="華康POP1體W7" pitchFamily="81" charset="-120"/>
              </a:rPr>
              <a:t>來到福爾摩沙的紅毛人</a:t>
            </a:r>
            <a:endParaRPr smtClean="0"/>
          </a:p>
        </p:txBody>
      </p:sp>
      <p:sp>
        <p:nvSpPr>
          <p:cNvPr id="8194" name="副標題 3"/>
          <p:cNvSpPr>
            <a:spLocks noGrp="1"/>
          </p:cNvSpPr>
          <p:nvPr>
            <p:ph type="subTitle" idx="1"/>
          </p:nvPr>
        </p:nvSpPr>
        <p:spPr>
          <a:xfrm>
            <a:off x="1306513" y="5654675"/>
            <a:ext cx="9601200" cy="901700"/>
          </a:xfrm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altLang="zh-TW" sz="2400" b="1" dirty="0" smtClean="0">
                <a:latin typeface="標楷體" pitchFamily="65" charset="-120"/>
                <a:ea typeface="標楷體" pitchFamily="65" charset="-120"/>
              </a:rPr>
              <a:t>◎</a:t>
            </a:r>
            <a:r>
              <a:rPr lang="zh-TW" altLang="en-US" sz="2400" b="1" dirty="0" smtClean="0">
                <a:latin typeface="標楷體" pitchFamily="65" charset="-120"/>
                <a:ea typeface="標楷體" pitchFamily="65" charset="-120"/>
              </a:rPr>
              <a:t>臺</a:t>
            </a:r>
            <a:r>
              <a:rPr sz="2400" b="1" dirty="0" smtClean="0">
                <a:latin typeface="標楷體" pitchFamily="65" charset="-120"/>
                <a:ea typeface="標楷體" pitchFamily="65" charset="-120"/>
              </a:rPr>
              <a:t>灣的名稱演變與由來</a:t>
            </a:r>
            <a:r>
              <a:rPr altLang="en-US" sz="2400" b="1" dirty="0" smtClean="0">
                <a:latin typeface="標楷體" pitchFamily="65" charset="-120"/>
                <a:ea typeface="標楷體" pitchFamily="65" charset="-120"/>
              </a:rPr>
              <a:t>    ◎大航海時代下的</a:t>
            </a:r>
            <a:r>
              <a:rPr lang="zh-TW" altLang="en-US" sz="2400" b="1" dirty="0" smtClean="0">
                <a:latin typeface="標楷體" pitchFamily="65" charset="-120"/>
                <a:ea typeface="標楷體" pitchFamily="65" charset="-120"/>
              </a:rPr>
              <a:t>臺</a:t>
            </a:r>
            <a:r>
              <a:rPr altLang="en-US" sz="2400" b="1" dirty="0" smtClean="0">
                <a:latin typeface="標楷體" pitchFamily="65" charset="-120"/>
                <a:ea typeface="標楷體" pitchFamily="65" charset="-120"/>
              </a:rPr>
              <a:t>灣</a:t>
            </a:r>
          </a:p>
          <a:p>
            <a:pPr eaLnBrk="1" hangingPunct="1">
              <a:spcBef>
                <a:spcPct val="0"/>
              </a:spcBef>
            </a:pPr>
            <a:r>
              <a:rPr altLang="en-US" sz="2400" b="1" dirty="0" smtClean="0">
                <a:latin typeface="標楷體" pitchFamily="65" charset="-120"/>
                <a:ea typeface="標楷體" pitchFamily="65" charset="-120"/>
              </a:rPr>
              <a:t>◎荷蘭人據</a:t>
            </a:r>
            <a:r>
              <a:rPr lang="zh-TW" altLang="en-US" sz="2400" b="1" dirty="0" smtClean="0">
                <a:latin typeface="標楷體" pitchFamily="65" charset="-120"/>
                <a:ea typeface="標楷體" pitchFamily="65" charset="-120"/>
              </a:rPr>
              <a:t>臺</a:t>
            </a:r>
            <a:r>
              <a:rPr altLang="en-US" sz="2400" b="1" dirty="0" smtClean="0">
                <a:latin typeface="標楷體" pitchFamily="65" charset="-120"/>
                <a:ea typeface="標楷體" pitchFamily="65" charset="-120"/>
              </a:rPr>
              <a:t>              ◎西班牙在</a:t>
            </a:r>
            <a:r>
              <a:rPr lang="zh-TW" altLang="en-US" sz="2400" b="1" dirty="0" smtClean="0">
                <a:latin typeface="標楷體" pitchFamily="65" charset="-120"/>
                <a:ea typeface="標楷體" pitchFamily="65" charset="-120"/>
              </a:rPr>
              <a:t>臺</a:t>
            </a:r>
            <a:r>
              <a:rPr altLang="en-US" sz="2400" b="1" dirty="0" smtClean="0">
                <a:latin typeface="標楷體" pitchFamily="65" charset="-120"/>
                <a:ea typeface="標楷體" pitchFamily="65" charset="-120"/>
              </a:rPr>
              <a:t>灣</a:t>
            </a:r>
            <a:endParaRPr sz="2400" b="1" dirty="0" smtClean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8195" name="Text Box 4"/>
          <p:cNvSpPr txBox="1">
            <a:spLocks noChangeArrowheads="1"/>
          </p:cNvSpPr>
          <p:nvPr/>
        </p:nvSpPr>
        <p:spPr bwMode="auto">
          <a:xfrm>
            <a:off x="92075" y="3346450"/>
            <a:ext cx="5037138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kumimoji="0" lang="zh-TW" altLang="en-US" sz="3200">
                <a:solidFill>
                  <a:schemeClr val="tx2"/>
                </a:solidFill>
                <a:latin typeface="Garamond" pitchFamily="18" charset="0"/>
                <a:ea typeface="華康POP1體W7" pitchFamily="81" charset="-120"/>
                <a:cs typeface="Microsoft JhengHei UI"/>
              </a:rPr>
              <a:t>翰林版社會科</a:t>
            </a:r>
            <a:r>
              <a:rPr kumimoji="0" lang="en-US" altLang="zh-TW" sz="3200">
                <a:solidFill>
                  <a:schemeClr val="tx2"/>
                </a:solidFill>
                <a:latin typeface="標楷體" pitchFamily="65" charset="-120"/>
                <a:ea typeface="標楷體" pitchFamily="65" charset="-120"/>
                <a:cs typeface="Microsoft JhengHei UI"/>
              </a:rPr>
              <a:t>•</a:t>
            </a:r>
            <a:r>
              <a:rPr kumimoji="0" lang="zh-TW" altLang="en-US" sz="3200">
                <a:solidFill>
                  <a:schemeClr val="tx2"/>
                </a:solidFill>
                <a:latin typeface="Garamond" pitchFamily="18" charset="0"/>
                <a:ea typeface="華康POP1體W7" pitchFamily="81" charset="-120"/>
                <a:cs typeface="Microsoft JhengHei UI"/>
              </a:rPr>
              <a:t>五上</a:t>
            </a:r>
            <a:r>
              <a:rPr kumimoji="0" lang="en-US" altLang="zh-TW" sz="3200">
                <a:solidFill>
                  <a:schemeClr val="tx2"/>
                </a:solidFill>
                <a:latin typeface="標楷體" pitchFamily="65" charset="-120"/>
                <a:ea typeface="標楷體" pitchFamily="65" charset="-120"/>
                <a:cs typeface="Microsoft JhengHei UI"/>
              </a:rPr>
              <a:t>•</a:t>
            </a:r>
            <a:r>
              <a:rPr kumimoji="0" lang="en-US" altLang="zh-TW" sz="3200">
                <a:solidFill>
                  <a:schemeClr val="tx2"/>
                </a:solidFill>
                <a:latin typeface="Franklin Gothic Medium" pitchFamily="34" charset="0"/>
                <a:ea typeface="華康POP1體W7" pitchFamily="81" charset="-120"/>
                <a:cs typeface="Microsoft JhengHei UI"/>
              </a:rPr>
              <a:t>4</a:t>
            </a:r>
            <a:r>
              <a:rPr kumimoji="0" lang="en-US" altLang="zh-TW" sz="3200">
                <a:solidFill>
                  <a:schemeClr val="tx2"/>
                </a:solidFill>
                <a:latin typeface="標楷體" pitchFamily="65" charset="-120"/>
                <a:ea typeface="標楷體" pitchFamily="65" charset="-120"/>
                <a:cs typeface="Microsoft JhengHei UI"/>
              </a:rPr>
              <a:t>-</a:t>
            </a:r>
            <a:r>
              <a:rPr kumimoji="0" lang="en-US" altLang="zh-TW" sz="3200">
                <a:solidFill>
                  <a:schemeClr val="tx2"/>
                </a:solidFill>
                <a:latin typeface="Franklin Gothic Medium" pitchFamily="34" charset="0"/>
                <a:ea typeface="華康POP1體W7" pitchFamily="81" charset="-120"/>
                <a:cs typeface="Microsoft JhengHei UI"/>
              </a:rPr>
              <a:t>1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Picture 2" descr="File:Argentina - Político 2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1600" y="38100"/>
            <a:ext cx="5480050" cy="678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0" name="Picture 3" descr="File:Argentina (orthographic projection).sv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91200" y="304800"/>
            <a:ext cx="6197600" cy="464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1" name="Text Box 4"/>
          <p:cNvSpPr txBox="1">
            <a:spLocks noChangeArrowheads="1"/>
          </p:cNvSpPr>
          <p:nvPr/>
        </p:nvSpPr>
        <p:spPr bwMode="auto">
          <a:xfrm>
            <a:off x="5994400" y="5241925"/>
            <a:ext cx="5791200" cy="1311275"/>
          </a:xfrm>
          <a:prstGeom prst="rect">
            <a:avLst/>
          </a:prstGeom>
          <a:solidFill>
            <a:srgbClr val="FFFF99">
              <a:alpha val="92940"/>
            </a:srgb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kumimoji="0" lang="zh-TW" altLang="en-US" sz="3200" b="1">
                <a:ea typeface="標楷體" pitchFamily="65" charset="-120"/>
              </a:rPr>
              <a:t>編號</a:t>
            </a:r>
            <a:r>
              <a:rPr kumimoji="0" lang="en-US" altLang="zh-TW" sz="3200" b="1">
                <a:ea typeface="標楷體" pitchFamily="65" charset="-120"/>
              </a:rPr>
              <a:t>9</a:t>
            </a:r>
            <a:r>
              <a:rPr kumimoji="0" lang="zh-TW" altLang="en-US" sz="3200" b="1">
                <a:ea typeface="標楷體" pitchFamily="65" charset="-120"/>
              </a:rPr>
              <a:t>就是福爾摩沙省</a:t>
            </a:r>
          </a:p>
          <a:p>
            <a:pPr>
              <a:spcBef>
                <a:spcPct val="50000"/>
              </a:spcBef>
            </a:pPr>
            <a:r>
              <a:rPr kumimoji="0" lang="zh-TW" altLang="en-US" sz="3200" b="1">
                <a:ea typeface="標楷體" pitchFamily="65" charset="-120"/>
              </a:rPr>
              <a:t>圖：維基百科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8433" name="直線接點 31"/>
          <p:cNvCxnSpPr>
            <a:cxnSpLocks noChangeShapeType="1"/>
          </p:cNvCxnSpPr>
          <p:nvPr/>
        </p:nvCxnSpPr>
        <p:spPr bwMode="auto">
          <a:xfrm>
            <a:off x="3284538" y="5549900"/>
            <a:ext cx="4668837" cy="53975"/>
          </a:xfrm>
          <a:prstGeom prst="line">
            <a:avLst/>
          </a:prstGeom>
          <a:noFill/>
          <a:ln w="38100" algn="ctr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18434" name="直線接點 31"/>
          <p:cNvCxnSpPr>
            <a:cxnSpLocks noChangeShapeType="1"/>
          </p:cNvCxnSpPr>
          <p:nvPr/>
        </p:nvCxnSpPr>
        <p:spPr bwMode="auto">
          <a:xfrm>
            <a:off x="3300413" y="2052638"/>
            <a:ext cx="4519612" cy="3175"/>
          </a:xfrm>
          <a:prstGeom prst="line">
            <a:avLst/>
          </a:prstGeom>
          <a:noFill/>
          <a:ln w="38100" algn="ctr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18435" name="直線接點 31"/>
          <p:cNvCxnSpPr>
            <a:cxnSpLocks noChangeShapeType="1"/>
          </p:cNvCxnSpPr>
          <p:nvPr/>
        </p:nvCxnSpPr>
        <p:spPr bwMode="auto">
          <a:xfrm>
            <a:off x="2838450" y="3305175"/>
            <a:ext cx="4873625" cy="42863"/>
          </a:xfrm>
          <a:prstGeom prst="line">
            <a:avLst/>
          </a:prstGeom>
          <a:noFill/>
          <a:ln w="38100" algn="ctr">
            <a:solidFill>
              <a:schemeClr val="tx1"/>
            </a:solidFill>
            <a:round/>
            <a:headEnd/>
            <a:tailEnd/>
          </a:ln>
        </p:spPr>
      </p:cxnSp>
      <p:sp>
        <p:nvSpPr>
          <p:cNvPr id="18436" name="圓角矩形 4"/>
          <p:cNvSpPr>
            <a:spLocks noChangeArrowheads="1"/>
          </p:cNvSpPr>
          <p:nvPr/>
        </p:nvSpPr>
        <p:spPr bwMode="auto">
          <a:xfrm>
            <a:off x="355600" y="2536825"/>
            <a:ext cx="2517775" cy="1849438"/>
          </a:xfrm>
          <a:prstGeom prst="roundRect">
            <a:avLst>
              <a:gd name="adj" fmla="val 16667"/>
            </a:avLst>
          </a:prstGeom>
          <a:solidFill>
            <a:srgbClr val="993300">
              <a:alpha val="59999"/>
            </a:srgbClr>
          </a:solidFill>
          <a:ln w="9525" algn="ctr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algn="ctr"/>
            <a:r>
              <a:rPr lang="zh-TW" altLang="en-US" sz="3600" b="1" dirty="0">
                <a:solidFill>
                  <a:srgbClr val="000000"/>
                </a:solidFill>
                <a:ea typeface="標楷體" pitchFamily="65" charset="-120"/>
              </a:rPr>
              <a:t>大航海時代的臺灣</a:t>
            </a:r>
          </a:p>
          <a:p>
            <a:pPr algn="ctr"/>
            <a:r>
              <a:rPr lang="en-US" altLang="zh-TW" sz="3200" b="1" dirty="0">
                <a:solidFill>
                  <a:srgbClr val="000000"/>
                </a:solidFill>
                <a:ea typeface="標楷體" pitchFamily="65" charset="-120"/>
              </a:rPr>
              <a:t>(</a:t>
            </a:r>
            <a:r>
              <a:rPr lang="zh-TW" altLang="en-US" sz="3200" b="1" dirty="0">
                <a:solidFill>
                  <a:srgbClr val="000000"/>
                </a:solidFill>
                <a:ea typeface="標楷體" pitchFamily="65" charset="-120"/>
              </a:rPr>
              <a:t>戰略位置</a:t>
            </a:r>
            <a:r>
              <a:rPr lang="en-US" altLang="zh-TW" sz="3200" b="1" dirty="0">
                <a:solidFill>
                  <a:srgbClr val="000000"/>
                </a:solidFill>
                <a:ea typeface="標楷體" pitchFamily="65" charset="-120"/>
              </a:rPr>
              <a:t>)</a:t>
            </a:r>
          </a:p>
        </p:txBody>
      </p:sp>
      <p:sp>
        <p:nvSpPr>
          <p:cNvPr id="18437" name="圓角矩形 14"/>
          <p:cNvSpPr>
            <a:spLocks noChangeArrowheads="1"/>
          </p:cNvSpPr>
          <p:nvPr/>
        </p:nvSpPr>
        <p:spPr bwMode="auto">
          <a:xfrm>
            <a:off x="4946650" y="3011488"/>
            <a:ext cx="1836738" cy="527050"/>
          </a:xfrm>
          <a:prstGeom prst="roundRect">
            <a:avLst>
              <a:gd name="adj" fmla="val 13000"/>
            </a:avLst>
          </a:prstGeom>
          <a:solidFill>
            <a:srgbClr val="FFCC99"/>
          </a:solidFill>
          <a:ln w="9525" algn="ctr">
            <a:noFill/>
            <a:round/>
            <a:headEnd/>
            <a:tailEnd/>
          </a:ln>
        </p:spPr>
        <p:txBody>
          <a:bodyPr lIns="36000" tIns="0" rIns="36000" bIns="0">
            <a:spAutoFit/>
          </a:bodyPr>
          <a:lstStyle/>
          <a:p>
            <a:r>
              <a:rPr lang="zh-TW" altLang="en-US" sz="3200">
                <a:ea typeface="標楷體" pitchFamily="65" charset="-120"/>
              </a:rPr>
              <a:t>中國帆船</a:t>
            </a:r>
          </a:p>
        </p:txBody>
      </p:sp>
      <p:sp>
        <p:nvSpPr>
          <p:cNvPr id="18438" name="圓角矩形 15"/>
          <p:cNvSpPr>
            <a:spLocks noChangeArrowheads="1"/>
          </p:cNvSpPr>
          <p:nvPr/>
        </p:nvSpPr>
        <p:spPr bwMode="auto">
          <a:xfrm>
            <a:off x="4968875" y="1430338"/>
            <a:ext cx="1847850" cy="1055687"/>
          </a:xfrm>
          <a:prstGeom prst="roundRect">
            <a:avLst>
              <a:gd name="adj" fmla="val 13000"/>
            </a:avLst>
          </a:prstGeom>
          <a:solidFill>
            <a:srgbClr val="FFCC99"/>
          </a:solidFill>
          <a:ln w="9525" algn="ctr">
            <a:noFill/>
            <a:round/>
            <a:headEnd/>
            <a:tailEnd/>
          </a:ln>
        </p:spPr>
        <p:txBody>
          <a:bodyPr lIns="36000" tIns="0" rIns="36000" bIns="0">
            <a:spAutoFit/>
          </a:bodyPr>
          <a:lstStyle/>
          <a:p>
            <a:pPr algn="ctr"/>
            <a:r>
              <a:rPr lang="zh-TW" altLang="en-US" sz="3200" dirty="0">
                <a:ea typeface="標楷體" pitchFamily="65" charset="-120"/>
              </a:rPr>
              <a:t>艋舺小船</a:t>
            </a:r>
            <a:r>
              <a:rPr lang="en-US" altLang="zh-TW" sz="3200" dirty="0">
                <a:ea typeface="標楷體" pitchFamily="65" charset="-120"/>
              </a:rPr>
              <a:t/>
            </a:r>
            <a:br>
              <a:rPr lang="en-US" altLang="zh-TW" sz="3200" dirty="0">
                <a:ea typeface="標楷體" pitchFamily="65" charset="-120"/>
              </a:rPr>
            </a:br>
            <a:r>
              <a:rPr lang="zh-TW" altLang="en-US" sz="3200" dirty="0">
                <a:ea typeface="標楷體" pitchFamily="65" charset="-120"/>
              </a:rPr>
              <a:t>竹筏</a:t>
            </a:r>
          </a:p>
        </p:txBody>
      </p:sp>
      <p:sp>
        <p:nvSpPr>
          <p:cNvPr id="18439" name="圓角矩形 16"/>
          <p:cNvSpPr>
            <a:spLocks noChangeArrowheads="1"/>
          </p:cNvSpPr>
          <p:nvPr/>
        </p:nvSpPr>
        <p:spPr bwMode="auto">
          <a:xfrm>
            <a:off x="7924800" y="4964113"/>
            <a:ext cx="2716213" cy="1055687"/>
          </a:xfrm>
          <a:prstGeom prst="roundRect">
            <a:avLst>
              <a:gd name="adj" fmla="val 13000"/>
            </a:avLst>
          </a:prstGeom>
          <a:solidFill>
            <a:srgbClr val="CCFFFF"/>
          </a:solidFill>
          <a:ln w="9525" algn="ctr">
            <a:noFill/>
            <a:round/>
            <a:headEnd/>
            <a:tailEnd/>
          </a:ln>
        </p:spPr>
        <p:txBody>
          <a:bodyPr lIns="36000" tIns="0" rIns="36000" bIns="0">
            <a:spAutoFit/>
          </a:bodyPr>
          <a:lstStyle/>
          <a:p>
            <a:r>
              <a:rPr lang="zh-TW" altLang="en-US" sz="3200" b="1">
                <a:ea typeface="標楷體" pitchFamily="65" charset="-120"/>
              </a:rPr>
              <a:t>到亞洲探險、貿易</a:t>
            </a:r>
          </a:p>
        </p:txBody>
      </p:sp>
      <p:sp>
        <p:nvSpPr>
          <p:cNvPr id="18440" name="圓角矩形 17"/>
          <p:cNvSpPr>
            <a:spLocks noChangeArrowheads="1"/>
          </p:cNvSpPr>
          <p:nvPr/>
        </p:nvSpPr>
        <p:spPr bwMode="auto">
          <a:xfrm>
            <a:off x="8274050" y="3289300"/>
            <a:ext cx="3516313" cy="923925"/>
          </a:xfrm>
          <a:prstGeom prst="roundRect">
            <a:avLst>
              <a:gd name="adj" fmla="val 13000"/>
            </a:avLst>
          </a:prstGeom>
          <a:solidFill>
            <a:srgbClr val="CCFFFF"/>
          </a:solidFill>
          <a:ln w="9525" algn="ctr">
            <a:noFill/>
            <a:round/>
            <a:headEnd/>
            <a:tailEnd/>
          </a:ln>
        </p:spPr>
        <p:txBody>
          <a:bodyPr lIns="36000" tIns="0" rIns="36000" bIns="0">
            <a:spAutoFit/>
          </a:bodyPr>
          <a:lstStyle/>
          <a:p>
            <a:r>
              <a:rPr lang="zh-TW" altLang="en-US" sz="2800" b="1">
                <a:ea typeface="標楷體" pitchFamily="65" charset="-120"/>
              </a:rPr>
              <a:t>開墾</a:t>
            </a:r>
            <a:r>
              <a:rPr lang="en-US" altLang="zh-TW" sz="2800" b="1">
                <a:ea typeface="標楷體" pitchFamily="65" charset="-120"/>
              </a:rPr>
              <a:t>-</a:t>
            </a:r>
            <a:r>
              <a:rPr lang="zh-TW" altLang="en-US" sz="2800" b="1">
                <a:ea typeface="標楷體" pitchFamily="65" charset="-120"/>
              </a:rPr>
              <a:t>顏思齊、鄭芝龍</a:t>
            </a:r>
          </a:p>
          <a:p>
            <a:pPr algn="ctr"/>
            <a:r>
              <a:rPr lang="en-US" altLang="zh-TW" sz="2800" b="1">
                <a:ea typeface="標楷體" pitchFamily="65" charset="-120"/>
              </a:rPr>
              <a:t>         (</a:t>
            </a:r>
            <a:r>
              <a:rPr lang="zh-TW" altLang="en-US" sz="2800" b="1">
                <a:ea typeface="標楷體" pitchFamily="65" charset="-120"/>
              </a:rPr>
              <a:t>商人 </a:t>
            </a:r>
            <a:r>
              <a:rPr lang="en-US" altLang="zh-TW" sz="2800" b="1">
                <a:ea typeface="標楷體" pitchFamily="65" charset="-120"/>
              </a:rPr>
              <a:t>+ </a:t>
            </a:r>
            <a:r>
              <a:rPr lang="zh-TW" altLang="en-US" sz="2800" b="1">
                <a:ea typeface="標楷體" pitchFamily="65" charset="-120"/>
              </a:rPr>
              <a:t>海盜</a:t>
            </a:r>
            <a:r>
              <a:rPr lang="en-US" altLang="zh-TW" sz="2800" b="1">
                <a:ea typeface="標楷體" pitchFamily="65" charset="-120"/>
              </a:rPr>
              <a:t>)</a:t>
            </a:r>
          </a:p>
        </p:txBody>
      </p:sp>
      <p:sp>
        <p:nvSpPr>
          <p:cNvPr id="18441" name="圓角矩形 18"/>
          <p:cNvSpPr>
            <a:spLocks noChangeArrowheads="1"/>
          </p:cNvSpPr>
          <p:nvPr/>
        </p:nvSpPr>
        <p:spPr bwMode="auto">
          <a:xfrm>
            <a:off x="7883525" y="1685925"/>
            <a:ext cx="3530600" cy="527050"/>
          </a:xfrm>
          <a:prstGeom prst="roundRect">
            <a:avLst>
              <a:gd name="adj" fmla="val 13000"/>
            </a:avLst>
          </a:prstGeom>
          <a:solidFill>
            <a:srgbClr val="CCFFFF"/>
          </a:solidFill>
          <a:ln w="9525" algn="ctr">
            <a:noFill/>
            <a:round/>
            <a:headEnd/>
            <a:tailEnd/>
          </a:ln>
        </p:spPr>
        <p:txBody>
          <a:bodyPr lIns="36000" tIns="0" rIns="36000" bIns="0">
            <a:spAutoFit/>
          </a:bodyPr>
          <a:lstStyle/>
          <a:p>
            <a:r>
              <a:rPr lang="zh-TW" altLang="en-US" sz="3200" b="1">
                <a:ea typeface="標楷體" pitchFamily="65" charset="-120"/>
              </a:rPr>
              <a:t>捕魚、與漢人交易</a:t>
            </a:r>
          </a:p>
        </p:txBody>
      </p:sp>
      <p:sp>
        <p:nvSpPr>
          <p:cNvPr id="18442" name="圓角矩形 9"/>
          <p:cNvSpPr>
            <a:spLocks noChangeArrowheads="1"/>
          </p:cNvSpPr>
          <p:nvPr/>
        </p:nvSpPr>
        <p:spPr bwMode="auto">
          <a:xfrm>
            <a:off x="5105400" y="5238750"/>
            <a:ext cx="1893888" cy="527050"/>
          </a:xfrm>
          <a:prstGeom prst="roundRect">
            <a:avLst>
              <a:gd name="adj" fmla="val 13000"/>
            </a:avLst>
          </a:prstGeom>
          <a:solidFill>
            <a:srgbClr val="FFCC99"/>
          </a:solidFill>
          <a:ln w="9525" algn="ctr">
            <a:noFill/>
            <a:round/>
            <a:headEnd/>
            <a:tailEnd/>
          </a:ln>
        </p:spPr>
        <p:txBody>
          <a:bodyPr lIns="36000" tIns="0" rIns="36000" bIns="0">
            <a:spAutoFit/>
          </a:bodyPr>
          <a:lstStyle/>
          <a:p>
            <a:r>
              <a:rPr lang="zh-TW" altLang="en-US" sz="3200">
                <a:ea typeface="標楷體" pitchFamily="65" charset="-120"/>
              </a:rPr>
              <a:t>西洋帆船</a:t>
            </a:r>
          </a:p>
        </p:txBody>
      </p:sp>
      <p:sp>
        <p:nvSpPr>
          <p:cNvPr id="18443" name="Rectangle 2"/>
          <p:cNvSpPr>
            <a:spLocks/>
          </p:cNvSpPr>
          <p:nvPr/>
        </p:nvSpPr>
        <p:spPr bwMode="auto">
          <a:xfrm>
            <a:off x="279400" y="188913"/>
            <a:ext cx="11229975" cy="995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>
              <a:lnSpc>
                <a:spcPct val="90000"/>
              </a:lnSpc>
              <a:buFont typeface="Arial" charset="0"/>
              <a:buNone/>
            </a:pPr>
            <a:r>
              <a:rPr kumimoji="0" lang="zh-TW" altLang="en-US" sz="5400" b="1" dirty="0">
                <a:solidFill>
                  <a:srgbClr val="006600"/>
                </a:solidFill>
                <a:latin typeface="微軟正黑體" pitchFamily="34" charset="-120"/>
                <a:ea typeface="標楷體" pitchFamily="65" charset="-120"/>
              </a:rPr>
              <a:t>二、大航海時代的臺灣</a:t>
            </a:r>
            <a:endParaRPr kumimoji="0" lang="zh-TW" altLang="en-US" sz="5400" b="1" dirty="0">
              <a:solidFill>
                <a:srgbClr val="006600"/>
              </a:solidFill>
              <a:latin typeface="微軟正黑體" pitchFamily="34" charset="-120"/>
              <a:ea typeface="標楷體" pitchFamily="65" charset="-120"/>
              <a:sym typeface="Wingdings 3" pitchFamily="18" charset="2"/>
            </a:endParaRPr>
          </a:p>
        </p:txBody>
      </p:sp>
      <p:cxnSp>
        <p:nvCxnSpPr>
          <p:cNvPr id="18444" name="直線接點 31"/>
          <p:cNvCxnSpPr>
            <a:cxnSpLocks noChangeShapeType="1"/>
          </p:cNvCxnSpPr>
          <p:nvPr/>
        </p:nvCxnSpPr>
        <p:spPr bwMode="auto">
          <a:xfrm>
            <a:off x="3281363" y="2049463"/>
            <a:ext cx="3175" cy="3524250"/>
          </a:xfrm>
          <a:prstGeom prst="line">
            <a:avLst/>
          </a:prstGeom>
          <a:noFill/>
          <a:ln w="38100" algn="ctr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18445" name="直線接點 31"/>
          <p:cNvCxnSpPr>
            <a:cxnSpLocks noChangeShapeType="1"/>
          </p:cNvCxnSpPr>
          <p:nvPr/>
        </p:nvCxnSpPr>
        <p:spPr bwMode="auto">
          <a:xfrm>
            <a:off x="7700963" y="3355975"/>
            <a:ext cx="576262" cy="265113"/>
          </a:xfrm>
          <a:prstGeom prst="line">
            <a:avLst/>
          </a:prstGeom>
          <a:noFill/>
          <a:ln w="38100" algn="ctr">
            <a:solidFill>
              <a:schemeClr val="tx1"/>
            </a:solidFill>
            <a:round/>
            <a:headEnd/>
            <a:tailEnd/>
          </a:ln>
        </p:spPr>
      </p:cxnSp>
      <p:sp>
        <p:nvSpPr>
          <p:cNvPr id="18446" name="Line 22"/>
          <p:cNvSpPr>
            <a:spLocks noChangeShapeType="1"/>
          </p:cNvSpPr>
          <p:nvPr/>
        </p:nvSpPr>
        <p:spPr bwMode="auto">
          <a:xfrm flipV="1">
            <a:off x="7715250" y="2924175"/>
            <a:ext cx="503238" cy="423863"/>
          </a:xfrm>
          <a:prstGeom prst="line">
            <a:avLst/>
          </a:prstGeom>
          <a:noFill/>
          <a:ln w="476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18447" name="圓角矩形 17"/>
          <p:cNvSpPr>
            <a:spLocks noChangeArrowheads="1"/>
          </p:cNvSpPr>
          <p:nvPr/>
        </p:nvSpPr>
        <p:spPr bwMode="auto">
          <a:xfrm>
            <a:off x="8250238" y="2695575"/>
            <a:ext cx="3560762" cy="461963"/>
          </a:xfrm>
          <a:prstGeom prst="roundRect">
            <a:avLst>
              <a:gd name="adj" fmla="val 13000"/>
            </a:avLst>
          </a:prstGeom>
          <a:solidFill>
            <a:srgbClr val="CCFFFF"/>
          </a:solidFill>
          <a:ln w="9525" algn="ctr">
            <a:noFill/>
            <a:round/>
            <a:headEnd/>
            <a:tailEnd/>
          </a:ln>
        </p:spPr>
        <p:txBody>
          <a:bodyPr lIns="36000" tIns="0" rIns="36000" bIns="0">
            <a:spAutoFit/>
          </a:bodyPr>
          <a:lstStyle/>
          <a:p>
            <a:r>
              <a:rPr lang="zh-TW" altLang="en-US" sz="2800" b="1">
                <a:ea typeface="標楷體" pitchFamily="65" charset="-120"/>
              </a:rPr>
              <a:t>捕魚、避風、做生意</a:t>
            </a:r>
          </a:p>
        </p:txBody>
      </p:sp>
      <p:cxnSp>
        <p:nvCxnSpPr>
          <p:cNvPr id="18448" name="直線接點 31"/>
          <p:cNvCxnSpPr>
            <a:cxnSpLocks noChangeShapeType="1"/>
          </p:cNvCxnSpPr>
          <p:nvPr/>
        </p:nvCxnSpPr>
        <p:spPr bwMode="auto">
          <a:xfrm>
            <a:off x="3303588" y="4462463"/>
            <a:ext cx="4668837" cy="53975"/>
          </a:xfrm>
          <a:prstGeom prst="line">
            <a:avLst/>
          </a:prstGeom>
          <a:noFill/>
          <a:ln w="38100" algn="ctr">
            <a:solidFill>
              <a:schemeClr val="tx1"/>
            </a:solidFill>
            <a:round/>
            <a:headEnd/>
            <a:tailEnd/>
          </a:ln>
        </p:spPr>
      </p:cxnSp>
      <p:sp>
        <p:nvSpPr>
          <p:cNvPr id="18449" name="AutoShape 26"/>
          <p:cNvSpPr>
            <a:spLocks noChangeArrowheads="1"/>
          </p:cNvSpPr>
          <p:nvPr/>
        </p:nvSpPr>
        <p:spPr bwMode="auto">
          <a:xfrm>
            <a:off x="3576638" y="5211763"/>
            <a:ext cx="1063625" cy="708025"/>
          </a:xfrm>
          <a:prstGeom prst="flowChartAlternateProcess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zh-TW" altLang="en-US" sz="2400" b="1">
                <a:ea typeface="標楷體" pitchFamily="65" charset="-120"/>
              </a:rPr>
              <a:t>荷蘭</a:t>
            </a:r>
          </a:p>
          <a:p>
            <a:pPr algn="ctr"/>
            <a:r>
              <a:rPr lang="zh-TW" altLang="en-US" sz="2400" b="1">
                <a:ea typeface="標楷體" pitchFamily="65" charset="-120"/>
              </a:rPr>
              <a:t>西班牙</a:t>
            </a:r>
          </a:p>
        </p:txBody>
      </p:sp>
      <p:sp>
        <p:nvSpPr>
          <p:cNvPr id="18450" name="AutoShape 27"/>
          <p:cNvSpPr>
            <a:spLocks noChangeArrowheads="1"/>
          </p:cNvSpPr>
          <p:nvPr/>
        </p:nvSpPr>
        <p:spPr bwMode="auto">
          <a:xfrm>
            <a:off x="3638550" y="4221163"/>
            <a:ext cx="982663" cy="571500"/>
          </a:xfrm>
          <a:prstGeom prst="flowChartAlternateProcess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zh-TW" altLang="en-US" sz="2400" b="1">
                <a:ea typeface="標楷體" pitchFamily="65" charset="-120"/>
              </a:rPr>
              <a:t>日本</a:t>
            </a:r>
          </a:p>
        </p:txBody>
      </p:sp>
      <p:sp>
        <p:nvSpPr>
          <p:cNvPr id="18451" name="AutoShape 28"/>
          <p:cNvSpPr>
            <a:spLocks noChangeArrowheads="1"/>
          </p:cNvSpPr>
          <p:nvPr/>
        </p:nvSpPr>
        <p:spPr bwMode="auto">
          <a:xfrm>
            <a:off x="3581400" y="2917825"/>
            <a:ext cx="1063625" cy="708025"/>
          </a:xfrm>
          <a:prstGeom prst="flowChartAlternateProcess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zh-TW" altLang="en-US" sz="2400" b="1">
                <a:ea typeface="標楷體" pitchFamily="65" charset="-120"/>
              </a:rPr>
              <a:t>漢人</a:t>
            </a:r>
          </a:p>
        </p:txBody>
      </p:sp>
      <p:sp>
        <p:nvSpPr>
          <p:cNvPr id="18452" name="AutoShape 29"/>
          <p:cNvSpPr>
            <a:spLocks noChangeArrowheads="1"/>
          </p:cNvSpPr>
          <p:nvPr/>
        </p:nvSpPr>
        <p:spPr bwMode="auto">
          <a:xfrm>
            <a:off x="3558442" y="1684338"/>
            <a:ext cx="1063625" cy="708025"/>
          </a:xfrm>
          <a:prstGeom prst="flowChartAlternateProcess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zh-TW" altLang="en-US" sz="2400" b="1">
                <a:ea typeface="標楷體" pitchFamily="65" charset="-120"/>
              </a:rPr>
              <a:t>原住民</a:t>
            </a:r>
          </a:p>
        </p:txBody>
      </p:sp>
      <p:sp>
        <p:nvSpPr>
          <p:cNvPr id="18453" name="圓角矩形 14"/>
          <p:cNvSpPr>
            <a:spLocks noChangeArrowheads="1"/>
          </p:cNvSpPr>
          <p:nvPr/>
        </p:nvSpPr>
        <p:spPr bwMode="auto">
          <a:xfrm>
            <a:off x="4984750" y="4179888"/>
            <a:ext cx="1722438" cy="527050"/>
          </a:xfrm>
          <a:prstGeom prst="roundRect">
            <a:avLst>
              <a:gd name="adj" fmla="val 13000"/>
            </a:avLst>
          </a:prstGeom>
          <a:solidFill>
            <a:srgbClr val="FFCC99"/>
          </a:solidFill>
          <a:ln w="9525" algn="ctr">
            <a:noFill/>
            <a:round/>
            <a:headEnd/>
            <a:tailEnd/>
          </a:ln>
        </p:spPr>
        <p:txBody>
          <a:bodyPr lIns="36000" tIns="0" rIns="36000" bIns="0">
            <a:spAutoFit/>
          </a:bodyPr>
          <a:lstStyle/>
          <a:p>
            <a:pPr algn="ctr"/>
            <a:r>
              <a:rPr lang="zh-TW" altLang="en-US" sz="3200">
                <a:ea typeface="標楷體" pitchFamily="65" charset="-120"/>
              </a:rPr>
              <a:t>朱印船</a:t>
            </a:r>
          </a:p>
        </p:txBody>
      </p:sp>
      <p:sp>
        <p:nvSpPr>
          <p:cNvPr id="18454" name="圓角矩形 16"/>
          <p:cNvSpPr>
            <a:spLocks noChangeArrowheads="1"/>
          </p:cNvSpPr>
          <p:nvPr/>
        </p:nvSpPr>
        <p:spPr bwMode="auto">
          <a:xfrm>
            <a:off x="7972425" y="4257675"/>
            <a:ext cx="1565275" cy="527050"/>
          </a:xfrm>
          <a:prstGeom prst="roundRect">
            <a:avLst>
              <a:gd name="adj" fmla="val 13000"/>
            </a:avLst>
          </a:prstGeom>
          <a:solidFill>
            <a:srgbClr val="CCFFFF"/>
          </a:solidFill>
          <a:ln w="9525" algn="ctr">
            <a:noFill/>
            <a:round/>
            <a:headEnd/>
            <a:tailEnd/>
          </a:ln>
        </p:spPr>
        <p:txBody>
          <a:bodyPr lIns="36000" tIns="0" rIns="36000" bIns="0">
            <a:spAutoFit/>
          </a:bodyPr>
          <a:lstStyle/>
          <a:p>
            <a:r>
              <a:rPr lang="zh-TW" altLang="en-US" sz="3200" b="1">
                <a:ea typeface="標楷體" pitchFamily="65" charset="-120"/>
              </a:rPr>
              <a:t>貿易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Picture 3" descr="P8十七世紀示意圖-改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14475" y="279400"/>
            <a:ext cx="6907213" cy="5618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19458" name="Rectangle 4"/>
          <p:cNvSpPr>
            <a:spLocks noChangeArrowheads="1"/>
          </p:cNvSpPr>
          <p:nvPr/>
        </p:nvSpPr>
        <p:spPr bwMode="auto">
          <a:xfrm>
            <a:off x="1485900" y="5964238"/>
            <a:ext cx="6964363" cy="774700"/>
          </a:xfrm>
          <a:prstGeom prst="rect">
            <a:avLst/>
          </a:prstGeom>
          <a:solidFill>
            <a:srgbClr val="FFFF99"/>
          </a:solidFill>
          <a:ln w="25400">
            <a:solidFill>
              <a:srgbClr val="FF0000"/>
            </a:solidFill>
            <a:prstDash val="sysDot"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>
              <a:lnSpc>
                <a:spcPct val="90000"/>
              </a:lnSpc>
            </a:pPr>
            <a:r>
              <a:rPr lang="zh-TW" altLang="en-US" sz="2400" b="1">
                <a:latin typeface="標楷體" pitchFamily="65" charset="-120"/>
                <a:ea typeface="標楷體" pitchFamily="65" charset="-120"/>
              </a:rPr>
              <a:t>十七世紀的</a:t>
            </a:r>
            <a:r>
              <a:rPr lang="zh-TW" altLang="en-US" sz="2400" b="1" u="sng">
                <a:latin typeface="標楷體" pitchFamily="65" charset="-120"/>
                <a:ea typeface="標楷體" pitchFamily="65" charset="-120"/>
              </a:rPr>
              <a:t>臺灣</a:t>
            </a:r>
            <a:r>
              <a:rPr lang="zh-TW" altLang="en-US" sz="2400" b="1">
                <a:latin typeface="標楷體" pitchFamily="65" charset="-120"/>
                <a:ea typeface="標楷體" pitchFamily="65" charset="-120"/>
              </a:rPr>
              <a:t>已是</a:t>
            </a:r>
            <a:r>
              <a:rPr lang="zh-TW" altLang="en-US" sz="2400" b="1" u="sng">
                <a:latin typeface="標楷體" pitchFamily="65" charset="-120"/>
                <a:ea typeface="標楷體" pitchFamily="65" charset="-120"/>
              </a:rPr>
              <a:t>太平洋</a:t>
            </a:r>
            <a:r>
              <a:rPr lang="zh-TW" altLang="en-US" sz="2400" b="1">
                <a:latin typeface="標楷體" pitchFamily="65" charset="-120"/>
                <a:ea typeface="標楷體" pitchFamily="65" charset="-120"/>
              </a:rPr>
              <a:t>西岸的重要貿易據點。</a:t>
            </a:r>
          </a:p>
          <a:p>
            <a:pPr>
              <a:lnSpc>
                <a:spcPct val="90000"/>
              </a:lnSpc>
            </a:pPr>
            <a:r>
              <a:rPr lang="zh-TW" altLang="en-US" sz="2400" b="1">
                <a:latin typeface="標楷體" pitchFamily="65" charset="-120"/>
                <a:ea typeface="標楷體" pitchFamily="65" charset="-120"/>
              </a:rPr>
              <a:t> </a:t>
            </a:r>
            <a:r>
              <a:rPr lang="zh-TW" altLang="en-US" sz="1600" b="1">
                <a:latin typeface="標楷體" pitchFamily="65" charset="-120"/>
                <a:ea typeface="標楷體" pitchFamily="65" charset="-120"/>
              </a:rPr>
              <a:t>圖片：翰林出版社</a:t>
            </a:r>
          </a:p>
        </p:txBody>
      </p:sp>
      <p:sp>
        <p:nvSpPr>
          <p:cNvPr id="19459" name="AutoShape 6"/>
          <p:cNvSpPr>
            <a:spLocks noChangeArrowheads="1"/>
          </p:cNvSpPr>
          <p:nvPr/>
        </p:nvSpPr>
        <p:spPr bwMode="auto">
          <a:xfrm>
            <a:off x="2205038" y="1724025"/>
            <a:ext cx="1776412" cy="500063"/>
          </a:xfrm>
          <a:prstGeom prst="roundRect">
            <a:avLst>
              <a:gd name="adj" fmla="val 16667"/>
            </a:avLst>
          </a:prstGeom>
          <a:solidFill>
            <a:schemeClr val="bg1">
              <a:alpha val="50195"/>
            </a:schemeClr>
          </a:solidFill>
          <a:ln w="12700">
            <a:solidFill>
              <a:srgbClr val="FF0000"/>
            </a:solidFill>
            <a:prstDash val="dash"/>
            <a:round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19460" name="Rectangle 7"/>
          <p:cNvSpPr>
            <a:spLocks noChangeArrowheads="1"/>
          </p:cNvSpPr>
          <p:nvPr/>
        </p:nvSpPr>
        <p:spPr bwMode="auto">
          <a:xfrm>
            <a:off x="2503488" y="1762125"/>
            <a:ext cx="1198562" cy="396875"/>
          </a:xfrm>
          <a:prstGeom prst="rect">
            <a:avLst/>
          </a:prstGeom>
          <a:solidFill>
            <a:schemeClr val="bg1">
              <a:alpha val="50195"/>
            </a:schemeClr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zh-TW" altLang="en-US" sz="2000">
                <a:ea typeface="標楷體" pitchFamily="65" charset="-120"/>
              </a:rPr>
              <a:t>中國大陸</a:t>
            </a:r>
          </a:p>
        </p:txBody>
      </p:sp>
      <p:sp>
        <p:nvSpPr>
          <p:cNvPr id="19461" name="AutoShape 9"/>
          <p:cNvSpPr>
            <a:spLocks noChangeArrowheads="1"/>
          </p:cNvSpPr>
          <p:nvPr/>
        </p:nvSpPr>
        <p:spPr bwMode="auto">
          <a:xfrm>
            <a:off x="2319338" y="3551238"/>
            <a:ext cx="396875" cy="1411287"/>
          </a:xfrm>
          <a:prstGeom prst="roundRect">
            <a:avLst>
              <a:gd name="adj" fmla="val 16667"/>
            </a:avLst>
          </a:prstGeom>
          <a:solidFill>
            <a:schemeClr val="bg1">
              <a:alpha val="50195"/>
            </a:schemeClr>
          </a:solidFill>
          <a:ln w="12700">
            <a:solidFill>
              <a:srgbClr val="FF0000"/>
            </a:solidFill>
            <a:prstDash val="dash"/>
            <a:round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19462" name="Rectangle 10"/>
          <p:cNvSpPr>
            <a:spLocks noChangeArrowheads="1"/>
          </p:cNvSpPr>
          <p:nvPr/>
        </p:nvSpPr>
        <p:spPr bwMode="auto">
          <a:xfrm>
            <a:off x="2273300" y="3646488"/>
            <a:ext cx="488950" cy="1106487"/>
          </a:xfrm>
          <a:prstGeom prst="rect">
            <a:avLst/>
          </a:prstGeom>
          <a:solidFill>
            <a:schemeClr val="bg1">
              <a:alpha val="50195"/>
            </a:schemeClr>
          </a:solidFill>
          <a:ln w="9525">
            <a:noFill/>
            <a:miter lim="800000"/>
            <a:headEnd/>
            <a:tailEnd/>
          </a:ln>
        </p:spPr>
        <p:txBody>
          <a:bodyPr vert="eaVert" wrap="none">
            <a:spAutoFit/>
          </a:bodyPr>
          <a:lstStyle/>
          <a:p>
            <a:r>
              <a:rPr lang="zh-TW" altLang="en-US" sz="2000">
                <a:ea typeface="標楷體" pitchFamily="65" charset="-120"/>
              </a:rPr>
              <a:t>中南半島</a:t>
            </a:r>
          </a:p>
        </p:txBody>
      </p:sp>
      <p:sp>
        <p:nvSpPr>
          <p:cNvPr id="19463" name="AutoShape 12"/>
          <p:cNvSpPr>
            <a:spLocks noChangeArrowheads="1"/>
          </p:cNvSpPr>
          <p:nvPr/>
        </p:nvSpPr>
        <p:spPr bwMode="auto">
          <a:xfrm>
            <a:off x="6821488" y="1724025"/>
            <a:ext cx="1370012" cy="500063"/>
          </a:xfrm>
          <a:prstGeom prst="roundRect">
            <a:avLst>
              <a:gd name="adj" fmla="val 16667"/>
            </a:avLst>
          </a:prstGeom>
          <a:solidFill>
            <a:schemeClr val="bg1">
              <a:alpha val="50195"/>
            </a:schemeClr>
          </a:solidFill>
          <a:ln w="12700">
            <a:solidFill>
              <a:srgbClr val="FF0000"/>
            </a:solidFill>
            <a:prstDash val="dash"/>
            <a:round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19464" name="Rectangle 13"/>
          <p:cNvSpPr>
            <a:spLocks noChangeArrowheads="1"/>
          </p:cNvSpPr>
          <p:nvPr/>
        </p:nvSpPr>
        <p:spPr bwMode="auto">
          <a:xfrm>
            <a:off x="6929438" y="1724025"/>
            <a:ext cx="1198562" cy="396875"/>
          </a:xfrm>
          <a:prstGeom prst="rect">
            <a:avLst/>
          </a:prstGeom>
          <a:solidFill>
            <a:schemeClr val="bg1">
              <a:alpha val="50195"/>
            </a:schemeClr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zh-TW" altLang="en-US" sz="2000">
                <a:ea typeface="標楷體" pitchFamily="65" charset="-120"/>
              </a:rPr>
              <a:t>日本群島</a:t>
            </a:r>
          </a:p>
        </p:txBody>
      </p:sp>
      <p:sp>
        <p:nvSpPr>
          <p:cNvPr id="19465" name="AutoShape 14"/>
          <p:cNvSpPr>
            <a:spLocks/>
          </p:cNvSpPr>
          <p:nvPr/>
        </p:nvSpPr>
        <p:spPr bwMode="auto">
          <a:xfrm>
            <a:off x="3594100" y="531813"/>
            <a:ext cx="1639888" cy="414337"/>
          </a:xfrm>
          <a:prstGeom prst="borderCallout1">
            <a:avLst>
              <a:gd name="adj1" fmla="val 27588"/>
              <a:gd name="adj2" fmla="val 104648"/>
              <a:gd name="adj3" fmla="val 41380"/>
              <a:gd name="adj4" fmla="val 165245"/>
            </a:avLst>
          </a:prstGeom>
          <a:solidFill>
            <a:schemeClr val="bg1">
              <a:alpha val="50195"/>
            </a:schemeClr>
          </a:solidFill>
          <a:ln w="15875">
            <a:solidFill>
              <a:srgbClr val="FF0000"/>
            </a:solidFill>
            <a:prstDash val="sysDot"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zh-TW" altLang="en-US">
                <a:ea typeface="標楷體" pitchFamily="65" charset="-120"/>
              </a:rPr>
              <a:t>朝鮮半島</a:t>
            </a:r>
          </a:p>
        </p:txBody>
      </p:sp>
      <p:sp>
        <p:nvSpPr>
          <p:cNvPr id="19466" name="AutoShape 15"/>
          <p:cNvSpPr>
            <a:spLocks/>
          </p:cNvSpPr>
          <p:nvPr/>
        </p:nvSpPr>
        <p:spPr bwMode="auto">
          <a:xfrm>
            <a:off x="6203950" y="3146425"/>
            <a:ext cx="1384300" cy="454025"/>
          </a:xfrm>
          <a:prstGeom prst="borderCallout1">
            <a:avLst>
              <a:gd name="adj1" fmla="val 25176"/>
              <a:gd name="adj2" fmla="val -5505"/>
              <a:gd name="adj3" fmla="val -69231"/>
              <a:gd name="adj4" fmla="val -63417"/>
            </a:avLst>
          </a:prstGeom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zh-TW" altLang="en-US" b="1" dirty="0">
                <a:ea typeface="標楷體" pitchFamily="65" charset="-120"/>
              </a:rPr>
              <a:t>臺灣</a:t>
            </a:r>
          </a:p>
        </p:txBody>
      </p:sp>
      <p:sp>
        <p:nvSpPr>
          <p:cNvPr id="19467" name="AutoShape 16"/>
          <p:cNvSpPr>
            <a:spLocks/>
          </p:cNvSpPr>
          <p:nvPr/>
        </p:nvSpPr>
        <p:spPr bwMode="auto">
          <a:xfrm>
            <a:off x="7011988" y="4287838"/>
            <a:ext cx="654050" cy="1576387"/>
          </a:xfrm>
          <a:prstGeom prst="borderCallout1">
            <a:avLst>
              <a:gd name="adj1" fmla="val 7250"/>
              <a:gd name="adj2" fmla="val -11653"/>
              <a:gd name="adj3" fmla="val -10773"/>
              <a:gd name="adj4" fmla="val -267963"/>
            </a:avLst>
          </a:prstGeom>
          <a:solidFill>
            <a:schemeClr val="bg1">
              <a:alpha val="50195"/>
            </a:schemeClr>
          </a:solidFill>
          <a:ln w="15875">
            <a:solidFill>
              <a:srgbClr val="FF0000"/>
            </a:solidFill>
            <a:prstDash val="sysDot"/>
            <a:miter lim="800000"/>
            <a:headEnd/>
            <a:tailEnd/>
          </a:ln>
        </p:spPr>
        <p:txBody>
          <a:bodyPr vert="eaVert"/>
          <a:lstStyle/>
          <a:p>
            <a:pPr algn="ctr"/>
            <a:r>
              <a:rPr lang="zh-TW" altLang="en-US">
                <a:ea typeface="標楷體" pitchFamily="65" charset="-120"/>
              </a:rPr>
              <a:t>菲律賓群島</a:t>
            </a:r>
          </a:p>
        </p:txBody>
      </p:sp>
      <p:pic>
        <p:nvPicPr>
          <p:cNvPr id="19468" name="圖片 6" descr="p55-3.jpg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873820" y="533156"/>
            <a:ext cx="1992923" cy="603616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2"/>
          <p:cNvSpPr>
            <a:spLocks noGrp="1"/>
          </p:cNvSpPr>
          <p:nvPr>
            <p:ph type="title" idx="4294967295"/>
          </p:nvPr>
        </p:nvSpPr>
        <p:spPr>
          <a:xfrm>
            <a:off x="1071076" y="177800"/>
            <a:ext cx="10128250" cy="925513"/>
          </a:xfrm>
          <a:solidFill>
            <a:srgbClr val="92D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/>
          <a:lstStyle/>
          <a:p>
            <a:pPr algn="ctr" eaLnBrk="1" hangingPunct="1"/>
            <a:r>
              <a:rPr lang="zh-TW" altLang="en-US" sz="5400" b="1" dirty="0">
                <a:solidFill>
                  <a:schemeClr val="tx2"/>
                </a:solidFill>
                <a:ea typeface="標楷體" pitchFamily="65" charset="-120"/>
              </a:rPr>
              <a:t>大航海</a:t>
            </a:r>
            <a:r>
              <a:rPr lang="zh-TW" altLang="en-US" sz="5400" b="1" dirty="0" smtClean="0">
                <a:solidFill>
                  <a:schemeClr val="tx2"/>
                </a:solidFill>
                <a:ea typeface="標楷體" pitchFamily="65" charset="-120"/>
              </a:rPr>
              <a:t>時代下的東亞局勢</a:t>
            </a:r>
            <a:endParaRPr altLang="en-US" sz="5400" b="1" dirty="0" smtClean="0">
              <a:solidFill>
                <a:schemeClr val="tx2"/>
              </a:solidFill>
              <a:ea typeface="標楷體" pitchFamily="65" charset="-120"/>
            </a:endParaRPr>
          </a:p>
        </p:txBody>
      </p:sp>
      <p:sp>
        <p:nvSpPr>
          <p:cNvPr id="20482" name="Rectangle 3"/>
          <p:cNvSpPr>
            <a:spLocks noGrp="1"/>
          </p:cNvSpPr>
          <p:nvPr>
            <p:ph type="body" idx="4294967295"/>
          </p:nvPr>
        </p:nvSpPr>
        <p:spPr>
          <a:xfrm>
            <a:off x="609600" y="1231900"/>
            <a:ext cx="11163300" cy="5537200"/>
          </a:xfrm>
        </p:spPr>
        <p:txBody>
          <a:bodyPr/>
          <a:lstStyle/>
          <a:p>
            <a:pPr eaLnBrk="1" hangingPunct="1">
              <a:buFont typeface="Arial" charset="0"/>
              <a:buNone/>
            </a:pPr>
            <a:r>
              <a:rPr lang="en-US" altLang="zh-TW" b="1" dirty="0" smtClean="0">
                <a:latin typeface="Arial" charset="0"/>
                <a:ea typeface="標楷體" pitchFamily="65" charset="-120"/>
                <a:sym typeface="Wingdings 2" panose="05020102010507070707" pitchFamily="18" charset="2"/>
              </a:rPr>
              <a:t></a:t>
            </a:r>
            <a:r>
              <a:rPr lang="zh-TW" altLang="en-US" b="1" dirty="0" smtClean="0">
                <a:latin typeface="Arial" charset="0"/>
                <a:ea typeface="標楷體" pitchFamily="65" charset="-120"/>
              </a:rPr>
              <a:t>地理大發現</a:t>
            </a:r>
            <a:r>
              <a:rPr altLang="en-US" b="1" dirty="0" smtClean="0">
                <a:latin typeface="Arial" charset="0"/>
                <a:ea typeface="標楷體" pitchFamily="65" charset="-120"/>
              </a:rPr>
              <a:t>背景</a:t>
            </a:r>
          </a:p>
          <a:p>
            <a:pPr eaLnBrk="1" hangingPunct="1">
              <a:buFont typeface="Arial" charset="0"/>
              <a:buNone/>
            </a:pPr>
            <a:r>
              <a:rPr altLang="en-US" b="1" dirty="0" smtClean="0">
                <a:latin typeface="Arial" charset="0"/>
                <a:ea typeface="標楷體" pitchFamily="65" charset="-120"/>
              </a:rPr>
              <a:t>     </a:t>
            </a:r>
            <a:r>
              <a:rPr lang="en-US" altLang="zh-TW" b="1" dirty="0" smtClean="0">
                <a:latin typeface="Arial" charset="0"/>
                <a:ea typeface="標楷體" pitchFamily="65" charset="-120"/>
              </a:rPr>
              <a:t>1</a:t>
            </a:r>
            <a:r>
              <a:rPr altLang="en-US" b="1" dirty="0" smtClean="0">
                <a:latin typeface="Arial" charset="0"/>
                <a:ea typeface="標楷體" pitchFamily="65" charset="-120"/>
              </a:rPr>
              <a:t>、</a:t>
            </a:r>
            <a:r>
              <a:rPr lang="en-US" altLang="zh-TW" b="1" dirty="0" smtClean="0">
                <a:latin typeface="Arial" charset="0"/>
                <a:ea typeface="標楷體" pitchFamily="65" charset="-120"/>
              </a:rPr>
              <a:t>13</a:t>
            </a:r>
            <a:r>
              <a:rPr altLang="en-US" b="1" dirty="0" smtClean="0">
                <a:latin typeface="Arial" charset="0"/>
                <a:ea typeface="標楷體" pitchFamily="65" charset="-120"/>
              </a:rPr>
              <a:t>世紀</a:t>
            </a:r>
            <a:r>
              <a:rPr lang="en-US" altLang="zh-TW" b="1" dirty="0" smtClean="0">
                <a:latin typeface="Arial" charset="0"/>
                <a:ea typeface="標楷體" pitchFamily="65" charset="-120"/>
              </a:rPr>
              <a:t>《</a:t>
            </a:r>
            <a:r>
              <a:rPr altLang="en-US" b="1" dirty="0" smtClean="0">
                <a:latin typeface="Arial" charset="0"/>
                <a:ea typeface="標楷體" pitchFamily="65" charset="-120"/>
              </a:rPr>
              <a:t>馬可波羅遊記</a:t>
            </a:r>
            <a:r>
              <a:rPr lang="en-US" altLang="zh-TW" b="1" dirty="0" smtClean="0">
                <a:latin typeface="Arial" charset="0"/>
                <a:ea typeface="標楷體" pitchFamily="65" charset="-120"/>
              </a:rPr>
              <a:t>》</a:t>
            </a:r>
          </a:p>
          <a:p>
            <a:pPr eaLnBrk="1" hangingPunct="1">
              <a:buFont typeface="Arial" charset="0"/>
              <a:buNone/>
            </a:pPr>
            <a:r>
              <a:rPr lang="en-US" altLang="zh-TW" b="1" dirty="0" smtClean="0">
                <a:latin typeface="Arial" charset="0"/>
                <a:ea typeface="標楷體" pitchFamily="65" charset="-120"/>
              </a:rPr>
              <a:t>     2</a:t>
            </a:r>
            <a:r>
              <a:rPr altLang="en-US" b="1" dirty="0" smtClean="0">
                <a:latin typeface="Arial" charset="0"/>
                <a:ea typeface="標楷體" pitchFamily="65" charset="-120"/>
              </a:rPr>
              <a:t>、</a:t>
            </a:r>
            <a:r>
              <a:rPr lang="en-US" altLang="zh-TW" b="1" dirty="0" smtClean="0">
                <a:latin typeface="Arial" charset="0"/>
                <a:ea typeface="標楷體" pitchFamily="65" charset="-120"/>
              </a:rPr>
              <a:t>15</a:t>
            </a:r>
            <a:r>
              <a:rPr altLang="en-US" b="1" dirty="0" smtClean="0">
                <a:latin typeface="Arial" charset="0"/>
                <a:ea typeface="標楷體" pitchFamily="65" charset="-120"/>
              </a:rPr>
              <a:t>世紀土耳其帝國控制紅海與陸地交通</a:t>
            </a:r>
          </a:p>
          <a:p>
            <a:pPr eaLnBrk="1" hangingPunct="1">
              <a:buFont typeface="Arial" charset="0"/>
              <a:buNone/>
            </a:pPr>
            <a:r>
              <a:rPr altLang="en-US" b="1" dirty="0" smtClean="0">
                <a:latin typeface="Arial" charset="0"/>
                <a:ea typeface="標楷體" pitchFamily="65" charset="-120"/>
              </a:rPr>
              <a:t>            </a:t>
            </a:r>
            <a:r>
              <a:rPr altLang="en-US" b="1" dirty="0" smtClean="0">
                <a:latin typeface="Arial" charset="0"/>
                <a:ea typeface="標楷體" pitchFamily="65" charset="-120"/>
                <a:sym typeface="Wingdings 3" pitchFamily="18" charset="2"/>
              </a:rPr>
              <a:t>香料、黃金、茶、絲綢 </a:t>
            </a:r>
            <a:r>
              <a:rPr lang="en-US" altLang="zh-TW" b="1" dirty="0" smtClean="0">
                <a:latin typeface="Arial" charset="0"/>
                <a:ea typeface="標楷體" pitchFamily="65" charset="-120"/>
                <a:sym typeface="Wingdings 3" pitchFamily="18" charset="2"/>
              </a:rPr>
              <a:t>-----</a:t>
            </a:r>
            <a:r>
              <a:rPr altLang="en-US" b="1" dirty="0" smtClean="0">
                <a:latin typeface="Arial" charset="0"/>
                <a:ea typeface="標楷體" pitchFamily="65" charset="-120"/>
                <a:sym typeface="Wingdings 3" pitchFamily="18" charset="2"/>
              </a:rPr>
              <a:t>（</a:t>
            </a:r>
            <a:r>
              <a:rPr lang="en-US" altLang="zh-TW" b="1" dirty="0" smtClean="0">
                <a:latin typeface="Arial" charset="0"/>
                <a:ea typeface="標楷體" pitchFamily="65" charset="-120"/>
                <a:sym typeface="Wingdings 3" pitchFamily="18" charset="2"/>
              </a:rPr>
              <a:t>x</a:t>
            </a:r>
            <a:r>
              <a:rPr altLang="en-US" b="1" dirty="0" smtClean="0">
                <a:latin typeface="Arial" charset="0"/>
                <a:ea typeface="標楷體" pitchFamily="65" charset="-120"/>
                <a:sym typeface="Wingdings 3" pitchFamily="18" charset="2"/>
              </a:rPr>
              <a:t>）</a:t>
            </a:r>
          </a:p>
          <a:p>
            <a:pPr eaLnBrk="1" hangingPunct="1">
              <a:buFont typeface="Arial" charset="0"/>
              <a:buNone/>
            </a:pPr>
            <a:r>
              <a:rPr altLang="en-US" b="1" dirty="0" smtClean="0">
                <a:latin typeface="Arial" charset="0"/>
                <a:ea typeface="標楷體" pitchFamily="65" charset="-120"/>
                <a:sym typeface="Wingdings 3" pitchFamily="18" charset="2"/>
              </a:rPr>
              <a:t>     </a:t>
            </a:r>
            <a:r>
              <a:rPr lang="en-US" altLang="zh-TW" b="1" dirty="0" smtClean="0">
                <a:latin typeface="Arial" charset="0"/>
                <a:ea typeface="標楷體" pitchFamily="65" charset="-120"/>
                <a:sym typeface="Wingdings 3" pitchFamily="18" charset="2"/>
              </a:rPr>
              <a:t>3</a:t>
            </a:r>
            <a:r>
              <a:rPr altLang="en-US" b="1" dirty="0" smtClean="0">
                <a:latin typeface="Arial" charset="0"/>
                <a:ea typeface="標楷體" pitchFamily="65" charset="-120"/>
                <a:sym typeface="Wingdings 3" pitchFamily="18" charset="2"/>
              </a:rPr>
              <a:t>、羅盤傳入西方，航海技術提昇</a:t>
            </a:r>
          </a:p>
          <a:p>
            <a:pPr eaLnBrk="1" hangingPunct="1">
              <a:buNone/>
            </a:pPr>
            <a:r>
              <a:rPr lang="en-US" altLang="zh-TW" b="1" dirty="0" smtClean="0">
                <a:latin typeface="Arial" charset="0"/>
                <a:ea typeface="標楷體" pitchFamily="65" charset="-120"/>
                <a:sym typeface="Wingdings 2" panose="05020102010507070707" pitchFamily="18" charset="2"/>
              </a:rPr>
              <a:t></a:t>
            </a:r>
            <a:r>
              <a:rPr lang="zh-TW" altLang="en-US" b="1" dirty="0" smtClean="0">
                <a:latin typeface="Arial" charset="0"/>
                <a:ea typeface="標楷體" pitchFamily="65" charset="-120"/>
              </a:rPr>
              <a:t>發現</a:t>
            </a:r>
            <a:r>
              <a:rPr altLang="en-US" b="1" dirty="0" smtClean="0">
                <a:latin typeface="Arial" charset="0"/>
                <a:ea typeface="標楷體" pitchFamily="65" charset="-120"/>
              </a:rPr>
              <a:t>新航路：</a:t>
            </a:r>
          </a:p>
          <a:p>
            <a:pPr eaLnBrk="1" hangingPunct="1">
              <a:buFont typeface="Arial" charset="0"/>
              <a:buNone/>
            </a:pPr>
            <a:r>
              <a:rPr altLang="en-US" b="1" dirty="0" smtClean="0">
                <a:latin typeface="Arial" charset="0"/>
                <a:ea typeface="標楷體" pitchFamily="65" charset="-120"/>
              </a:rPr>
              <a:t>     </a:t>
            </a:r>
            <a:r>
              <a:rPr lang="en-US" altLang="zh-TW" b="1" dirty="0" smtClean="0">
                <a:latin typeface="Arial" charset="0"/>
                <a:ea typeface="標楷體" pitchFamily="65" charset="-120"/>
              </a:rPr>
              <a:t>1</a:t>
            </a:r>
            <a:r>
              <a:rPr altLang="en-US" b="1" dirty="0" smtClean="0">
                <a:latin typeface="Arial" charset="0"/>
                <a:ea typeface="標楷體" pitchFamily="65" charset="-120"/>
              </a:rPr>
              <a:t>、</a:t>
            </a:r>
            <a:r>
              <a:rPr lang="en-US" altLang="zh-TW" b="1" dirty="0" smtClean="0">
                <a:latin typeface="Arial" charset="0"/>
                <a:ea typeface="標楷體" pitchFamily="65" charset="-120"/>
              </a:rPr>
              <a:t>1492</a:t>
            </a:r>
            <a:r>
              <a:rPr altLang="en-US" b="1" dirty="0" smtClean="0">
                <a:latin typeface="Arial" charset="0"/>
                <a:ea typeface="標楷體" pitchFamily="65" charset="-120"/>
              </a:rPr>
              <a:t>年，哥倫布 </a:t>
            </a:r>
            <a:r>
              <a:rPr altLang="en-US" b="1" dirty="0" smtClean="0">
                <a:latin typeface="Arial" charset="0"/>
                <a:ea typeface="標楷體" pitchFamily="65" charset="-120"/>
                <a:sym typeface="Wingdings" pitchFamily="2" charset="2"/>
              </a:rPr>
              <a:t> </a:t>
            </a:r>
            <a:r>
              <a:rPr altLang="en-US" b="1" dirty="0" smtClean="0">
                <a:latin typeface="Arial" charset="0"/>
                <a:ea typeface="標楷體" pitchFamily="65" charset="-120"/>
              </a:rPr>
              <a:t>美洲大陸（葡萄牙）</a:t>
            </a:r>
          </a:p>
          <a:p>
            <a:pPr eaLnBrk="1" hangingPunct="1">
              <a:buFont typeface="Arial" charset="0"/>
              <a:buNone/>
            </a:pPr>
            <a:r>
              <a:rPr altLang="en-US" b="1" dirty="0" smtClean="0">
                <a:latin typeface="Arial" charset="0"/>
                <a:ea typeface="標楷體" pitchFamily="65" charset="-120"/>
              </a:rPr>
              <a:t>     </a:t>
            </a:r>
            <a:r>
              <a:rPr lang="en-US" altLang="zh-TW" b="1" dirty="0" smtClean="0">
                <a:latin typeface="Arial" charset="0"/>
                <a:ea typeface="標楷體" pitchFamily="65" charset="-120"/>
              </a:rPr>
              <a:t>2</a:t>
            </a:r>
            <a:r>
              <a:rPr altLang="en-US" b="1" dirty="0" smtClean="0">
                <a:latin typeface="Arial" charset="0"/>
                <a:ea typeface="標楷體" pitchFamily="65" charset="-120"/>
              </a:rPr>
              <a:t>、</a:t>
            </a:r>
            <a:r>
              <a:rPr lang="en-US" altLang="zh-TW" b="1" dirty="0" smtClean="0">
                <a:latin typeface="Arial" charset="0"/>
                <a:ea typeface="標楷體" pitchFamily="65" charset="-120"/>
              </a:rPr>
              <a:t>1498</a:t>
            </a:r>
            <a:r>
              <a:rPr altLang="en-US" b="1" dirty="0" smtClean="0">
                <a:latin typeface="Arial" charset="0"/>
                <a:ea typeface="標楷體" pitchFamily="65" charset="-120"/>
              </a:rPr>
              <a:t>年，達伽馬 </a:t>
            </a:r>
            <a:r>
              <a:rPr altLang="en-US" b="1" dirty="0" smtClean="0">
                <a:latin typeface="Arial" charset="0"/>
                <a:ea typeface="標楷體" pitchFamily="65" charset="-120"/>
                <a:sym typeface="Wingdings" pitchFamily="2" charset="2"/>
              </a:rPr>
              <a:t> </a:t>
            </a:r>
            <a:r>
              <a:rPr altLang="en-US" b="1" dirty="0" smtClean="0">
                <a:latin typeface="Arial" charset="0"/>
                <a:ea typeface="標楷體" pitchFamily="65" charset="-120"/>
              </a:rPr>
              <a:t>好望角（葡萄牙）</a:t>
            </a:r>
          </a:p>
          <a:p>
            <a:pPr eaLnBrk="1" hangingPunct="1">
              <a:buFont typeface="Arial" charset="0"/>
              <a:buNone/>
            </a:pPr>
            <a:r>
              <a:rPr altLang="en-US" b="1" dirty="0" smtClean="0">
                <a:latin typeface="Arial" charset="0"/>
                <a:ea typeface="標楷體" pitchFamily="65" charset="-120"/>
              </a:rPr>
              <a:t>     </a:t>
            </a:r>
            <a:r>
              <a:rPr lang="en-US" altLang="zh-TW" b="1" dirty="0" smtClean="0">
                <a:latin typeface="Arial" charset="0"/>
                <a:ea typeface="標楷體" pitchFamily="65" charset="-120"/>
              </a:rPr>
              <a:t>3</a:t>
            </a:r>
            <a:r>
              <a:rPr altLang="en-US" b="1" dirty="0" smtClean="0">
                <a:latin typeface="Arial" charset="0"/>
                <a:ea typeface="標楷體" pitchFamily="65" charset="-120"/>
              </a:rPr>
              <a:t>、</a:t>
            </a:r>
            <a:r>
              <a:rPr lang="en-US" altLang="zh-TW" b="1" dirty="0" smtClean="0">
                <a:latin typeface="Arial" charset="0"/>
                <a:ea typeface="標楷體" pitchFamily="65" charset="-120"/>
              </a:rPr>
              <a:t>1521</a:t>
            </a:r>
            <a:r>
              <a:rPr altLang="en-US" b="1" dirty="0" smtClean="0">
                <a:latin typeface="Arial" charset="0"/>
                <a:ea typeface="標楷體" pitchFamily="65" charset="-120"/>
              </a:rPr>
              <a:t>年，麥哲倫 </a:t>
            </a:r>
            <a:r>
              <a:rPr altLang="en-US" b="1" dirty="0" smtClean="0">
                <a:latin typeface="Arial" charset="0"/>
                <a:ea typeface="標楷體" pitchFamily="65" charset="-120"/>
                <a:sym typeface="Wingdings" pitchFamily="2" charset="2"/>
              </a:rPr>
              <a:t> </a:t>
            </a:r>
            <a:r>
              <a:rPr altLang="en-US" b="1" dirty="0" smtClean="0">
                <a:latin typeface="Arial" charset="0"/>
                <a:ea typeface="標楷體" pitchFamily="65" charset="-120"/>
              </a:rPr>
              <a:t>世界一週（西班牙）</a:t>
            </a:r>
          </a:p>
        </p:txBody>
      </p:sp>
      <p:pic>
        <p:nvPicPr>
          <p:cNvPr id="20483" name="Picture 4" descr="Marco_Polo,_Il_Milione,_Chapter_CXXIII_and_CXXIV-維基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96288" y="1350107"/>
            <a:ext cx="3025775" cy="4665663"/>
          </a:xfrm>
          <a:prstGeom prst="rect">
            <a:avLst/>
          </a:prstGeom>
          <a:ln w="88900" cap="sq" cmpd="thickThin">
            <a:solidFill>
              <a:srgbClr val="7030A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20484" name="Text Box 5"/>
          <p:cNvSpPr txBox="1">
            <a:spLocks noChangeArrowheads="1"/>
          </p:cNvSpPr>
          <p:nvPr/>
        </p:nvSpPr>
        <p:spPr bwMode="auto">
          <a:xfrm>
            <a:off x="8445500" y="6070111"/>
            <a:ext cx="298132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TW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1299</a:t>
            </a:r>
            <a:r>
              <a:rPr lang="zh-TW" altLang="en-US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年出版的</a:t>
            </a:r>
            <a:r>
              <a:rPr lang="en-US" altLang="zh-TW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《</a:t>
            </a:r>
            <a:r>
              <a:rPr lang="zh-TW" altLang="en-US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馬可</a:t>
            </a:r>
            <a:r>
              <a:rPr lang="en-US" altLang="zh-TW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·</a:t>
            </a:r>
            <a:r>
              <a:rPr lang="zh-TW" altLang="en-US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波羅遊記</a:t>
            </a:r>
            <a:r>
              <a:rPr lang="en-US" altLang="zh-TW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》</a:t>
            </a:r>
            <a:r>
              <a:rPr lang="zh-TW" altLang="en-US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抄本</a:t>
            </a:r>
            <a:r>
              <a:rPr lang="en-US" altLang="zh-TW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—</a:t>
            </a:r>
            <a:r>
              <a:rPr lang="zh-TW" altLang="en-US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維基 </a:t>
            </a: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77800" y="1304091"/>
            <a:ext cx="3661275" cy="5388101"/>
          </a:xfrm>
          <a:prstGeom prst="rect">
            <a:avLst/>
          </a:prstGeom>
          <a:ln w="88900" cap="sq" cmpd="thickThin">
            <a:solidFill>
              <a:srgbClr val="00B05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7" name="文字方塊 6"/>
          <p:cNvSpPr txBox="1"/>
          <p:nvPr/>
        </p:nvSpPr>
        <p:spPr>
          <a:xfrm>
            <a:off x="8262094" y="6226418"/>
            <a:ext cx="1233598" cy="372804"/>
          </a:xfrm>
          <a:prstGeom prst="rect">
            <a:avLst/>
          </a:prstGeom>
          <a:solidFill>
            <a:srgbClr val="93A8F5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b="1" dirty="0" smtClean="0">
                <a:solidFill>
                  <a:schemeClr val="tx2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胡椒</a:t>
            </a:r>
            <a:r>
              <a:rPr lang="en-US" altLang="zh-TW" b="1" dirty="0" smtClean="0">
                <a:solidFill>
                  <a:schemeClr val="tx2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-</a:t>
            </a:r>
            <a:r>
              <a:rPr lang="zh-TW" altLang="en-US" b="1" dirty="0" smtClean="0">
                <a:solidFill>
                  <a:schemeClr val="tx2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維基</a:t>
            </a:r>
            <a:endParaRPr lang="zh-TW" altLang="en-US" b="1" dirty="0">
              <a:solidFill>
                <a:schemeClr val="tx2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Picture 4" descr="麥哲倫航線-維基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9700" y="206131"/>
            <a:ext cx="11809413" cy="5988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0" name="Text Box 5"/>
          <p:cNvSpPr txBox="1">
            <a:spLocks noChangeArrowheads="1"/>
          </p:cNvSpPr>
          <p:nvPr/>
        </p:nvSpPr>
        <p:spPr bwMode="auto">
          <a:xfrm>
            <a:off x="3568700" y="6376988"/>
            <a:ext cx="52705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TW" altLang="en-US" b="1">
                <a:solidFill>
                  <a:srgbClr val="000000"/>
                </a:solidFill>
                <a:ea typeface="標楷體" pitchFamily="65" charset="-120"/>
              </a:rPr>
              <a:t>麥哲倫航行世界路線圖</a:t>
            </a:r>
            <a:r>
              <a:rPr lang="en-US" altLang="zh-TW" b="1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—</a:t>
            </a:r>
            <a:r>
              <a:rPr lang="zh-TW" altLang="en-US" b="1">
                <a:solidFill>
                  <a:srgbClr val="000000"/>
                </a:solidFill>
                <a:ea typeface="標楷體" pitchFamily="65" charset="-120"/>
              </a:rPr>
              <a:t>維基百科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Picture 4" descr="世界地圖-張崴耑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92505" y="240632"/>
            <a:ext cx="8193505" cy="62925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06" name="Text Box 5"/>
          <p:cNvSpPr txBox="1">
            <a:spLocks noChangeArrowheads="1"/>
          </p:cNvSpPr>
          <p:nvPr/>
        </p:nvSpPr>
        <p:spPr bwMode="auto">
          <a:xfrm>
            <a:off x="8476912" y="548104"/>
            <a:ext cx="3556000" cy="57297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>
              <a:spcAft>
                <a:spcPts val="1200"/>
              </a:spcAft>
            </a:pPr>
            <a:r>
              <a:rPr lang="zh-TW" altLang="en-US" sz="2800" b="1" dirty="0">
                <a:latin typeface="標楷體" pitchFamily="65" charset="-120"/>
                <a:ea typeface="標楷體" pitchFamily="65" charset="-120"/>
              </a:rPr>
              <a:t>世界</a:t>
            </a:r>
            <a:r>
              <a:rPr lang="zh-TW" altLang="en-US" sz="2800" b="1" dirty="0" smtClean="0">
                <a:latin typeface="標楷體" pitchFamily="65" charset="-120"/>
                <a:ea typeface="標楷體" pitchFamily="65" charset="-120"/>
              </a:rPr>
              <a:t>地圖</a:t>
            </a:r>
            <a:r>
              <a:rPr lang="en-US" altLang="zh-TW" sz="2800" b="1" dirty="0" smtClean="0">
                <a:latin typeface="標楷體" pitchFamily="65" charset="-120"/>
                <a:ea typeface="標楷體" pitchFamily="65" charset="-120"/>
              </a:rPr>
              <a:t>(</a:t>
            </a:r>
            <a:r>
              <a:rPr lang="zh-TW" altLang="en-US" sz="2800" b="1" dirty="0" smtClean="0">
                <a:latin typeface="標楷體" pitchFamily="65" charset="-120"/>
                <a:ea typeface="標楷體" pitchFamily="65" charset="-120"/>
              </a:rPr>
              <a:t>張</a:t>
            </a:r>
            <a:r>
              <a:rPr lang="zh-TW" altLang="en-US" sz="2800" b="1" dirty="0">
                <a:latin typeface="標楷體" pitchFamily="65" charset="-120"/>
                <a:ea typeface="標楷體" pitchFamily="65" charset="-120"/>
              </a:rPr>
              <a:t>崴</a:t>
            </a:r>
            <a:r>
              <a:rPr lang="zh-TW" altLang="en-US" sz="2800" b="1" dirty="0" smtClean="0">
                <a:latin typeface="標楷體" pitchFamily="65" charset="-120"/>
                <a:ea typeface="標楷體" pitchFamily="65" charset="-120"/>
              </a:rPr>
              <a:t>耑</a:t>
            </a:r>
            <a:r>
              <a:rPr lang="en-US" altLang="zh-TW" sz="2800" b="1" dirty="0" smtClean="0">
                <a:latin typeface="標楷體" pitchFamily="65" charset="-120"/>
                <a:ea typeface="標楷體" pitchFamily="65" charset="-120"/>
              </a:rPr>
              <a:t>)</a:t>
            </a:r>
          </a:p>
          <a:p>
            <a:pPr>
              <a:lnSpc>
                <a:spcPts val="3800"/>
              </a:lnSpc>
              <a:spcAft>
                <a:spcPts val="1200"/>
              </a:spcAft>
            </a:pPr>
            <a:r>
              <a:rPr lang="zh-TW" altLang="en-US" sz="2800" b="1" dirty="0" smtClean="0">
                <a:latin typeface="標楷體" pitchFamily="65" charset="-120"/>
                <a:ea typeface="標楷體" pitchFamily="65" charset="-120"/>
              </a:rPr>
              <a:t>海上</a:t>
            </a:r>
            <a:r>
              <a:rPr lang="zh-TW" altLang="en-US" sz="2800" b="1" dirty="0">
                <a:latin typeface="標楷體" pitchFamily="65" charset="-120"/>
                <a:ea typeface="標楷體" pitchFamily="65" charset="-120"/>
              </a:rPr>
              <a:t>航行雖說危險，但獲利</a:t>
            </a:r>
            <a:r>
              <a:rPr lang="zh-TW" altLang="en-US" sz="2800" b="1" dirty="0" smtClean="0">
                <a:latin typeface="標楷體" pitchFamily="65" charset="-120"/>
                <a:ea typeface="標楷體" pitchFamily="65" charset="-120"/>
              </a:rPr>
              <a:t>可觀，當時可說人人</a:t>
            </a:r>
            <a:r>
              <a:rPr lang="zh-TW" altLang="en-US" sz="2800" b="1" dirty="0">
                <a:latin typeface="標楷體" pitchFamily="65" charset="-120"/>
                <a:ea typeface="標楷體" pitchFamily="65" charset="-120"/>
              </a:rPr>
              <a:t>趨之若騖。</a:t>
            </a:r>
            <a:endParaRPr lang="en-US" altLang="zh-TW" sz="2800" b="1" dirty="0" smtClean="0">
              <a:latin typeface="標楷體" pitchFamily="65" charset="-120"/>
              <a:ea typeface="標楷體" pitchFamily="65" charset="-120"/>
            </a:endParaRPr>
          </a:p>
          <a:p>
            <a:pPr>
              <a:lnSpc>
                <a:spcPts val="3800"/>
              </a:lnSpc>
              <a:spcAft>
                <a:spcPts val="1200"/>
              </a:spcAft>
            </a:pPr>
            <a:r>
              <a:rPr lang="zh-TW" altLang="zh-TW" sz="2800" b="1" dirty="0">
                <a:latin typeface="標楷體" pitchFamily="65" charset="-120"/>
                <a:ea typeface="標楷體" pitchFamily="65" charset="-120"/>
                <a:sym typeface="Wingdings 2" panose="05020102010507070707" pitchFamily="18" charset="2"/>
              </a:rPr>
              <a:t></a:t>
            </a:r>
            <a:r>
              <a:rPr lang="zh-TW" altLang="en-US" sz="2800" b="1" dirty="0" smtClean="0">
                <a:latin typeface="標楷體" pitchFamily="65" charset="-120"/>
                <a:ea typeface="標楷體" pitchFamily="65" charset="-120"/>
              </a:rPr>
              <a:t>達</a:t>
            </a:r>
            <a:r>
              <a:rPr lang="zh-TW" altLang="en-US" sz="2800" b="1" dirty="0">
                <a:latin typeface="標楷體" pitchFamily="65" charset="-120"/>
                <a:ea typeface="標楷體" pitchFamily="65" charset="-120"/>
              </a:rPr>
              <a:t>伽馬所帶回的</a:t>
            </a:r>
            <a:r>
              <a:rPr lang="zh-TW" altLang="en-US" sz="2800" b="1" dirty="0" smtClean="0">
                <a:latin typeface="標楷體" pitchFamily="65" charset="-120"/>
                <a:ea typeface="標楷體" pitchFamily="65" charset="-120"/>
              </a:rPr>
              <a:t>香料都</a:t>
            </a:r>
            <a:r>
              <a:rPr lang="zh-TW" altLang="en-US" sz="2800" b="1" dirty="0">
                <a:latin typeface="標楷體" pitchFamily="65" charset="-120"/>
                <a:ea typeface="標楷體" pitchFamily="65" charset="-120"/>
              </a:rPr>
              <a:t>是歐洲沒看過的，因此使葡萄牙成為經濟上的強權</a:t>
            </a:r>
            <a:r>
              <a:rPr lang="zh-TW" altLang="en-US" sz="2800" b="1" dirty="0" smtClean="0">
                <a:latin typeface="標楷體" pitchFamily="65" charset="-120"/>
                <a:ea typeface="標楷體" pitchFamily="65" charset="-120"/>
              </a:rPr>
              <a:t>。</a:t>
            </a:r>
            <a:endParaRPr lang="en-US" altLang="zh-TW" sz="2800" b="1" dirty="0" smtClean="0">
              <a:latin typeface="標楷體" pitchFamily="65" charset="-120"/>
              <a:ea typeface="標楷體" pitchFamily="65" charset="-120"/>
            </a:endParaRPr>
          </a:p>
          <a:p>
            <a:pPr>
              <a:lnSpc>
                <a:spcPts val="3800"/>
              </a:lnSpc>
              <a:spcAft>
                <a:spcPts val="1200"/>
              </a:spcAft>
            </a:pPr>
            <a:r>
              <a:rPr lang="zh-TW" altLang="zh-TW" sz="2800" b="1" dirty="0" smtClean="0">
                <a:latin typeface="標楷體" pitchFamily="65" charset="-120"/>
                <a:ea typeface="標楷體" pitchFamily="65" charset="-120"/>
                <a:sym typeface="Wingdings 2" panose="05020102010507070707" pitchFamily="18" charset="2"/>
              </a:rPr>
              <a:t></a:t>
            </a:r>
            <a:r>
              <a:rPr lang="en-US" altLang="zh-TW" sz="2800" b="1" dirty="0" smtClean="0">
                <a:latin typeface="標楷體" pitchFamily="65" charset="-120"/>
                <a:ea typeface="標楷體" pitchFamily="65" charset="-120"/>
              </a:rPr>
              <a:t>1606</a:t>
            </a:r>
            <a:r>
              <a:rPr lang="zh-TW" altLang="en-US" sz="2800" b="1" dirty="0">
                <a:latin typeface="標楷體" pitchFamily="65" charset="-120"/>
                <a:ea typeface="標楷體" pitchFamily="65" charset="-120"/>
              </a:rPr>
              <a:t>年底合恩鎮曾入股投資</a:t>
            </a:r>
            <a:r>
              <a:rPr lang="en-US" altLang="zh-TW" sz="2800" b="1" dirty="0">
                <a:latin typeface="標楷體" pitchFamily="65" charset="-120"/>
                <a:ea typeface="標楷體" pitchFamily="65" charset="-120"/>
              </a:rPr>
              <a:t>VOC</a:t>
            </a:r>
            <a:r>
              <a:rPr lang="zh-TW" altLang="en-US" sz="2800" b="1" dirty="0">
                <a:latin typeface="標楷體" pitchFamily="65" charset="-120"/>
                <a:ea typeface="標楷體" pitchFamily="65" charset="-120"/>
              </a:rPr>
              <a:t>，頭一批船就讓股東獲利高達</a:t>
            </a:r>
            <a:r>
              <a:rPr lang="en-US" altLang="zh-TW" sz="2800" b="1" dirty="0">
                <a:latin typeface="標楷體" pitchFamily="65" charset="-120"/>
                <a:ea typeface="標楷體" pitchFamily="65" charset="-120"/>
              </a:rPr>
              <a:t>75</a:t>
            </a:r>
            <a:r>
              <a:rPr lang="zh-TW" altLang="en-US" sz="2800" b="1" dirty="0" smtClean="0">
                <a:latin typeface="標楷體" pitchFamily="65" charset="-120"/>
                <a:ea typeface="標楷體" pitchFamily="65" charset="-120"/>
              </a:rPr>
              <a:t>％</a:t>
            </a:r>
            <a:endParaRPr lang="en-US" altLang="zh-TW" sz="2800" b="1" dirty="0">
              <a:latin typeface="標楷體" pitchFamily="65" charset="-120"/>
              <a:ea typeface="標楷體" pitchFamily="65" charset="-12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7" name="Picture 2" descr="20058199203398920"/>
          <p:cNvPicPr>
            <a:picLocks noGrp="1" noChangeAspect="1" noChangeArrowheads="1"/>
          </p:cNvPicPr>
          <p:nvPr>
            <p:ph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881063" y="0"/>
            <a:ext cx="10320337" cy="6858000"/>
          </a:xfrm>
        </p:spPr>
      </p:pic>
      <p:sp>
        <p:nvSpPr>
          <p:cNvPr id="48131" name="Oval 3"/>
          <p:cNvSpPr>
            <a:spLocks noChangeArrowheads="1"/>
          </p:cNvSpPr>
          <p:nvPr/>
        </p:nvSpPr>
        <p:spPr bwMode="auto">
          <a:xfrm>
            <a:off x="1524000" y="2857500"/>
            <a:ext cx="507999" cy="509588"/>
          </a:xfrm>
          <a:prstGeom prst="ellipse">
            <a:avLst/>
          </a:prstGeom>
          <a:noFill/>
          <a:ln w="635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48132" name="Freeform 4"/>
          <p:cNvSpPr>
            <a:spLocks/>
          </p:cNvSpPr>
          <p:nvPr/>
        </p:nvSpPr>
        <p:spPr bwMode="auto">
          <a:xfrm>
            <a:off x="850900" y="3365500"/>
            <a:ext cx="7653338" cy="3187700"/>
          </a:xfrm>
          <a:custGeom>
            <a:avLst/>
            <a:gdLst>
              <a:gd name="T0" fmla="*/ 2147483647 w 3616"/>
              <a:gd name="T1" fmla="*/ 0 h 2008"/>
              <a:gd name="T2" fmla="*/ 2147483647 w 3616"/>
              <a:gd name="T3" fmla="*/ 2147483647 h 2008"/>
              <a:gd name="T4" fmla="*/ 2147483647 w 3616"/>
              <a:gd name="T5" fmla="*/ 2147483647 h 2008"/>
              <a:gd name="T6" fmla="*/ 2147483647 w 3616"/>
              <a:gd name="T7" fmla="*/ 2147483647 h 2008"/>
              <a:gd name="T8" fmla="*/ 2147483647 w 3616"/>
              <a:gd name="T9" fmla="*/ 2147483647 h 2008"/>
              <a:gd name="T10" fmla="*/ 2147483647 w 3616"/>
              <a:gd name="T11" fmla="*/ 2147483647 h 2008"/>
              <a:gd name="T12" fmla="*/ 2147483647 w 3616"/>
              <a:gd name="T13" fmla="*/ 2147483647 h 2008"/>
              <a:gd name="T14" fmla="*/ 2147483647 w 3616"/>
              <a:gd name="T15" fmla="*/ 2147483647 h 2008"/>
              <a:gd name="T16" fmla="*/ 2147483647 w 3616"/>
              <a:gd name="T17" fmla="*/ 2147483647 h 2008"/>
              <a:gd name="T18" fmla="*/ 2147483647 w 3616"/>
              <a:gd name="T19" fmla="*/ 2147483647 h 2008"/>
              <a:gd name="T20" fmla="*/ 2147483647 w 3616"/>
              <a:gd name="T21" fmla="*/ 2147483647 h 2008"/>
              <a:gd name="T22" fmla="*/ 2147483647 w 3616"/>
              <a:gd name="T23" fmla="*/ 2147483647 h 2008"/>
              <a:gd name="T24" fmla="*/ 2147483647 w 3616"/>
              <a:gd name="T25" fmla="*/ 2147483647 h 2008"/>
              <a:gd name="T26" fmla="*/ 2147483647 w 3616"/>
              <a:gd name="T27" fmla="*/ 2147483647 h 2008"/>
              <a:gd name="T28" fmla="*/ 2147483647 w 3616"/>
              <a:gd name="T29" fmla="*/ 2147483647 h 2008"/>
              <a:gd name="T30" fmla="*/ 2147483647 w 3616"/>
              <a:gd name="T31" fmla="*/ 2147483647 h 2008"/>
              <a:gd name="T32" fmla="*/ 2147483647 w 3616"/>
              <a:gd name="T33" fmla="*/ 2147483647 h 2008"/>
              <a:gd name="T34" fmla="*/ 2147483647 w 3616"/>
              <a:gd name="T35" fmla="*/ 2147483647 h 2008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w 3616"/>
              <a:gd name="T55" fmla="*/ 0 h 2008"/>
              <a:gd name="T56" fmla="*/ 3616 w 3616"/>
              <a:gd name="T57" fmla="*/ 2008 h 2008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T54" t="T55" r="T56" b="T57"/>
            <a:pathLst>
              <a:path w="3616" h="2008">
                <a:moveTo>
                  <a:pt x="304" y="0"/>
                </a:moveTo>
                <a:cubicBezTo>
                  <a:pt x="232" y="96"/>
                  <a:pt x="160" y="192"/>
                  <a:pt x="112" y="288"/>
                </a:cubicBezTo>
                <a:cubicBezTo>
                  <a:pt x="64" y="384"/>
                  <a:pt x="0" y="480"/>
                  <a:pt x="16" y="576"/>
                </a:cubicBezTo>
                <a:cubicBezTo>
                  <a:pt x="32" y="672"/>
                  <a:pt x="120" y="800"/>
                  <a:pt x="208" y="864"/>
                </a:cubicBezTo>
                <a:cubicBezTo>
                  <a:pt x="296" y="928"/>
                  <a:pt x="448" y="904"/>
                  <a:pt x="544" y="960"/>
                </a:cubicBezTo>
                <a:cubicBezTo>
                  <a:pt x="640" y="1016"/>
                  <a:pt x="760" y="1112"/>
                  <a:pt x="784" y="1200"/>
                </a:cubicBezTo>
                <a:cubicBezTo>
                  <a:pt x="808" y="1288"/>
                  <a:pt x="656" y="1368"/>
                  <a:pt x="688" y="1488"/>
                </a:cubicBezTo>
                <a:cubicBezTo>
                  <a:pt x="720" y="1608"/>
                  <a:pt x="864" y="1864"/>
                  <a:pt x="976" y="1920"/>
                </a:cubicBezTo>
                <a:cubicBezTo>
                  <a:pt x="1088" y="1976"/>
                  <a:pt x="1216" y="2008"/>
                  <a:pt x="1360" y="1824"/>
                </a:cubicBezTo>
                <a:cubicBezTo>
                  <a:pt x="1504" y="1640"/>
                  <a:pt x="1704" y="1048"/>
                  <a:pt x="1840" y="816"/>
                </a:cubicBezTo>
                <a:cubicBezTo>
                  <a:pt x="1976" y="584"/>
                  <a:pt x="2072" y="432"/>
                  <a:pt x="2176" y="432"/>
                </a:cubicBezTo>
                <a:cubicBezTo>
                  <a:pt x="2280" y="432"/>
                  <a:pt x="2360" y="752"/>
                  <a:pt x="2464" y="816"/>
                </a:cubicBezTo>
                <a:cubicBezTo>
                  <a:pt x="2568" y="880"/>
                  <a:pt x="2728" y="832"/>
                  <a:pt x="2800" y="816"/>
                </a:cubicBezTo>
                <a:cubicBezTo>
                  <a:pt x="2872" y="800"/>
                  <a:pt x="2856" y="728"/>
                  <a:pt x="2896" y="720"/>
                </a:cubicBezTo>
                <a:cubicBezTo>
                  <a:pt x="2936" y="712"/>
                  <a:pt x="3008" y="744"/>
                  <a:pt x="3040" y="768"/>
                </a:cubicBezTo>
                <a:cubicBezTo>
                  <a:pt x="3072" y="792"/>
                  <a:pt x="3040" y="832"/>
                  <a:pt x="3088" y="864"/>
                </a:cubicBezTo>
                <a:cubicBezTo>
                  <a:pt x="3136" y="896"/>
                  <a:pt x="3240" y="1000"/>
                  <a:pt x="3328" y="960"/>
                </a:cubicBezTo>
                <a:cubicBezTo>
                  <a:pt x="3416" y="920"/>
                  <a:pt x="3516" y="772"/>
                  <a:pt x="3616" y="624"/>
                </a:cubicBezTo>
              </a:path>
            </a:pathLst>
          </a:custGeom>
          <a:noFill/>
          <a:ln w="63500">
            <a:solidFill>
              <a:srgbClr val="FF0000"/>
            </a:solidFill>
            <a:round/>
            <a:headEnd/>
            <a:tailEnd type="arrow" w="med" len="med"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48133" name="Oval 5"/>
          <p:cNvSpPr>
            <a:spLocks noChangeArrowheads="1"/>
          </p:cNvSpPr>
          <p:nvPr/>
        </p:nvSpPr>
        <p:spPr bwMode="auto">
          <a:xfrm>
            <a:off x="1289538" y="2857500"/>
            <a:ext cx="336061" cy="495301"/>
          </a:xfrm>
          <a:prstGeom prst="ellipse">
            <a:avLst/>
          </a:prstGeom>
          <a:noFill/>
          <a:ln w="57150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48134" name="Freeform 6"/>
          <p:cNvSpPr>
            <a:spLocks/>
          </p:cNvSpPr>
          <p:nvPr/>
        </p:nvSpPr>
        <p:spPr bwMode="auto">
          <a:xfrm>
            <a:off x="875323" y="3264877"/>
            <a:ext cx="8229600" cy="3390900"/>
          </a:xfrm>
          <a:custGeom>
            <a:avLst/>
            <a:gdLst>
              <a:gd name="T0" fmla="*/ 2147483647 w 3888"/>
              <a:gd name="T1" fmla="*/ 0 h 2136"/>
              <a:gd name="T2" fmla="*/ 2147483647 w 3888"/>
              <a:gd name="T3" fmla="*/ 2147483647 h 2136"/>
              <a:gd name="T4" fmla="*/ 0 w 3888"/>
              <a:gd name="T5" fmla="*/ 2147483647 h 2136"/>
              <a:gd name="T6" fmla="*/ 2147483647 w 3888"/>
              <a:gd name="T7" fmla="*/ 2147483647 h 2136"/>
              <a:gd name="T8" fmla="*/ 2147483647 w 3888"/>
              <a:gd name="T9" fmla="*/ 2147483647 h 2136"/>
              <a:gd name="T10" fmla="*/ 2147483647 w 3888"/>
              <a:gd name="T11" fmla="*/ 2147483647 h 2136"/>
              <a:gd name="T12" fmla="*/ 2147483647 w 3888"/>
              <a:gd name="T13" fmla="*/ 2147483647 h 2136"/>
              <a:gd name="T14" fmla="*/ 2147483647 w 3888"/>
              <a:gd name="T15" fmla="*/ 2147483647 h 2136"/>
              <a:gd name="T16" fmla="*/ 2147483647 w 3888"/>
              <a:gd name="T17" fmla="*/ 2147483647 h 2136"/>
              <a:gd name="T18" fmla="*/ 2147483647 w 3888"/>
              <a:gd name="T19" fmla="*/ 2147483647 h 2136"/>
              <a:gd name="T20" fmla="*/ 2147483647 w 3888"/>
              <a:gd name="T21" fmla="*/ 2147483647 h 2136"/>
              <a:gd name="T22" fmla="*/ 2147483647 w 3888"/>
              <a:gd name="T23" fmla="*/ 2147483647 h 2136"/>
              <a:gd name="T24" fmla="*/ 2147483647 w 3888"/>
              <a:gd name="T25" fmla="*/ 2147483647 h 2136"/>
              <a:gd name="T26" fmla="*/ 2147483647 w 3888"/>
              <a:gd name="T27" fmla="*/ 2147483647 h 2136"/>
              <a:gd name="T28" fmla="*/ 2147483647 w 3888"/>
              <a:gd name="T29" fmla="*/ 2147483647 h 2136"/>
              <a:gd name="T30" fmla="*/ 2147483647 w 3888"/>
              <a:gd name="T31" fmla="*/ 2147483647 h 2136"/>
              <a:gd name="T32" fmla="*/ 2147483647 w 3888"/>
              <a:gd name="T33" fmla="*/ 2147483647 h 2136"/>
              <a:gd name="T34" fmla="*/ 2147483647 w 3888"/>
              <a:gd name="T35" fmla="*/ 2147483647 h 2136"/>
              <a:gd name="T36" fmla="*/ 2147483647 w 3888"/>
              <a:gd name="T37" fmla="*/ 2147483647 h 2136"/>
              <a:gd name="T38" fmla="*/ 2147483647 w 3888"/>
              <a:gd name="T39" fmla="*/ 2147483647 h 2136"/>
              <a:gd name="T40" fmla="*/ 2147483647 w 3888"/>
              <a:gd name="T41" fmla="*/ 2147483647 h 2136"/>
              <a:gd name="T42" fmla="*/ 2147483647 w 3888"/>
              <a:gd name="T43" fmla="*/ 2147483647 h 2136"/>
              <a:gd name="T44" fmla="*/ 2147483647 w 3888"/>
              <a:gd name="T45" fmla="*/ 2147483647 h 2136"/>
              <a:gd name="T46" fmla="*/ 2147483647 w 3888"/>
              <a:gd name="T47" fmla="*/ 2147483647 h 2136"/>
              <a:gd name="T48" fmla="*/ 2147483647 w 3888"/>
              <a:gd name="T49" fmla="*/ 2147483647 h 2136"/>
              <a:gd name="T50" fmla="*/ 2147483647 w 3888"/>
              <a:gd name="T51" fmla="*/ 2147483647 h 2136"/>
              <a:gd name="T52" fmla="*/ 2147483647 w 3888"/>
              <a:gd name="T53" fmla="*/ 2147483647 h 2136"/>
              <a:gd name="T54" fmla="*/ 2147483647 w 3888"/>
              <a:gd name="T55" fmla="*/ 2147483647 h 2136"/>
              <a:gd name="T56" fmla="*/ 2147483647 w 3888"/>
              <a:gd name="T57" fmla="*/ 2147483647 h 2136"/>
              <a:gd name="T58" fmla="*/ 2147483647 w 3888"/>
              <a:gd name="T59" fmla="*/ 2147483647 h 2136"/>
              <a:gd name="T60" fmla="*/ 2147483647 w 3888"/>
              <a:gd name="T61" fmla="*/ 2147483647 h 2136"/>
              <a:gd name="T62" fmla="*/ 2147483647 w 3888"/>
              <a:gd name="T63" fmla="*/ 2147483647 h 2136"/>
              <a:gd name="T64" fmla="*/ 2147483647 w 3888"/>
              <a:gd name="T65" fmla="*/ 2147483647 h 21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3888"/>
              <a:gd name="T100" fmla="*/ 0 h 2136"/>
              <a:gd name="T101" fmla="*/ 3888 w 3888"/>
              <a:gd name="T102" fmla="*/ 2136 h 2136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3888" h="2136">
                <a:moveTo>
                  <a:pt x="192" y="0"/>
                </a:moveTo>
                <a:cubicBezTo>
                  <a:pt x="136" y="124"/>
                  <a:pt x="80" y="248"/>
                  <a:pt x="48" y="336"/>
                </a:cubicBezTo>
                <a:cubicBezTo>
                  <a:pt x="16" y="424"/>
                  <a:pt x="0" y="464"/>
                  <a:pt x="0" y="528"/>
                </a:cubicBezTo>
                <a:cubicBezTo>
                  <a:pt x="0" y="592"/>
                  <a:pt x="24" y="664"/>
                  <a:pt x="48" y="720"/>
                </a:cubicBezTo>
                <a:cubicBezTo>
                  <a:pt x="72" y="776"/>
                  <a:pt x="104" y="824"/>
                  <a:pt x="144" y="864"/>
                </a:cubicBezTo>
                <a:cubicBezTo>
                  <a:pt x="184" y="904"/>
                  <a:pt x="240" y="944"/>
                  <a:pt x="288" y="960"/>
                </a:cubicBezTo>
                <a:cubicBezTo>
                  <a:pt x="336" y="976"/>
                  <a:pt x="368" y="936"/>
                  <a:pt x="432" y="960"/>
                </a:cubicBezTo>
                <a:cubicBezTo>
                  <a:pt x="496" y="984"/>
                  <a:pt x="624" y="1064"/>
                  <a:pt x="672" y="1104"/>
                </a:cubicBezTo>
                <a:cubicBezTo>
                  <a:pt x="720" y="1144"/>
                  <a:pt x="720" y="1168"/>
                  <a:pt x="720" y="1200"/>
                </a:cubicBezTo>
                <a:cubicBezTo>
                  <a:pt x="720" y="1232"/>
                  <a:pt x="688" y="1240"/>
                  <a:pt x="672" y="1296"/>
                </a:cubicBezTo>
                <a:cubicBezTo>
                  <a:pt x="656" y="1352"/>
                  <a:pt x="616" y="1464"/>
                  <a:pt x="624" y="1536"/>
                </a:cubicBezTo>
                <a:cubicBezTo>
                  <a:pt x="632" y="1608"/>
                  <a:pt x="664" y="1648"/>
                  <a:pt x="720" y="1728"/>
                </a:cubicBezTo>
                <a:cubicBezTo>
                  <a:pt x="776" y="1808"/>
                  <a:pt x="872" y="1960"/>
                  <a:pt x="960" y="2016"/>
                </a:cubicBezTo>
                <a:cubicBezTo>
                  <a:pt x="1048" y="2072"/>
                  <a:pt x="1144" y="2136"/>
                  <a:pt x="1248" y="2064"/>
                </a:cubicBezTo>
                <a:cubicBezTo>
                  <a:pt x="1352" y="1992"/>
                  <a:pt x="1488" y="1752"/>
                  <a:pt x="1584" y="1584"/>
                </a:cubicBezTo>
                <a:cubicBezTo>
                  <a:pt x="1680" y="1416"/>
                  <a:pt x="1744" y="1216"/>
                  <a:pt x="1824" y="1056"/>
                </a:cubicBezTo>
                <a:cubicBezTo>
                  <a:pt x="1904" y="896"/>
                  <a:pt x="2000" y="712"/>
                  <a:pt x="2064" y="624"/>
                </a:cubicBezTo>
                <a:cubicBezTo>
                  <a:pt x="2128" y="536"/>
                  <a:pt x="2168" y="512"/>
                  <a:pt x="2208" y="528"/>
                </a:cubicBezTo>
                <a:cubicBezTo>
                  <a:pt x="2248" y="544"/>
                  <a:pt x="2256" y="656"/>
                  <a:pt x="2304" y="720"/>
                </a:cubicBezTo>
                <a:cubicBezTo>
                  <a:pt x="2352" y="784"/>
                  <a:pt x="2424" y="880"/>
                  <a:pt x="2496" y="912"/>
                </a:cubicBezTo>
                <a:cubicBezTo>
                  <a:pt x="2568" y="944"/>
                  <a:pt x="2656" y="936"/>
                  <a:pt x="2736" y="912"/>
                </a:cubicBezTo>
                <a:cubicBezTo>
                  <a:pt x="2816" y="888"/>
                  <a:pt x="2904" y="760"/>
                  <a:pt x="2976" y="768"/>
                </a:cubicBezTo>
                <a:cubicBezTo>
                  <a:pt x="3048" y="776"/>
                  <a:pt x="3112" y="920"/>
                  <a:pt x="3168" y="960"/>
                </a:cubicBezTo>
                <a:cubicBezTo>
                  <a:pt x="3224" y="1000"/>
                  <a:pt x="3288" y="1040"/>
                  <a:pt x="3312" y="1008"/>
                </a:cubicBezTo>
                <a:cubicBezTo>
                  <a:pt x="3336" y="976"/>
                  <a:pt x="3296" y="816"/>
                  <a:pt x="3312" y="768"/>
                </a:cubicBezTo>
                <a:cubicBezTo>
                  <a:pt x="3328" y="720"/>
                  <a:pt x="3400" y="760"/>
                  <a:pt x="3408" y="720"/>
                </a:cubicBezTo>
                <a:cubicBezTo>
                  <a:pt x="3416" y="680"/>
                  <a:pt x="3352" y="568"/>
                  <a:pt x="3360" y="528"/>
                </a:cubicBezTo>
                <a:cubicBezTo>
                  <a:pt x="3368" y="488"/>
                  <a:pt x="3424" y="496"/>
                  <a:pt x="3456" y="480"/>
                </a:cubicBezTo>
                <a:cubicBezTo>
                  <a:pt x="3488" y="464"/>
                  <a:pt x="3528" y="448"/>
                  <a:pt x="3552" y="432"/>
                </a:cubicBezTo>
                <a:cubicBezTo>
                  <a:pt x="3576" y="416"/>
                  <a:pt x="3592" y="408"/>
                  <a:pt x="3600" y="384"/>
                </a:cubicBezTo>
                <a:cubicBezTo>
                  <a:pt x="3608" y="360"/>
                  <a:pt x="3584" y="304"/>
                  <a:pt x="3600" y="288"/>
                </a:cubicBezTo>
                <a:cubicBezTo>
                  <a:pt x="3616" y="272"/>
                  <a:pt x="3648" y="320"/>
                  <a:pt x="3696" y="288"/>
                </a:cubicBezTo>
                <a:cubicBezTo>
                  <a:pt x="3744" y="256"/>
                  <a:pt x="3856" y="128"/>
                  <a:pt x="3888" y="96"/>
                </a:cubicBezTo>
              </a:path>
            </a:pathLst>
          </a:custGeom>
          <a:noFill/>
          <a:ln w="57150">
            <a:solidFill>
              <a:srgbClr val="0000FF"/>
            </a:solidFill>
            <a:round/>
            <a:headEnd/>
            <a:tailEnd type="arrow" w="med" len="med"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48135" name="Freeform 7"/>
          <p:cNvSpPr>
            <a:spLocks/>
          </p:cNvSpPr>
          <p:nvPr/>
        </p:nvSpPr>
        <p:spPr bwMode="auto">
          <a:xfrm>
            <a:off x="863600" y="2514600"/>
            <a:ext cx="8178800" cy="3962400"/>
          </a:xfrm>
          <a:custGeom>
            <a:avLst/>
            <a:gdLst>
              <a:gd name="T0" fmla="*/ 2147483647 w 3864"/>
              <a:gd name="T1" fmla="*/ 0 h 2496"/>
              <a:gd name="T2" fmla="*/ 2147483647 w 3864"/>
              <a:gd name="T3" fmla="*/ 2147483647 h 2496"/>
              <a:gd name="T4" fmla="*/ 2147483647 w 3864"/>
              <a:gd name="T5" fmla="*/ 2147483647 h 2496"/>
              <a:gd name="T6" fmla="*/ 2147483647 w 3864"/>
              <a:gd name="T7" fmla="*/ 2147483647 h 2496"/>
              <a:gd name="T8" fmla="*/ 2147483647 w 3864"/>
              <a:gd name="T9" fmla="*/ 2147483647 h 2496"/>
              <a:gd name="T10" fmla="*/ 2147483647 w 3864"/>
              <a:gd name="T11" fmla="*/ 2147483647 h 2496"/>
              <a:gd name="T12" fmla="*/ 2147483647 w 3864"/>
              <a:gd name="T13" fmla="*/ 2147483647 h 2496"/>
              <a:gd name="T14" fmla="*/ 2147483647 w 3864"/>
              <a:gd name="T15" fmla="*/ 2147483647 h 2496"/>
              <a:gd name="T16" fmla="*/ 2147483647 w 3864"/>
              <a:gd name="T17" fmla="*/ 2147483647 h 2496"/>
              <a:gd name="T18" fmla="*/ 2147483647 w 3864"/>
              <a:gd name="T19" fmla="*/ 2147483647 h 2496"/>
              <a:gd name="T20" fmla="*/ 2147483647 w 3864"/>
              <a:gd name="T21" fmla="*/ 2147483647 h 2496"/>
              <a:gd name="T22" fmla="*/ 2147483647 w 3864"/>
              <a:gd name="T23" fmla="*/ 2147483647 h 2496"/>
              <a:gd name="T24" fmla="*/ 2147483647 w 3864"/>
              <a:gd name="T25" fmla="*/ 2147483647 h 2496"/>
              <a:gd name="T26" fmla="*/ 2147483647 w 3864"/>
              <a:gd name="T27" fmla="*/ 2147483647 h 2496"/>
              <a:gd name="T28" fmla="*/ 2147483647 w 3864"/>
              <a:gd name="T29" fmla="*/ 2147483647 h 2496"/>
              <a:gd name="T30" fmla="*/ 2147483647 w 3864"/>
              <a:gd name="T31" fmla="*/ 2147483647 h 2496"/>
              <a:gd name="T32" fmla="*/ 2147483647 w 3864"/>
              <a:gd name="T33" fmla="*/ 2147483647 h 2496"/>
              <a:gd name="T34" fmla="*/ 2147483647 w 3864"/>
              <a:gd name="T35" fmla="*/ 2147483647 h 2496"/>
              <a:gd name="T36" fmla="*/ 2147483647 w 3864"/>
              <a:gd name="T37" fmla="*/ 2147483647 h 2496"/>
              <a:gd name="T38" fmla="*/ 2147483647 w 3864"/>
              <a:gd name="T39" fmla="*/ 2147483647 h 249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w 3864"/>
              <a:gd name="T61" fmla="*/ 0 h 2496"/>
              <a:gd name="T62" fmla="*/ 3864 w 3864"/>
              <a:gd name="T63" fmla="*/ 2496 h 2496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T60" t="T61" r="T62" b="T63"/>
            <a:pathLst>
              <a:path w="3864" h="2496">
                <a:moveTo>
                  <a:pt x="600" y="0"/>
                </a:moveTo>
                <a:cubicBezTo>
                  <a:pt x="528" y="12"/>
                  <a:pt x="456" y="24"/>
                  <a:pt x="408" y="48"/>
                </a:cubicBezTo>
                <a:cubicBezTo>
                  <a:pt x="360" y="72"/>
                  <a:pt x="352" y="96"/>
                  <a:pt x="312" y="144"/>
                </a:cubicBezTo>
                <a:cubicBezTo>
                  <a:pt x="272" y="192"/>
                  <a:pt x="208" y="256"/>
                  <a:pt x="168" y="336"/>
                </a:cubicBezTo>
                <a:cubicBezTo>
                  <a:pt x="128" y="416"/>
                  <a:pt x="96" y="528"/>
                  <a:pt x="72" y="624"/>
                </a:cubicBezTo>
                <a:cubicBezTo>
                  <a:pt x="48" y="720"/>
                  <a:pt x="32" y="808"/>
                  <a:pt x="24" y="912"/>
                </a:cubicBezTo>
                <a:cubicBezTo>
                  <a:pt x="16" y="1016"/>
                  <a:pt x="8" y="1152"/>
                  <a:pt x="24" y="1248"/>
                </a:cubicBezTo>
                <a:cubicBezTo>
                  <a:pt x="40" y="1344"/>
                  <a:pt x="0" y="1320"/>
                  <a:pt x="120" y="1488"/>
                </a:cubicBezTo>
                <a:cubicBezTo>
                  <a:pt x="240" y="1656"/>
                  <a:pt x="584" y="2088"/>
                  <a:pt x="744" y="2256"/>
                </a:cubicBezTo>
                <a:cubicBezTo>
                  <a:pt x="904" y="2424"/>
                  <a:pt x="952" y="2496"/>
                  <a:pt x="1080" y="2496"/>
                </a:cubicBezTo>
                <a:cubicBezTo>
                  <a:pt x="1208" y="2496"/>
                  <a:pt x="1416" y="2416"/>
                  <a:pt x="1512" y="2256"/>
                </a:cubicBezTo>
                <a:cubicBezTo>
                  <a:pt x="1608" y="2096"/>
                  <a:pt x="1528" y="1696"/>
                  <a:pt x="1656" y="1536"/>
                </a:cubicBezTo>
                <a:cubicBezTo>
                  <a:pt x="1784" y="1376"/>
                  <a:pt x="2112" y="1320"/>
                  <a:pt x="2280" y="1296"/>
                </a:cubicBezTo>
                <a:cubicBezTo>
                  <a:pt x="2448" y="1272"/>
                  <a:pt x="2552" y="1392"/>
                  <a:pt x="2664" y="1392"/>
                </a:cubicBezTo>
                <a:cubicBezTo>
                  <a:pt x="2776" y="1392"/>
                  <a:pt x="2888" y="1312"/>
                  <a:pt x="2952" y="1296"/>
                </a:cubicBezTo>
                <a:cubicBezTo>
                  <a:pt x="3016" y="1280"/>
                  <a:pt x="2992" y="1240"/>
                  <a:pt x="3048" y="1296"/>
                </a:cubicBezTo>
                <a:cubicBezTo>
                  <a:pt x="3104" y="1352"/>
                  <a:pt x="3248" y="1640"/>
                  <a:pt x="3288" y="1632"/>
                </a:cubicBezTo>
                <a:cubicBezTo>
                  <a:pt x="3328" y="1624"/>
                  <a:pt x="3232" y="1376"/>
                  <a:pt x="3288" y="1248"/>
                </a:cubicBezTo>
                <a:cubicBezTo>
                  <a:pt x="3344" y="1120"/>
                  <a:pt x="3528" y="968"/>
                  <a:pt x="3624" y="864"/>
                </a:cubicBezTo>
                <a:cubicBezTo>
                  <a:pt x="3720" y="760"/>
                  <a:pt x="3792" y="692"/>
                  <a:pt x="3864" y="624"/>
                </a:cubicBezTo>
              </a:path>
            </a:pathLst>
          </a:custGeom>
          <a:noFill/>
          <a:ln w="73025">
            <a:solidFill>
              <a:srgbClr val="FFFF00"/>
            </a:solidFill>
            <a:round/>
            <a:headEnd/>
            <a:tailEnd type="arrow" w="med" len="med"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48136" name="Oval 8"/>
          <p:cNvSpPr>
            <a:spLocks noChangeArrowheads="1"/>
          </p:cNvSpPr>
          <p:nvPr/>
        </p:nvSpPr>
        <p:spPr bwMode="auto">
          <a:xfrm>
            <a:off x="2060121" y="2290309"/>
            <a:ext cx="361950" cy="271462"/>
          </a:xfrm>
          <a:prstGeom prst="ellipse">
            <a:avLst/>
          </a:prstGeom>
          <a:noFill/>
          <a:ln w="76200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24584" name="Text Box 9"/>
          <p:cNvSpPr txBox="1">
            <a:spLocks noChangeArrowheads="1"/>
          </p:cNvSpPr>
          <p:nvPr/>
        </p:nvSpPr>
        <p:spPr bwMode="auto">
          <a:xfrm>
            <a:off x="11304588" y="457200"/>
            <a:ext cx="671512" cy="5930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eaVert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3200" b="1">
                <a:latin typeface="Verdana" pitchFamily="34" charset="0"/>
                <a:ea typeface="標楷體" pitchFamily="65" charset="-120"/>
              </a:rPr>
              <a:t>葡西荷三國至亞洲航海路線圖</a:t>
            </a:r>
          </a:p>
        </p:txBody>
      </p:sp>
      <p:sp>
        <p:nvSpPr>
          <p:cNvPr id="2" name="圓角矩形圖說文字 1"/>
          <p:cNvSpPr/>
          <p:nvPr/>
        </p:nvSpPr>
        <p:spPr>
          <a:xfrm>
            <a:off x="4481978" y="2773219"/>
            <a:ext cx="1321777" cy="925330"/>
          </a:xfrm>
          <a:prstGeom prst="wedgeRoundRectCallout">
            <a:avLst>
              <a:gd name="adj1" fmla="val 74043"/>
              <a:gd name="adj2" fmla="val 66888"/>
              <a:gd name="adj3" fmla="val 16667"/>
            </a:avLst>
          </a:prstGeom>
          <a:solidFill>
            <a:srgbClr val="3333CC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zh-TW" sz="2800" b="1" dirty="0" smtClean="0">
                <a:ea typeface="標楷體" panose="03000509000000000000" pitchFamily="65" charset="-120"/>
              </a:rPr>
              <a:t>1510</a:t>
            </a:r>
            <a:r>
              <a:rPr lang="zh-TW" altLang="en-US" sz="2800" b="1" dirty="0" smtClean="0">
                <a:ea typeface="標楷體" panose="03000509000000000000" pitchFamily="65" charset="-120"/>
              </a:rPr>
              <a:t>年佔印度</a:t>
            </a:r>
            <a:endParaRPr lang="zh-TW" altLang="en-US" sz="2800" b="1" dirty="0">
              <a:ea typeface="標楷體" panose="03000509000000000000" pitchFamily="65" charset="-120"/>
            </a:endParaRPr>
          </a:p>
        </p:txBody>
      </p:sp>
      <p:sp>
        <p:nvSpPr>
          <p:cNvPr id="11" name="圓角矩形圖說文字 10"/>
          <p:cNvSpPr/>
          <p:nvPr/>
        </p:nvSpPr>
        <p:spPr>
          <a:xfrm>
            <a:off x="6516237" y="2768540"/>
            <a:ext cx="1575471" cy="925330"/>
          </a:xfrm>
          <a:prstGeom prst="wedgeRoundRectCallout">
            <a:avLst>
              <a:gd name="adj1" fmla="val 37785"/>
              <a:gd name="adj2" fmla="val 89178"/>
              <a:gd name="adj3" fmla="val 16667"/>
            </a:avLst>
          </a:prstGeom>
          <a:solidFill>
            <a:srgbClr val="3333CC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zh-TW" sz="2800" b="1" dirty="0" smtClean="0">
                <a:ea typeface="標楷體" panose="03000509000000000000" pitchFamily="65" charset="-120"/>
              </a:rPr>
              <a:t>1553</a:t>
            </a:r>
            <a:r>
              <a:rPr lang="zh-TW" altLang="en-US" sz="2800" b="1" dirty="0" smtClean="0">
                <a:ea typeface="標楷體" panose="03000509000000000000" pitchFamily="65" charset="-120"/>
              </a:rPr>
              <a:t>年拐租澳門</a:t>
            </a:r>
            <a:endParaRPr lang="zh-TW" altLang="en-US" sz="2800" b="1" dirty="0">
              <a:ea typeface="標楷體" panose="03000509000000000000" pitchFamily="65" charset="-120"/>
            </a:endParaRPr>
          </a:p>
        </p:txBody>
      </p:sp>
      <p:sp>
        <p:nvSpPr>
          <p:cNvPr id="12" name="圓角矩形圖說文字 11"/>
          <p:cNvSpPr/>
          <p:nvPr/>
        </p:nvSpPr>
        <p:spPr>
          <a:xfrm>
            <a:off x="9145588" y="4139711"/>
            <a:ext cx="1575471" cy="925330"/>
          </a:xfrm>
          <a:prstGeom prst="wedgeRoundRectCallout">
            <a:avLst>
              <a:gd name="adj1" fmla="val -85442"/>
              <a:gd name="adj2" fmla="val -39926"/>
              <a:gd name="adj3" fmla="val 16667"/>
            </a:avLst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zh-TW" sz="2800" b="1" dirty="0" smtClean="0">
                <a:ea typeface="標楷體" panose="03000509000000000000" pitchFamily="65" charset="-120"/>
              </a:rPr>
              <a:t>1571</a:t>
            </a:r>
            <a:r>
              <a:rPr lang="zh-TW" altLang="en-US" sz="2800" b="1" dirty="0" smtClean="0">
                <a:ea typeface="標楷體" panose="03000509000000000000" pitchFamily="65" charset="-120"/>
              </a:rPr>
              <a:t>年佔菲律賓</a:t>
            </a:r>
            <a:endParaRPr lang="zh-TW" altLang="en-US" sz="2800" b="1" dirty="0">
              <a:ea typeface="標楷體" panose="03000509000000000000" pitchFamily="65" charset="-120"/>
            </a:endParaRPr>
          </a:p>
        </p:txBody>
      </p:sp>
      <p:sp>
        <p:nvSpPr>
          <p:cNvPr id="13" name="圓角矩形圖說文字 12"/>
          <p:cNvSpPr/>
          <p:nvPr/>
        </p:nvSpPr>
        <p:spPr>
          <a:xfrm>
            <a:off x="1159282" y="907579"/>
            <a:ext cx="1575471" cy="925330"/>
          </a:xfrm>
          <a:prstGeom prst="wedgeRoundRectCallout">
            <a:avLst>
              <a:gd name="adj1" fmla="val 16304"/>
              <a:gd name="adj2" fmla="val 102601"/>
              <a:gd name="adj3" fmla="val 16667"/>
            </a:avLst>
          </a:prstGeom>
          <a:solidFill>
            <a:srgbClr val="FFFF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zh-TW" sz="2800" b="1" dirty="0" smtClean="0">
                <a:solidFill>
                  <a:schemeClr val="tx2"/>
                </a:solidFill>
                <a:ea typeface="標楷體" panose="03000509000000000000" pitchFamily="65" charset="-120"/>
              </a:rPr>
              <a:t>1581</a:t>
            </a:r>
            <a:r>
              <a:rPr lang="zh-TW" altLang="en-US" sz="2800" b="1" dirty="0" smtClean="0">
                <a:solidFill>
                  <a:schemeClr val="tx2"/>
                </a:solidFill>
                <a:ea typeface="標楷體" panose="03000509000000000000" pitchFamily="65" charset="-120"/>
              </a:rPr>
              <a:t>年荷蘭獨立</a:t>
            </a:r>
            <a:endParaRPr lang="zh-TW" altLang="en-US" sz="2800" b="1" dirty="0">
              <a:solidFill>
                <a:schemeClr val="tx2"/>
              </a:solidFill>
              <a:ea typeface="標楷體" panose="03000509000000000000" pitchFamily="65" charset="-120"/>
            </a:endParaRPr>
          </a:p>
        </p:txBody>
      </p:sp>
      <p:sp>
        <p:nvSpPr>
          <p:cNvPr id="14" name="圓角矩形圖說文字 13"/>
          <p:cNvSpPr/>
          <p:nvPr/>
        </p:nvSpPr>
        <p:spPr>
          <a:xfrm>
            <a:off x="5929007" y="5140294"/>
            <a:ext cx="1575471" cy="925330"/>
          </a:xfrm>
          <a:prstGeom prst="wedgeRoundRectCallout">
            <a:avLst>
              <a:gd name="adj1" fmla="val 35396"/>
              <a:gd name="adj2" fmla="val -95037"/>
              <a:gd name="adj3" fmla="val 16667"/>
            </a:avLst>
          </a:prstGeom>
          <a:solidFill>
            <a:srgbClr val="FFFF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zh-TW" sz="2800" b="1" dirty="0" smtClean="0">
                <a:solidFill>
                  <a:schemeClr val="tx2"/>
                </a:solidFill>
                <a:ea typeface="標楷體" panose="03000509000000000000" pitchFamily="65" charset="-120"/>
              </a:rPr>
              <a:t>1589</a:t>
            </a:r>
            <a:r>
              <a:rPr lang="zh-TW" altLang="en-US" sz="2800" b="1" dirty="0" smtClean="0">
                <a:solidFill>
                  <a:schemeClr val="tx2"/>
                </a:solidFill>
                <a:ea typeface="標楷體" panose="03000509000000000000" pitchFamily="65" charset="-120"/>
              </a:rPr>
              <a:t>年佔爪哇</a:t>
            </a:r>
            <a:endParaRPr lang="zh-TW" altLang="en-US" sz="2800" b="1" dirty="0">
              <a:solidFill>
                <a:schemeClr val="tx2"/>
              </a:solidFill>
              <a:ea typeface="標楷體" panose="03000509000000000000" pitchFamily="65" charset="-120"/>
            </a:endParaRPr>
          </a:p>
        </p:txBody>
      </p:sp>
      <p:pic>
        <p:nvPicPr>
          <p:cNvPr id="15" name="Picture 5" descr="01"/>
          <p:cNvPicPr>
            <a:picLocks noChangeAspect="1" noChangeArrowheads="1"/>
          </p:cNvPicPr>
          <p:nvPr/>
        </p:nvPicPr>
        <p:blipFill>
          <a:blip r:embed="rId3" cstate="email">
            <a:lum bright="-1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72570" y="167335"/>
            <a:ext cx="3709493" cy="2524314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6" name="圓角矩形圖說文字 15"/>
          <p:cNvSpPr/>
          <p:nvPr/>
        </p:nvSpPr>
        <p:spPr>
          <a:xfrm>
            <a:off x="7910207" y="975581"/>
            <a:ext cx="1575471" cy="925330"/>
          </a:xfrm>
          <a:prstGeom prst="wedgeRoundRectCallout">
            <a:avLst>
              <a:gd name="adj1" fmla="val -122686"/>
              <a:gd name="adj2" fmla="val -14422"/>
              <a:gd name="adj3" fmla="val 16667"/>
            </a:avLst>
          </a:prstGeom>
          <a:solidFill>
            <a:srgbClr val="FFFF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zh-TW" sz="2800" b="1" dirty="0" smtClean="0">
                <a:solidFill>
                  <a:schemeClr val="tx2"/>
                </a:solidFill>
                <a:ea typeface="標楷體" panose="03000509000000000000" pitchFamily="65" charset="-120"/>
              </a:rPr>
              <a:t>1602</a:t>
            </a:r>
            <a:r>
              <a:rPr lang="zh-TW" altLang="en-US" sz="2800" b="1" dirty="0" smtClean="0">
                <a:solidFill>
                  <a:schemeClr val="tx2"/>
                </a:solidFill>
                <a:ea typeface="標楷體" panose="03000509000000000000" pitchFamily="65" charset="-120"/>
              </a:rPr>
              <a:t>年</a:t>
            </a:r>
            <a:r>
              <a:rPr lang="en-US" altLang="zh-TW" sz="2800" b="1" dirty="0" smtClean="0">
                <a:solidFill>
                  <a:schemeClr val="tx2"/>
                </a:solidFill>
                <a:ea typeface="標楷體" panose="03000509000000000000" pitchFamily="65" charset="-120"/>
              </a:rPr>
              <a:t>VOC</a:t>
            </a:r>
            <a:r>
              <a:rPr lang="zh-TW" altLang="en-US" sz="2800" b="1" dirty="0" smtClean="0">
                <a:solidFill>
                  <a:schemeClr val="tx2"/>
                </a:solidFill>
                <a:ea typeface="標楷體" panose="03000509000000000000" pitchFamily="65" charset="-120"/>
              </a:rPr>
              <a:t>成立</a:t>
            </a:r>
            <a:endParaRPr lang="zh-TW" altLang="en-US" sz="2800" b="1" dirty="0">
              <a:solidFill>
                <a:schemeClr val="tx2"/>
              </a:solidFill>
              <a:ea typeface="標楷體" panose="03000509000000000000" pitchFamily="65" charset="-120"/>
            </a:endParaRPr>
          </a:p>
        </p:txBody>
      </p:sp>
      <p:sp>
        <p:nvSpPr>
          <p:cNvPr id="17" name="圓角矩形圖說文字 16"/>
          <p:cNvSpPr/>
          <p:nvPr/>
        </p:nvSpPr>
        <p:spPr>
          <a:xfrm>
            <a:off x="9404670" y="3082364"/>
            <a:ext cx="1575471" cy="925330"/>
          </a:xfrm>
          <a:prstGeom prst="wedgeRoundRectCallout">
            <a:avLst>
              <a:gd name="adj1" fmla="val -111231"/>
              <a:gd name="adj2" fmla="val 45389"/>
              <a:gd name="adj3" fmla="val 16667"/>
            </a:avLst>
          </a:prstGeom>
          <a:solidFill>
            <a:srgbClr val="FFFF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zh-TW" sz="2800" b="1" dirty="0" smtClean="0">
                <a:solidFill>
                  <a:schemeClr val="tx2"/>
                </a:solidFill>
                <a:ea typeface="標楷體" panose="03000509000000000000" pitchFamily="65" charset="-120"/>
              </a:rPr>
              <a:t>1604</a:t>
            </a:r>
            <a:r>
              <a:rPr lang="zh-TW" altLang="en-US" sz="2800" b="1" dirty="0" smtClean="0">
                <a:solidFill>
                  <a:schemeClr val="tx2"/>
                </a:solidFill>
                <a:ea typeface="標楷體" panose="03000509000000000000" pitchFamily="65" charset="-120"/>
              </a:rPr>
              <a:t>年</a:t>
            </a:r>
            <a:r>
              <a:rPr lang="zh-TW" altLang="en-US" sz="2800" b="1" dirty="0">
                <a:solidFill>
                  <a:schemeClr val="tx2"/>
                </a:solidFill>
                <a:ea typeface="標楷體" panose="03000509000000000000" pitchFamily="65" charset="-120"/>
              </a:rPr>
              <a:t>攻佔</a:t>
            </a:r>
            <a:r>
              <a:rPr lang="zh-TW" altLang="en-US" sz="2800" b="1" dirty="0" smtClean="0">
                <a:solidFill>
                  <a:schemeClr val="tx2"/>
                </a:solidFill>
                <a:ea typeface="標楷體" panose="03000509000000000000" pitchFamily="65" charset="-120"/>
              </a:rPr>
              <a:t>澎湖</a:t>
            </a:r>
            <a:endParaRPr lang="zh-TW" altLang="en-US" sz="2800" b="1" dirty="0">
              <a:solidFill>
                <a:schemeClr val="tx2"/>
              </a:solidFill>
              <a:ea typeface="標楷體" panose="03000509000000000000" pitchFamily="65" charset="-12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48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48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3" dur="500"/>
                                        <p:tgtEl>
                                          <p:spTgt spid="48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1" dur="2000" fill="hold"/>
                                        <p:tgtEl>
                                          <p:spTgt spid="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131" grpId="0" animBg="1"/>
      <p:bldP spid="48132" grpId="0" animBg="1"/>
      <p:bldP spid="48133" grpId="0" animBg="1"/>
      <p:bldP spid="48134" grpId="0" animBg="1"/>
      <p:bldP spid="48135" grpId="0" animBg="1"/>
      <p:bldP spid="48136" grpId="0" animBg="1"/>
      <p:bldP spid="2" grpId="0" animBg="1"/>
      <p:bldP spid="11" grpId="0" animBg="1"/>
      <p:bldP spid="12" grpId="0" animBg="1"/>
      <p:bldP spid="13" grpId="0" animBg="1"/>
      <p:bldP spid="14" grpId="0" animBg="1"/>
      <p:bldP spid="16" grpId="0" animBg="1"/>
      <p:bldP spid="17" grpId="0" animBg="1"/>
      <p:bldP spid="17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Text Box 2"/>
          <p:cNvSpPr txBox="1">
            <a:spLocks noChangeArrowheads="1"/>
          </p:cNvSpPr>
          <p:nvPr/>
        </p:nvSpPr>
        <p:spPr bwMode="auto">
          <a:xfrm>
            <a:off x="838200" y="6159500"/>
            <a:ext cx="10896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2400" b="1">
                <a:latin typeface="標楷體" pitchFamily="65" charset="-120"/>
                <a:ea typeface="標楷體" pitchFamily="65" charset="-120"/>
              </a:rPr>
              <a:t>荷蘭海事博物館中展示的</a:t>
            </a:r>
            <a:r>
              <a:rPr lang="en-US" altLang="zh-TW" sz="2400" b="1">
                <a:latin typeface="標楷體" pitchFamily="65" charset="-120"/>
                <a:ea typeface="標楷體" pitchFamily="65" charset="-120"/>
              </a:rPr>
              <a:t>VOC</a:t>
            </a:r>
            <a:r>
              <a:rPr lang="zh-TW" altLang="en-US" sz="2400" b="1">
                <a:latin typeface="標楷體" pitchFamily="65" charset="-120"/>
                <a:ea typeface="標楷體" pitchFamily="65" charset="-120"/>
              </a:rPr>
              <a:t>商船「阿姆斯特丹號」原寸模型   圖片：維基百科</a:t>
            </a:r>
          </a:p>
        </p:txBody>
      </p:sp>
      <p:pic>
        <p:nvPicPr>
          <p:cNvPr id="25602" name="Picture 3" descr="調整大小荷蘭海事博物館中展示的VOC商船「阿姆斯特丹號」原寸模型--維基百科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57300" y="342900"/>
            <a:ext cx="10302875" cy="5795963"/>
          </a:xfrm>
          <a:prstGeom prst="rect">
            <a:avLst/>
          </a:prstGeom>
          <a:ln w="88900" cap="sq" cmpd="thickThin">
            <a:solidFill>
              <a:schemeClr val="bg1">
                <a:lumMod val="5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8436" name="Picture 4" descr="DSC09848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170363" cy="3128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7" name="Text Box 5"/>
          <p:cNvSpPr txBox="1">
            <a:spLocks noChangeArrowheads="1"/>
          </p:cNvSpPr>
          <p:nvPr/>
        </p:nvSpPr>
        <p:spPr bwMode="auto">
          <a:xfrm>
            <a:off x="0" y="3098800"/>
            <a:ext cx="4203700" cy="366713"/>
          </a:xfrm>
          <a:prstGeom prst="rect">
            <a:avLst/>
          </a:prstGeom>
          <a:solidFill>
            <a:srgbClr val="FFCC99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TW" altLang="en-US" b="1">
                <a:solidFill>
                  <a:schemeClr val="tx2"/>
                </a:solidFill>
                <a:ea typeface="標楷體" pitchFamily="65" charset="-120"/>
              </a:rPr>
              <a:t>當時清代的運船</a:t>
            </a:r>
          </a:p>
        </p:txBody>
      </p:sp>
      <p:sp>
        <p:nvSpPr>
          <p:cNvPr id="47108" name="Text Box 4"/>
          <p:cNvSpPr txBox="1">
            <a:spLocks noChangeArrowheads="1"/>
          </p:cNvSpPr>
          <p:nvPr/>
        </p:nvSpPr>
        <p:spPr bwMode="auto">
          <a:xfrm>
            <a:off x="2438400" y="514350"/>
            <a:ext cx="8204200" cy="1787525"/>
          </a:xfrm>
          <a:prstGeom prst="rect">
            <a:avLst/>
          </a:prstGeom>
          <a:solidFill>
            <a:srgbClr val="00B050"/>
          </a:solidFill>
          <a:ln>
            <a:noFill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lnSpc>
                <a:spcPct val="120000"/>
              </a:lnSpc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None/>
            </a:pPr>
            <a:r>
              <a:rPr lang="en-US" altLang="zh-TW" sz="3200" b="1" dirty="0" smtClean="0">
                <a:ea typeface="標楷體" pitchFamily="65" charset="-120"/>
                <a:sym typeface="Wingdings 3" pitchFamily="18" charset="2"/>
              </a:rPr>
              <a:t>【 </a:t>
            </a:r>
            <a:r>
              <a:rPr lang="zh-TW" altLang="en-US" sz="3200" b="1" dirty="0" smtClean="0">
                <a:ea typeface="標楷體" pitchFamily="65" charset="-120"/>
                <a:sym typeface="Wingdings 3" pitchFamily="18" charset="2"/>
              </a:rPr>
              <a:t>荷</a:t>
            </a:r>
            <a:r>
              <a:rPr lang="zh-TW" altLang="en-US" sz="3200" b="1" dirty="0">
                <a:ea typeface="標楷體" pitchFamily="65" charset="-120"/>
                <a:sym typeface="Wingdings 3" pitchFamily="18" charset="2"/>
              </a:rPr>
              <a:t>屬東印度</a:t>
            </a:r>
            <a:r>
              <a:rPr lang="zh-TW" altLang="en-US" sz="3200" b="1" dirty="0" smtClean="0">
                <a:ea typeface="標楷體" pitchFamily="65" charset="-120"/>
                <a:sym typeface="Wingdings 3" pitchFamily="18" charset="2"/>
              </a:rPr>
              <a:t>公司 </a:t>
            </a:r>
            <a:r>
              <a:rPr lang="en-US" altLang="zh-TW" sz="3200" b="1" dirty="0" smtClean="0">
                <a:ea typeface="標楷體" pitchFamily="65" charset="-120"/>
                <a:sym typeface="Wingdings 3" pitchFamily="18" charset="2"/>
              </a:rPr>
              <a:t>VOC 】</a:t>
            </a:r>
            <a:endParaRPr lang="en-US" altLang="zh-TW" sz="3200" b="1" dirty="0">
              <a:ea typeface="標楷體" pitchFamily="65" charset="-120"/>
              <a:sym typeface="Wingdings 3" pitchFamily="18" charset="2"/>
            </a:endParaRPr>
          </a:p>
          <a:p>
            <a:pPr>
              <a:lnSpc>
                <a:spcPct val="90000"/>
              </a:lnSpc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None/>
            </a:pPr>
            <a:r>
              <a:rPr lang="zh-TW" altLang="en-US" sz="3200" b="1" dirty="0">
                <a:ea typeface="標楷體" pitchFamily="65" charset="-120"/>
                <a:sym typeface="Wingdings 3" pitchFamily="18" charset="2"/>
              </a:rPr>
              <a:t>武力：</a:t>
            </a:r>
            <a:r>
              <a:rPr lang="en-US" altLang="zh-TW" sz="3200" b="1" dirty="0">
                <a:ea typeface="標楷體" pitchFamily="65" charset="-120"/>
                <a:sym typeface="Wingdings 3" pitchFamily="18" charset="2"/>
              </a:rPr>
              <a:t>150</a:t>
            </a:r>
            <a:r>
              <a:rPr lang="zh-TW" altLang="en-US" sz="3200" b="1" dirty="0">
                <a:ea typeface="標楷體" pitchFamily="65" charset="-120"/>
                <a:sym typeface="Wingdings 3" pitchFamily="18" charset="2"/>
              </a:rPr>
              <a:t>艘武器船、</a:t>
            </a:r>
            <a:r>
              <a:rPr lang="en-US" altLang="zh-TW" sz="3200" b="1" dirty="0">
                <a:ea typeface="標楷體" pitchFamily="65" charset="-120"/>
                <a:sym typeface="Wingdings 3" pitchFamily="18" charset="2"/>
              </a:rPr>
              <a:t>40</a:t>
            </a:r>
            <a:r>
              <a:rPr lang="zh-TW" altLang="en-US" sz="3200" b="1" dirty="0">
                <a:ea typeface="標楷體" pitchFamily="65" charset="-120"/>
                <a:sym typeface="Wingdings 3" pitchFamily="18" charset="2"/>
              </a:rPr>
              <a:t>艘戰船、</a:t>
            </a:r>
            <a:r>
              <a:rPr lang="en-US" altLang="zh-TW" sz="3200" b="1" dirty="0">
                <a:ea typeface="標楷體" pitchFamily="65" charset="-120"/>
                <a:sym typeface="Wingdings 3" pitchFamily="18" charset="2"/>
              </a:rPr>
              <a:t>1</a:t>
            </a:r>
            <a:r>
              <a:rPr lang="zh-TW" altLang="en-US" sz="3200" b="1" dirty="0">
                <a:ea typeface="標楷體" pitchFamily="65" charset="-120"/>
                <a:sym typeface="Wingdings 3" pitchFamily="18" charset="2"/>
              </a:rPr>
              <a:t>萬名士兵</a:t>
            </a:r>
          </a:p>
          <a:p>
            <a:pPr>
              <a:lnSpc>
                <a:spcPct val="90000"/>
              </a:lnSpc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None/>
            </a:pPr>
            <a:r>
              <a:rPr lang="zh-TW" altLang="en-US" sz="3200" b="1" dirty="0">
                <a:ea typeface="標楷體" pitchFamily="65" charset="-120"/>
                <a:sym typeface="Wingdings 3" pitchFamily="18" charset="2"/>
              </a:rPr>
              <a:t>權力：國會授權可以簽訂和約、駐軍、作戰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7" grpId="0" animBg="1"/>
      <p:bldP spid="47108" grpId="0" animBg="1"/>
      <p:bldP spid="47108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5" name="Picture 2" descr="沈有容諭退紅毛番韋麻郎-陳鼎盛拍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87533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6" name="Text Box 3"/>
          <p:cNvSpPr txBox="1">
            <a:spLocks noChangeArrowheads="1"/>
          </p:cNvSpPr>
          <p:nvPr/>
        </p:nvSpPr>
        <p:spPr bwMode="auto">
          <a:xfrm>
            <a:off x="7721600" y="2514600"/>
            <a:ext cx="18288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zh-TW" altLang="en-US">
              <a:latin typeface="Verdana" pitchFamily="34" charset="0"/>
            </a:endParaRPr>
          </a:p>
        </p:txBody>
      </p:sp>
      <p:pic>
        <p:nvPicPr>
          <p:cNvPr id="26627" name="Picture 5" descr="澎湖天后宮-維基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99150" y="0"/>
            <a:ext cx="6292850" cy="4184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8" name="Text Box 4"/>
          <p:cNvSpPr txBox="1">
            <a:spLocks noChangeArrowheads="1"/>
          </p:cNvSpPr>
          <p:nvPr/>
        </p:nvSpPr>
        <p:spPr bwMode="auto">
          <a:xfrm>
            <a:off x="5892800" y="4249738"/>
            <a:ext cx="6299200" cy="2398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20000"/>
              </a:spcBef>
            </a:pPr>
            <a:r>
              <a:rPr lang="zh-TW" altLang="en-US" sz="2800" b="1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「沈有容諭退紅毛番韋麻郎等」石碑</a:t>
            </a:r>
          </a:p>
          <a:p>
            <a:pPr>
              <a:spcBef>
                <a:spcPct val="20000"/>
              </a:spcBef>
            </a:pPr>
            <a:r>
              <a:rPr lang="zh-TW" altLang="en-US" sz="2800" b="1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這塊石碑於</a:t>
            </a:r>
            <a:r>
              <a:rPr lang="en-US" altLang="zh-TW" sz="2800" b="1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1919</a:t>
            </a:r>
            <a:r>
              <a:rPr lang="zh-TW" altLang="en-US" sz="2800" b="1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年維修澎湖天后宮時，在天后宮祭壇下發掘出此碑，證實了</a:t>
            </a:r>
            <a:r>
              <a:rPr lang="en-US" altLang="zh-TW" sz="2800" b="1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1604</a:t>
            </a:r>
            <a:r>
              <a:rPr lang="zh-TW" altLang="en-US" sz="2800" b="1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的這段史事。      </a:t>
            </a:r>
          </a:p>
          <a:p>
            <a:pPr>
              <a:spcBef>
                <a:spcPct val="20000"/>
              </a:spcBef>
            </a:pPr>
            <a:r>
              <a:rPr lang="zh-TW" altLang="en-US" sz="2800" b="1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左圖攝影：陳鼎盛。上圖：維基百科。 </a:t>
            </a:r>
          </a:p>
        </p:txBody>
      </p:sp>
      <p:pic>
        <p:nvPicPr>
          <p:cNvPr id="27654" name="Picture 6" descr="沈有容喻退紅毛番-張崴耑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00525" y="11113"/>
            <a:ext cx="7991475" cy="684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5" name="Text Box 7"/>
          <p:cNvSpPr txBox="1">
            <a:spLocks noChangeArrowheads="1"/>
          </p:cNvSpPr>
          <p:nvPr/>
        </p:nvSpPr>
        <p:spPr bwMode="auto">
          <a:xfrm>
            <a:off x="9448800" y="6248400"/>
            <a:ext cx="2260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2400" b="1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張崴耑  攝影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5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49" name="Picture 4" descr="馬公風櫃尾荷蘭城堡-吳沛芸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3988" y="180975"/>
            <a:ext cx="9701212" cy="6459538"/>
          </a:xfrm>
          <a:prstGeom prst="rect">
            <a:avLst/>
          </a:prstGeom>
          <a:ln w="88900" cap="sq" cmpd="thickThin">
            <a:solidFill>
              <a:schemeClr val="bg1">
                <a:lumMod val="5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27650" name="Text Box 6"/>
          <p:cNvSpPr txBox="1">
            <a:spLocks noChangeArrowheads="1"/>
          </p:cNvSpPr>
          <p:nvPr/>
        </p:nvSpPr>
        <p:spPr bwMode="auto">
          <a:xfrm>
            <a:off x="9992896" y="431800"/>
            <a:ext cx="2171700" cy="5493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2600" b="1" dirty="0">
                <a:latin typeface="標楷體" pitchFamily="65" charset="-120"/>
                <a:ea typeface="標楷體" pitchFamily="65" charset="-120"/>
              </a:rPr>
              <a:t>為了掌控東亞的貿易，西荷兩國都有意</a:t>
            </a:r>
            <a:r>
              <a:rPr lang="zh-TW" altLang="en-US" sz="2600" b="1" dirty="0" smtClean="0">
                <a:latin typeface="標楷體" pitchFamily="65" charset="-120"/>
                <a:ea typeface="標楷體" pitchFamily="65" charset="-120"/>
              </a:rPr>
              <a:t>在臺澎</a:t>
            </a:r>
            <a:r>
              <a:rPr lang="zh-TW" altLang="en-US" sz="2600" b="1" dirty="0">
                <a:latin typeface="標楷體" pitchFamily="65" charset="-120"/>
                <a:ea typeface="標楷體" pitchFamily="65" charset="-120"/>
              </a:rPr>
              <a:t>設立</a:t>
            </a:r>
            <a:r>
              <a:rPr lang="zh-TW" altLang="en-US" sz="2600" b="1" dirty="0" smtClean="0">
                <a:latin typeface="標楷體" pitchFamily="65" charset="-120"/>
                <a:ea typeface="標楷體" pitchFamily="65" charset="-120"/>
              </a:rPr>
              <a:t>基地於是</a:t>
            </a:r>
            <a:r>
              <a:rPr lang="zh-TW" altLang="en-US" sz="2600" b="1" dirty="0">
                <a:latin typeface="標楷體" pitchFamily="65" charset="-120"/>
                <a:ea typeface="標楷體" pitchFamily="65" charset="-120"/>
              </a:rPr>
              <a:t>荷蘭</a:t>
            </a:r>
            <a:r>
              <a:rPr lang="en-US" altLang="zh-TW" sz="2600" b="1" dirty="0">
                <a:latin typeface="標楷體" pitchFamily="65" charset="-120"/>
                <a:ea typeface="標楷體" pitchFamily="65" charset="-120"/>
              </a:rPr>
              <a:t>VOC</a:t>
            </a:r>
            <a:r>
              <a:rPr lang="zh-TW" altLang="en-US" sz="2600" b="1" dirty="0">
                <a:latin typeface="標楷體" pitchFamily="65" charset="-120"/>
                <a:ea typeface="標楷體" pitchFamily="65" charset="-120"/>
              </a:rPr>
              <a:t>決定</a:t>
            </a:r>
            <a:r>
              <a:rPr lang="zh-TW" altLang="en-US" sz="2600" b="1" dirty="0" smtClean="0">
                <a:latin typeface="標楷體" pitchFamily="65" charset="-120"/>
                <a:ea typeface="標楷體" pitchFamily="65" charset="-120"/>
              </a:rPr>
              <a:t>先發制人。所以，在</a:t>
            </a:r>
            <a:r>
              <a:rPr lang="en-US" altLang="zh-TW" sz="2600" b="1" dirty="0" smtClean="0">
                <a:latin typeface="標楷體" pitchFamily="65" charset="-120"/>
                <a:ea typeface="標楷體" pitchFamily="65" charset="-120"/>
              </a:rPr>
              <a:t>1622</a:t>
            </a:r>
            <a:r>
              <a:rPr lang="zh-TW" altLang="en-US" sz="2600" b="1" dirty="0">
                <a:latin typeface="標楷體" pitchFamily="65" charset="-120"/>
                <a:ea typeface="標楷體" pitchFamily="65" charset="-120"/>
              </a:rPr>
              <a:t>年佔領澎湖，並在澎湖風櫃尾建造城堡，作為與中國貿易的據點。</a:t>
            </a:r>
          </a:p>
          <a:p>
            <a:pPr>
              <a:spcBef>
                <a:spcPct val="50000"/>
              </a:spcBef>
            </a:pPr>
            <a:r>
              <a:rPr lang="zh-TW" altLang="en-US" sz="2600" b="1" dirty="0">
                <a:latin typeface="標楷體" pitchFamily="65" charset="-120"/>
                <a:ea typeface="標楷體" pitchFamily="65" charset="-120"/>
              </a:rPr>
              <a:t>吳沛芸 攝影</a:t>
            </a:r>
            <a:endParaRPr lang="en-US" altLang="zh-TW" sz="2600" b="1" dirty="0">
              <a:latin typeface="標楷體" pitchFamily="65" charset="-120"/>
              <a:ea typeface="標楷體" pitchFamily="65" charset="-12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 noGrp="1"/>
          </p:cNvSpPr>
          <p:nvPr>
            <p:ph type="title" idx="4294967295"/>
          </p:nvPr>
        </p:nvSpPr>
        <p:spPr>
          <a:xfrm>
            <a:off x="1027595" y="281651"/>
            <a:ext cx="4632425" cy="1006475"/>
          </a:xfrm>
          <a:solidFill>
            <a:srgbClr val="00B0F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 anchorCtr="0"/>
          <a:lstStyle/>
          <a:p>
            <a:pPr algn="ctr" eaLnBrk="1" hangingPunct="1"/>
            <a:r>
              <a:rPr altLang="en-US" sz="5400" b="1" dirty="0" smtClean="0">
                <a:solidFill>
                  <a:schemeClr val="tx2"/>
                </a:solidFill>
                <a:ea typeface="標楷體" pitchFamily="65" charset="-120"/>
              </a:rPr>
              <a:t>臺灣的舊稱</a:t>
            </a:r>
          </a:p>
        </p:txBody>
      </p:sp>
      <p:sp>
        <p:nvSpPr>
          <p:cNvPr id="9218" name="Rectangle 3"/>
          <p:cNvSpPr>
            <a:spLocks noGrp="1"/>
          </p:cNvSpPr>
          <p:nvPr>
            <p:ph type="body" idx="4294967295"/>
          </p:nvPr>
        </p:nvSpPr>
        <p:spPr>
          <a:xfrm>
            <a:off x="609600" y="1346200"/>
            <a:ext cx="11074400" cy="5194300"/>
          </a:xfrm>
        </p:spPr>
        <p:txBody>
          <a:bodyPr/>
          <a:lstStyle/>
          <a:p>
            <a:pPr eaLnBrk="1" hangingPunct="1">
              <a:lnSpc>
                <a:spcPct val="150000"/>
              </a:lnSpc>
              <a:spcBef>
                <a:spcPct val="0"/>
              </a:spcBef>
              <a:buFont typeface="Arial" charset="0"/>
              <a:buNone/>
            </a:pPr>
            <a:r>
              <a:rPr lang="en-US" altLang="zh-TW" sz="3200" b="1" dirty="0" smtClean="0">
                <a:latin typeface="Arial" charset="0"/>
                <a:ea typeface="標楷體" pitchFamily="65" charset="-120"/>
              </a:rPr>
              <a:t>01.</a:t>
            </a:r>
            <a:r>
              <a:rPr altLang="en-US" sz="3200" b="1" dirty="0" smtClean="0">
                <a:latin typeface="Arial" charset="0"/>
                <a:ea typeface="標楷體" pitchFamily="65" charset="-120"/>
              </a:rPr>
              <a:t>島夷──尚書禹貢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 typeface="Arial" charset="0"/>
              <a:buNone/>
            </a:pPr>
            <a:r>
              <a:rPr lang="en-US" altLang="zh-TW" sz="3200" b="1" dirty="0" smtClean="0">
                <a:latin typeface="Arial" charset="0"/>
                <a:ea typeface="標楷體" pitchFamily="65" charset="-120"/>
              </a:rPr>
              <a:t>02.</a:t>
            </a:r>
            <a:r>
              <a:rPr altLang="en-US" sz="3200" b="1" dirty="0" smtClean="0">
                <a:latin typeface="Arial" charset="0"/>
                <a:ea typeface="標楷體" pitchFamily="65" charset="-120"/>
              </a:rPr>
              <a:t>岱員──列子湯問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 typeface="Arial" charset="0"/>
              <a:buNone/>
            </a:pPr>
            <a:r>
              <a:rPr lang="en-US" altLang="zh-TW" sz="3200" b="1" dirty="0" smtClean="0">
                <a:latin typeface="Arial" charset="0"/>
                <a:ea typeface="標楷體" pitchFamily="65" charset="-120"/>
              </a:rPr>
              <a:t>03.</a:t>
            </a:r>
            <a:r>
              <a:rPr altLang="en-US" sz="3200" b="1" dirty="0" smtClean="0">
                <a:latin typeface="Arial" charset="0"/>
                <a:ea typeface="標楷體" pitchFamily="65" charset="-120"/>
              </a:rPr>
              <a:t>瀛洲──史記秦始皇本記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 typeface="Arial" charset="0"/>
              <a:buNone/>
            </a:pPr>
            <a:r>
              <a:rPr lang="en-US" altLang="zh-TW" sz="3200" b="1" dirty="0" smtClean="0">
                <a:latin typeface="Arial" charset="0"/>
                <a:ea typeface="標楷體" pitchFamily="65" charset="-120"/>
              </a:rPr>
              <a:t>04.</a:t>
            </a:r>
            <a:r>
              <a:rPr altLang="en-US" sz="3200" b="1" dirty="0" smtClean="0">
                <a:latin typeface="Arial" charset="0"/>
                <a:ea typeface="標楷體" pitchFamily="65" charset="-120"/>
              </a:rPr>
              <a:t>東鯷──後漢書東夷傳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 typeface="Arial" charset="0"/>
              <a:buNone/>
            </a:pPr>
            <a:r>
              <a:rPr lang="en-US" altLang="zh-TW" sz="3200" b="1" dirty="0" smtClean="0">
                <a:latin typeface="Arial" charset="0"/>
                <a:ea typeface="標楷體" pitchFamily="65" charset="-120"/>
              </a:rPr>
              <a:t>05.</a:t>
            </a:r>
            <a:r>
              <a:rPr altLang="en-US" sz="3200" b="1" dirty="0" smtClean="0">
                <a:latin typeface="Arial" charset="0"/>
                <a:ea typeface="標楷體" pitchFamily="65" charset="-120"/>
              </a:rPr>
              <a:t>夷洲──</a:t>
            </a:r>
            <a:r>
              <a:rPr lang="en-US" altLang="zh-TW" sz="3200" b="1" dirty="0" smtClean="0">
                <a:latin typeface="Arial" charset="0"/>
                <a:ea typeface="標楷體" pitchFamily="65" charset="-120"/>
              </a:rPr>
              <a:t>《</a:t>
            </a:r>
            <a:r>
              <a:rPr altLang="en-US" sz="3200" b="1" dirty="0" smtClean="0">
                <a:latin typeface="Arial" charset="0"/>
                <a:ea typeface="標楷體" pitchFamily="65" charset="-120"/>
              </a:rPr>
              <a:t>三國志</a:t>
            </a:r>
            <a:r>
              <a:rPr lang="en-US" altLang="zh-TW" sz="3200" b="1" dirty="0" smtClean="0">
                <a:latin typeface="Arial" charset="0"/>
                <a:ea typeface="標楷體" pitchFamily="65" charset="-120"/>
              </a:rPr>
              <a:t>》</a:t>
            </a:r>
            <a:r>
              <a:rPr altLang="en-US" sz="3200" b="1" dirty="0" smtClean="0">
                <a:latin typeface="Arial" charset="0"/>
                <a:ea typeface="標楷體" pitchFamily="65" charset="-120"/>
              </a:rPr>
              <a:t>吳志孫權傳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 typeface="Arial" charset="0"/>
              <a:buNone/>
            </a:pPr>
            <a:r>
              <a:rPr lang="en-US" altLang="zh-TW" sz="3200" b="1" dirty="0" smtClean="0">
                <a:latin typeface="Arial" charset="0"/>
                <a:ea typeface="標楷體" pitchFamily="65" charset="-120"/>
              </a:rPr>
              <a:t>06.</a:t>
            </a:r>
            <a:r>
              <a:rPr altLang="en-US" sz="3200" b="1" dirty="0" smtClean="0">
                <a:latin typeface="Arial" charset="0"/>
                <a:ea typeface="標楷體" pitchFamily="65" charset="-120"/>
              </a:rPr>
              <a:t>琉求、流求、琉球、留求、瑠求、小流求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None/>
            </a:pPr>
            <a:r>
              <a:rPr lang="en-US" altLang="zh-TW" sz="3200" b="1" dirty="0" smtClean="0">
                <a:latin typeface="Arial" charset="0"/>
                <a:ea typeface="標楷體" pitchFamily="65" charset="-120"/>
              </a:rPr>
              <a:t>07.</a:t>
            </a:r>
            <a:r>
              <a:rPr altLang="en-US" sz="3200" b="1" dirty="0" smtClean="0">
                <a:latin typeface="Arial" charset="0"/>
                <a:ea typeface="標楷體" pitchFamily="65" charset="-120"/>
              </a:rPr>
              <a:t>毗舍耶</a:t>
            </a:r>
            <a:r>
              <a:rPr lang="zh-TW" altLang="en-US" sz="3200" b="1" dirty="0">
                <a:latin typeface="Arial" charset="0"/>
                <a:ea typeface="標楷體" pitchFamily="65" charset="-120"/>
              </a:rPr>
              <a:t>──</a:t>
            </a:r>
            <a:r>
              <a:rPr altLang="en-US" sz="3200" b="1" dirty="0" smtClean="0">
                <a:latin typeface="Arial" charset="0"/>
                <a:ea typeface="標楷體" pitchFamily="65" charset="-120"/>
              </a:rPr>
              <a:t>宋趙汝适</a:t>
            </a:r>
            <a:r>
              <a:rPr lang="en-US" altLang="zh-TW" sz="3200" b="1" dirty="0" smtClean="0">
                <a:latin typeface="Arial" charset="0"/>
                <a:ea typeface="標楷體" pitchFamily="65" charset="-120"/>
              </a:rPr>
              <a:t>《</a:t>
            </a:r>
            <a:r>
              <a:rPr altLang="en-US" sz="3200" b="1" dirty="0" smtClean="0">
                <a:latin typeface="Arial" charset="0"/>
                <a:ea typeface="標楷體" pitchFamily="65" charset="-120"/>
              </a:rPr>
              <a:t>諸番志</a:t>
            </a:r>
            <a:r>
              <a:rPr lang="en-US" altLang="zh-TW" sz="3200" b="1" dirty="0" smtClean="0">
                <a:latin typeface="Arial" charset="0"/>
                <a:ea typeface="標楷體" pitchFamily="65" charset="-120"/>
              </a:rPr>
              <a:t>》</a:t>
            </a:r>
            <a:endParaRPr lang="en-US" altLang="zh-TW" sz="3200" dirty="0" smtClean="0"/>
          </a:p>
        </p:txBody>
      </p:sp>
      <p:sp>
        <p:nvSpPr>
          <p:cNvPr id="4" name="文字方塊 3"/>
          <p:cNvSpPr txBox="1"/>
          <p:nvPr/>
        </p:nvSpPr>
        <p:spPr>
          <a:xfrm>
            <a:off x="6018836" y="304800"/>
            <a:ext cx="5903087" cy="1384995"/>
          </a:xfrm>
          <a:prstGeom prst="rect">
            <a:avLst/>
          </a:prstGeom>
          <a:solidFill>
            <a:srgbClr val="FFC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altLang="zh-TW" sz="2800" b="1" dirty="0">
                <a:solidFill>
                  <a:schemeClr val="tx2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《</a:t>
            </a:r>
            <a:r>
              <a:rPr lang="zh-TW" altLang="en-US" sz="2800" b="1" dirty="0">
                <a:solidFill>
                  <a:schemeClr val="tx2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山海經</a:t>
            </a:r>
            <a:r>
              <a:rPr lang="en-US" altLang="zh-TW" sz="2800" b="1" dirty="0" smtClean="0">
                <a:solidFill>
                  <a:schemeClr val="tx2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》</a:t>
            </a:r>
            <a:r>
              <a:rPr lang="zh-TW" altLang="en-US" sz="2800" b="1" dirty="0" smtClean="0">
                <a:solidFill>
                  <a:schemeClr val="tx2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：「</a:t>
            </a:r>
            <a:r>
              <a:rPr lang="zh-TW" altLang="en-US" sz="2800" b="1" dirty="0">
                <a:solidFill>
                  <a:schemeClr val="tx2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蓬萊山在東海中，島上諸仙人及不死之藥皆在。其物禽獸盡白，宮闕以黃金銀作成。」</a:t>
            </a:r>
          </a:p>
        </p:txBody>
      </p:sp>
      <p:sp>
        <p:nvSpPr>
          <p:cNvPr id="5" name="文字方塊 4"/>
          <p:cNvSpPr txBox="1"/>
          <p:nvPr/>
        </p:nvSpPr>
        <p:spPr>
          <a:xfrm>
            <a:off x="6018836" y="1805682"/>
            <a:ext cx="5903088" cy="2677656"/>
          </a:xfrm>
          <a:prstGeom prst="rect">
            <a:avLst/>
          </a:prstGeom>
          <a:solidFill>
            <a:srgbClr val="FFC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altLang="zh-TW" sz="2800" b="1" dirty="0">
                <a:solidFill>
                  <a:schemeClr val="tx2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《</a:t>
            </a:r>
            <a:r>
              <a:rPr lang="zh-TW" altLang="en-US" sz="2800" b="1" dirty="0">
                <a:solidFill>
                  <a:schemeClr val="tx2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史記</a:t>
            </a:r>
            <a:r>
              <a:rPr lang="en-US" altLang="zh-TW" sz="2800" b="1" dirty="0">
                <a:solidFill>
                  <a:schemeClr val="tx2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∙</a:t>
            </a:r>
            <a:r>
              <a:rPr lang="zh-TW" altLang="en-US" sz="2800" b="1" dirty="0">
                <a:solidFill>
                  <a:schemeClr val="tx2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秦始皇本紀</a:t>
            </a:r>
            <a:r>
              <a:rPr lang="en-US" altLang="zh-TW" sz="2800" b="1" dirty="0" smtClean="0">
                <a:solidFill>
                  <a:schemeClr val="tx2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》</a:t>
            </a:r>
            <a:r>
              <a:rPr lang="zh-TW" altLang="en-US" sz="2800" b="1" dirty="0" smtClean="0">
                <a:solidFill>
                  <a:schemeClr val="tx2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：</a:t>
            </a:r>
            <a:endParaRPr lang="en-US" altLang="zh-TW" sz="2800" b="1" dirty="0" smtClean="0">
              <a:solidFill>
                <a:schemeClr val="tx2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2800" b="1" dirty="0" smtClean="0">
                <a:solidFill>
                  <a:schemeClr val="tx2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齊</a:t>
            </a:r>
            <a:r>
              <a:rPr lang="zh-TW" altLang="en-US" sz="2800" b="1" dirty="0">
                <a:solidFill>
                  <a:schemeClr val="tx2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人徐市</a:t>
            </a:r>
            <a:r>
              <a:rPr lang="en-US" altLang="zh-TW" sz="2800" b="1" dirty="0">
                <a:solidFill>
                  <a:schemeClr val="tx2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2800" b="1" dirty="0">
                <a:solidFill>
                  <a:schemeClr val="tx2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即徐福</a:t>
            </a:r>
            <a:r>
              <a:rPr lang="en-US" altLang="zh-TW" sz="2800" b="1" dirty="0">
                <a:solidFill>
                  <a:schemeClr val="tx2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r>
              <a:rPr lang="zh-TW" altLang="en-US" sz="2800" b="1" dirty="0">
                <a:solidFill>
                  <a:schemeClr val="tx2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等上書，言海中有三神山，名曰蓬萊、方丈、瀛洲，僊</a:t>
            </a:r>
            <a:r>
              <a:rPr lang="en-US" altLang="zh-TW" sz="2800" b="1" dirty="0">
                <a:solidFill>
                  <a:schemeClr val="tx2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2800" b="1" dirty="0">
                <a:solidFill>
                  <a:schemeClr val="tx2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仙</a:t>
            </a:r>
            <a:r>
              <a:rPr lang="en-US" altLang="zh-TW" sz="2800" b="1" dirty="0">
                <a:solidFill>
                  <a:schemeClr val="tx2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r>
              <a:rPr lang="zh-TW" altLang="en-US" sz="2800" b="1" dirty="0">
                <a:solidFill>
                  <a:schemeClr val="tx2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人居之。請得齋戒，與童男女求之。於是遣徐市發童男女數千人，入海求僊人。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3" name="Picture 4" descr="1622年荷蘭人佔領澎湖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5575" y="177800"/>
            <a:ext cx="8509000" cy="6515100"/>
          </a:xfrm>
          <a:prstGeom prst="rect">
            <a:avLst/>
          </a:prstGeom>
          <a:noFill/>
          <a:ln w="69850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28674" name="Text Box 5"/>
          <p:cNvSpPr txBox="1">
            <a:spLocks noChangeArrowheads="1"/>
          </p:cNvSpPr>
          <p:nvPr/>
        </p:nvSpPr>
        <p:spPr bwMode="auto">
          <a:xfrm>
            <a:off x="8745538" y="614363"/>
            <a:ext cx="3390900" cy="518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8000" rIns="18000">
            <a:spAutoFit/>
          </a:bodyPr>
          <a:lstStyle/>
          <a:p>
            <a:pPr>
              <a:lnSpc>
                <a:spcPct val="115000"/>
              </a:lnSpc>
            </a:pPr>
            <a:r>
              <a:rPr lang="zh-TW" altLang="en-US" sz="3200" b="1" dirty="0">
                <a:latin typeface="標楷體" pitchFamily="65" charset="-120"/>
                <a:ea typeface="標楷體" pitchFamily="65" charset="-120"/>
              </a:rPr>
              <a:t>圖為</a:t>
            </a:r>
            <a:r>
              <a:rPr lang="en-US" altLang="zh-TW" sz="2800" b="1" dirty="0" err="1">
                <a:latin typeface="標楷體" pitchFamily="65" charset="-120"/>
                <a:ea typeface="標楷體" pitchFamily="65" charset="-120"/>
              </a:rPr>
              <a:t>Olfert</a:t>
            </a:r>
            <a:r>
              <a:rPr lang="en-US" altLang="zh-TW" sz="2800" b="1" dirty="0">
                <a:latin typeface="標楷體" pitchFamily="65" charset="-120"/>
                <a:ea typeface="標楷體" pitchFamily="65" charset="-120"/>
              </a:rPr>
              <a:t> Dapper</a:t>
            </a:r>
            <a:r>
              <a:rPr lang="zh-TW" altLang="en-US" sz="3200" b="1" dirty="0">
                <a:latin typeface="標楷體" pitchFamily="65" charset="-120"/>
                <a:ea typeface="標楷體" pitchFamily="65" charset="-120"/>
              </a:rPr>
              <a:t>有關臺灣事件的插圖。描述</a:t>
            </a:r>
            <a:r>
              <a:rPr lang="en-US" altLang="zh-TW" sz="3200" b="1" dirty="0">
                <a:latin typeface="標楷體" pitchFamily="65" charset="-120"/>
                <a:ea typeface="標楷體" pitchFamily="65" charset="-120"/>
              </a:rPr>
              <a:t>1622</a:t>
            </a:r>
            <a:r>
              <a:rPr lang="zh-TW" altLang="en-US" sz="3200" b="1" dirty="0">
                <a:latin typeface="標楷體" pitchFamily="65" charset="-120"/>
                <a:ea typeface="標楷體" pitchFamily="65" charset="-120"/>
              </a:rPr>
              <a:t>年</a:t>
            </a:r>
            <a:r>
              <a:rPr lang="en-US" altLang="zh-TW" sz="3200" b="1" dirty="0">
                <a:latin typeface="標楷體" pitchFamily="65" charset="-120"/>
                <a:ea typeface="標楷體" pitchFamily="65" charset="-120"/>
              </a:rPr>
              <a:t>VOC</a:t>
            </a:r>
            <a:r>
              <a:rPr lang="zh-TW" altLang="en-US" sz="3200" b="1" dirty="0">
                <a:latin typeface="標楷體" pitchFamily="65" charset="-120"/>
                <a:ea typeface="標楷體" pitchFamily="65" charset="-120"/>
              </a:rPr>
              <a:t>再派艦隊佔領澎湖，漳州的漁民以石塊反擊荷蘭部隊的火槍。從畫面</a:t>
            </a:r>
            <a:r>
              <a:rPr lang="zh-TW" altLang="en-US" sz="3200" b="1" dirty="0" smtClean="0">
                <a:latin typeface="標楷體" pitchFamily="65" charset="-120"/>
                <a:ea typeface="標楷體" pitchFamily="65" charset="-120"/>
              </a:rPr>
              <a:t>中不難看出</a:t>
            </a:r>
            <a:r>
              <a:rPr lang="zh-TW" altLang="en-US" sz="3200" b="1" dirty="0">
                <a:latin typeface="標楷體" pitchFamily="65" charset="-120"/>
                <a:ea typeface="標楷體" pitchFamily="65" charset="-120"/>
              </a:rPr>
              <a:t>中荷雙方在武器上的</a:t>
            </a:r>
            <a:r>
              <a:rPr lang="zh-TW" altLang="en-US" sz="3200" b="1" dirty="0" smtClean="0">
                <a:latin typeface="標楷體" pitchFamily="65" charset="-120"/>
                <a:ea typeface="標楷體" pitchFamily="65" charset="-120"/>
              </a:rPr>
              <a:t>差異</a:t>
            </a:r>
            <a:endParaRPr lang="zh-TW" altLang="en-US" sz="3200" b="1" dirty="0"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4" name="Picture 4" descr="1622年荷蘭人佔領澎湖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39969" y="408148"/>
            <a:ext cx="6389078" cy="4088997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5" name="Picture 4" descr="1622年荷蘭人佔領澎湖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838"/>
          <a:stretch/>
        </p:blipFill>
        <p:spPr bwMode="auto">
          <a:xfrm>
            <a:off x="7049332" y="408148"/>
            <a:ext cx="4943918" cy="4058344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7" name="Picture 8" descr="福爾摩沙與中國沿海局部圖-1760"/>
          <p:cNvPicPr>
            <a:picLocks noChangeAspect="1" noChangeArrowheads="1"/>
          </p:cNvPicPr>
          <p:nvPr/>
        </p:nvPicPr>
        <p:blipFill>
          <a:blip r:embed="rId2" cstate="email">
            <a:lum bright="1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25850" y="0"/>
            <a:ext cx="85661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698" name="Text Box 4"/>
          <p:cNvSpPr txBox="1">
            <a:spLocks noChangeArrowheads="1"/>
          </p:cNvSpPr>
          <p:nvPr/>
        </p:nvSpPr>
        <p:spPr bwMode="auto">
          <a:xfrm>
            <a:off x="63500" y="219075"/>
            <a:ext cx="3516313" cy="1066800"/>
          </a:xfrm>
          <a:prstGeom prst="rect">
            <a:avLst/>
          </a:prstGeom>
          <a:solidFill>
            <a:srgbClr val="FFCC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altLang="zh-TW" sz="3200" b="1"/>
              <a:t>1622</a:t>
            </a:r>
            <a:r>
              <a:rPr lang="zh-TW" altLang="en-US" sz="3200" b="1"/>
              <a:t>～</a:t>
            </a:r>
            <a:r>
              <a:rPr lang="en-US" altLang="zh-TW" sz="3200" b="1"/>
              <a:t>1624</a:t>
            </a:r>
            <a:r>
              <a:rPr lang="zh-TW" altLang="en-US" sz="3200" b="1">
                <a:ea typeface="標楷體" pitchFamily="65" charset="-120"/>
              </a:rPr>
              <a:t>年 </a:t>
            </a:r>
          </a:p>
          <a:p>
            <a:pPr algn="ctr"/>
            <a:r>
              <a:rPr lang="zh-TW" altLang="en-US" sz="3200" b="1">
                <a:ea typeface="標楷體" pitchFamily="65" charset="-120"/>
              </a:rPr>
              <a:t>明、荷澎湖形勢圖</a:t>
            </a:r>
            <a:endParaRPr lang="en-US" altLang="zh-TW" sz="3200" b="1">
              <a:ea typeface="標楷體" pitchFamily="65" charset="-120"/>
            </a:endParaRPr>
          </a:p>
        </p:txBody>
      </p:sp>
      <p:sp>
        <p:nvSpPr>
          <p:cNvPr id="64518" name="Text Box 6"/>
          <p:cNvSpPr txBox="1">
            <a:spLocks noChangeArrowheads="1"/>
          </p:cNvSpPr>
          <p:nvPr/>
        </p:nvSpPr>
        <p:spPr bwMode="auto">
          <a:xfrm>
            <a:off x="228600" y="2743200"/>
            <a:ext cx="3124200" cy="2654300"/>
          </a:xfrm>
          <a:prstGeom prst="rect">
            <a:avLst/>
          </a:prstGeom>
          <a:solidFill>
            <a:srgbClr val="99CC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2800" b="1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荷蘭</a:t>
            </a:r>
            <a:r>
              <a:rPr lang="en-US" altLang="zh-TW" sz="2800" b="1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VOC</a:t>
            </a:r>
            <a:r>
              <a:rPr lang="zh-TW" altLang="en-US" sz="2800" b="1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從巴達維亞總部增援五艘軍艦，士兵</a:t>
            </a:r>
            <a:r>
              <a:rPr lang="en-US" altLang="zh-TW" sz="2800" b="1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850</a:t>
            </a:r>
            <a:r>
              <a:rPr lang="zh-TW" altLang="en-US" sz="2800" b="1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人，要求明朝開放通商貿易，否則不惜開戰！</a:t>
            </a:r>
            <a:endParaRPr lang="en-US" altLang="zh-TW" sz="2800" b="1">
              <a:solidFill>
                <a:srgbClr val="000000"/>
              </a:solidFill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64523" name="Picture 11" descr="002"/>
          <p:cNvPicPr>
            <a:picLocks noChangeAspect="1" noChangeArrowheads="1"/>
          </p:cNvPicPr>
          <p:nvPr/>
        </p:nvPicPr>
        <p:blipFill>
          <a:blip r:embed="rId3" cstate="email">
            <a:lum contrast="1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250" t="39471" r="10001" b="29768"/>
          <a:stretch>
            <a:fillRect/>
          </a:stretch>
        </p:blipFill>
        <p:spPr bwMode="auto">
          <a:xfrm>
            <a:off x="1676400" y="5575300"/>
            <a:ext cx="1231900" cy="1282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4524" name="AutoShape 12"/>
          <p:cNvSpPr>
            <a:spLocks noChangeArrowheads="1"/>
          </p:cNvSpPr>
          <p:nvPr/>
        </p:nvSpPr>
        <p:spPr bwMode="auto">
          <a:xfrm rot="2664768">
            <a:off x="4430713" y="2290763"/>
            <a:ext cx="2908300" cy="1041400"/>
          </a:xfrm>
          <a:prstGeom prst="leftArrow">
            <a:avLst>
              <a:gd name="adj1" fmla="val 50000"/>
              <a:gd name="adj2" fmla="val 69817"/>
            </a:avLst>
          </a:prstGeom>
          <a:solidFill>
            <a:srgbClr val="00FF00">
              <a:alpha val="76077"/>
            </a:srgbClr>
          </a:solidFill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anchor="ctr"/>
          <a:lstStyle/>
          <a:p>
            <a:pPr algn="ctr"/>
            <a:r>
              <a:rPr lang="zh-TW" altLang="en-US" b="1" dirty="0">
                <a:ea typeface="標楷體" pitchFamily="65" charset="-120"/>
              </a:rPr>
              <a:t>襲擊東南沿海，搶劫船隻</a:t>
            </a:r>
          </a:p>
        </p:txBody>
      </p:sp>
      <p:sp>
        <p:nvSpPr>
          <p:cNvPr id="64526" name="AutoShape 14"/>
          <p:cNvSpPr>
            <a:spLocks noChangeArrowheads="1"/>
          </p:cNvSpPr>
          <p:nvPr/>
        </p:nvSpPr>
        <p:spPr bwMode="auto">
          <a:xfrm>
            <a:off x="4165600" y="304800"/>
            <a:ext cx="1371600" cy="749300"/>
          </a:xfrm>
          <a:prstGeom prst="flowChartAlternateProcess">
            <a:avLst/>
          </a:prstGeom>
          <a:solidFill>
            <a:srgbClr val="99CCFF"/>
          </a:solidFill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anchor="ctr"/>
          <a:lstStyle/>
          <a:p>
            <a:pPr algn="ctr"/>
            <a:r>
              <a:rPr lang="zh-TW" altLang="en-US" sz="2400" b="1" dirty="0">
                <a:solidFill>
                  <a:srgbClr val="000000"/>
                </a:solidFill>
                <a:ea typeface="標楷體" pitchFamily="65" charset="-120"/>
              </a:rPr>
              <a:t>福建巡撫</a:t>
            </a:r>
          </a:p>
          <a:p>
            <a:pPr algn="ctr"/>
            <a:r>
              <a:rPr lang="zh-TW" altLang="en-US" sz="2400" b="1" dirty="0">
                <a:solidFill>
                  <a:srgbClr val="000000"/>
                </a:solidFill>
                <a:ea typeface="標楷體" pitchFamily="65" charset="-120"/>
              </a:rPr>
              <a:t>南居益</a:t>
            </a:r>
          </a:p>
        </p:txBody>
      </p:sp>
      <p:sp>
        <p:nvSpPr>
          <p:cNvPr id="64527" name="AutoShape 15"/>
          <p:cNvSpPr>
            <a:spLocks noChangeArrowheads="1"/>
          </p:cNvSpPr>
          <p:nvPr/>
        </p:nvSpPr>
        <p:spPr bwMode="auto">
          <a:xfrm>
            <a:off x="3670300" y="1155700"/>
            <a:ext cx="1371600" cy="673100"/>
          </a:xfrm>
          <a:prstGeom prst="flowChartAlternateProcess">
            <a:avLst/>
          </a:prstGeom>
          <a:solidFill>
            <a:srgbClr val="FF9900"/>
          </a:solidFill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anchor="ctr"/>
          <a:lstStyle/>
          <a:p>
            <a:pPr algn="ctr"/>
            <a:r>
              <a:rPr lang="zh-TW" altLang="en-US" sz="2400" b="1" dirty="0">
                <a:ea typeface="標楷體" pitchFamily="65" charset="-120"/>
              </a:rPr>
              <a:t>福建巡撫</a:t>
            </a:r>
          </a:p>
          <a:p>
            <a:pPr algn="ctr"/>
            <a:r>
              <a:rPr lang="zh-TW" altLang="en-US" sz="2400" b="1" dirty="0">
                <a:ea typeface="標楷體" pitchFamily="65" charset="-120"/>
              </a:rPr>
              <a:t>商周祚</a:t>
            </a:r>
          </a:p>
        </p:txBody>
      </p:sp>
      <p:sp>
        <p:nvSpPr>
          <p:cNvPr id="64528" name="AutoShape 16"/>
          <p:cNvSpPr>
            <a:spLocks noChangeArrowheads="1"/>
          </p:cNvSpPr>
          <p:nvPr/>
        </p:nvSpPr>
        <p:spPr bwMode="auto">
          <a:xfrm>
            <a:off x="7175500" y="1485900"/>
            <a:ext cx="1054100" cy="444500"/>
          </a:xfrm>
          <a:prstGeom prst="flowChartAlternateProcess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anchor="ctr"/>
          <a:lstStyle/>
          <a:p>
            <a:pPr algn="ctr"/>
            <a:r>
              <a:rPr lang="zh-TW" altLang="en-US" sz="2800" b="1" dirty="0">
                <a:solidFill>
                  <a:srgbClr val="000000"/>
                </a:solidFill>
                <a:ea typeface="標楷體" pitchFamily="65" charset="-120"/>
              </a:rPr>
              <a:t>王夢熊</a:t>
            </a:r>
          </a:p>
        </p:txBody>
      </p:sp>
      <p:sp>
        <p:nvSpPr>
          <p:cNvPr id="64529" name="AutoShape 17"/>
          <p:cNvSpPr>
            <a:spLocks noChangeArrowheads="1"/>
          </p:cNvSpPr>
          <p:nvPr/>
        </p:nvSpPr>
        <p:spPr bwMode="auto">
          <a:xfrm>
            <a:off x="4826000" y="4267200"/>
            <a:ext cx="1092200" cy="482600"/>
          </a:xfrm>
          <a:prstGeom prst="flowChartAlternateProcess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anchor="ctr"/>
          <a:lstStyle/>
          <a:p>
            <a:pPr algn="ctr"/>
            <a:r>
              <a:rPr lang="zh-TW" altLang="en-US" sz="2800" b="1" dirty="0">
                <a:solidFill>
                  <a:srgbClr val="000000"/>
                </a:solidFill>
                <a:ea typeface="標楷體" pitchFamily="65" charset="-120"/>
              </a:rPr>
              <a:t>俞咨皋</a:t>
            </a:r>
          </a:p>
        </p:txBody>
      </p:sp>
      <p:sp>
        <p:nvSpPr>
          <p:cNvPr id="64530" name="Text Box 18"/>
          <p:cNvSpPr txBox="1">
            <a:spLocks noChangeArrowheads="1"/>
          </p:cNvSpPr>
          <p:nvPr/>
        </p:nvSpPr>
        <p:spPr bwMode="auto">
          <a:xfrm>
            <a:off x="152400" y="1866900"/>
            <a:ext cx="3302000" cy="2654300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lIns="0" rIns="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TW" sz="2800" b="1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1624</a:t>
            </a:r>
            <a:r>
              <a:rPr lang="zh-TW" altLang="en-US" sz="2800" b="1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年</a:t>
            </a:r>
            <a:r>
              <a:rPr lang="en-US" altLang="zh-TW" sz="2800" b="1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1</a:t>
            </a:r>
            <a:r>
              <a:rPr lang="zh-TW" altLang="en-US" sz="2800" b="1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月起，南居益連開始調動部隊反擊，同另外兩隻部隊三面包圍澎湖，至</a:t>
            </a:r>
            <a:r>
              <a:rPr lang="en-US" altLang="zh-TW" sz="2800" b="1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6</a:t>
            </a:r>
            <a:r>
              <a:rPr lang="zh-TW" altLang="en-US" sz="2800" b="1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月時，已增兵至</a:t>
            </a:r>
            <a:r>
              <a:rPr lang="en-US" altLang="zh-TW" sz="2800" b="1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1</a:t>
            </a:r>
            <a:r>
              <a:rPr lang="zh-TW" altLang="en-US" sz="2800" b="1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萬人，戰船</a:t>
            </a:r>
            <a:r>
              <a:rPr lang="en-US" altLang="zh-TW" sz="2800" b="1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200</a:t>
            </a:r>
            <a:r>
              <a:rPr lang="zh-TW" altLang="en-US" sz="2800" b="1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艘。</a:t>
            </a:r>
            <a:endParaRPr lang="en-US" altLang="zh-TW" sz="2800" b="1">
              <a:solidFill>
                <a:srgbClr val="000000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64531" name="AutoShape 19"/>
          <p:cNvSpPr>
            <a:spLocks noChangeArrowheads="1"/>
          </p:cNvSpPr>
          <p:nvPr/>
        </p:nvSpPr>
        <p:spPr bwMode="auto">
          <a:xfrm>
            <a:off x="5422900" y="4025900"/>
            <a:ext cx="876300" cy="406400"/>
          </a:xfrm>
          <a:prstGeom prst="flowChartAlternateProcess">
            <a:avLst/>
          </a:prstGeom>
          <a:solidFill>
            <a:srgbClr val="FF99CC"/>
          </a:solidFill>
          <a:ln w="2222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zh-TW" altLang="en-US" sz="3200" b="1">
                <a:solidFill>
                  <a:srgbClr val="000000"/>
                </a:solidFill>
                <a:ea typeface="標楷體" pitchFamily="65" charset="-120"/>
              </a:rPr>
              <a:t>李旦</a:t>
            </a:r>
          </a:p>
        </p:txBody>
      </p:sp>
      <p:sp>
        <p:nvSpPr>
          <p:cNvPr id="64532" name="AutoShape 20"/>
          <p:cNvSpPr>
            <a:spLocks noChangeArrowheads="1"/>
          </p:cNvSpPr>
          <p:nvPr/>
        </p:nvSpPr>
        <p:spPr bwMode="auto">
          <a:xfrm rot="2921938">
            <a:off x="6866731" y="3966369"/>
            <a:ext cx="1163638" cy="431800"/>
          </a:xfrm>
          <a:prstGeom prst="notchedRightArrow">
            <a:avLst>
              <a:gd name="adj1" fmla="val 50000"/>
              <a:gd name="adj2" fmla="val 67371"/>
            </a:avLst>
          </a:prstGeom>
          <a:solidFill>
            <a:srgbClr val="00FF00"/>
          </a:solidFill>
          <a:ln w="9525">
            <a:noFill/>
            <a:miter lim="800000"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64533" name="Text Box 21"/>
          <p:cNvSpPr txBox="1">
            <a:spLocks noChangeArrowheads="1"/>
          </p:cNvSpPr>
          <p:nvPr/>
        </p:nvSpPr>
        <p:spPr bwMode="auto">
          <a:xfrm>
            <a:off x="165100" y="1765300"/>
            <a:ext cx="3314700" cy="4362450"/>
          </a:xfrm>
          <a:prstGeom prst="rect">
            <a:avLst/>
          </a:prstGeom>
          <a:solidFill>
            <a:srgbClr val="99CC00"/>
          </a:solidFill>
          <a:ln w="9525">
            <a:noFill/>
            <a:miter lim="800000"/>
            <a:headEnd/>
            <a:tailEnd/>
          </a:ln>
        </p:spPr>
        <p:txBody>
          <a:bodyPr lIns="18000" rIns="1800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TW" sz="2800" b="1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1624</a:t>
            </a:r>
            <a:r>
              <a:rPr lang="zh-TW" altLang="en-US" sz="2800" b="1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年</a:t>
            </a:r>
            <a:r>
              <a:rPr lang="en-US" altLang="zh-TW" sz="2800" b="1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8</a:t>
            </a:r>
            <a:r>
              <a:rPr lang="zh-TW" altLang="en-US" sz="2800" b="1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月。荷蘭人接受李旦的調停，將軍隊撤至大員，同時將風櫃尾的城磚拆除並帶</a:t>
            </a:r>
            <a:r>
              <a:rPr lang="zh-TW" altLang="en-US" sz="2800" b="1" dirty="0" smtClean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至臺灣</a:t>
            </a:r>
            <a:r>
              <a:rPr lang="zh-TW" altLang="en-US" sz="2800" b="1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（興建熱蘭遮城），結束</a:t>
            </a:r>
            <a:r>
              <a:rPr lang="en-US" altLang="zh-TW" sz="2800" b="1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2</a:t>
            </a:r>
            <a:r>
              <a:rPr lang="zh-TW" altLang="en-US" sz="2800" b="1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年又</a:t>
            </a:r>
            <a:r>
              <a:rPr lang="en-US" altLang="zh-TW" sz="2800" b="1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1</a:t>
            </a:r>
            <a:r>
              <a:rPr lang="zh-TW" altLang="en-US" sz="2800" b="1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個月的佔領。</a:t>
            </a:r>
            <a:r>
              <a:rPr lang="en-US" altLang="zh-TW" sz="2800" b="1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1624.8.30</a:t>
            </a:r>
            <a:r>
              <a:rPr lang="zh-TW" altLang="en-US" sz="2800" b="1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在大員登陸的荷蘭人開始了臺灣的歷史時代。</a:t>
            </a:r>
          </a:p>
        </p:txBody>
      </p:sp>
      <p:sp>
        <p:nvSpPr>
          <p:cNvPr id="29710" name="Text Box 22"/>
          <p:cNvSpPr txBox="1">
            <a:spLocks noChangeArrowheads="1"/>
          </p:cNvSpPr>
          <p:nvPr/>
        </p:nvSpPr>
        <p:spPr bwMode="auto">
          <a:xfrm>
            <a:off x="9842500" y="6286500"/>
            <a:ext cx="2286000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>
              <a:spcBef>
                <a:spcPct val="50000"/>
              </a:spcBef>
            </a:pPr>
            <a:r>
              <a:rPr kumimoji="0" lang="zh-TW" altLang="en-US" b="1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底圖</a:t>
            </a:r>
            <a:r>
              <a:rPr kumimoji="0" lang="en-US" altLang="zh-TW" b="1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-</a:t>
            </a:r>
            <a:r>
              <a:rPr kumimoji="0" lang="zh-TW" altLang="en-US" b="1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福爾摩沙與中國沿海局部圖</a:t>
            </a:r>
            <a:r>
              <a:rPr kumimoji="0" lang="en-US" altLang="zh-TW" b="1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-</a:t>
            </a:r>
            <a:r>
              <a:rPr kumimoji="0" lang="en-US" altLang="zh-TW" b="1">
                <a:solidFill>
                  <a:srgbClr val="000000"/>
                </a:solidFill>
              </a:rPr>
              <a:t>1760</a:t>
            </a:r>
            <a:r>
              <a:rPr kumimoji="0" lang="zh-TW" altLang="en-US" b="1">
                <a:solidFill>
                  <a:srgbClr val="000000"/>
                </a:solidFill>
                <a:ea typeface="標楷體" pitchFamily="65" charset="-120"/>
              </a:rPr>
              <a:t>年</a:t>
            </a:r>
          </a:p>
        </p:txBody>
      </p:sp>
      <p:sp>
        <p:nvSpPr>
          <p:cNvPr id="29711" name="Text Box 23"/>
          <p:cNvSpPr txBox="1">
            <a:spLocks noChangeArrowheads="1"/>
          </p:cNvSpPr>
          <p:nvPr/>
        </p:nvSpPr>
        <p:spPr bwMode="auto">
          <a:xfrm>
            <a:off x="38100" y="6445250"/>
            <a:ext cx="20574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1600" b="1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荷蘭船</a:t>
            </a:r>
            <a:r>
              <a:rPr lang="en-US" altLang="zh-TW" sz="1600" b="1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-</a:t>
            </a:r>
            <a:r>
              <a:rPr lang="zh-TW" altLang="en-US" sz="1600" b="1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翰林出版社</a:t>
            </a:r>
            <a:endParaRPr lang="en-US" altLang="zh-TW" sz="1600" b="1">
              <a:solidFill>
                <a:srgbClr val="000000"/>
              </a:solidFill>
              <a:latin typeface="標楷體" pitchFamily="65" charset="-120"/>
              <a:ea typeface="標楷體" pitchFamily="65" charset="-12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4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645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4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645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" decel="100000"/>
                                        <p:tgtEl>
                                          <p:spTgt spid="645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" decel="100000"/>
                                        <p:tgtEl>
                                          <p:spTgt spid="645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4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645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0.4+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4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645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0.4-0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5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5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92" decel="100000"/>
                                        <p:tgtEl>
                                          <p:spTgt spid="645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192" decel="100000"/>
                                        <p:tgtEl>
                                          <p:spTgt spid="64526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21" dur="308" accel="100000" fill="hold">
                                          <p:stCondLst>
                                            <p:cond delay="192"/>
                                          </p:stCondLst>
                                        </p:cTn>
                                        <p:tgtEl>
                                          <p:spTgt spid="64526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22" dur="192" fill="hold"/>
                                        <p:tgtEl>
                                          <p:spTgt spid="645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23" dur="308" accel="100000" fill="hold">
                                          <p:stCondLst>
                                            <p:cond delay="192"/>
                                          </p:stCondLst>
                                        </p:cTn>
                                        <p:tgtEl>
                                          <p:spTgt spid="645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24" dur="192" fill="hold"/>
                                        <p:tgtEl>
                                          <p:spTgt spid="645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25" dur="308" accel="100000" fill="hold">
                                          <p:stCondLst>
                                            <p:cond delay="192"/>
                                          </p:stCondLst>
                                        </p:cTn>
                                        <p:tgtEl>
                                          <p:spTgt spid="645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583 -0.00185 C 0.08555 -0.01204 0.12539 -0.02176 0.15078 -0.0412 C 0.1763 -0.06065 0.18372 -0.09398 0.19857 -0.11736 C 0.21354 -0.14097 0.22253 -0.16967 0.23997 -0.18287 C 0.25755 -0.19583 0.28919 -0.1831 0.30365 -0.19583 C 0.31823 -0.20879 0.31419 -0.23194 0.32761 -0.25903 C 0.34089 -0.28634 0.36198 -0.32292 0.38333 -0.35926 " pathEditMode="relative" rAng="0" ptsTypes="aaaaaaA">
                                      <p:cBhvr>
                                        <p:cTn id="29" dur="2000" fill="hold"/>
                                        <p:tgtEl>
                                          <p:spTgt spid="645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900" y="-17900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1172 -0.02176 0.02357 -0.04329 0.03646 -0.05556 C 0.04935 -0.06783 0.06042 -0.0713 0.07708 -0.07408 C 0.09375 -0.07685 0.1151 -0.07454 0.13646 -0.07222 " pathEditMode="relative" ptsTypes="aaaA">
                                      <p:cBhvr>
                                        <p:cTn id="45" dur="500" fill="hold"/>
                                        <p:tgtEl>
                                          <p:spTgt spid="645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6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4.07407E-6 C -0.00599 0.02061 -0.01185 0.04121 -0.01719 0.06482 C -0.02266 0.08843 -0.02904 0.11574 -0.03243 0.14167 C -0.03594 0.16737 -0.03672 0.19375 -0.0375 0.22037 " pathEditMode="relative" rAng="0" ptsTypes="aaaA">
                                      <p:cBhvr>
                                        <p:cTn id="47" dur="500" fill="hold"/>
                                        <p:tgtEl>
                                          <p:spTgt spid="645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00" y="11000"/>
                                    </p:animMotion>
                                  </p:childTnLst>
                                </p:cTn>
                              </p:par>
                              <p:par>
                                <p:cTn id="48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854 0.03149 C -0.00782 0.08473 0.02291 0.13797 0.0375 0.17223 C 0.05208 0.20649 0.04166 0.21204 0.04896 0.23704 C 0.05625 0.26204 0.07382 0.29815 0.08125 0.32223 C 0.08867 0.3463 0.09114 0.36366 0.09375 0.38149 " pathEditMode="relative" rAng="0" ptsTypes="aaaaA">
                                      <p:cBhvr>
                                        <p:cTn id="49" dur="500" fill="hold"/>
                                        <p:tgtEl>
                                          <p:spTgt spid="645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600" y="17500"/>
                                    </p:animMotion>
                                  </p:childTnLst>
                                </p:cTn>
                              </p:par>
                              <p:par>
                                <p:cTn id="5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645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645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645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645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518" grpId="0" animBg="1"/>
      <p:bldP spid="64518" grpId="1" animBg="1"/>
      <p:bldP spid="64524" grpId="0" animBg="1"/>
      <p:bldP spid="64524" grpId="1" animBg="1"/>
      <p:bldP spid="64526" grpId="0" animBg="1"/>
      <p:bldP spid="64526" grpId="1" animBg="1"/>
      <p:bldP spid="64527" grpId="0" animBg="1"/>
      <p:bldP spid="64528" grpId="0" animBg="1"/>
      <p:bldP spid="64528" grpId="1" animBg="1"/>
      <p:bldP spid="64528" grpId="2" animBg="1"/>
      <p:bldP spid="64529" grpId="0" animBg="1"/>
      <p:bldP spid="64529" grpId="1" animBg="1"/>
      <p:bldP spid="64529" grpId="2" animBg="1"/>
      <p:bldP spid="64530" grpId="0" animBg="1"/>
      <p:bldP spid="64531" grpId="0" animBg="1"/>
      <p:bldP spid="64532" grpId="0" animBg="1"/>
      <p:bldP spid="6453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/>
          </p:cNvSpPr>
          <p:nvPr>
            <p:ph type="title" idx="4294967295"/>
          </p:nvPr>
        </p:nvSpPr>
        <p:spPr>
          <a:xfrm>
            <a:off x="1071076" y="177800"/>
            <a:ext cx="10128250" cy="925513"/>
          </a:xfrm>
          <a:solidFill>
            <a:srgbClr val="92D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/>
          <a:lstStyle/>
          <a:p>
            <a:pPr algn="ctr" eaLnBrk="1" hangingPunct="1"/>
            <a:r>
              <a:rPr lang="zh-TW" altLang="en-US" sz="5400" b="1" dirty="0">
                <a:solidFill>
                  <a:schemeClr val="tx2"/>
                </a:solidFill>
                <a:ea typeface="標楷體" pitchFamily="65" charset="-120"/>
              </a:rPr>
              <a:t>大航海</a:t>
            </a:r>
            <a:r>
              <a:rPr lang="zh-TW" altLang="en-US" sz="5400" b="1" dirty="0" smtClean="0">
                <a:solidFill>
                  <a:schemeClr val="tx2"/>
                </a:solidFill>
                <a:ea typeface="標楷體" pitchFamily="65" charset="-120"/>
              </a:rPr>
              <a:t>時代下的東亞局勢</a:t>
            </a:r>
            <a:endParaRPr altLang="en-US" sz="5400" b="1" dirty="0" smtClean="0">
              <a:solidFill>
                <a:schemeClr val="tx2"/>
              </a:solidFill>
              <a:ea typeface="標楷體" pitchFamily="65" charset="-120"/>
            </a:endParaRPr>
          </a:p>
        </p:txBody>
      </p:sp>
      <p:sp>
        <p:nvSpPr>
          <p:cNvPr id="30722" name="Rectangle 3"/>
          <p:cNvSpPr>
            <a:spLocks noGrp="1"/>
          </p:cNvSpPr>
          <p:nvPr>
            <p:ph type="body" idx="4294967295"/>
          </p:nvPr>
        </p:nvSpPr>
        <p:spPr>
          <a:xfrm>
            <a:off x="482600" y="1358900"/>
            <a:ext cx="11252200" cy="5393592"/>
          </a:xfrm>
        </p:spPr>
        <p:txBody>
          <a:bodyPr/>
          <a:lstStyle/>
          <a:p>
            <a:pPr eaLnBrk="1" hangingPunct="1">
              <a:buFont typeface="Arial" charset="0"/>
              <a:buNone/>
            </a:pPr>
            <a:r>
              <a:rPr lang="en-US" altLang="zh-TW" b="1" dirty="0" smtClean="0">
                <a:latin typeface="Arial" charset="0"/>
                <a:ea typeface="標楷體" pitchFamily="65" charset="-120"/>
                <a:sym typeface="Wingdings 2" panose="05020102010507070707" pitchFamily="18" charset="2"/>
              </a:rPr>
              <a:t></a:t>
            </a:r>
            <a:r>
              <a:rPr lang="zh-TW" altLang="en-US" b="1" dirty="0" smtClean="0">
                <a:latin typeface="Arial" charset="0"/>
                <a:ea typeface="標楷體" pitchFamily="65" charset="-120"/>
                <a:sym typeface="Wingdings 2" panose="05020102010507070707" pitchFamily="18" charset="2"/>
              </a:rPr>
              <a:t>荷蘭人據臺背景</a:t>
            </a:r>
            <a:endParaRPr lang="en-US" altLang="zh-TW" b="1" dirty="0" smtClean="0">
              <a:latin typeface="Arial" charset="0"/>
              <a:ea typeface="標楷體" pitchFamily="65" charset="-120"/>
            </a:endParaRPr>
          </a:p>
          <a:p>
            <a:pPr eaLnBrk="1" hangingPunct="1">
              <a:buFont typeface="Arial" charset="0"/>
              <a:buNone/>
            </a:pPr>
            <a:r>
              <a:rPr lang="en-US" altLang="zh-TW" b="1" dirty="0" smtClean="0">
                <a:latin typeface="Arial" charset="0"/>
                <a:ea typeface="標楷體" pitchFamily="65" charset="-120"/>
              </a:rPr>
              <a:t>1</a:t>
            </a:r>
            <a:r>
              <a:rPr altLang="en-US" b="1" dirty="0" smtClean="0">
                <a:latin typeface="Arial" charset="0"/>
                <a:ea typeface="標楷體" pitchFamily="65" charset="-120"/>
              </a:rPr>
              <a:t>、</a:t>
            </a:r>
            <a:r>
              <a:rPr lang="en-US" altLang="zh-TW" b="1" dirty="0" smtClean="0">
                <a:latin typeface="Arial" charset="0"/>
                <a:ea typeface="標楷體" pitchFamily="65" charset="-120"/>
              </a:rPr>
              <a:t>1602</a:t>
            </a:r>
            <a:r>
              <a:rPr altLang="en-US" b="1" dirty="0" smtClean="0">
                <a:latin typeface="Arial" charset="0"/>
                <a:ea typeface="標楷體" pitchFamily="65" charset="-120"/>
              </a:rPr>
              <a:t>年：</a:t>
            </a:r>
          </a:p>
          <a:p>
            <a:pPr eaLnBrk="1" hangingPunct="1">
              <a:buFont typeface="Arial" charset="0"/>
              <a:buNone/>
            </a:pPr>
            <a:r>
              <a:rPr altLang="en-US" b="1" dirty="0" smtClean="0">
                <a:latin typeface="Arial" charset="0"/>
                <a:ea typeface="標楷體" pitchFamily="65" charset="-120"/>
              </a:rPr>
              <a:t>     荷屬東印度公司成立，提督韋麻郎打算在中國沿海做生意 </a:t>
            </a:r>
            <a:r>
              <a:rPr altLang="en-US" b="1" dirty="0" smtClean="0">
                <a:latin typeface="Arial" charset="0"/>
                <a:ea typeface="標楷體" pitchFamily="65" charset="-120"/>
                <a:sym typeface="Wingdings 3" pitchFamily="18" charset="2"/>
              </a:rPr>
              <a:t> </a:t>
            </a:r>
            <a:r>
              <a:rPr altLang="en-US" b="1" dirty="0" smtClean="0">
                <a:latin typeface="Arial" charset="0"/>
                <a:ea typeface="標楷體" pitchFamily="65" charset="-120"/>
              </a:rPr>
              <a:t>被拒。</a:t>
            </a:r>
          </a:p>
          <a:p>
            <a:pPr eaLnBrk="1" hangingPunct="1">
              <a:buFont typeface="Arial" charset="0"/>
              <a:buNone/>
            </a:pPr>
            <a:r>
              <a:rPr lang="en-US" altLang="zh-TW" b="1" dirty="0" smtClean="0">
                <a:latin typeface="Arial" charset="0"/>
                <a:ea typeface="標楷體" pitchFamily="65" charset="-120"/>
              </a:rPr>
              <a:t>2</a:t>
            </a:r>
            <a:r>
              <a:rPr altLang="en-US" b="1" dirty="0" smtClean="0">
                <a:latin typeface="Arial" charset="0"/>
                <a:ea typeface="標楷體" pitchFamily="65" charset="-120"/>
              </a:rPr>
              <a:t>、</a:t>
            </a:r>
            <a:r>
              <a:rPr lang="en-US" altLang="zh-TW" b="1" dirty="0" smtClean="0">
                <a:latin typeface="Arial" charset="0"/>
                <a:ea typeface="標楷體" pitchFamily="65" charset="-120"/>
              </a:rPr>
              <a:t>1604</a:t>
            </a:r>
            <a:r>
              <a:rPr altLang="en-US" b="1" dirty="0" smtClean="0">
                <a:latin typeface="Arial" charset="0"/>
                <a:ea typeface="標楷體" pitchFamily="65" charset="-120"/>
              </a:rPr>
              <a:t>年：進佔澎湖 </a:t>
            </a:r>
            <a:r>
              <a:rPr altLang="en-US" b="1" dirty="0" smtClean="0">
                <a:latin typeface="Arial" charset="0"/>
                <a:ea typeface="標楷體" pitchFamily="65" charset="-120"/>
                <a:sym typeface="Wingdings 3" pitchFamily="18" charset="2"/>
              </a:rPr>
              <a:t> 沈有容諭退紅毛番</a:t>
            </a:r>
          </a:p>
          <a:p>
            <a:pPr eaLnBrk="1" hangingPunct="1">
              <a:buFont typeface="Arial" charset="0"/>
              <a:buNone/>
            </a:pPr>
            <a:r>
              <a:rPr lang="en-US" altLang="zh-TW" b="1" dirty="0" smtClean="0">
                <a:latin typeface="Arial" charset="0"/>
                <a:ea typeface="標楷體" pitchFamily="65" charset="-120"/>
                <a:sym typeface="Wingdings 3" pitchFamily="18" charset="2"/>
              </a:rPr>
              <a:t>3</a:t>
            </a:r>
            <a:r>
              <a:rPr altLang="en-US" b="1" dirty="0" smtClean="0">
                <a:latin typeface="Arial" charset="0"/>
                <a:ea typeface="標楷體" pitchFamily="65" charset="-120"/>
                <a:sym typeface="Wingdings 3" pitchFamily="18" charset="2"/>
              </a:rPr>
              <a:t>、</a:t>
            </a:r>
            <a:r>
              <a:rPr lang="en-US" altLang="zh-TW" b="1" dirty="0" smtClean="0">
                <a:latin typeface="Arial" charset="0"/>
                <a:ea typeface="標楷體" pitchFamily="65" charset="-120"/>
                <a:sym typeface="Wingdings 3" pitchFamily="18" charset="2"/>
              </a:rPr>
              <a:t>1622</a:t>
            </a:r>
            <a:r>
              <a:rPr altLang="en-US" b="1" dirty="0" smtClean="0">
                <a:latin typeface="Arial" charset="0"/>
                <a:ea typeface="標楷體" pitchFamily="65" charset="-120"/>
                <a:sym typeface="Wingdings 3" pitchFamily="18" charset="2"/>
              </a:rPr>
              <a:t>年：</a:t>
            </a:r>
          </a:p>
          <a:p>
            <a:pPr eaLnBrk="1" hangingPunct="1">
              <a:buFont typeface="Arial" charset="0"/>
              <a:buNone/>
            </a:pPr>
            <a:r>
              <a:rPr altLang="en-US" b="1" dirty="0" smtClean="0">
                <a:latin typeface="Arial" charset="0"/>
                <a:ea typeface="標楷體" pitchFamily="65" charset="-120"/>
                <a:sym typeface="Wingdings 3" pitchFamily="18" charset="2"/>
              </a:rPr>
              <a:t>     荷蘭再佔澎湖，並建城堡</a:t>
            </a:r>
          </a:p>
          <a:p>
            <a:pPr eaLnBrk="1" hangingPunct="1">
              <a:buFont typeface="Arial" charset="0"/>
              <a:buNone/>
            </a:pPr>
            <a:r>
              <a:rPr altLang="en-US" b="1" dirty="0" smtClean="0">
                <a:latin typeface="Arial" charset="0"/>
                <a:ea typeface="標楷體" pitchFamily="65" charset="-120"/>
                <a:sym typeface="Wingdings 3" pitchFamily="18" charset="2"/>
              </a:rPr>
              <a:t>      做生意被拒，與明朝開戰</a:t>
            </a:r>
          </a:p>
          <a:p>
            <a:pPr eaLnBrk="1" hangingPunct="1">
              <a:buFont typeface="Arial" charset="0"/>
              <a:buNone/>
            </a:pPr>
            <a:r>
              <a:rPr altLang="en-US" b="1" dirty="0" smtClean="0">
                <a:latin typeface="Arial" charset="0"/>
                <a:ea typeface="標楷體" pitchFamily="65" charset="-120"/>
                <a:sym typeface="Wingdings 3" pitchFamily="18" charset="2"/>
              </a:rPr>
              <a:t>      李旦調停（共識：</a:t>
            </a:r>
            <a:r>
              <a:rPr altLang="en-US" b="1" dirty="0" smtClean="0">
                <a:latin typeface="Arial" charset="0"/>
                <a:ea typeface="標楷體" pitchFamily="65" charset="-120"/>
                <a:sym typeface="Wingdings 2" pitchFamily="18" charset="2"/>
              </a:rPr>
              <a:t>荷人退兵    轉進大員</a:t>
            </a:r>
            <a:r>
              <a:rPr altLang="en-US" b="1" dirty="0" smtClean="0">
                <a:latin typeface="Arial" charset="0"/>
                <a:ea typeface="標楷體" pitchFamily="65" charset="-120"/>
                <a:sym typeface="Wingdings 3" pitchFamily="18" charset="2"/>
              </a:rPr>
              <a:t>）  </a:t>
            </a:r>
          </a:p>
          <a:p>
            <a:pPr eaLnBrk="1" hangingPunct="1">
              <a:buFont typeface="Arial" charset="0"/>
              <a:buNone/>
            </a:pPr>
            <a:r>
              <a:rPr lang="en-US" altLang="zh-TW" b="1" dirty="0" smtClean="0">
                <a:latin typeface="Arial" charset="0"/>
                <a:ea typeface="標楷體" pitchFamily="65" charset="-120"/>
                <a:sym typeface="Wingdings 3" pitchFamily="18" charset="2"/>
              </a:rPr>
              <a:t>4</a:t>
            </a:r>
            <a:r>
              <a:rPr altLang="en-US" b="1" dirty="0" smtClean="0">
                <a:latin typeface="Arial" charset="0"/>
                <a:ea typeface="標楷體" pitchFamily="65" charset="-120"/>
                <a:sym typeface="Wingdings 3" pitchFamily="18" charset="2"/>
              </a:rPr>
              <a:t>、</a:t>
            </a:r>
            <a:r>
              <a:rPr lang="en-US" altLang="zh-TW" b="1" dirty="0" smtClean="0">
                <a:latin typeface="Arial" charset="0"/>
                <a:ea typeface="標楷體" pitchFamily="65" charset="-120"/>
                <a:sym typeface="Wingdings 3" pitchFamily="18" charset="2"/>
              </a:rPr>
              <a:t>1624</a:t>
            </a:r>
            <a:r>
              <a:rPr altLang="en-US" b="1" dirty="0" smtClean="0">
                <a:latin typeface="Arial" charset="0"/>
                <a:ea typeface="標楷體" pitchFamily="65" charset="-120"/>
                <a:sym typeface="Wingdings 3" pitchFamily="18" charset="2"/>
              </a:rPr>
              <a:t>年：登陸安平，並建城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3"/>
          <p:cNvSpPr>
            <a:spLocks noGrp="1"/>
          </p:cNvSpPr>
          <p:nvPr>
            <p:ph type="body" idx="4294967295"/>
          </p:nvPr>
        </p:nvSpPr>
        <p:spPr>
          <a:xfrm>
            <a:off x="312822" y="1292058"/>
            <a:ext cx="11646568" cy="5325310"/>
          </a:xfrm>
        </p:spPr>
        <p:txBody>
          <a:bodyPr/>
          <a:lstStyle/>
          <a:p>
            <a:pPr>
              <a:lnSpc>
                <a:spcPct val="110000"/>
              </a:lnSpc>
              <a:buFont typeface="Arial" charset="0"/>
              <a:buNone/>
            </a:pPr>
            <a:r>
              <a:rPr altLang="en-US" sz="3200" b="1" dirty="0" smtClean="0">
                <a:ea typeface="標楷體" pitchFamily="65" charset="-120"/>
              </a:rPr>
              <a:t>◎</a:t>
            </a:r>
            <a:r>
              <a:rPr lang="en-US" altLang="zh-TW" sz="3200" b="1" dirty="0" smtClean="0">
                <a:ea typeface="標楷體" pitchFamily="65" charset="-120"/>
              </a:rPr>
              <a:t>1602</a:t>
            </a:r>
            <a:r>
              <a:rPr altLang="en-US" sz="3200" b="1" dirty="0" smtClean="0">
                <a:ea typeface="標楷體" pitchFamily="65" charset="-120"/>
              </a:rPr>
              <a:t>出生。</a:t>
            </a:r>
            <a:r>
              <a:rPr lang="en-US" altLang="zh-TW" sz="3200" b="1" dirty="0" smtClean="0">
                <a:ea typeface="標楷體" pitchFamily="65" charset="-120"/>
              </a:rPr>
              <a:t>1621</a:t>
            </a:r>
            <a:r>
              <a:rPr altLang="en-US" sz="3200" b="1" dirty="0" smtClean="0">
                <a:latin typeface="標楷體" pitchFamily="65" charset="-120"/>
                <a:ea typeface="標楷體" pitchFamily="65" charset="-120"/>
              </a:rPr>
              <a:t>投靠「澳門」經商的舅父，習得葡萄牙語。</a:t>
            </a:r>
          </a:p>
          <a:p>
            <a:pPr>
              <a:lnSpc>
                <a:spcPct val="110000"/>
              </a:lnSpc>
              <a:buFont typeface="Arial" charset="0"/>
              <a:buNone/>
            </a:pPr>
            <a:r>
              <a:rPr altLang="en-US" sz="3200" b="1" dirty="0" smtClean="0">
                <a:ea typeface="標楷體" pitchFamily="65" charset="-120"/>
              </a:rPr>
              <a:t>◎</a:t>
            </a:r>
            <a:r>
              <a:rPr lang="en-US" altLang="zh-TW" sz="3200" b="1" dirty="0" smtClean="0">
                <a:ea typeface="標楷體" pitchFamily="65" charset="-120"/>
              </a:rPr>
              <a:t>1622</a:t>
            </a:r>
            <a:r>
              <a:rPr altLang="en-US" sz="3200" b="1" dirty="0" smtClean="0">
                <a:ea typeface="標楷體" pitchFamily="65" charset="-120"/>
              </a:rPr>
              <a:t>前往</a:t>
            </a:r>
            <a:r>
              <a:rPr altLang="en-US" sz="3200" b="1" dirty="0" smtClean="0">
                <a:latin typeface="標楷體" pitchFamily="65" charset="-120"/>
                <a:ea typeface="標楷體" pitchFamily="65" charset="-120"/>
              </a:rPr>
              <a:t>日本平戶島投靠李旦</a:t>
            </a:r>
            <a:r>
              <a:rPr lang="en-US" altLang="zh-TW" sz="3200" b="1" dirty="0" smtClean="0">
                <a:latin typeface="標楷體" pitchFamily="65" charset="-120"/>
                <a:ea typeface="標楷體" pitchFamily="65" charset="-120"/>
              </a:rPr>
              <a:t>(</a:t>
            </a:r>
            <a:r>
              <a:rPr altLang="en-US" sz="3200" b="1" dirty="0" smtClean="0">
                <a:latin typeface="標楷體" pitchFamily="65" charset="-120"/>
                <a:ea typeface="標楷體" pitchFamily="65" charset="-120"/>
              </a:rPr>
              <a:t>海盜 </a:t>
            </a:r>
            <a:r>
              <a:rPr lang="en-US" altLang="zh-TW" sz="3200" b="1" dirty="0" smtClean="0">
                <a:latin typeface="標楷體" pitchFamily="65" charset="-120"/>
                <a:ea typeface="標楷體" pitchFamily="65" charset="-120"/>
              </a:rPr>
              <a:t>+ </a:t>
            </a:r>
            <a:r>
              <a:rPr altLang="en-US" sz="3200" b="1" dirty="0" smtClean="0">
                <a:latin typeface="標楷體" pitchFamily="65" charset="-120"/>
                <a:ea typeface="標楷體" pitchFamily="65" charset="-120"/>
              </a:rPr>
              <a:t>商人</a:t>
            </a:r>
            <a:r>
              <a:rPr lang="en-US" altLang="zh-TW" sz="3200" b="1" dirty="0" smtClean="0">
                <a:latin typeface="標楷體" pitchFamily="65" charset="-120"/>
                <a:ea typeface="標楷體" pitchFamily="65" charset="-120"/>
              </a:rPr>
              <a:t>)</a:t>
            </a:r>
            <a:r>
              <a:rPr altLang="en-US" sz="3200" b="1" dirty="0" smtClean="0">
                <a:latin typeface="標楷體" pitchFamily="65" charset="-120"/>
                <a:ea typeface="標楷體" pitchFamily="65" charset="-120"/>
              </a:rPr>
              <a:t>。娶田川氏。</a:t>
            </a:r>
          </a:p>
          <a:p>
            <a:pPr>
              <a:lnSpc>
                <a:spcPct val="110000"/>
              </a:lnSpc>
              <a:buFont typeface="Arial" charset="0"/>
              <a:buNone/>
            </a:pPr>
            <a:r>
              <a:rPr altLang="en-US" sz="3200" b="1" dirty="0" smtClean="0">
                <a:ea typeface="標楷體" pitchFamily="65" charset="-120"/>
              </a:rPr>
              <a:t>◎</a:t>
            </a:r>
            <a:r>
              <a:rPr lang="en-US" altLang="zh-TW" sz="3200" b="1" dirty="0" smtClean="0">
                <a:ea typeface="標楷體" pitchFamily="65" charset="-120"/>
              </a:rPr>
              <a:t>1624</a:t>
            </a:r>
            <a:r>
              <a:rPr altLang="en-US" sz="3200" b="1" dirty="0" smtClean="0">
                <a:ea typeface="標楷體" pitchFamily="65" charset="-120"/>
              </a:rPr>
              <a:t>～荷蘭人的翻譯通事 </a:t>
            </a:r>
            <a:r>
              <a:rPr altLang="en-US" sz="3200" b="1" dirty="0" smtClean="0">
                <a:ea typeface="標楷體" pitchFamily="65" charset="-120"/>
                <a:sym typeface="Wingdings" pitchFamily="2" charset="2"/>
              </a:rPr>
              <a:t> 截擊前往馬尼拉的商船（海盜）</a:t>
            </a:r>
          </a:p>
          <a:p>
            <a:pPr>
              <a:lnSpc>
                <a:spcPct val="110000"/>
              </a:lnSpc>
              <a:buFont typeface="Arial" charset="0"/>
              <a:buNone/>
            </a:pPr>
            <a:r>
              <a:rPr altLang="en-US" sz="3200" b="1" dirty="0" smtClean="0">
                <a:ea typeface="標楷體" pitchFamily="65" charset="-120"/>
                <a:sym typeface="Wingdings" pitchFamily="2" charset="2"/>
              </a:rPr>
              <a:t>◎</a:t>
            </a:r>
            <a:r>
              <a:rPr lang="en-US" altLang="zh-TW" sz="3200" b="1" dirty="0" smtClean="0">
                <a:ea typeface="標楷體" pitchFamily="65" charset="-120"/>
                <a:sym typeface="Wingdings" pitchFamily="2" charset="2"/>
              </a:rPr>
              <a:t>1625</a:t>
            </a:r>
            <a:r>
              <a:rPr altLang="en-US" sz="3200" b="1" dirty="0" smtClean="0">
                <a:ea typeface="標楷體" pitchFamily="65" charset="-120"/>
                <a:sym typeface="Wingdings" pitchFamily="2" charset="2"/>
              </a:rPr>
              <a:t>～接手顏思齊（？）勢力，自立門戶，改稱「芝龍」</a:t>
            </a:r>
          </a:p>
          <a:p>
            <a:pPr>
              <a:lnSpc>
                <a:spcPct val="110000"/>
              </a:lnSpc>
              <a:buFont typeface="Arial" charset="0"/>
              <a:buNone/>
            </a:pPr>
            <a:r>
              <a:rPr altLang="en-US" sz="3200" b="1" dirty="0" smtClean="0">
                <a:ea typeface="標楷體" pitchFamily="65" charset="-120"/>
                <a:sym typeface="Wingdings" pitchFamily="2" charset="2"/>
              </a:rPr>
              <a:t>◎</a:t>
            </a:r>
            <a:r>
              <a:rPr lang="en-US" altLang="zh-TW" sz="3200" b="1" dirty="0" smtClean="0">
                <a:ea typeface="標楷體" pitchFamily="65" charset="-120"/>
                <a:sym typeface="Wingdings" pitchFamily="2" charset="2"/>
              </a:rPr>
              <a:t>1625.8.12 </a:t>
            </a:r>
            <a:r>
              <a:rPr altLang="en-US" sz="3200" b="1" dirty="0" smtClean="0">
                <a:ea typeface="標楷體" pitchFamily="65" charset="-120"/>
                <a:sym typeface="Wingdings" pitchFamily="2" charset="2"/>
              </a:rPr>
              <a:t>李旦去世  鄭芝龍（魍港）、許心素（廈門）</a:t>
            </a:r>
          </a:p>
          <a:p>
            <a:pPr>
              <a:lnSpc>
                <a:spcPct val="110000"/>
              </a:lnSpc>
              <a:buFont typeface="Arial" charset="0"/>
              <a:buNone/>
            </a:pPr>
            <a:r>
              <a:rPr altLang="en-US" sz="3200" b="1" dirty="0" smtClean="0">
                <a:ea typeface="標楷體" pitchFamily="65" charset="-120"/>
                <a:sym typeface="Wingdings" pitchFamily="2" charset="2"/>
              </a:rPr>
              <a:t>◎</a:t>
            </a:r>
            <a:r>
              <a:rPr lang="en-US" altLang="zh-TW" sz="3200" b="1" dirty="0" smtClean="0">
                <a:ea typeface="標楷體" pitchFamily="65" charset="-120"/>
                <a:sym typeface="Wingdings" pitchFamily="2" charset="2"/>
              </a:rPr>
              <a:t>1628</a:t>
            </a:r>
            <a:r>
              <a:rPr altLang="en-US" sz="3200" b="1" dirty="0" smtClean="0">
                <a:ea typeface="標楷體" pitchFamily="65" charset="-120"/>
                <a:sym typeface="Wingdings" pitchFamily="2" charset="2"/>
              </a:rPr>
              <a:t>接受招安  海防遊擊、合法掃除其他勢力、連敗荷軍</a:t>
            </a:r>
          </a:p>
          <a:p>
            <a:pPr>
              <a:lnSpc>
                <a:spcPct val="110000"/>
              </a:lnSpc>
              <a:buFont typeface="Arial" charset="0"/>
              <a:buNone/>
            </a:pPr>
            <a:r>
              <a:rPr altLang="en-US" sz="3200" b="1" dirty="0" smtClean="0">
                <a:ea typeface="標楷體" pitchFamily="65" charset="-120"/>
                <a:sym typeface="Wingdings" pitchFamily="2" charset="2"/>
              </a:rPr>
              <a:t>       明末的</a:t>
            </a:r>
            <a:r>
              <a:rPr lang="en-US" altLang="zh-TW" sz="3200" b="1" dirty="0" smtClean="0">
                <a:ea typeface="標楷體" pitchFamily="65" charset="-120"/>
                <a:sym typeface="Wingdings" pitchFamily="2" charset="2"/>
              </a:rPr>
              <a:t>『</a:t>
            </a:r>
            <a:r>
              <a:rPr altLang="en-US" sz="3200" b="1" dirty="0" smtClean="0">
                <a:ea typeface="標楷體" pitchFamily="65" charset="-120"/>
                <a:sym typeface="Wingdings" pitchFamily="2" charset="2"/>
              </a:rPr>
              <a:t>七武海</a:t>
            </a:r>
            <a:r>
              <a:rPr lang="en-US" altLang="zh-TW" sz="3200" b="1" dirty="0" smtClean="0">
                <a:ea typeface="標楷體" pitchFamily="65" charset="-120"/>
                <a:sym typeface="Wingdings" pitchFamily="2" charset="2"/>
              </a:rPr>
              <a:t>』</a:t>
            </a:r>
            <a:endParaRPr altLang="en-US" sz="3200" b="1" dirty="0" smtClean="0">
              <a:ea typeface="標楷體" pitchFamily="65" charset="-120"/>
              <a:sym typeface="Wingdings" pitchFamily="2" charset="2"/>
            </a:endParaRPr>
          </a:p>
        </p:txBody>
      </p:sp>
      <p:sp>
        <p:nvSpPr>
          <p:cNvPr id="4" name="Rectangle 2"/>
          <p:cNvSpPr>
            <a:spLocks noGrp="1"/>
          </p:cNvSpPr>
          <p:nvPr>
            <p:ph type="title" idx="4294967295"/>
          </p:nvPr>
        </p:nvSpPr>
        <p:spPr>
          <a:xfrm>
            <a:off x="2044090" y="140678"/>
            <a:ext cx="7768125" cy="762000"/>
          </a:xfrm>
          <a:solidFill>
            <a:srgbClr val="0070C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altLang="en-US" sz="4400" b="1" dirty="0" smtClean="0">
                <a:latin typeface="標楷體" pitchFamily="65" charset="-120"/>
                <a:ea typeface="標楷體" pitchFamily="65" charset="-120"/>
              </a:rPr>
              <a:t>鄭芝龍（一官）勢力的崛起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61" name="Picture 5" descr="未命名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300788" y="1311275"/>
            <a:ext cx="3962400" cy="497681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5062" name="圖片 12" descr="p10-1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51013" y="1281113"/>
            <a:ext cx="4068762" cy="500221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45063" name="Text Box 7"/>
          <p:cNvSpPr txBox="1">
            <a:spLocks noChangeArrowheads="1"/>
          </p:cNvSpPr>
          <p:nvPr/>
        </p:nvSpPr>
        <p:spPr bwMode="auto">
          <a:xfrm>
            <a:off x="1930400" y="6299200"/>
            <a:ext cx="34671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TW" altLang="en-US" b="1">
                <a:solidFill>
                  <a:schemeClr val="tx2"/>
                </a:solidFill>
                <a:ea typeface="標楷體" pitchFamily="65" charset="-120"/>
              </a:rPr>
              <a:t>圖：翰林出版社</a:t>
            </a:r>
          </a:p>
        </p:txBody>
      </p:sp>
      <p:sp>
        <p:nvSpPr>
          <p:cNvPr id="45064" name="Text Box 8"/>
          <p:cNvSpPr txBox="1">
            <a:spLocks noChangeArrowheads="1"/>
          </p:cNvSpPr>
          <p:nvPr/>
        </p:nvSpPr>
        <p:spPr bwMode="auto">
          <a:xfrm>
            <a:off x="5715000" y="6324600"/>
            <a:ext cx="49403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b="1" dirty="0">
                <a:solidFill>
                  <a:schemeClr val="tx2"/>
                </a:solidFill>
                <a:ea typeface="標楷體" pitchFamily="65" charset="-120"/>
              </a:rPr>
              <a:t>圖：湯</a:t>
            </a:r>
            <a:r>
              <a:rPr lang="zh-TW" altLang="en-US" b="1" dirty="0" smtClean="0">
                <a:solidFill>
                  <a:schemeClr val="tx2"/>
                </a:solidFill>
                <a:ea typeface="標楷體" pitchFamily="65" charset="-120"/>
              </a:rPr>
              <a:t>錦臺，</a:t>
            </a:r>
            <a:r>
              <a:rPr lang="en-US" altLang="zh-TW" b="1" dirty="0">
                <a:solidFill>
                  <a:schemeClr val="tx2"/>
                </a:solidFill>
                <a:latin typeface="標楷體" pitchFamily="65" charset="-120"/>
                <a:ea typeface="標楷體" pitchFamily="65" charset="-120"/>
              </a:rPr>
              <a:t>《</a:t>
            </a:r>
            <a:r>
              <a:rPr lang="zh-TW" altLang="en-US" b="1" dirty="0">
                <a:solidFill>
                  <a:schemeClr val="tx2"/>
                </a:solidFill>
                <a:latin typeface="標楷體" pitchFamily="65" charset="-120"/>
                <a:ea typeface="標楷體" pitchFamily="65" charset="-120"/>
              </a:rPr>
              <a:t>大航海時代</a:t>
            </a:r>
            <a:r>
              <a:rPr lang="zh-TW" altLang="en-US" b="1" dirty="0" smtClean="0">
                <a:solidFill>
                  <a:schemeClr val="tx2"/>
                </a:solidFill>
                <a:latin typeface="標楷體" pitchFamily="65" charset="-120"/>
                <a:ea typeface="標楷體" pitchFamily="65" charset="-120"/>
              </a:rPr>
              <a:t>的臺灣</a:t>
            </a:r>
            <a:r>
              <a:rPr lang="en-US" altLang="zh-TW" b="1" dirty="0">
                <a:solidFill>
                  <a:schemeClr val="tx2"/>
                </a:solidFill>
                <a:latin typeface="標楷體" pitchFamily="65" charset="-120"/>
                <a:ea typeface="標楷體" pitchFamily="65" charset="-120"/>
              </a:rPr>
              <a:t>》</a:t>
            </a:r>
            <a:r>
              <a:rPr lang="zh-TW" altLang="en-US" b="1" dirty="0">
                <a:solidFill>
                  <a:schemeClr val="tx2"/>
                </a:solidFill>
                <a:latin typeface="標楷體" pitchFamily="65" charset="-120"/>
                <a:ea typeface="標楷體" pitchFamily="65" charset="-120"/>
              </a:rPr>
              <a:t>，頁</a:t>
            </a:r>
            <a:r>
              <a:rPr lang="en-US" altLang="zh-TW" b="1" dirty="0">
                <a:solidFill>
                  <a:schemeClr val="tx2"/>
                </a:solidFill>
                <a:latin typeface="標楷體" pitchFamily="65" charset="-120"/>
                <a:ea typeface="標楷體" pitchFamily="65" charset="-120"/>
              </a:rPr>
              <a:t>92</a:t>
            </a:r>
            <a:r>
              <a:rPr lang="zh-TW" altLang="en-US" b="1" dirty="0">
                <a:solidFill>
                  <a:schemeClr val="tx2"/>
                </a:solidFill>
                <a:latin typeface="標楷體" pitchFamily="65" charset="-120"/>
                <a:ea typeface="標楷體" pitchFamily="65" charset="-120"/>
              </a:rPr>
              <a:t>。</a:t>
            </a:r>
            <a:endParaRPr lang="en-US" altLang="zh-TW" b="1" dirty="0">
              <a:solidFill>
                <a:schemeClr val="tx2"/>
              </a:solidFill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45065" name="Picture 9" descr="鄭成功祖廟0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7353" y="1168401"/>
            <a:ext cx="7102475" cy="5497512"/>
          </a:xfrm>
          <a:prstGeom prst="rect">
            <a:avLst/>
          </a:prstGeom>
          <a:ln w="88900" cap="sq" cmpd="thickThin">
            <a:solidFill>
              <a:schemeClr val="bg1">
                <a:lumMod val="5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45066" name="Text Box 10"/>
          <p:cNvSpPr txBox="1">
            <a:spLocks noChangeArrowheads="1"/>
          </p:cNvSpPr>
          <p:nvPr/>
        </p:nvSpPr>
        <p:spPr bwMode="auto">
          <a:xfrm>
            <a:off x="8037095" y="1045552"/>
            <a:ext cx="3898231" cy="5688000"/>
          </a:xfrm>
          <a:prstGeom prst="rect">
            <a:avLst/>
          </a:prstGeom>
          <a:solidFill>
            <a:srgbClr val="93A8F5"/>
          </a:solidFill>
          <a:ln>
            <a:noFill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>
              <a:spcBef>
                <a:spcPts val="1700"/>
              </a:spcBef>
            </a:pPr>
            <a:r>
              <a:rPr lang="zh-TW" altLang="en-US" sz="3200" b="1" dirty="0">
                <a:solidFill>
                  <a:schemeClr val="tx2"/>
                </a:solidFill>
                <a:ea typeface="標楷體" pitchFamily="65" charset="-120"/>
              </a:rPr>
              <a:t>鄭成功母子塑像。</a:t>
            </a:r>
          </a:p>
          <a:p>
            <a:pPr>
              <a:spcBef>
                <a:spcPts val="1700"/>
              </a:spcBef>
            </a:pPr>
            <a:r>
              <a:rPr lang="zh-TW" altLang="en-US" sz="3200" b="1" dirty="0">
                <a:solidFill>
                  <a:schemeClr val="tx2"/>
                </a:solidFill>
                <a:ea typeface="標楷體" pitchFamily="65" charset="-120"/>
              </a:rPr>
              <a:t>攝</a:t>
            </a:r>
            <a:r>
              <a:rPr lang="zh-TW" altLang="en-US" sz="3200" b="1" dirty="0" smtClean="0">
                <a:solidFill>
                  <a:schemeClr val="tx2"/>
                </a:solidFill>
                <a:ea typeface="標楷體" pitchFamily="65" charset="-120"/>
              </a:rPr>
              <a:t>於臺南市</a:t>
            </a:r>
            <a:r>
              <a:rPr lang="zh-TW" altLang="en-US" sz="3200" b="1" dirty="0">
                <a:solidFill>
                  <a:schemeClr val="tx2"/>
                </a:solidFill>
                <a:ea typeface="標楷體" pitchFamily="65" charset="-120"/>
              </a:rPr>
              <a:t>鄭氏家廟</a:t>
            </a:r>
          </a:p>
          <a:p>
            <a:pPr>
              <a:spcBef>
                <a:spcPts val="1700"/>
              </a:spcBef>
            </a:pPr>
            <a:r>
              <a:rPr lang="en-US" altLang="zh-TW" sz="3200" b="1" dirty="0">
                <a:solidFill>
                  <a:schemeClr val="tx2"/>
                </a:solidFill>
                <a:ea typeface="標楷體" pitchFamily="65" charset="-120"/>
              </a:rPr>
              <a:t>1622</a:t>
            </a:r>
            <a:r>
              <a:rPr lang="zh-TW" altLang="en-US" sz="3200" b="1" dirty="0">
                <a:solidFill>
                  <a:schemeClr val="tx2"/>
                </a:solidFill>
                <a:ea typeface="標楷體" pitchFamily="65" charset="-120"/>
              </a:rPr>
              <a:t>年鄭一官轉往日本發展，結識大商人李旦，受到賞識。並娶了日本人田川氏為妻</a:t>
            </a:r>
            <a:r>
              <a:rPr lang="zh-TW" altLang="en-US" sz="3200" b="1" dirty="0" smtClean="0">
                <a:solidFill>
                  <a:schemeClr val="tx2"/>
                </a:solidFill>
                <a:ea typeface="標楷體" pitchFamily="65" charset="-120"/>
              </a:rPr>
              <a:t>。</a:t>
            </a:r>
            <a:endParaRPr lang="en-US" altLang="zh-TW" sz="3200" b="1" dirty="0" smtClean="0">
              <a:solidFill>
                <a:schemeClr val="tx2"/>
              </a:solidFill>
              <a:ea typeface="標楷體" pitchFamily="65" charset="-120"/>
            </a:endParaRPr>
          </a:p>
          <a:p>
            <a:pPr>
              <a:spcBef>
                <a:spcPts val="1700"/>
              </a:spcBef>
            </a:pPr>
            <a:r>
              <a:rPr lang="en-US" altLang="zh-TW" sz="3200" b="1" dirty="0" smtClean="0">
                <a:solidFill>
                  <a:schemeClr val="tx2"/>
                </a:solidFill>
                <a:ea typeface="標楷體" pitchFamily="65" charset="-120"/>
              </a:rPr>
              <a:t>1624</a:t>
            </a:r>
            <a:r>
              <a:rPr lang="zh-TW" altLang="en-US" sz="3200" b="1" dirty="0">
                <a:solidFill>
                  <a:schemeClr val="tx2"/>
                </a:solidFill>
                <a:ea typeface="標楷體" pitchFamily="65" charset="-120"/>
              </a:rPr>
              <a:t>年</a:t>
            </a:r>
            <a:r>
              <a:rPr lang="en-US" altLang="zh-TW" sz="3200" b="1" dirty="0">
                <a:solidFill>
                  <a:schemeClr val="tx2"/>
                </a:solidFill>
                <a:ea typeface="標楷體" pitchFamily="65" charset="-120"/>
              </a:rPr>
              <a:t>8</a:t>
            </a:r>
            <a:r>
              <a:rPr lang="zh-TW" altLang="en-US" sz="3200" b="1" dirty="0">
                <a:solidFill>
                  <a:schemeClr val="tx2"/>
                </a:solidFill>
                <a:ea typeface="標楷體" pitchFamily="65" charset="-120"/>
              </a:rPr>
              <a:t>月</a:t>
            </a:r>
            <a:r>
              <a:rPr lang="en-US" altLang="zh-TW" sz="3200" b="1" dirty="0">
                <a:solidFill>
                  <a:schemeClr val="tx2"/>
                </a:solidFill>
                <a:ea typeface="標楷體" pitchFamily="65" charset="-120"/>
              </a:rPr>
              <a:t>27</a:t>
            </a:r>
            <a:r>
              <a:rPr lang="zh-TW" altLang="en-US" sz="3200" b="1" dirty="0">
                <a:solidFill>
                  <a:schemeClr val="tx2"/>
                </a:solidFill>
                <a:ea typeface="標楷體" pitchFamily="65" charset="-120"/>
              </a:rPr>
              <a:t>日，大兒子鄭成功出生於日本平戶。</a:t>
            </a:r>
          </a:p>
        </p:txBody>
      </p:sp>
      <p:sp>
        <p:nvSpPr>
          <p:cNvPr id="11" name="Rectangle 2"/>
          <p:cNvSpPr>
            <a:spLocks noGrp="1"/>
          </p:cNvSpPr>
          <p:nvPr>
            <p:ph type="title" idx="4294967295"/>
          </p:nvPr>
        </p:nvSpPr>
        <p:spPr>
          <a:xfrm>
            <a:off x="2044090" y="140678"/>
            <a:ext cx="7768125" cy="762000"/>
          </a:xfrm>
          <a:solidFill>
            <a:srgbClr val="0070C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altLang="en-US" sz="4400" b="1" dirty="0" smtClean="0">
                <a:latin typeface="標楷體" pitchFamily="65" charset="-120"/>
                <a:ea typeface="標楷體" pitchFamily="65" charset="-120"/>
              </a:rPr>
              <a:t>鄭芝龍（一官）勢力的崛起</a:t>
            </a: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6934" y="1143454"/>
            <a:ext cx="4011352" cy="5492196"/>
          </a:xfrm>
          <a:prstGeom prst="rect">
            <a:avLst/>
          </a:prstGeom>
          <a:ln w="88900" cap="sq" cmpd="thickThin">
            <a:solidFill>
              <a:schemeClr val="bg1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10828" y="1153269"/>
            <a:ext cx="7262083" cy="5472566"/>
          </a:xfrm>
          <a:prstGeom prst="rect">
            <a:avLst/>
          </a:prstGeom>
          <a:ln w="88900" cap="sq" cmpd="thickThin">
            <a:solidFill>
              <a:schemeClr val="bg1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5" name="文字方塊 4"/>
          <p:cNvSpPr txBox="1"/>
          <p:nvPr/>
        </p:nvSpPr>
        <p:spPr>
          <a:xfrm>
            <a:off x="345521" y="6175800"/>
            <a:ext cx="3862884" cy="369332"/>
          </a:xfrm>
          <a:prstGeom prst="rect">
            <a:avLst/>
          </a:prstGeom>
          <a:solidFill>
            <a:srgbClr val="93A8F5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lIns="36000" rIns="36000" rtlCol="0">
            <a:spAutoFit/>
          </a:bodyPr>
          <a:lstStyle/>
          <a:p>
            <a:pPr algn="ctr"/>
            <a:r>
              <a:rPr lang="zh-TW" altLang="en-US" b="1" dirty="0" smtClean="0">
                <a:solidFill>
                  <a:schemeClr val="tx2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馬克吐溫</a:t>
            </a:r>
            <a:r>
              <a:rPr lang="en-US" altLang="zh-TW" b="1" dirty="0" smtClean="0">
                <a:solidFill>
                  <a:schemeClr val="tx2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1835.11.30</a:t>
            </a:r>
            <a:r>
              <a:rPr lang="zh-TW" altLang="en-US" b="1" dirty="0" smtClean="0">
                <a:solidFill>
                  <a:schemeClr val="tx2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～</a:t>
            </a:r>
            <a:r>
              <a:rPr lang="en-US" altLang="zh-TW" b="1" dirty="0" smtClean="0">
                <a:solidFill>
                  <a:schemeClr val="tx2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1910.4.21</a:t>
            </a:r>
            <a:r>
              <a:rPr lang="zh-TW" altLang="en-US" b="1" dirty="0" smtClean="0">
                <a:solidFill>
                  <a:schemeClr val="tx2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維基</a:t>
            </a:r>
            <a:endParaRPr lang="zh-TW" altLang="en-US" b="1" dirty="0">
              <a:solidFill>
                <a:schemeClr val="tx2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5" name="文字方塊 14"/>
          <p:cNvSpPr txBox="1"/>
          <p:nvPr/>
        </p:nvSpPr>
        <p:spPr>
          <a:xfrm>
            <a:off x="6838383" y="6163274"/>
            <a:ext cx="4694542" cy="369332"/>
          </a:xfrm>
          <a:prstGeom prst="rect">
            <a:avLst/>
          </a:prstGeom>
          <a:solidFill>
            <a:srgbClr val="93A8F5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b="1" dirty="0" smtClean="0">
                <a:solidFill>
                  <a:schemeClr val="tx2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哈雷彗星</a:t>
            </a:r>
            <a:r>
              <a:rPr lang="en-US" altLang="zh-TW" b="1" dirty="0" smtClean="0">
                <a:solidFill>
                  <a:schemeClr val="tx2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(1835.11.16</a:t>
            </a:r>
            <a:r>
              <a:rPr lang="zh-TW" altLang="en-US" b="1" dirty="0" smtClean="0">
                <a:solidFill>
                  <a:schemeClr val="tx2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、</a:t>
            </a:r>
            <a:r>
              <a:rPr lang="en-US" altLang="zh-TW" b="1" dirty="0" smtClean="0">
                <a:solidFill>
                  <a:schemeClr val="tx2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1910.4.20)-</a:t>
            </a:r>
            <a:r>
              <a:rPr lang="zh-TW" altLang="en-US" b="1" dirty="0" smtClean="0">
                <a:solidFill>
                  <a:schemeClr val="tx2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維基</a:t>
            </a:r>
            <a:endParaRPr lang="zh-TW" altLang="en-US" b="1" dirty="0">
              <a:solidFill>
                <a:schemeClr val="tx2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063" grpId="0"/>
      <p:bldP spid="45064" grpId="0"/>
      <p:bldP spid="45066" grpId="0" animBg="1"/>
      <p:bldP spid="5" grpId="0" animBg="1"/>
      <p:bldP spid="15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11" descr="Quantung,_e_Fokien,_prouincie_della_China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5800" y="1062038"/>
            <a:ext cx="7594600" cy="560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795" name="Text Box 12"/>
          <p:cNvSpPr txBox="1">
            <a:spLocks noChangeArrowheads="1"/>
          </p:cNvSpPr>
          <p:nvPr/>
        </p:nvSpPr>
        <p:spPr bwMode="auto">
          <a:xfrm>
            <a:off x="8470900" y="1066800"/>
            <a:ext cx="3162300" cy="5578475"/>
          </a:xfrm>
          <a:prstGeom prst="rect">
            <a:avLst/>
          </a:prstGeom>
          <a:solidFill>
            <a:srgbClr val="FFCC99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110000"/>
              </a:lnSpc>
              <a:spcBef>
                <a:spcPct val="20000"/>
              </a:spcBef>
            </a:pPr>
            <a:r>
              <a:rPr lang="en-US" altLang="zh-TW" sz="2600" b="1">
                <a:ea typeface="標楷體" pitchFamily="65" charset="-120"/>
              </a:rPr>
              <a:t>1624.</a:t>
            </a:r>
            <a:r>
              <a:rPr lang="zh-TW" altLang="en-US" sz="2600" b="1">
                <a:ea typeface="標楷體" pitchFamily="65" charset="-120"/>
              </a:rPr>
              <a:t>李旦推薦一官擔任荷蘭人的翻譯。一來是它精通葡萄牙語、荷蘭語和日本語。但更主要是此乃授意於李旦的安排。</a:t>
            </a:r>
          </a:p>
          <a:p>
            <a:pPr>
              <a:lnSpc>
                <a:spcPct val="110000"/>
              </a:lnSpc>
              <a:spcBef>
                <a:spcPct val="20000"/>
              </a:spcBef>
            </a:pPr>
            <a:r>
              <a:rPr lang="zh-TW" altLang="en-US" sz="2600" b="1">
                <a:ea typeface="標楷體" pitchFamily="65" charset="-120"/>
              </a:rPr>
              <a:t>但他主要的任務後來便是襲擊前往馬尼拉的船隻，打擊西班牙人勢力。</a:t>
            </a:r>
          </a:p>
          <a:p>
            <a:pPr>
              <a:lnSpc>
                <a:spcPct val="110000"/>
              </a:lnSpc>
              <a:spcBef>
                <a:spcPct val="20000"/>
              </a:spcBef>
            </a:pPr>
            <a:r>
              <a:rPr lang="en-US" altLang="zh-TW" sz="2600" b="1">
                <a:ea typeface="標楷體" pitchFamily="65" charset="-120"/>
              </a:rPr>
              <a:t>1625.4</a:t>
            </a:r>
            <a:r>
              <a:rPr lang="zh-TW" altLang="en-US" sz="2600" b="1">
                <a:ea typeface="標楷體" pitchFamily="65" charset="-120"/>
              </a:rPr>
              <a:t>自立門戶</a:t>
            </a:r>
          </a:p>
          <a:p>
            <a:pPr>
              <a:lnSpc>
                <a:spcPct val="110000"/>
              </a:lnSpc>
              <a:spcBef>
                <a:spcPct val="20000"/>
              </a:spcBef>
            </a:pPr>
            <a:r>
              <a:rPr lang="zh-TW" altLang="en-US" sz="2600" b="1">
                <a:ea typeface="標楷體" pitchFamily="65" charset="-120"/>
              </a:rPr>
              <a:t>圖：維基百科</a:t>
            </a:r>
          </a:p>
        </p:txBody>
      </p:sp>
      <p:pic>
        <p:nvPicPr>
          <p:cNvPr id="45069" name="Picture 13" descr="魍港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2600" y="1060450"/>
            <a:ext cx="11226800" cy="561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070" name="Text Box 14"/>
          <p:cNvSpPr txBox="1">
            <a:spLocks noChangeArrowheads="1"/>
          </p:cNvSpPr>
          <p:nvPr/>
        </p:nvSpPr>
        <p:spPr bwMode="auto">
          <a:xfrm>
            <a:off x="698500" y="4787900"/>
            <a:ext cx="4927600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TW" sz="2800" b="1">
                <a:solidFill>
                  <a:schemeClr val="bg1"/>
                </a:solidFill>
                <a:ea typeface="標楷體" pitchFamily="65" charset="-120"/>
              </a:rPr>
              <a:t>1625.8</a:t>
            </a:r>
            <a:r>
              <a:rPr lang="zh-TW" altLang="en-US" sz="2800" b="1">
                <a:solidFill>
                  <a:schemeClr val="bg1"/>
                </a:solidFill>
                <a:ea typeface="標楷體" pitchFamily="65" charset="-120"/>
              </a:rPr>
              <a:t>月鄭芝龍接手顏思齊與李旦的勢力與財富，便在魍港（今嘉義縣布袋鎮好美里）為基地，建立起貿易商圈。</a:t>
            </a:r>
          </a:p>
        </p:txBody>
      </p:sp>
      <p:pic>
        <p:nvPicPr>
          <p:cNvPr id="23570" name="Picture 18" descr="顏思齊開拓臺灣登陸紀念碑-維基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74050" y="1063869"/>
            <a:ext cx="3524250" cy="47708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71" name="Text Box 19"/>
          <p:cNvSpPr txBox="1">
            <a:spLocks noChangeArrowheads="1"/>
          </p:cNvSpPr>
          <p:nvPr/>
        </p:nvSpPr>
        <p:spPr bwMode="auto">
          <a:xfrm>
            <a:off x="8293100" y="5846884"/>
            <a:ext cx="3505200" cy="822325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TW" altLang="en-US" sz="2400" b="1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顏思齊開拓臺灣登陸紀念碑</a:t>
            </a:r>
            <a:r>
              <a:rPr lang="en-US" altLang="zh-TW" sz="2400" b="1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-</a:t>
            </a:r>
            <a:r>
              <a:rPr lang="zh-TW" altLang="en-US" sz="2400" b="1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維基</a:t>
            </a:r>
          </a:p>
        </p:txBody>
      </p:sp>
      <p:sp>
        <p:nvSpPr>
          <p:cNvPr id="69647" name="Text Box 15"/>
          <p:cNvSpPr txBox="1">
            <a:spLocks noChangeArrowheads="1"/>
          </p:cNvSpPr>
          <p:nvPr/>
        </p:nvSpPr>
        <p:spPr bwMode="auto">
          <a:xfrm>
            <a:off x="9055100" y="2514600"/>
            <a:ext cx="1841500" cy="131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TW" altLang="en-US" sz="8000" b="1">
                <a:solidFill>
                  <a:srgbClr val="FF0000"/>
                </a:solidFill>
              </a:rPr>
              <a:t>？</a:t>
            </a:r>
          </a:p>
        </p:txBody>
      </p:sp>
      <p:sp>
        <p:nvSpPr>
          <p:cNvPr id="10" name="Rectangle 2"/>
          <p:cNvSpPr>
            <a:spLocks noGrp="1"/>
          </p:cNvSpPr>
          <p:nvPr>
            <p:ph type="title" idx="4294967295"/>
          </p:nvPr>
        </p:nvSpPr>
        <p:spPr>
          <a:xfrm>
            <a:off x="2044090" y="140678"/>
            <a:ext cx="7768125" cy="762000"/>
          </a:xfrm>
          <a:solidFill>
            <a:srgbClr val="0070C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altLang="en-US" sz="4400" b="1" dirty="0" smtClean="0">
                <a:latin typeface="標楷體" pitchFamily="65" charset="-120"/>
                <a:ea typeface="標楷體" pitchFamily="65" charset="-120"/>
              </a:rPr>
              <a:t>鄭芝龍（一官）勢力的崛起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070" grpId="1" build="allAtOnce"/>
      <p:bldP spid="23571" grpId="0" animBg="1"/>
      <p:bldP spid="6964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7" name="Picture 4" descr="七武海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4000" y="1092200"/>
            <a:ext cx="7583488" cy="541337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34819" name="Text Box 4"/>
          <p:cNvSpPr txBox="1">
            <a:spLocks noChangeArrowheads="1"/>
          </p:cNvSpPr>
          <p:nvPr/>
        </p:nvSpPr>
        <p:spPr bwMode="auto">
          <a:xfrm>
            <a:off x="7960226" y="1029368"/>
            <a:ext cx="4102100" cy="57861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ts val="600"/>
              </a:spcBef>
            </a:pPr>
            <a:r>
              <a:rPr lang="zh-TW" altLang="en-US" sz="2800" b="1" dirty="0">
                <a:solidFill>
                  <a:srgbClr val="000000"/>
                </a:solidFill>
                <a:ea typeface="標楷體" pitchFamily="65" charset="-120"/>
              </a:rPr>
              <a:t>明末就有「七武海」了！</a:t>
            </a:r>
          </a:p>
          <a:p>
            <a:pPr>
              <a:spcBef>
                <a:spcPts val="600"/>
              </a:spcBef>
            </a:pPr>
            <a:r>
              <a:rPr lang="en-US" altLang="zh-TW" sz="2800" b="1" dirty="0">
                <a:solidFill>
                  <a:srgbClr val="000000"/>
                </a:solidFill>
                <a:ea typeface="標楷體" pitchFamily="65" charset="-120"/>
              </a:rPr>
              <a:t>1625</a:t>
            </a:r>
            <a:r>
              <a:rPr lang="zh-TW" altLang="en-US" sz="2800" b="1" dirty="0">
                <a:solidFill>
                  <a:srgbClr val="000000"/>
                </a:solidFill>
                <a:ea typeface="標楷體" pitchFamily="65" charset="-120"/>
              </a:rPr>
              <a:t>年起鄭芝龍就開始當起海盜，影響荷蘭與明朝利益</a:t>
            </a:r>
            <a:r>
              <a:rPr lang="zh-TW" altLang="en-US" sz="2800" b="1" dirty="0" smtClean="0">
                <a:solidFill>
                  <a:srgbClr val="000000"/>
                </a:solidFill>
                <a:ea typeface="標楷體" pitchFamily="65" charset="-120"/>
              </a:rPr>
              <a:t>。</a:t>
            </a:r>
            <a:endParaRPr lang="en-US" altLang="zh-TW" sz="2800" b="1" dirty="0" smtClean="0">
              <a:solidFill>
                <a:srgbClr val="000000"/>
              </a:solidFill>
              <a:ea typeface="標楷體" pitchFamily="65" charset="-120"/>
            </a:endParaRPr>
          </a:p>
          <a:p>
            <a:pPr>
              <a:spcBef>
                <a:spcPts val="600"/>
              </a:spcBef>
            </a:pPr>
            <a:r>
              <a:rPr lang="en-US" altLang="zh-TW" sz="2800" b="1" dirty="0" smtClean="0">
                <a:solidFill>
                  <a:srgbClr val="000000"/>
                </a:solidFill>
                <a:ea typeface="標楷體" pitchFamily="65" charset="-120"/>
              </a:rPr>
              <a:t>1627.10</a:t>
            </a:r>
            <a:r>
              <a:rPr lang="zh-TW" altLang="en-US" sz="2800" b="1" dirty="0">
                <a:solidFill>
                  <a:srgbClr val="000000"/>
                </a:solidFill>
                <a:ea typeface="標楷體" pitchFamily="65" charset="-120"/>
              </a:rPr>
              <a:t>月荷蘭與明軍聯合偷襲鄭芝龍。芝龍盛怒下，動員千艘船艦反擊，把</a:t>
            </a:r>
            <a:r>
              <a:rPr lang="en-US" altLang="zh-TW" sz="2800" b="1" dirty="0">
                <a:solidFill>
                  <a:srgbClr val="000000"/>
                </a:solidFill>
                <a:ea typeface="標楷體" pitchFamily="65" charset="-120"/>
              </a:rPr>
              <a:t>2</a:t>
            </a:r>
            <a:r>
              <a:rPr lang="zh-TW" altLang="en-US" sz="2800" b="1" dirty="0">
                <a:solidFill>
                  <a:srgbClr val="000000"/>
                </a:solidFill>
                <a:ea typeface="標楷體" pitchFamily="65" charset="-120"/>
              </a:rPr>
              <a:t>艘荷艦與</a:t>
            </a:r>
            <a:r>
              <a:rPr lang="en-US" altLang="zh-TW" sz="2800" b="1" dirty="0">
                <a:solidFill>
                  <a:srgbClr val="000000"/>
                </a:solidFill>
                <a:ea typeface="標楷體" pitchFamily="65" charset="-120"/>
              </a:rPr>
              <a:t>85</a:t>
            </a:r>
            <a:r>
              <a:rPr lang="zh-TW" altLang="en-US" sz="2800" b="1" dirty="0">
                <a:solidFill>
                  <a:srgbClr val="000000"/>
                </a:solidFill>
                <a:ea typeface="標楷體" pitchFamily="65" charset="-120"/>
              </a:rPr>
              <a:t>名船員捉住，同時殲滅廈門的許心素。逼得明朝於</a:t>
            </a:r>
            <a:r>
              <a:rPr lang="en-US" altLang="zh-TW" sz="2800" b="1" dirty="0">
                <a:solidFill>
                  <a:srgbClr val="000000"/>
                </a:solidFill>
                <a:ea typeface="標楷體" pitchFamily="65" charset="-120"/>
              </a:rPr>
              <a:t>1628</a:t>
            </a:r>
            <a:r>
              <a:rPr lang="zh-TW" altLang="en-US" sz="2800" b="1" dirty="0">
                <a:solidFill>
                  <a:srgbClr val="000000"/>
                </a:solidFill>
                <a:ea typeface="標楷體" pitchFamily="65" charset="-120"/>
              </a:rPr>
              <a:t>年招撫鄭。鄭芝龍從此黑白兩道通吃，掌握整片大海。</a:t>
            </a:r>
            <a:r>
              <a:rPr lang="zh-TW" altLang="en-US" sz="2400" b="1" dirty="0">
                <a:solidFill>
                  <a:srgbClr val="000000"/>
                </a:solidFill>
                <a:ea typeface="標楷體" pitchFamily="65" charset="-120"/>
              </a:rPr>
              <a:t>圖</a:t>
            </a:r>
            <a:r>
              <a:rPr lang="en-US" altLang="zh-TW" sz="2400" b="1" dirty="0">
                <a:solidFill>
                  <a:srgbClr val="000000"/>
                </a:solidFill>
                <a:ea typeface="標楷體" pitchFamily="65" charset="-120"/>
              </a:rPr>
              <a:t>-</a:t>
            </a:r>
            <a:r>
              <a:rPr lang="zh-TW" altLang="en-US" sz="2400" b="1" dirty="0">
                <a:solidFill>
                  <a:srgbClr val="000000"/>
                </a:solidFill>
                <a:ea typeface="標楷體" pitchFamily="65" charset="-120"/>
              </a:rPr>
              <a:t>尾田榮一郎</a:t>
            </a:r>
            <a:endParaRPr lang="en-US" altLang="zh-TW" sz="2400" b="1" dirty="0">
              <a:solidFill>
                <a:srgbClr val="000000"/>
              </a:solidFill>
              <a:ea typeface="標楷體" pitchFamily="65" charset="-120"/>
            </a:endParaRPr>
          </a:p>
        </p:txBody>
      </p:sp>
      <p:sp>
        <p:nvSpPr>
          <p:cNvPr id="6" name="Rectangle 2"/>
          <p:cNvSpPr>
            <a:spLocks noGrp="1"/>
          </p:cNvSpPr>
          <p:nvPr>
            <p:ph type="title" idx="4294967295"/>
          </p:nvPr>
        </p:nvSpPr>
        <p:spPr>
          <a:xfrm>
            <a:off x="2044090" y="140678"/>
            <a:ext cx="7768125" cy="762000"/>
          </a:xfrm>
          <a:solidFill>
            <a:srgbClr val="0070C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altLang="en-US" sz="4400" b="1" dirty="0" smtClean="0">
                <a:latin typeface="標楷體" pitchFamily="65" charset="-120"/>
                <a:ea typeface="標楷體" pitchFamily="65" charset="-120"/>
              </a:rPr>
              <a:t>鄭芝龍（一官）勢力的崛起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3"/>
          <p:cNvSpPr>
            <a:spLocks noGrp="1"/>
          </p:cNvSpPr>
          <p:nvPr>
            <p:ph type="body" idx="4294967295"/>
          </p:nvPr>
        </p:nvSpPr>
        <p:spPr>
          <a:xfrm>
            <a:off x="6272213" y="1206500"/>
            <a:ext cx="5780087" cy="5168900"/>
          </a:xfrm>
        </p:spPr>
        <p:txBody>
          <a:bodyPr lIns="18000" tIns="10800" rIns="18000" bIns="10800"/>
          <a:lstStyle/>
          <a:p>
            <a:pPr marL="0" indent="0">
              <a:buFont typeface="Arial" charset="0"/>
              <a:buNone/>
            </a:pPr>
            <a:r>
              <a:rPr lang="en-US" altLang="zh-TW" b="1" smtClean="0">
                <a:latin typeface="標楷體" pitchFamily="65" charset="-120"/>
                <a:ea typeface="標楷體" pitchFamily="65" charset="-120"/>
              </a:rPr>
              <a:t>1633</a:t>
            </a:r>
            <a:r>
              <a:rPr altLang="en-US" b="1" smtClean="0">
                <a:latin typeface="標楷體" pitchFamily="65" charset="-120"/>
                <a:ea typeface="標楷體" pitchFamily="65" charset="-120"/>
              </a:rPr>
              <a:t>年，為了商業上的衝突，荷蘭人聯合海盜劉香再度與鄭芝龍開戰。鄭芝龍以鐵鉤鉤住敵船之後，就縱火焚燒，此一戰術狠狠的打敗荷蘭軍隊，從此稱霸閩海，荷蘭人只能看鄭芝龍臉色行事。</a:t>
            </a:r>
          </a:p>
          <a:p>
            <a:pPr marL="0" indent="0">
              <a:buFont typeface="Arial" charset="0"/>
              <a:buNone/>
            </a:pPr>
            <a:r>
              <a:rPr altLang="en-US" b="1" smtClean="0">
                <a:solidFill>
                  <a:srgbClr val="3333CC"/>
                </a:solidFill>
                <a:latin typeface="標楷體" pitchFamily="65" charset="-120"/>
                <a:ea typeface="標楷體" pitchFamily="65" charset="-120"/>
              </a:rPr>
              <a:t>凡海舶不得鄭氏令旗者，不能來往。每舶例入三千金，歲入千萬計，以此富敵國，自築城安平。</a:t>
            </a:r>
          </a:p>
          <a:p>
            <a:pPr marL="0" indent="0">
              <a:buFont typeface="Arial" charset="0"/>
              <a:buNone/>
            </a:pPr>
            <a:r>
              <a:rPr altLang="en-US" b="1" smtClean="0">
                <a:solidFill>
                  <a:srgbClr val="9933FF"/>
                </a:solidFill>
                <a:latin typeface="標楷體" pitchFamily="65" charset="-120"/>
                <a:ea typeface="標楷體" pitchFamily="65" charset="-120"/>
              </a:rPr>
              <a:t>從此海氛頗息，通販洋貨，內客外商，皆用鄭氏旗號，無儆無虞，商賈有二十倍之利</a:t>
            </a:r>
            <a:r>
              <a:rPr lang="en-US" altLang="zh-TW" b="1" smtClean="0">
                <a:solidFill>
                  <a:srgbClr val="9933FF"/>
                </a:solidFill>
                <a:latin typeface="標楷體" pitchFamily="65" charset="-120"/>
                <a:ea typeface="標楷體" pitchFamily="65" charset="-120"/>
              </a:rPr>
              <a:t>……</a:t>
            </a:r>
          </a:p>
        </p:txBody>
      </p:sp>
      <p:pic>
        <p:nvPicPr>
          <p:cNvPr id="35842" name="Picture 6" descr="03_05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1125" y="1193800"/>
            <a:ext cx="6034088" cy="432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843" name="Text Box 7"/>
          <p:cNvSpPr txBox="1">
            <a:spLocks noChangeArrowheads="1"/>
          </p:cNvSpPr>
          <p:nvPr/>
        </p:nvSpPr>
        <p:spPr bwMode="auto">
          <a:xfrm>
            <a:off x="279400" y="5549900"/>
            <a:ext cx="5537200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TW" sz="2000" b="1" dirty="0">
                <a:ea typeface="標楷體" pitchFamily="65" charset="-120"/>
              </a:rPr>
              <a:t>《</a:t>
            </a:r>
            <a:r>
              <a:rPr lang="zh-TW" altLang="en-US" sz="2000" b="1" dirty="0">
                <a:ea typeface="標楷體" pitchFamily="65" charset="-120"/>
              </a:rPr>
              <a:t>荷蘭聯合東印度公司的開始與發展</a:t>
            </a:r>
            <a:r>
              <a:rPr lang="en-US" altLang="zh-TW" sz="2000" b="1" dirty="0">
                <a:ea typeface="標楷體" pitchFamily="65" charset="-120"/>
              </a:rPr>
              <a:t>》</a:t>
            </a:r>
            <a:r>
              <a:rPr lang="zh-TW" altLang="en-US" sz="2000" b="1" dirty="0">
                <a:ea typeface="標楷體" pitchFamily="65" charset="-120"/>
              </a:rPr>
              <a:t>中國船／伊撒克．柯孟林／</a:t>
            </a:r>
            <a:r>
              <a:rPr lang="en-US" altLang="zh-TW" sz="2000" b="1" dirty="0">
                <a:ea typeface="標楷體" pitchFamily="65" charset="-120"/>
              </a:rPr>
              <a:t>1646</a:t>
            </a:r>
            <a:r>
              <a:rPr lang="zh-TW" altLang="en-US" sz="2000" b="1" dirty="0">
                <a:ea typeface="標楷體" pitchFamily="65" charset="-120"/>
              </a:rPr>
              <a:t>年／</a:t>
            </a:r>
            <a:r>
              <a:rPr lang="en-US" altLang="zh-TW" sz="2000" b="1" dirty="0">
                <a:ea typeface="標楷體" pitchFamily="65" charset="-120"/>
              </a:rPr>
              <a:t>20.5 x 27 x 7 cm</a:t>
            </a:r>
            <a:br>
              <a:rPr lang="en-US" altLang="zh-TW" sz="2000" b="1" dirty="0">
                <a:ea typeface="標楷體" pitchFamily="65" charset="-120"/>
              </a:rPr>
            </a:br>
            <a:r>
              <a:rPr lang="zh-TW" altLang="en-US" sz="2000" b="1" dirty="0">
                <a:ea typeface="標楷體" pitchFamily="65" charset="-120"/>
              </a:rPr>
              <a:t>書本／</a:t>
            </a:r>
            <a:r>
              <a:rPr lang="zh-TW" altLang="en-US" sz="2000" b="1" dirty="0" smtClean="0">
                <a:ea typeface="標楷體" pitchFamily="65" charset="-120"/>
              </a:rPr>
              <a:t>國立臺灣大學</a:t>
            </a:r>
            <a:r>
              <a:rPr lang="zh-TW" altLang="en-US" sz="2000" b="1" dirty="0">
                <a:ea typeface="標楷體" pitchFamily="65" charset="-120"/>
              </a:rPr>
              <a:t>藏 </a:t>
            </a:r>
          </a:p>
        </p:txBody>
      </p:sp>
      <p:sp>
        <p:nvSpPr>
          <p:cNvPr id="7" name="Rectangle 2"/>
          <p:cNvSpPr>
            <a:spLocks noGrp="1"/>
          </p:cNvSpPr>
          <p:nvPr>
            <p:ph type="title" idx="4294967295"/>
          </p:nvPr>
        </p:nvSpPr>
        <p:spPr>
          <a:xfrm>
            <a:off x="2044090" y="140678"/>
            <a:ext cx="7768125" cy="762000"/>
          </a:xfrm>
          <a:solidFill>
            <a:srgbClr val="0070C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altLang="en-US" sz="4400" b="1" dirty="0" smtClean="0">
                <a:latin typeface="標楷體" pitchFamily="65" charset="-120"/>
                <a:ea typeface="標楷體" pitchFamily="65" charset="-120"/>
              </a:rPr>
              <a:t>鄭芝龍（一官）勢力的崛起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ext Box 7"/>
          <p:cNvSpPr txBox="1">
            <a:spLocks noChangeArrowheads="1"/>
          </p:cNvSpPr>
          <p:nvPr/>
        </p:nvSpPr>
        <p:spPr bwMode="auto">
          <a:xfrm>
            <a:off x="1930400" y="6299200"/>
            <a:ext cx="34671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TW" altLang="en-US" b="1">
                <a:solidFill>
                  <a:schemeClr val="tx2"/>
                </a:solidFill>
                <a:ea typeface="標楷體" pitchFamily="65" charset="-120"/>
              </a:rPr>
              <a:t>圖：翰林出版社</a:t>
            </a:r>
          </a:p>
        </p:txBody>
      </p:sp>
      <p:sp>
        <p:nvSpPr>
          <p:cNvPr id="36867" name="Text Box 14"/>
          <p:cNvSpPr txBox="1">
            <a:spLocks noChangeArrowheads="1"/>
          </p:cNvSpPr>
          <p:nvPr/>
        </p:nvSpPr>
        <p:spPr bwMode="auto">
          <a:xfrm>
            <a:off x="1384300" y="4533900"/>
            <a:ext cx="3987800" cy="118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2400" b="1">
                <a:solidFill>
                  <a:schemeClr val="bg1"/>
                </a:solidFill>
                <a:ea typeface="標楷體" pitchFamily="65" charset="-120"/>
              </a:rPr>
              <a:t>鄭芝龍接手顏思齊與李旦的勢力與財富，便在魍港為基地，建立起貿易商圈。</a:t>
            </a:r>
          </a:p>
        </p:txBody>
      </p:sp>
      <p:pic>
        <p:nvPicPr>
          <p:cNvPr id="36868" name="Picture 16" descr="File:Vestido Javiera Carrera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9700" y="1104900"/>
            <a:ext cx="356870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69" name="Picture 18" descr="File:Room 95-6753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81400" y="1117600"/>
            <a:ext cx="500380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870" name="Text Box 22"/>
          <p:cNvSpPr txBox="1">
            <a:spLocks noChangeArrowheads="1"/>
          </p:cNvSpPr>
          <p:nvPr/>
        </p:nvSpPr>
        <p:spPr bwMode="auto">
          <a:xfrm>
            <a:off x="3429000" y="6324600"/>
            <a:ext cx="4851400" cy="376238"/>
          </a:xfrm>
          <a:prstGeom prst="rect">
            <a:avLst/>
          </a:prstGeom>
          <a:solidFill>
            <a:srgbClr val="FFFF00"/>
          </a:solidFill>
          <a:ln w="9525">
            <a:solidFill>
              <a:srgbClr val="FFFF99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TW" altLang="en-US" b="1">
                <a:solidFill>
                  <a:schemeClr val="tx2"/>
                </a:solidFill>
                <a:ea typeface="標楷體" pitchFamily="65" charset="-120"/>
              </a:rPr>
              <a:t>圖片：維基百科、永好養生食品、新華網</a:t>
            </a:r>
          </a:p>
        </p:txBody>
      </p:sp>
      <p:pic>
        <p:nvPicPr>
          <p:cNvPr id="36871" name="Picture 19" descr="永好養生食品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553450" y="1117600"/>
            <a:ext cx="3638550" cy="2425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72" name="Picture 21" descr="春季預防 霉變甘蔗中毒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521700" y="3175000"/>
            <a:ext cx="3657600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ctangle 2"/>
          <p:cNvSpPr>
            <a:spLocks noGrp="1"/>
          </p:cNvSpPr>
          <p:nvPr>
            <p:ph type="title" idx="4294967295"/>
          </p:nvPr>
        </p:nvSpPr>
        <p:spPr>
          <a:xfrm>
            <a:off x="2044090" y="140678"/>
            <a:ext cx="7768125" cy="762000"/>
          </a:xfrm>
          <a:solidFill>
            <a:srgbClr val="0070C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altLang="en-US" sz="4400" b="1" dirty="0" smtClean="0">
                <a:latin typeface="標楷體" pitchFamily="65" charset="-120"/>
                <a:ea typeface="標楷體" pitchFamily="65" charset="-120"/>
              </a:rPr>
              <a:t>鄭芝龍（一官）勢力的崛起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Rectangle 2"/>
          <p:cNvSpPr>
            <a:spLocks noGrp="1"/>
          </p:cNvSpPr>
          <p:nvPr>
            <p:ph type="title" idx="4294967295"/>
          </p:nvPr>
        </p:nvSpPr>
        <p:spPr>
          <a:xfrm>
            <a:off x="1293813" y="152400"/>
            <a:ext cx="9601200" cy="977900"/>
          </a:xfrm>
        </p:spPr>
        <p:txBody>
          <a:bodyPr/>
          <a:lstStyle/>
          <a:p>
            <a:pPr eaLnBrk="1" hangingPunct="1"/>
            <a:r>
              <a:rPr altLang="en-US" sz="5400" b="1" dirty="0" smtClean="0">
                <a:solidFill>
                  <a:srgbClr val="006600"/>
                </a:solidFill>
                <a:ea typeface="標楷體" pitchFamily="65" charset="-120"/>
              </a:rPr>
              <a:t>三、荷蘭人統治下的臺灣</a:t>
            </a:r>
          </a:p>
        </p:txBody>
      </p:sp>
      <p:sp>
        <p:nvSpPr>
          <p:cNvPr id="37890" name="Rectangle 3"/>
          <p:cNvSpPr>
            <a:spLocks noGrp="1"/>
          </p:cNvSpPr>
          <p:nvPr>
            <p:ph type="body" idx="4294967295"/>
          </p:nvPr>
        </p:nvSpPr>
        <p:spPr>
          <a:xfrm>
            <a:off x="609600" y="1257300"/>
            <a:ext cx="10541000" cy="5292725"/>
          </a:xfrm>
        </p:spPr>
        <p:txBody>
          <a:bodyPr/>
          <a:lstStyle/>
          <a:p>
            <a:pPr eaLnBrk="1" hangingPunct="1">
              <a:lnSpc>
                <a:spcPct val="125000"/>
              </a:lnSpc>
              <a:spcBef>
                <a:spcPct val="0"/>
              </a:spcBef>
              <a:buFont typeface="Arial" charset="0"/>
              <a:buNone/>
            </a:pPr>
            <a:r>
              <a:rPr lang="en-US" altLang="zh-TW" b="1" dirty="0" smtClean="0">
                <a:latin typeface="Arial" charset="0"/>
                <a:ea typeface="標楷體" pitchFamily="65" charset="-120"/>
              </a:rPr>
              <a:t>1</a:t>
            </a:r>
            <a:r>
              <a:rPr altLang="en-US" b="1" dirty="0" smtClean="0">
                <a:latin typeface="Arial" charset="0"/>
                <a:ea typeface="標楷體" pitchFamily="65" charset="-120"/>
              </a:rPr>
              <a:t>、因為貿易（中、日）需求 </a:t>
            </a:r>
            <a:r>
              <a:rPr altLang="en-US" b="1" dirty="0" smtClean="0">
                <a:latin typeface="Arial" charset="0"/>
                <a:ea typeface="標楷體" pitchFamily="65" charset="-120"/>
                <a:sym typeface="Wingdings" pitchFamily="2" charset="2"/>
              </a:rPr>
              <a:t> </a:t>
            </a:r>
            <a:r>
              <a:rPr lang="en-US" altLang="zh-TW" b="1" dirty="0" smtClean="0">
                <a:latin typeface="Arial" charset="0"/>
                <a:ea typeface="標楷體" pitchFamily="65" charset="-120"/>
              </a:rPr>
              <a:t>1624</a:t>
            </a:r>
            <a:r>
              <a:rPr altLang="en-US" b="1" dirty="0" smtClean="0">
                <a:latin typeface="Arial" charset="0"/>
                <a:ea typeface="標楷體" pitchFamily="65" charset="-120"/>
              </a:rPr>
              <a:t>～</a:t>
            </a:r>
            <a:r>
              <a:rPr lang="en-US" altLang="zh-TW" b="1" dirty="0" smtClean="0">
                <a:latin typeface="Arial" charset="0"/>
                <a:ea typeface="標楷體" pitchFamily="65" charset="-120"/>
              </a:rPr>
              <a:t>1662</a:t>
            </a:r>
            <a:r>
              <a:rPr altLang="en-US" b="1" dirty="0" smtClean="0">
                <a:latin typeface="Arial" charset="0"/>
                <a:ea typeface="標楷體" pitchFamily="65" charset="-120"/>
              </a:rPr>
              <a:t>，共</a:t>
            </a:r>
            <a:r>
              <a:rPr lang="en-US" altLang="zh-TW" b="1" dirty="0" smtClean="0">
                <a:latin typeface="Arial" charset="0"/>
                <a:ea typeface="標楷體" pitchFamily="65" charset="-120"/>
              </a:rPr>
              <a:t>38</a:t>
            </a:r>
            <a:r>
              <a:rPr altLang="en-US" b="1" dirty="0" smtClean="0">
                <a:latin typeface="Arial" charset="0"/>
                <a:ea typeface="標楷體" pitchFamily="65" charset="-120"/>
              </a:rPr>
              <a:t>年</a:t>
            </a:r>
          </a:p>
          <a:p>
            <a:pPr eaLnBrk="1" hangingPunct="1">
              <a:lnSpc>
                <a:spcPct val="125000"/>
              </a:lnSpc>
              <a:spcBef>
                <a:spcPct val="0"/>
              </a:spcBef>
              <a:buFont typeface="Arial" charset="0"/>
              <a:buNone/>
            </a:pPr>
            <a:endParaRPr altLang="en-US" b="1" dirty="0" smtClean="0">
              <a:latin typeface="Arial" charset="0"/>
              <a:ea typeface="標楷體" pitchFamily="65" charset="-12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 typeface="Arial" charset="0"/>
              <a:buNone/>
            </a:pPr>
            <a:r>
              <a:rPr altLang="en-US" b="1" dirty="0" smtClean="0">
                <a:latin typeface="Arial" charset="0"/>
                <a:ea typeface="標楷體" pitchFamily="65" charset="-120"/>
              </a:rPr>
              <a:t>                  </a:t>
            </a:r>
            <a:r>
              <a:rPr altLang="en-US" b="1" dirty="0" smtClean="0">
                <a:latin typeface="Arial" charset="0"/>
                <a:ea typeface="標楷體" pitchFamily="65" charset="-120"/>
                <a:sym typeface="Wingdings 2" pitchFamily="18" charset="2"/>
              </a:rPr>
              <a:t></a:t>
            </a:r>
            <a:r>
              <a:rPr altLang="en-US" b="1" dirty="0" smtClean="0">
                <a:latin typeface="Arial" charset="0"/>
                <a:ea typeface="標楷體" pitchFamily="65" charset="-120"/>
              </a:rPr>
              <a:t>熱蘭遮城（安平古堡）</a:t>
            </a:r>
            <a:r>
              <a:rPr lang="en-US" altLang="zh-TW" b="1" dirty="0" smtClean="0">
                <a:latin typeface="Arial" charset="0"/>
                <a:ea typeface="標楷體" pitchFamily="65" charset="-120"/>
              </a:rPr>
              <a:t> </a:t>
            </a:r>
            <a:r>
              <a:rPr lang="en-US" altLang="zh-TW" b="1" dirty="0" smtClean="0">
                <a:latin typeface="Arial" charset="0"/>
                <a:ea typeface="標楷體" pitchFamily="65" charset="-120"/>
                <a:sym typeface="Wingdings 3" pitchFamily="18" charset="2"/>
              </a:rPr>
              <a:t> </a:t>
            </a:r>
            <a:r>
              <a:rPr altLang="en-US" b="1" dirty="0" smtClean="0">
                <a:latin typeface="Arial" charset="0"/>
                <a:ea typeface="標楷體" pitchFamily="65" charset="-120"/>
                <a:sym typeface="Wingdings 3" pitchFamily="18" charset="2"/>
              </a:rPr>
              <a:t>糖水、糯米、蚵殼灰、砂</a:t>
            </a:r>
            <a:endParaRPr lang="en-US" altLang="zh-TW" b="1" dirty="0" smtClean="0">
              <a:latin typeface="Arial" charset="0"/>
              <a:ea typeface="標楷體" pitchFamily="65" charset="-12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 typeface="Arial" charset="0"/>
              <a:buNone/>
            </a:pPr>
            <a:r>
              <a:rPr lang="en-US" altLang="zh-TW" b="1" dirty="0" smtClean="0">
                <a:latin typeface="Arial" charset="0"/>
                <a:ea typeface="標楷體" pitchFamily="65" charset="-120"/>
              </a:rPr>
              <a:t>2</a:t>
            </a:r>
            <a:r>
              <a:rPr altLang="en-US" b="1" dirty="0" smtClean="0">
                <a:latin typeface="Arial" charset="0"/>
                <a:ea typeface="標楷體" pitchFamily="65" charset="-120"/>
              </a:rPr>
              <a:t>、建立</a:t>
            </a:r>
            <a:endParaRPr altLang="en-US" sz="2400" b="1" dirty="0" smtClean="0">
              <a:latin typeface="Arial" charset="0"/>
              <a:ea typeface="標楷體" pitchFamily="65" charset="-120"/>
              <a:sym typeface="Wingdings 3" pitchFamily="18" charset="2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 typeface="Arial" charset="0"/>
              <a:buNone/>
            </a:pPr>
            <a:r>
              <a:rPr altLang="en-US" sz="2400" b="1" dirty="0" smtClean="0">
                <a:latin typeface="Arial" charset="0"/>
                <a:ea typeface="標楷體" pitchFamily="65" charset="-120"/>
                <a:sym typeface="Wingdings 3" pitchFamily="18" charset="2"/>
              </a:rPr>
              <a:t>                     </a:t>
            </a:r>
            <a:r>
              <a:rPr altLang="en-US" sz="2400" b="1" dirty="0" smtClean="0">
                <a:latin typeface="Arial" charset="0"/>
                <a:ea typeface="標楷體" pitchFamily="65" charset="-120"/>
                <a:sym typeface="Wingdings 2" pitchFamily="18" charset="2"/>
              </a:rPr>
              <a:t></a:t>
            </a:r>
            <a:r>
              <a:rPr altLang="en-US" b="1" dirty="0" smtClean="0">
                <a:latin typeface="Arial" charset="0"/>
                <a:ea typeface="標楷體" pitchFamily="65" charset="-120"/>
                <a:sym typeface="Wingdings 3" pitchFamily="18" charset="2"/>
              </a:rPr>
              <a:t>普羅民遮城（赤</a:t>
            </a:r>
            <a:r>
              <a:rPr lang="zh-TW" altLang="en-US" b="1" dirty="0" smtClean="0">
                <a:latin typeface="Arial" charset="0"/>
                <a:ea typeface="標楷體" pitchFamily="65" charset="-120"/>
                <a:sym typeface="Wingdings 3" pitchFamily="18" charset="2"/>
              </a:rPr>
              <a:t>崁</a:t>
            </a:r>
            <a:r>
              <a:rPr altLang="en-US" b="1" dirty="0" smtClean="0">
                <a:latin typeface="Arial" charset="0"/>
                <a:ea typeface="標楷體" pitchFamily="65" charset="-120"/>
                <a:sym typeface="Wingdings 3" pitchFamily="18" charset="2"/>
              </a:rPr>
              <a:t>樓、紅毛樓）</a:t>
            </a:r>
          </a:p>
          <a:p>
            <a:pPr eaLnBrk="1" hangingPunct="1">
              <a:lnSpc>
                <a:spcPct val="125000"/>
              </a:lnSpc>
              <a:spcBef>
                <a:spcPct val="0"/>
              </a:spcBef>
              <a:buFont typeface="Arial" charset="0"/>
              <a:buNone/>
            </a:pPr>
            <a:r>
              <a:rPr lang="en-US" altLang="zh-TW" b="1" dirty="0" smtClean="0">
                <a:latin typeface="Arial" charset="0"/>
                <a:ea typeface="標楷體" pitchFamily="65" charset="-120"/>
                <a:sym typeface="Wingdings 3" pitchFamily="18" charset="2"/>
              </a:rPr>
              <a:t>3</a:t>
            </a:r>
            <a:r>
              <a:rPr altLang="en-US" b="1" dirty="0" smtClean="0">
                <a:latin typeface="Arial" charset="0"/>
                <a:ea typeface="標楷體" pitchFamily="65" charset="-120"/>
                <a:sym typeface="Wingdings 3" pitchFamily="18" charset="2"/>
              </a:rPr>
              <a:t>、傳播基督教</a:t>
            </a:r>
          </a:p>
          <a:p>
            <a:pPr eaLnBrk="1" hangingPunct="1">
              <a:lnSpc>
                <a:spcPct val="125000"/>
              </a:lnSpc>
              <a:spcBef>
                <a:spcPct val="0"/>
              </a:spcBef>
              <a:buFont typeface="Arial" charset="0"/>
              <a:buNone/>
            </a:pPr>
            <a:r>
              <a:rPr altLang="en-US" b="1" dirty="0" smtClean="0">
                <a:latin typeface="Arial" charset="0"/>
                <a:ea typeface="標楷體" pitchFamily="65" charset="-120"/>
                <a:sym typeface="Wingdings 3" pitchFamily="18" charset="2"/>
              </a:rPr>
              <a:t>      </a:t>
            </a:r>
            <a:r>
              <a:rPr altLang="en-US" b="1" dirty="0" smtClean="0">
                <a:latin typeface="Arial" charset="0"/>
                <a:ea typeface="標楷體" pitchFamily="65" charset="-120"/>
                <a:sym typeface="Wingdings 2" pitchFamily="18" charset="2"/>
              </a:rPr>
              <a:t>教堂</a:t>
            </a:r>
          </a:p>
          <a:p>
            <a:pPr eaLnBrk="1" hangingPunct="1">
              <a:lnSpc>
                <a:spcPct val="125000"/>
              </a:lnSpc>
              <a:spcBef>
                <a:spcPct val="0"/>
              </a:spcBef>
              <a:buFont typeface="Arial" charset="0"/>
              <a:buNone/>
            </a:pPr>
            <a:r>
              <a:rPr altLang="en-US" b="1" dirty="0" smtClean="0">
                <a:latin typeface="Arial" charset="0"/>
                <a:ea typeface="標楷體" pitchFamily="65" charset="-120"/>
                <a:sym typeface="Wingdings 2" pitchFamily="18" charset="2"/>
              </a:rPr>
              <a:t>      學校</a:t>
            </a:r>
          </a:p>
          <a:p>
            <a:pPr eaLnBrk="1" hangingPunct="1">
              <a:lnSpc>
                <a:spcPct val="125000"/>
              </a:lnSpc>
              <a:spcBef>
                <a:spcPct val="0"/>
              </a:spcBef>
              <a:buFont typeface="Arial" charset="0"/>
              <a:buNone/>
            </a:pPr>
            <a:r>
              <a:rPr altLang="en-US" b="1" dirty="0" smtClean="0">
                <a:latin typeface="Arial" charset="0"/>
                <a:ea typeface="標楷體" pitchFamily="65" charset="-120"/>
                <a:sym typeface="Wingdings 2" pitchFamily="18" charset="2"/>
              </a:rPr>
              <a:t>      羅馬拼音文字</a:t>
            </a:r>
            <a:r>
              <a:rPr altLang="en-US" b="1" dirty="0" smtClean="0">
                <a:latin typeface="Arial" charset="0"/>
                <a:ea typeface="標楷體" pitchFamily="65" charset="-120"/>
                <a:sym typeface="Wingdings 3" pitchFamily="18" charset="2"/>
              </a:rPr>
              <a:t>新港文書（番仔契）</a:t>
            </a:r>
          </a:p>
        </p:txBody>
      </p:sp>
      <p:sp>
        <p:nvSpPr>
          <p:cNvPr id="37891" name="AutoShape 4"/>
          <p:cNvSpPr>
            <a:spLocks/>
          </p:cNvSpPr>
          <p:nvPr/>
        </p:nvSpPr>
        <p:spPr bwMode="auto">
          <a:xfrm>
            <a:off x="2171700" y="2565400"/>
            <a:ext cx="190500" cy="990600"/>
          </a:xfrm>
          <a:prstGeom prst="leftBrace">
            <a:avLst>
              <a:gd name="adj1" fmla="val 43333"/>
              <a:gd name="adj2" fmla="val 50000"/>
            </a:avLst>
          </a:prstGeom>
          <a:noFill/>
          <a:ln w="349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zh-TW" altLang="en-US">
                <a:latin typeface="Verdana" pitchFamily="34" charset="0"/>
              </a:rPr>
              <a:t> 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2"/>
          <p:cNvSpPr>
            <a:spLocks noGrp="1"/>
          </p:cNvSpPr>
          <p:nvPr>
            <p:ph type="title" idx="4294967295"/>
          </p:nvPr>
        </p:nvSpPr>
        <p:spPr>
          <a:xfrm>
            <a:off x="1027595" y="281651"/>
            <a:ext cx="4632425" cy="1006475"/>
          </a:xfrm>
          <a:solidFill>
            <a:srgbClr val="00B0F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 anchorCtr="0"/>
          <a:lstStyle/>
          <a:p>
            <a:pPr algn="ctr" eaLnBrk="1" hangingPunct="1"/>
            <a:r>
              <a:rPr altLang="en-US" sz="5400" b="1" dirty="0" smtClean="0">
                <a:solidFill>
                  <a:schemeClr val="tx2"/>
                </a:solidFill>
                <a:ea typeface="標楷體" pitchFamily="65" charset="-120"/>
              </a:rPr>
              <a:t>臺灣的舊稱</a:t>
            </a:r>
          </a:p>
        </p:txBody>
      </p:sp>
      <p:sp>
        <p:nvSpPr>
          <p:cNvPr id="10242" name="Rectangle 3"/>
          <p:cNvSpPr>
            <a:spLocks noGrp="1"/>
          </p:cNvSpPr>
          <p:nvPr>
            <p:ph type="body" idx="4294967295"/>
          </p:nvPr>
        </p:nvSpPr>
        <p:spPr>
          <a:xfrm>
            <a:off x="609600" y="1600200"/>
            <a:ext cx="11074400" cy="4876800"/>
          </a:xfrm>
        </p:spPr>
        <p:txBody>
          <a:bodyPr/>
          <a:lstStyle/>
          <a:p>
            <a:pPr eaLnBrk="1" hangingPunct="1">
              <a:buFont typeface="Arial" charset="0"/>
              <a:buNone/>
            </a:pPr>
            <a:r>
              <a:rPr lang="en-US" altLang="zh-TW" sz="3200" b="1" dirty="0" smtClean="0">
                <a:latin typeface="Arial" charset="0"/>
                <a:ea typeface="標楷體" pitchFamily="65" charset="-120"/>
              </a:rPr>
              <a:t>08.</a:t>
            </a:r>
            <a:r>
              <a:rPr altLang="en-US" sz="3200" b="1" dirty="0" smtClean="0">
                <a:latin typeface="Arial" charset="0"/>
                <a:ea typeface="標楷體" pitchFamily="65" charset="-120"/>
              </a:rPr>
              <a:t>雞籠山、北港、笨港、蚊港、魍港</a:t>
            </a:r>
          </a:p>
          <a:p>
            <a:pPr eaLnBrk="1" hangingPunct="1">
              <a:buFont typeface="Arial" charset="0"/>
              <a:buNone/>
            </a:pPr>
            <a:r>
              <a:rPr altLang="en-US" sz="3200" b="1" dirty="0" smtClean="0">
                <a:latin typeface="Arial" charset="0"/>
                <a:ea typeface="標楷體" pitchFamily="65" charset="-120"/>
              </a:rPr>
              <a:t>    （以部份地名作為全臺的代稱）</a:t>
            </a:r>
          </a:p>
          <a:p>
            <a:pPr eaLnBrk="1" hangingPunct="1">
              <a:buFont typeface="Arial" charset="0"/>
              <a:buNone/>
            </a:pPr>
            <a:r>
              <a:rPr lang="en-US" altLang="zh-TW" sz="3200" b="1" dirty="0" smtClean="0">
                <a:latin typeface="Arial" charset="0"/>
                <a:ea typeface="標楷體" pitchFamily="65" charset="-120"/>
              </a:rPr>
              <a:t>09.</a:t>
            </a:r>
            <a:r>
              <a:rPr altLang="en-US" sz="3200" b="1" dirty="0" smtClean="0">
                <a:latin typeface="Arial" charset="0"/>
                <a:ea typeface="標楷體" pitchFamily="65" charset="-120"/>
              </a:rPr>
              <a:t>大員、大圓、臺員、大灣、臺窩灣</a:t>
            </a:r>
          </a:p>
          <a:p>
            <a:pPr eaLnBrk="1" hangingPunct="1">
              <a:buFont typeface="Arial" charset="0"/>
              <a:buNone/>
            </a:pPr>
            <a:r>
              <a:rPr lang="en-US" altLang="zh-TW" sz="3200" b="1" dirty="0" smtClean="0">
                <a:latin typeface="Arial" charset="0"/>
                <a:ea typeface="標楷體" pitchFamily="65" charset="-120"/>
              </a:rPr>
              <a:t>10.Formosa</a:t>
            </a:r>
            <a:r>
              <a:rPr altLang="en-US" sz="3200" b="1" dirty="0" smtClean="0">
                <a:latin typeface="Arial" charset="0"/>
                <a:ea typeface="標楷體" pitchFamily="65" charset="-120"/>
              </a:rPr>
              <a:t>－</a:t>
            </a:r>
            <a:r>
              <a:rPr lang="en-US" altLang="zh-TW" sz="3200" b="1" dirty="0" smtClean="0">
                <a:latin typeface="Arial" charset="0"/>
                <a:ea typeface="標楷體" pitchFamily="65" charset="-120"/>
              </a:rPr>
              <a:t>16</a:t>
            </a:r>
            <a:r>
              <a:rPr altLang="en-US" sz="3200" b="1" dirty="0" smtClean="0">
                <a:latin typeface="Arial" charset="0"/>
                <a:ea typeface="標楷體" pitchFamily="65" charset="-120"/>
              </a:rPr>
              <a:t>世紀葡人行經臺灣海峽時名之。</a:t>
            </a:r>
          </a:p>
          <a:p>
            <a:pPr eaLnBrk="1" hangingPunct="1">
              <a:buNone/>
            </a:pPr>
            <a:r>
              <a:rPr lang="en-US" altLang="zh-TW" sz="3200" b="1" dirty="0" smtClean="0">
                <a:latin typeface="Arial" charset="0"/>
                <a:ea typeface="標楷體" pitchFamily="65" charset="-120"/>
              </a:rPr>
              <a:t>11.</a:t>
            </a:r>
            <a:r>
              <a:rPr altLang="en-US" sz="3200" b="1" dirty="0" smtClean="0">
                <a:latin typeface="Arial" charset="0"/>
                <a:ea typeface="標楷體" pitchFamily="65" charset="-120"/>
              </a:rPr>
              <a:t>高砂國、高山國─</a:t>
            </a:r>
            <a:r>
              <a:rPr lang="zh-TW" altLang="en-US" sz="3200" b="1" dirty="0">
                <a:latin typeface="Arial" charset="0"/>
                <a:ea typeface="標楷體" pitchFamily="65" charset="-120"/>
              </a:rPr>
              <a:t> ─</a:t>
            </a:r>
            <a:r>
              <a:rPr altLang="en-US" sz="3200" b="1" dirty="0" smtClean="0">
                <a:latin typeface="Arial" charset="0"/>
                <a:ea typeface="標楷體" pitchFamily="65" charset="-120"/>
              </a:rPr>
              <a:t>日人豐臣秀吉曾派人致書高山國主。</a:t>
            </a:r>
          </a:p>
          <a:p>
            <a:pPr eaLnBrk="1" hangingPunct="1">
              <a:buFont typeface="Arial" charset="0"/>
              <a:buNone/>
            </a:pPr>
            <a:r>
              <a:rPr lang="en-US" altLang="zh-TW" sz="3200" b="1" dirty="0" smtClean="0">
                <a:latin typeface="Arial" charset="0"/>
                <a:ea typeface="標楷體" pitchFamily="65" charset="-120"/>
              </a:rPr>
              <a:t>12.</a:t>
            </a:r>
            <a:r>
              <a:rPr altLang="en-US" sz="3200" b="1" dirty="0" smtClean="0">
                <a:latin typeface="Arial" charset="0"/>
                <a:ea typeface="標楷體" pitchFamily="65" charset="-120"/>
              </a:rPr>
              <a:t>東寧－－鄭經「東寧建國，別立乾坤」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Rectangle 3"/>
          <p:cNvSpPr>
            <a:spLocks noGrp="1"/>
          </p:cNvSpPr>
          <p:nvPr>
            <p:ph type="body" idx="4294967295"/>
          </p:nvPr>
        </p:nvSpPr>
        <p:spPr>
          <a:xfrm>
            <a:off x="711200" y="1231900"/>
            <a:ext cx="10998200" cy="5372100"/>
          </a:xfrm>
        </p:spPr>
        <p:txBody>
          <a:bodyPr/>
          <a:lstStyle/>
          <a:p>
            <a:pPr eaLnBrk="1" hangingPunct="1">
              <a:lnSpc>
                <a:spcPct val="125000"/>
              </a:lnSpc>
              <a:spcBef>
                <a:spcPct val="0"/>
              </a:spcBef>
              <a:buFont typeface="Arial" charset="0"/>
              <a:buNone/>
            </a:pPr>
            <a:r>
              <a:rPr lang="en-US" altLang="zh-TW" b="1" dirty="0" smtClean="0">
                <a:latin typeface="Arial" charset="0"/>
                <a:ea typeface="標楷體" pitchFamily="65" charset="-120"/>
                <a:sym typeface="Wingdings 3" pitchFamily="18" charset="2"/>
              </a:rPr>
              <a:t>4</a:t>
            </a:r>
            <a:r>
              <a:rPr altLang="en-US" b="1" dirty="0" smtClean="0">
                <a:latin typeface="Arial" charset="0"/>
                <a:ea typeface="標楷體" pitchFamily="65" charset="-120"/>
                <a:sym typeface="Wingdings 3" pitchFamily="18" charset="2"/>
              </a:rPr>
              <a:t>、重商主義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 typeface="Arial" charset="0"/>
              <a:buNone/>
            </a:pPr>
            <a:r>
              <a:rPr altLang="en-US" b="1" dirty="0" smtClean="0">
                <a:latin typeface="Arial" charset="0"/>
                <a:ea typeface="標楷體" pitchFamily="65" charset="-120"/>
                <a:sym typeface="Wingdings 3" pitchFamily="18" charset="2"/>
              </a:rPr>
              <a:t>     </a:t>
            </a:r>
            <a:r>
              <a:rPr altLang="en-US" b="1" dirty="0" smtClean="0">
                <a:latin typeface="Arial" charset="0"/>
                <a:ea typeface="標楷體" pitchFamily="65" charset="-120"/>
                <a:sym typeface="Wingdings 2" pitchFamily="18" charset="2"/>
              </a:rPr>
              <a:t>招募漢人來臺開墾（稻米、甘蔗）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 typeface="Arial" charset="0"/>
              <a:buNone/>
            </a:pPr>
            <a:r>
              <a:rPr altLang="en-US" b="1" dirty="0" smtClean="0">
                <a:latin typeface="Arial" charset="0"/>
                <a:ea typeface="標楷體" pitchFamily="65" charset="-120"/>
                <a:sym typeface="Wingdings 2" pitchFamily="18" charset="2"/>
              </a:rPr>
              <a:t>     引進黃牛</a:t>
            </a:r>
            <a:r>
              <a:rPr altLang="en-US" b="1" dirty="0" smtClean="0">
                <a:latin typeface="Arial" charset="0"/>
                <a:ea typeface="標楷體" pitchFamily="65" charset="-120"/>
                <a:sym typeface="Wingdings 3" pitchFamily="18" charset="2"/>
              </a:rPr>
              <a:t>耕種</a:t>
            </a:r>
            <a:endParaRPr altLang="en-US" b="1" dirty="0" smtClean="0">
              <a:latin typeface="Arial" charset="0"/>
              <a:ea typeface="標楷體" pitchFamily="65" charset="-120"/>
              <a:sym typeface="Wingdings 2" pitchFamily="18" charset="2"/>
            </a:endParaRP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 typeface="Arial" charset="0"/>
              <a:buNone/>
            </a:pPr>
            <a:r>
              <a:rPr altLang="en-US" b="1" dirty="0" smtClean="0">
                <a:latin typeface="Arial" charset="0"/>
                <a:ea typeface="標楷體" pitchFamily="65" charset="-120"/>
                <a:sym typeface="Wingdings 2" pitchFamily="18" charset="2"/>
              </a:rPr>
              <a:t>     引進新作物：豌豆（荷蘭豆）、土芒果、蕃茄、釋迦 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 typeface="Arial" charset="0"/>
              <a:buNone/>
            </a:pPr>
            <a:r>
              <a:rPr altLang="en-US" b="1" dirty="0" smtClean="0">
                <a:latin typeface="Arial" charset="0"/>
                <a:ea typeface="標楷體" pitchFamily="65" charset="-120"/>
                <a:sym typeface="Wingdings 2" pitchFamily="18" charset="2"/>
              </a:rPr>
              <a:t>     稻米、蔗糖、鹿皮 </a:t>
            </a:r>
            <a:r>
              <a:rPr altLang="en-US" b="1" dirty="0" smtClean="0">
                <a:latin typeface="Arial" charset="0"/>
                <a:ea typeface="標楷體" pitchFamily="65" charset="-120"/>
                <a:sym typeface="Wingdings 3" pitchFamily="18" charset="2"/>
              </a:rPr>
              <a:t> 外銷中國、日本</a:t>
            </a:r>
            <a:endParaRPr altLang="en-US" b="1" dirty="0" smtClean="0">
              <a:latin typeface="Arial" charset="0"/>
              <a:ea typeface="標楷體" pitchFamily="65" charset="-120"/>
              <a:sym typeface="Wingdings 2" pitchFamily="18" charset="2"/>
            </a:endParaRPr>
          </a:p>
          <a:p>
            <a:pPr eaLnBrk="1" hangingPunct="1">
              <a:lnSpc>
                <a:spcPct val="125000"/>
              </a:lnSpc>
              <a:spcBef>
                <a:spcPct val="0"/>
              </a:spcBef>
              <a:buFont typeface="Arial" charset="0"/>
              <a:buNone/>
            </a:pPr>
            <a:r>
              <a:rPr lang="en-US" altLang="zh-TW" b="1" dirty="0" smtClean="0">
                <a:latin typeface="Arial" charset="0"/>
                <a:ea typeface="標楷體" pitchFamily="65" charset="-120"/>
                <a:sym typeface="Wingdings 2" pitchFamily="18" charset="2"/>
              </a:rPr>
              <a:t>5</a:t>
            </a:r>
            <a:r>
              <a:rPr altLang="en-US" b="1" dirty="0" smtClean="0">
                <a:latin typeface="Arial" charset="0"/>
                <a:ea typeface="標楷體" pitchFamily="65" charset="-120"/>
                <a:sym typeface="Wingdings 2" pitchFamily="18" charset="2"/>
              </a:rPr>
              <a:t>、荷蘭人對臺影響：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 typeface="Arial" charset="0"/>
              <a:buNone/>
            </a:pPr>
            <a:r>
              <a:rPr altLang="en-US" b="1" dirty="0" smtClean="0">
                <a:latin typeface="Arial" charset="0"/>
                <a:ea typeface="標楷體" pitchFamily="65" charset="-120"/>
                <a:sym typeface="Wingdings 2" pitchFamily="18" charset="2"/>
              </a:rPr>
              <a:t>     利益優先  </a:t>
            </a:r>
            <a:r>
              <a:rPr altLang="en-US" b="1" dirty="0" smtClean="0">
                <a:latin typeface="Arial" charset="0"/>
                <a:ea typeface="標楷體" pitchFamily="65" charset="-120"/>
                <a:sym typeface="Wingdings 3" pitchFamily="18" charset="2"/>
              </a:rPr>
              <a:t>  重稅  郭懷一抗荷（</a:t>
            </a:r>
            <a:r>
              <a:rPr lang="en-US" altLang="zh-TW" b="1" dirty="0" smtClean="0">
                <a:latin typeface="Arial" charset="0"/>
                <a:ea typeface="標楷體" pitchFamily="65" charset="-120"/>
                <a:sym typeface="Wingdings 3" pitchFamily="18" charset="2"/>
              </a:rPr>
              <a:t>1652</a:t>
            </a:r>
            <a:r>
              <a:rPr altLang="en-US" b="1" dirty="0" smtClean="0">
                <a:latin typeface="Arial" charset="0"/>
                <a:ea typeface="標楷體" pitchFamily="65" charset="-120"/>
                <a:sym typeface="Wingdings 3" pitchFamily="18" charset="2"/>
              </a:rPr>
              <a:t>年）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 typeface="Arial" charset="0"/>
              <a:buNone/>
            </a:pPr>
            <a:r>
              <a:rPr altLang="en-US" b="1" dirty="0" smtClean="0">
                <a:latin typeface="Arial" charset="0"/>
                <a:ea typeface="標楷體" pitchFamily="65" charset="-120"/>
                <a:sym typeface="Wingdings 3" pitchFamily="18" charset="2"/>
              </a:rPr>
              <a:t>     </a:t>
            </a:r>
            <a:r>
              <a:rPr altLang="en-US" b="1" dirty="0" smtClean="0">
                <a:latin typeface="Arial" charset="0"/>
                <a:ea typeface="標楷體" pitchFamily="65" charset="-120"/>
                <a:sym typeface="Wingdings 2" pitchFamily="18" charset="2"/>
              </a:rPr>
              <a:t>原住民反抗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 typeface="Arial" charset="0"/>
              <a:buNone/>
            </a:pPr>
            <a:r>
              <a:rPr altLang="en-US" b="1" dirty="0" smtClean="0">
                <a:latin typeface="Arial" charset="0"/>
                <a:ea typeface="標楷體" pitchFamily="65" charset="-120"/>
                <a:sym typeface="Wingdings 3" pitchFamily="18" charset="2"/>
              </a:rPr>
              <a:t>     </a:t>
            </a:r>
            <a:r>
              <a:rPr altLang="en-US" b="1" dirty="0" smtClean="0">
                <a:latin typeface="Arial" charset="0"/>
                <a:ea typeface="標楷體" pitchFamily="65" charset="-120"/>
                <a:sym typeface="Wingdings 2" pitchFamily="18" charset="2"/>
              </a:rPr>
              <a:t></a:t>
            </a:r>
            <a:r>
              <a:rPr altLang="en-US" b="1" dirty="0" smtClean="0">
                <a:latin typeface="Arial" charset="0"/>
                <a:ea typeface="標楷體" pitchFamily="65" charset="-120"/>
                <a:sym typeface="Wingdings 3" pitchFamily="18" charset="2"/>
              </a:rPr>
              <a:t>梅花鹿數量銳減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 typeface="Arial" charset="0"/>
              <a:buNone/>
            </a:pPr>
            <a:r>
              <a:rPr lang="en-US" altLang="zh-TW" b="1" dirty="0" smtClean="0">
                <a:latin typeface="Arial" charset="0"/>
                <a:ea typeface="標楷體" pitchFamily="65" charset="-120"/>
                <a:sym typeface="Wingdings 3" pitchFamily="18" charset="2"/>
              </a:rPr>
              <a:t>     </a:t>
            </a:r>
            <a:r>
              <a:rPr altLang="en-US" b="1" dirty="0" smtClean="0">
                <a:latin typeface="Arial" charset="0"/>
                <a:ea typeface="標楷體" pitchFamily="65" charset="-120"/>
                <a:sym typeface="Wingdings 2" pitchFamily="18" charset="2"/>
              </a:rPr>
              <a:t></a:t>
            </a:r>
            <a:r>
              <a:rPr altLang="en-US" b="1" dirty="0" smtClean="0">
                <a:latin typeface="Arial" charset="0"/>
                <a:ea typeface="標楷體" pitchFamily="65" charset="-120"/>
                <a:sym typeface="Wingdings 3" pitchFamily="18" charset="2"/>
              </a:rPr>
              <a:t>遺跡：紅毛港（新竹新豐）、紅毛埤（嘉義蘭潭）、紅毛井</a:t>
            </a:r>
          </a:p>
        </p:txBody>
      </p:sp>
      <p:sp>
        <p:nvSpPr>
          <p:cNvPr id="38914" name="Rectangle 2"/>
          <p:cNvSpPr>
            <a:spLocks/>
          </p:cNvSpPr>
          <p:nvPr/>
        </p:nvSpPr>
        <p:spPr bwMode="auto">
          <a:xfrm>
            <a:off x="1293813" y="152400"/>
            <a:ext cx="9601200" cy="977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>
              <a:lnSpc>
                <a:spcPct val="90000"/>
              </a:lnSpc>
              <a:buFont typeface="Arial" charset="0"/>
              <a:buNone/>
            </a:pPr>
            <a:r>
              <a:rPr kumimoji="0" lang="zh-TW" altLang="en-US" sz="5400" b="1" dirty="0">
                <a:solidFill>
                  <a:srgbClr val="006600"/>
                </a:solidFill>
                <a:latin typeface="微軟正黑體" pitchFamily="34" charset="-120"/>
                <a:ea typeface="標楷體" pitchFamily="65" charset="-120"/>
              </a:rPr>
              <a:t>三、</a:t>
            </a:r>
            <a:r>
              <a:rPr kumimoji="0" lang="zh-TW" altLang="en-US" sz="5400" b="1" dirty="0" smtClean="0">
                <a:solidFill>
                  <a:srgbClr val="006600"/>
                </a:solidFill>
                <a:latin typeface="微軟正黑體" pitchFamily="34" charset="-120"/>
                <a:ea typeface="標楷體" pitchFamily="65" charset="-120"/>
              </a:rPr>
              <a:t>荷蘭人</a:t>
            </a:r>
            <a:r>
              <a:rPr lang="zh-TW" altLang="en-US" sz="5400" b="1" dirty="0">
                <a:solidFill>
                  <a:srgbClr val="006600"/>
                </a:solidFill>
                <a:ea typeface="標楷體" pitchFamily="65" charset="-120"/>
              </a:rPr>
              <a:t>統治下的</a:t>
            </a:r>
            <a:r>
              <a:rPr kumimoji="0" lang="zh-TW" altLang="en-US" sz="5400" b="1" dirty="0" smtClean="0">
                <a:solidFill>
                  <a:srgbClr val="006600"/>
                </a:solidFill>
                <a:latin typeface="微軟正黑體" pitchFamily="34" charset="-120"/>
                <a:ea typeface="標楷體" pitchFamily="65" charset="-120"/>
              </a:rPr>
              <a:t>臺灣</a:t>
            </a:r>
            <a:endParaRPr kumimoji="0" lang="zh-TW" altLang="en-US" sz="5400" b="1" dirty="0">
              <a:solidFill>
                <a:srgbClr val="006600"/>
              </a:solidFill>
              <a:latin typeface="微軟正黑體" pitchFamily="34" charset="-120"/>
              <a:ea typeface="標楷體" pitchFamily="65" charset="-12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7" name="Picture 2" descr="調整大小荷蘭檔案館熱蘭遮城1625年簡圖-維基百科"/>
          <p:cNvPicPr>
            <a:picLocks noChangeAspect="1" noChangeArrowheads="1"/>
          </p:cNvPicPr>
          <p:nvPr/>
        </p:nvPicPr>
        <p:blipFill>
          <a:blip r:embed="rId2">
            <a:lum bright="-12000" contrast="6000"/>
          </a:blip>
          <a:srcRect/>
          <a:stretch>
            <a:fillRect/>
          </a:stretch>
        </p:blipFill>
        <p:spPr bwMode="auto">
          <a:xfrm>
            <a:off x="215900" y="1666875"/>
            <a:ext cx="11785600" cy="4916488"/>
          </a:xfrm>
          <a:prstGeom prst="rect">
            <a:avLst/>
          </a:prstGeom>
          <a:ln w="88900" cap="sq" cmpd="thickThin">
            <a:solidFill>
              <a:schemeClr val="accent4">
                <a:lumMod val="75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39938" name="Rectangle 3"/>
          <p:cNvSpPr>
            <a:spLocks noGrp="1"/>
          </p:cNvSpPr>
          <p:nvPr>
            <p:ph type="title" idx="4294967295"/>
          </p:nvPr>
        </p:nvSpPr>
        <p:spPr>
          <a:xfrm>
            <a:off x="3996318" y="162044"/>
            <a:ext cx="8087652" cy="1330225"/>
          </a:xfrm>
        </p:spPr>
        <p:txBody>
          <a:bodyPr/>
          <a:lstStyle/>
          <a:p>
            <a:pPr eaLnBrk="1" hangingPunct="1">
              <a:tabLst>
                <a:tab pos="6997700" algn="l"/>
              </a:tabLst>
            </a:pPr>
            <a:r>
              <a:rPr lang="en-US" altLang="zh-TW" sz="2800" b="1" dirty="0" smtClean="0">
                <a:solidFill>
                  <a:srgbClr val="000000"/>
                </a:solidFill>
                <a:latin typeface="Arial" charset="0"/>
                <a:ea typeface="標楷體" pitchFamily="65" charset="-120"/>
              </a:rPr>
              <a:t>1624</a:t>
            </a:r>
            <a:r>
              <a:rPr altLang="en-US" sz="2800" b="1" dirty="0" smtClean="0">
                <a:solidFill>
                  <a:srgbClr val="000000"/>
                </a:solidFill>
                <a:latin typeface="Arial" charset="0"/>
                <a:ea typeface="標楷體" pitchFamily="65" charset="-120"/>
              </a:rPr>
              <a:t>年長官宋克即選定一鯤身築城作為統治中心。一開始荷蘭人以木板、沙土建立奧倫治城。改稱熱蘭遮城並於</a:t>
            </a:r>
            <a:r>
              <a:rPr lang="en-US" altLang="zh-TW" sz="2800" b="1" dirty="0" smtClean="0">
                <a:solidFill>
                  <a:srgbClr val="000000"/>
                </a:solidFill>
                <a:latin typeface="Arial" charset="0"/>
                <a:ea typeface="標楷體" pitchFamily="65" charset="-120"/>
              </a:rPr>
              <a:t>1634</a:t>
            </a:r>
            <a:r>
              <a:rPr altLang="en-US" sz="2800" b="1" dirty="0" smtClean="0">
                <a:solidFill>
                  <a:srgbClr val="000000"/>
                </a:solidFill>
                <a:latin typeface="Arial" charset="0"/>
                <a:ea typeface="標楷體" pitchFamily="65" charset="-120"/>
              </a:rPr>
              <a:t>年完成。</a:t>
            </a:r>
          </a:p>
        </p:txBody>
      </p:sp>
      <p:sp>
        <p:nvSpPr>
          <p:cNvPr id="4" name="Rectangle 2"/>
          <p:cNvSpPr>
            <a:spLocks noGrp="1"/>
          </p:cNvSpPr>
          <p:nvPr>
            <p:ph type="title" idx="4294967295"/>
          </p:nvPr>
        </p:nvSpPr>
        <p:spPr>
          <a:xfrm>
            <a:off x="566516" y="385210"/>
            <a:ext cx="2818315" cy="800100"/>
          </a:xfrm>
          <a:solidFill>
            <a:srgbClr val="7030A0"/>
          </a:solidFill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algn="ctr"/>
            <a:r>
              <a:rPr lang="zh-TW" altLang="en-US" sz="4400" b="1" dirty="0" smtClean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  <a:cs typeface="+mn-cs"/>
              </a:rPr>
              <a:t>熱蘭遮城</a:t>
            </a:r>
            <a:endParaRPr altLang="en-US" sz="4400" b="1" dirty="0">
              <a:solidFill>
                <a:schemeClr val="bg1"/>
              </a:solidFill>
              <a:latin typeface="標楷體" pitchFamily="65" charset="-120"/>
              <a:ea typeface="標楷體" pitchFamily="65" charset="-120"/>
              <a:cs typeface="+mn-cs"/>
            </a:endParaRPr>
          </a:p>
        </p:txBody>
      </p:sp>
      <p:sp>
        <p:nvSpPr>
          <p:cNvPr id="2" name="文字方塊 1"/>
          <p:cNvSpPr txBox="1"/>
          <p:nvPr/>
        </p:nvSpPr>
        <p:spPr>
          <a:xfrm>
            <a:off x="5096719" y="6214031"/>
            <a:ext cx="70952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b="1" dirty="0">
                <a:solidFill>
                  <a:schemeClr val="bg1"/>
                </a:solidFill>
                <a:ea typeface="標楷體" pitchFamily="65" charset="-120"/>
              </a:rPr>
              <a:t>荷蘭海牙國家檔案館收藏的熱蘭遮城鳥瞰圖，約</a:t>
            </a:r>
            <a:r>
              <a:rPr lang="en-US" altLang="zh-TW" b="1" dirty="0">
                <a:solidFill>
                  <a:schemeClr val="bg1"/>
                </a:solidFill>
                <a:ea typeface="標楷體" pitchFamily="65" charset="-120"/>
              </a:rPr>
              <a:t>1635</a:t>
            </a:r>
            <a:r>
              <a:rPr lang="zh-TW" altLang="en-US" b="1" dirty="0">
                <a:solidFill>
                  <a:schemeClr val="bg1"/>
                </a:solidFill>
                <a:ea typeface="標楷體" pitchFamily="65" charset="-120"/>
              </a:rPr>
              <a:t>繪</a:t>
            </a:r>
            <a:r>
              <a:rPr lang="en-US" altLang="zh-TW" b="1" dirty="0">
                <a:solidFill>
                  <a:schemeClr val="bg1"/>
                </a:solidFill>
                <a:ea typeface="標楷體" pitchFamily="65" charset="-120"/>
              </a:rPr>
              <a:t>--</a:t>
            </a:r>
            <a:r>
              <a:rPr lang="zh-TW" altLang="en-US" b="1" dirty="0">
                <a:solidFill>
                  <a:schemeClr val="bg1"/>
                </a:solidFill>
                <a:ea typeface="標楷體" pitchFamily="65" charset="-120"/>
              </a:rPr>
              <a:t>維基百科</a:t>
            </a:r>
            <a:endParaRPr lang="zh-TW" alt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1" name="Picture 2" descr="熱蘭遮城復原模型-維基百科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040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62" name="Text Box 3"/>
          <p:cNvSpPr txBox="1">
            <a:spLocks noChangeArrowheads="1"/>
          </p:cNvSpPr>
          <p:nvPr/>
        </p:nvSpPr>
        <p:spPr bwMode="auto">
          <a:xfrm>
            <a:off x="0" y="6035675"/>
            <a:ext cx="1219200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altLang="zh-TW" sz="2400" b="1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1627</a:t>
            </a:r>
            <a:r>
              <a:rPr lang="zh-TW" altLang="en-US" sz="2400" b="1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年改名熱蘭遮城，並花了</a:t>
            </a:r>
            <a:r>
              <a:rPr lang="en-US" altLang="zh-TW" sz="2400" b="1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6</a:t>
            </a:r>
            <a:r>
              <a:rPr lang="zh-TW" altLang="en-US" sz="2400" b="1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年時間改建成磚城，於</a:t>
            </a:r>
            <a:r>
              <a:rPr lang="en-US" altLang="zh-TW" sz="2400" b="1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1634</a:t>
            </a:r>
            <a:r>
              <a:rPr lang="zh-TW" altLang="en-US" sz="2400" b="1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完工。地面三層，地下一層，裡面有長官住宅、軍營、教堂、監獄、食物與武器倉庫。熱蘭遮城復原模型</a:t>
            </a:r>
            <a:r>
              <a:rPr lang="en-US" altLang="zh-TW" sz="2400" b="1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—</a:t>
            </a:r>
            <a:r>
              <a:rPr lang="zh-TW" altLang="en-US" sz="2400" b="1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維基百科</a:t>
            </a:r>
          </a:p>
        </p:txBody>
      </p:sp>
      <p:sp>
        <p:nvSpPr>
          <p:cNvPr id="4" name="Rectangle 2"/>
          <p:cNvSpPr>
            <a:spLocks noGrp="1"/>
          </p:cNvSpPr>
          <p:nvPr>
            <p:ph type="title" idx="4294967295"/>
          </p:nvPr>
        </p:nvSpPr>
        <p:spPr>
          <a:xfrm>
            <a:off x="9166505" y="200015"/>
            <a:ext cx="2818315" cy="800100"/>
          </a:xfrm>
          <a:solidFill>
            <a:srgbClr val="7030A0"/>
          </a:solidFill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algn="ctr"/>
            <a:r>
              <a:rPr lang="zh-TW" altLang="en-US" sz="4400" b="1" dirty="0" smtClean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  <a:cs typeface="+mn-cs"/>
              </a:rPr>
              <a:t>熱蘭遮城</a:t>
            </a:r>
            <a:endParaRPr altLang="en-US" sz="4400" b="1" dirty="0">
              <a:solidFill>
                <a:schemeClr val="bg1"/>
              </a:solidFill>
              <a:latin typeface="標楷體" pitchFamily="65" charset="-120"/>
              <a:ea typeface="標楷體" pitchFamily="65" charset="-120"/>
              <a:cs typeface="+mn-cs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5" name="Picture 4" descr="《大員港市鳥瞰圖》，藏於荷蘭米德爾堡哲烏斯博物館（Zeeuws Museum）-維基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986" name="Text Box 5"/>
          <p:cNvSpPr txBox="1">
            <a:spLocks noChangeArrowheads="1"/>
          </p:cNvSpPr>
          <p:nvPr/>
        </p:nvSpPr>
        <p:spPr bwMode="auto">
          <a:xfrm>
            <a:off x="3796496" y="228600"/>
            <a:ext cx="8205004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zh-TW" sz="2400" b="1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《</a:t>
            </a:r>
            <a:r>
              <a:rPr lang="zh-TW" altLang="en-US" sz="2400" b="1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大員港市鳥瞰圖</a:t>
            </a:r>
            <a:r>
              <a:rPr lang="en-US" altLang="zh-TW" sz="2400" b="1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》</a:t>
            </a:r>
            <a:r>
              <a:rPr lang="zh-TW" altLang="en-US" sz="2400" b="1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，藏於荷蘭米德爾堡哲烏斯博物館（</a:t>
            </a:r>
            <a:r>
              <a:rPr lang="en-US" altLang="zh-TW" sz="2400" b="1" dirty="0" err="1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Zeeuws</a:t>
            </a:r>
            <a:r>
              <a:rPr lang="en-US" altLang="zh-TW" sz="2400" b="1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 Museum</a:t>
            </a:r>
            <a:r>
              <a:rPr lang="zh-TW" altLang="en-US" sz="2400" b="1" dirty="0" smtClean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）畫面</a:t>
            </a:r>
            <a:r>
              <a:rPr lang="zh-TW" altLang="en-US" sz="2400" b="1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中可看到熱蘭遮城與大員市鎮。  圖</a:t>
            </a:r>
            <a:r>
              <a:rPr lang="en-US" altLang="zh-TW" sz="2400" b="1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-</a:t>
            </a:r>
            <a:r>
              <a:rPr lang="zh-TW" altLang="en-US" sz="2400" b="1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維基百科</a:t>
            </a:r>
            <a:endParaRPr lang="en-US" altLang="zh-TW" sz="2400" b="1" dirty="0">
              <a:solidFill>
                <a:srgbClr val="000000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41987" name="AutoShape 6"/>
          <p:cNvSpPr>
            <a:spLocks noChangeArrowheads="1"/>
          </p:cNvSpPr>
          <p:nvPr/>
        </p:nvSpPr>
        <p:spPr bwMode="auto">
          <a:xfrm>
            <a:off x="2489200" y="5854700"/>
            <a:ext cx="2019300" cy="685800"/>
          </a:xfrm>
          <a:prstGeom prst="wedgeRoundRectCallout">
            <a:avLst>
              <a:gd name="adj1" fmla="val 101574"/>
              <a:gd name="adj2" fmla="val 62500"/>
              <a:gd name="adj3" fmla="val 16667"/>
            </a:avLst>
          </a:prstGeom>
          <a:solidFill>
            <a:srgbClr val="FFFF00"/>
          </a:solidFill>
          <a:ln w="57150">
            <a:solidFill>
              <a:srgbClr val="FF9900"/>
            </a:solidFill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/>
          <a:lstStyle/>
          <a:p>
            <a:pPr algn="ctr"/>
            <a:r>
              <a:rPr lang="zh-TW" altLang="en-US" sz="2800" b="1">
                <a:ea typeface="標楷體" pitchFamily="65" charset="-120"/>
              </a:rPr>
              <a:t>北線尾</a:t>
            </a:r>
          </a:p>
        </p:txBody>
      </p:sp>
      <p:sp>
        <p:nvSpPr>
          <p:cNvPr id="41988" name="AutoShape 4"/>
          <p:cNvSpPr>
            <a:spLocks noChangeArrowheads="1"/>
          </p:cNvSpPr>
          <p:nvPr/>
        </p:nvSpPr>
        <p:spPr bwMode="auto">
          <a:xfrm>
            <a:off x="1919165" y="2743200"/>
            <a:ext cx="2019300" cy="685800"/>
          </a:xfrm>
          <a:prstGeom prst="wedgeRoundRectCallout">
            <a:avLst>
              <a:gd name="adj1" fmla="val 17635"/>
              <a:gd name="adj2" fmla="val 121760"/>
              <a:gd name="adj3" fmla="val 16667"/>
            </a:avLst>
          </a:prstGeom>
          <a:solidFill>
            <a:srgbClr val="FFFF00"/>
          </a:solidFill>
          <a:ln w="57150">
            <a:solidFill>
              <a:srgbClr val="FF9900"/>
            </a:solidFill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/>
          <a:lstStyle/>
          <a:p>
            <a:pPr algn="ctr"/>
            <a:r>
              <a:rPr lang="zh-TW" altLang="en-US" sz="2800" b="1">
                <a:ea typeface="標楷體" pitchFamily="65" charset="-120"/>
              </a:rPr>
              <a:t>大員市鎮</a:t>
            </a:r>
          </a:p>
        </p:txBody>
      </p:sp>
      <p:sp>
        <p:nvSpPr>
          <p:cNvPr id="41989" name="AutoShape 5"/>
          <p:cNvSpPr>
            <a:spLocks noChangeArrowheads="1"/>
          </p:cNvSpPr>
          <p:nvPr/>
        </p:nvSpPr>
        <p:spPr bwMode="auto">
          <a:xfrm>
            <a:off x="7876930" y="2784230"/>
            <a:ext cx="1911838" cy="715108"/>
          </a:xfrm>
          <a:prstGeom prst="wedgeRoundRectCallout">
            <a:avLst>
              <a:gd name="adj1" fmla="val -38538"/>
              <a:gd name="adj2" fmla="val 122610"/>
              <a:gd name="adj3" fmla="val 16667"/>
            </a:avLst>
          </a:prstGeom>
          <a:solidFill>
            <a:srgbClr val="FFFF00"/>
          </a:solidFill>
          <a:ln w="57150">
            <a:solidFill>
              <a:srgbClr val="FF9900"/>
            </a:solidFill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/>
          <a:lstStyle/>
          <a:p>
            <a:pPr algn="ctr"/>
            <a:r>
              <a:rPr lang="zh-TW" altLang="en-US" sz="2800" b="1" dirty="0">
                <a:ea typeface="標楷體" pitchFamily="65" charset="-120"/>
              </a:rPr>
              <a:t>熱蘭遮城</a:t>
            </a:r>
          </a:p>
        </p:txBody>
      </p:sp>
      <p:sp>
        <p:nvSpPr>
          <p:cNvPr id="7" name="Rectangle 2"/>
          <p:cNvSpPr>
            <a:spLocks noGrp="1"/>
          </p:cNvSpPr>
          <p:nvPr>
            <p:ph type="title" idx="4294967295"/>
          </p:nvPr>
        </p:nvSpPr>
        <p:spPr>
          <a:xfrm>
            <a:off x="566516" y="385210"/>
            <a:ext cx="2818315" cy="800100"/>
          </a:xfrm>
          <a:solidFill>
            <a:srgbClr val="7030A0"/>
          </a:solidFill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algn="ctr"/>
            <a:r>
              <a:rPr lang="zh-TW" altLang="en-US" sz="4400" b="1" dirty="0" smtClean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  <a:cs typeface="+mn-cs"/>
              </a:rPr>
              <a:t>熱蘭遮城</a:t>
            </a:r>
            <a:endParaRPr altLang="en-US" sz="4400" b="1" dirty="0">
              <a:solidFill>
                <a:schemeClr val="bg1"/>
              </a:solidFill>
              <a:latin typeface="標楷體" pitchFamily="65" charset="-120"/>
              <a:ea typeface="標楷體" pitchFamily="65" charset="-120"/>
              <a:cs typeface="+mn-cs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09" name="Picture 4" descr="熱蘭遮城1875年素描-維基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697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010" name="Text Box 5"/>
          <p:cNvSpPr txBox="1">
            <a:spLocks noChangeArrowheads="1"/>
          </p:cNvSpPr>
          <p:nvPr/>
        </p:nvSpPr>
        <p:spPr bwMode="auto">
          <a:xfrm>
            <a:off x="0" y="5638800"/>
            <a:ext cx="12192000" cy="1187450"/>
          </a:xfrm>
          <a:prstGeom prst="rect">
            <a:avLst/>
          </a:prstGeom>
          <a:solidFill>
            <a:srgbClr val="FFCC99">
              <a:alpha val="50195"/>
            </a:srgb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2400" b="1">
                <a:solidFill>
                  <a:schemeClr val="tx2"/>
                </a:solidFill>
                <a:latin typeface="標楷體" pitchFamily="65" charset="-120"/>
                <a:ea typeface="標楷體" pitchFamily="65" charset="-120"/>
              </a:rPr>
              <a:t>明鄭以後，改成王城，清代稱紅毛城，並成為水師副將衙門。</a:t>
            </a:r>
            <a:r>
              <a:rPr lang="en-US" altLang="zh-TW" sz="2400" b="1">
                <a:solidFill>
                  <a:schemeClr val="tx2"/>
                </a:solidFill>
                <a:latin typeface="標楷體" pitchFamily="65" charset="-120"/>
                <a:ea typeface="標楷體" pitchFamily="65" charset="-120"/>
              </a:rPr>
              <a:t>1867</a:t>
            </a:r>
            <a:r>
              <a:rPr lang="zh-TW" altLang="en-US" sz="2400" b="1">
                <a:solidFill>
                  <a:schemeClr val="tx2"/>
                </a:solidFill>
                <a:latin typeface="標楷體" pitchFamily="65" charset="-120"/>
                <a:ea typeface="標楷體" pitchFamily="65" charset="-120"/>
              </a:rPr>
              <a:t>年因樟腦糾紛，英軍攻佔城堡，炸毀軍火庫，城堡化為廢墟，殘存磚石被運去建億載金城。圖為</a:t>
            </a:r>
            <a:r>
              <a:rPr lang="en-US" altLang="zh-TW" sz="2400" b="1">
                <a:solidFill>
                  <a:schemeClr val="tx2"/>
                </a:solidFill>
                <a:latin typeface="標楷體" pitchFamily="65" charset="-120"/>
                <a:ea typeface="標楷體" pitchFamily="65" charset="-120"/>
              </a:rPr>
              <a:t>1875</a:t>
            </a:r>
            <a:r>
              <a:rPr lang="zh-TW" altLang="en-US" sz="2400" b="1">
                <a:solidFill>
                  <a:schemeClr val="tx2"/>
                </a:solidFill>
                <a:latin typeface="標楷體" pitchFamily="65" charset="-120"/>
                <a:ea typeface="標楷體" pitchFamily="65" charset="-120"/>
              </a:rPr>
              <a:t>年素描，可以清楚見到熱蘭遮城基本上已成了廢墟。圖片</a:t>
            </a:r>
            <a:r>
              <a:rPr lang="en-US" altLang="zh-TW" sz="2400" b="1">
                <a:solidFill>
                  <a:schemeClr val="tx2"/>
                </a:solidFill>
                <a:latin typeface="標楷體" pitchFamily="65" charset="-120"/>
                <a:ea typeface="標楷體" pitchFamily="65" charset="-120"/>
              </a:rPr>
              <a:t>-</a:t>
            </a:r>
            <a:r>
              <a:rPr lang="zh-TW" altLang="en-US" sz="2400" b="1">
                <a:solidFill>
                  <a:schemeClr val="tx2"/>
                </a:solidFill>
                <a:latin typeface="標楷體" pitchFamily="65" charset="-120"/>
                <a:ea typeface="標楷體" pitchFamily="65" charset="-120"/>
              </a:rPr>
              <a:t>維基百科</a:t>
            </a:r>
            <a:r>
              <a:rPr lang="zh-TW" altLang="en-US" sz="2400" b="1">
                <a:latin typeface="標楷體" pitchFamily="65" charset="-120"/>
                <a:ea typeface="標楷體" pitchFamily="65" charset="-120"/>
              </a:rPr>
              <a:t> 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3" name="Picture 4" descr="taiwan_formosa_vintage_history_other_places_fortzeelandia_taipics003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88761" y="348916"/>
            <a:ext cx="9829800" cy="6280484"/>
          </a:xfrm>
          <a:prstGeom prst="rect">
            <a:avLst/>
          </a:prstGeom>
          <a:ln w="88900" cap="sq" cmpd="thickThin">
            <a:solidFill>
              <a:schemeClr val="accent4">
                <a:lumMod val="75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44034" name="Text Box 5"/>
          <p:cNvSpPr txBox="1">
            <a:spLocks noChangeArrowheads="1"/>
          </p:cNvSpPr>
          <p:nvPr/>
        </p:nvSpPr>
        <p:spPr bwMode="auto">
          <a:xfrm>
            <a:off x="10248900" y="673100"/>
            <a:ext cx="1790700" cy="5751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2400" b="1">
                <a:latin typeface="標楷體" pitchFamily="65" charset="-120"/>
                <a:ea typeface="標楷體" pitchFamily="65" charset="-120"/>
              </a:rPr>
              <a:t>日治時期的安平古堡。</a:t>
            </a:r>
          </a:p>
          <a:p>
            <a:pPr>
              <a:spcBef>
                <a:spcPct val="50000"/>
              </a:spcBef>
            </a:pPr>
            <a:r>
              <a:rPr lang="zh-TW" altLang="en-US" sz="2400" b="1">
                <a:latin typeface="標楷體" pitchFamily="65" charset="-120"/>
                <a:ea typeface="標楷體" pitchFamily="65" charset="-120"/>
              </a:rPr>
              <a:t>日治時期，日人將內城的荷式建築全毀，四周改以紅磚砌成方形的階臺，並在臺上建造西式平房作為海關宿舍。而成為今日的紀念館風貌。 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7" name="Picture 4" descr="DSC09854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96612" y="116681"/>
            <a:ext cx="8546599" cy="658018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45058" name="Text Box 3"/>
          <p:cNvSpPr txBox="1">
            <a:spLocks noChangeArrowheads="1"/>
          </p:cNvSpPr>
          <p:nvPr/>
        </p:nvSpPr>
        <p:spPr bwMode="auto">
          <a:xfrm>
            <a:off x="9002047" y="1155825"/>
            <a:ext cx="3073400" cy="5493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36000" rIns="36000">
            <a:spAutoFit/>
          </a:bodyPr>
          <a:lstStyle/>
          <a:p>
            <a:pPr algn="ctr">
              <a:spcBef>
                <a:spcPts val="600"/>
              </a:spcBef>
            </a:pPr>
            <a:r>
              <a:rPr lang="zh-TW" altLang="en-US" sz="2800" b="1" dirty="0">
                <a:solidFill>
                  <a:schemeClr val="tx2"/>
                </a:solidFill>
                <a:ea typeface="標楷體" pitchFamily="65" charset="-120"/>
              </a:rPr>
              <a:t>安平古堡今貌</a:t>
            </a:r>
          </a:p>
          <a:p>
            <a:pPr>
              <a:spcBef>
                <a:spcPts val="600"/>
              </a:spcBef>
            </a:pPr>
            <a:r>
              <a:rPr lang="en-US" altLang="zh-TW" sz="2800" b="1" dirty="0">
                <a:solidFill>
                  <a:schemeClr val="tx2"/>
                </a:solidFill>
                <a:ea typeface="標楷體" pitchFamily="65" charset="-120"/>
              </a:rPr>
              <a:t>1930</a:t>
            </a:r>
            <a:r>
              <a:rPr lang="zh-TW" altLang="en-US" sz="2800" b="1" dirty="0">
                <a:solidFill>
                  <a:schemeClr val="tx2"/>
                </a:solidFill>
                <a:ea typeface="標楷體" pitchFamily="65" charset="-120"/>
              </a:rPr>
              <a:t>年總督府為為舉辦</a:t>
            </a:r>
            <a:r>
              <a:rPr lang="zh-TW" altLang="en-US" sz="2800" b="1" dirty="0" smtClean="0">
                <a:solidFill>
                  <a:schemeClr val="tx2"/>
                </a:solidFill>
                <a:ea typeface="標楷體" pitchFamily="65" charset="-120"/>
              </a:rPr>
              <a:t>「臺灣</a:t>
            </a:r>
            <a:r>
              <a:rPr lang="zh-TW" altLang="en-US" sz="2800" b="1" dirty="0">
                <a:solidFill>
                  <a:schemeClr val="tx2"/>
                </a:solidFill>
                <a:ea typeface="標楷體" pitchFamily="65" charset="-120"/>
              </a:rPr>
              <a:t>文化</a:t>
            </a:r>
            <a:r>
              <a:rPr lang="en-US" altLang="zh-TW" sz="2800" b="1" dirty="0">
                <a:solidFill>
                  <a:schemeClr val="tx2"/>
                </a:solidFill>
                <a:ea typeface="標楷體" pitchFamily="65" charset="-120"/>
              </a:rPr>
              <a:t>300</a:t>
            </a:r>
            <a:r>
              <a:rPr lang="zh-TW" altLang="en-US" sz="2800" b="1" dirty="0">
                <a:solidFill>
                  <a:schemeClr val="tx2"/>
                </a:solidFill>
                <a:ea typeface="標楷體" pitchFamily="65" charset="-120"/>
              </a:rPr>
              <a:t>年紀念」，在此</a:t>
            </a:r>
            <a:r>
              <a:rPr lang="zh-TW" altLang="en-US" sz="2800" b="1" dirty="0" smtClean="0">
                <a:solidFill>
                  <a:schemeClr val="tx2"/>
                </a:solidFill>
                <a:ea typeface="標楷體" pitchFamily="65" charset="-120"/>
              </a:rPr>
              <a:t>平臺建</a:t>
            </a:r>
            <a:r>
              <a:rPr lang="zh-TW" altLang="en-US" sz="2800" b="1" dirty="0">
                <a:solidFill>
                  <a:schemeClr val="tx2"/>
                </a:solidFill>
                <a:ea typeface="標楷體" pitchFamily="65" charset="-120"/>
              </a:rPr>
              <a:t>了洋樓，作為展覽與招待之所，這就是今日的安平古堡。</a:t>
            </a:r>
          </a:p>
          <a:p>
            <a:pPr>
              <a:spcBef>
                <a:spcPts val="600"/>
              </a:spcBef>
            </a:pPr>
            <a:r>
              <a:rPr lang="zh-TW" altLang="en-US" sz="2800" b="1" dirty="0">
                <a:solidFill>
                  <a:schemeClr val="tx2"/>
                </a:solidFill>
                <a:ea typeface="標楷體" pitchFamily="65" charset="-120"/>
              </a:rPr>
              <a:t>而畫面中所見的</a:t>
            </a:r>
            <a:r>
              <a:rPr lang="zh-TW" altLang="en-US" sz="2800" b="1" dirty="0" smtClean="0">
                <a:solidFill>
                  <a:schemeClr val="tx2"/>
                </a:solidFill>
                <a:ea typeface="標楷體" pitchFamily="65" charset="-120"/>
              </a:rPr>
              <a:t>瞭望臺是</a:t>
            </a:r>
            <a:r>
              <a:rPr lang="zh-TW" altLang="en-US" sz="2800" b="1" dirty="0">
                <a:solidFill>
                  <a:schemeClr val="tx2"/>
                </a:solidFill>
                <a:ea typeface="標楷體" pitchFamily="65" charset="-120"/>
              </a:rPr>
              <a:t>民國以後所建造的。</a:t>
            </a:r>
          </a:p>
          <a:p>
            <a:pPr>
              <a:spcBef>
                <a:spcPts val="600"/>
              </a:spcBef>
            </a:pPr>
            <a:r>
              <a:rPr lang="zh-TW" altLang="en-US" sz="2800" b="1" dirty="0">
                <a:solidFill>
                  <a:schemeClr val="tx2"/>
                </a:solidFill>
                <a:ea typeface="標楷體" pitchFamily="65" charset="-120"/>
              </a:rPr>
              <a:t>作者自攝</a:t>
            </a:r>
          </a:p>
        </p:txBody>
      </p:sp>
      <p:sp>
        <p:nvSpPr>
          <p:cNvPr id="4" name="Rectangle 2"/>
          <p:cNvSpPr>
            <a:spLocks noGrp="1"/>
          </p:cNvSpPr>
          <p:nvPr>
            <p:ph type="title" idx="4294967295"/>
          </p:nvPr>
        </p:nvSpPr>
        <p:spPr>
          <a:xfrm>
            <a:off x="9004300" y="193675"/>
            <a:ext cx="2818315" cy="800100"/>
          </a:xfrm>
          <a:solidFill>
            <a:srgbClr val="7030A0"/>
          </a:solidFill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algn="ctr"/>
            <a:r>
              <a:rPr lang="zh-TW" altLang="en-US" sz="4400" b="1" dirty="0" smtClean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  <a:cs typeface="+mn-cs"/>
              </a:rPr>
              <a:t>熱蘭遮城</a:t>
            </a:r>
            <a:endParaRPr altLang="en-US" sz="4400" b="1" dirty="0">
              <a:solidFill>
                <a:schemeClr val="bg1"/>
              </a:solidFill>
              <a:latin typeface="標楷體" pitchFamily="65" charset="-120"/>
              <a:ea typeface="標楷體" pitchFamily="65" charset="-120"/>
              <a:cs typeface="+mn-cs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1" name="Picture 4" descr="DSC09855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721725" cy="6542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82" name="Picture 5" descr="DSC09856"/>
          <p:cNvPicPr>
            <a:picLocks noChangeAspect="1" noChangeArrowheads="1"/>
          </p:cNvPicPr>
          <p:nvPr/>
        </p:nvPicPr>
        <p:blipFill>
          <a:blip r:embed="rId3" cstate="email">
            <a:lum bright="-24000" contrast="2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47025" y="0"/>
            <a:ext cx="4244975" cy="647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6083" name="Text Box 4"/>
          <p:cNvSpPr txBox="1">
            <a:spLocks noChangeArrowheads="1"/>
          </p:cNvSpPr>
          <p:nvPr/>
        </p:nvSpPr>
        <p:spPr bwMode="auto">
          <a:xfrm>
            <a:off x="0" y="6032500"/>
            <a:ext cx="12192000" cy="822325"/>
          </a:xfrm>
          <a:prstGeom prst="rect">
            <a:avLst/>
          </a:prstGeom>
          <a:solidFill>
            <a:srgbClr val="FF99CC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zh-TW" altLang="en-US" sz="2400" b="1">
                <a:solidFill>
                  <a:srgbClr val="000000"/>
                </a:solidFill>
                <a:ea typeface="標楷體" pitchFamily="65" charset="-120"/>
              </a:rPr>
              <a:t>這是目前唯一僅存的熱蘭遮城殘蹟。當時荷蘭人就地取材，把糯米、紅糖漿與蚵殼粉混合成黏著劑塗料，效果良好。漢人遂把這種材料叫做紅毛土。圖</a:t>
            </a:r>
            <a:r>
              <a:rPr lang="en-US" altLang="zh-TW" sz="2400" b="1">
                <a:solidFill>
                  <a:srgbClr val="000000"/>
                </a:solidFill>
                <a:ea typeface="標楷體" pitchFamily="65" charset="-120"/>
              </a:rPr>
              <a:t>-</a:t>
            </a:r>
            <a:r>
              <a:rPr lang="zh-TW" altLang="en-US" sz="2400" b="1">
                <a:solidFill>
                  <a:srgbClr val="000000"/>
                </a:solidFill>
                <a:ea typeface="標楷體" pitchFamily="65" charset="-120"/>
              </a:rPr>
              <a:t>作者。</a:t>
            </a:r>
            <a:endParaRPr lang="en-US" altLang="zh-TW" sz="2400" b="1">
              <a:solidFill>
                <a:srgbClr val="000000"/>
              </a:solidFill>
              <a:ea typeface="標楷體" pitchFamily="65" charset="-120"/>
            </a:endParaRPr>
          </a:p>
        </p:txBody>
      </p:sp>
      <p:sp>
        <p:nvSpPr>
          <p:cNvPr id="46084" name="Text Box 5"/>
          <p:cNvSpPr txBox="1">
            <a:spLocks noChangeArrowheads="1"/>
          </p:cNvSpPr>
          <p:nvPr/>
        </p:nvSpPr>
        <p:spPr bwMode="auto">
          <a:xfrm>
            <a:off x="11185525" y="6338888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zh-TW" altLang="en-US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5" name="Picture 4" descr="DSC09790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4300" y="106363"/>
            <a:ext cx="8899525" cy="6675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106" name="Text Box 3"/>
          <p:cNvSpPr txBox="1">
            <a:spLocks noChangeArrowheads="1"/>
          </p:cNvSpPr>
          <p:nvPr/>
        </p:nvSpPr>
        <p:spPr bwMode="auto">
          <a:xfrm>
            <a:off x="9131300" y="203200"/>
            <a:ext cx="2997200" cy="6583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8000" rIns="18000">
            <a:spAutoFit/>
          </a:bodyPr>
          <a:lstStyle/>
          <a:p>
            <a:pPr algn="ctr">
              <a:spcBef>
                <a:spcPct val="50000"/>
              </a:spcBef>
            </a:pPr>
            <a:r>
              <a:rPr kumimoji="0" lang="zh-TW" altLang="en-US" sz="2800" b="1" dirty="0" smtClean="0">
                <a:solidFill>
                  <a:schemeClr val="tx2"/>
                </a:solidFill>
                <a:ea typeface="標楷體" pitchFamily="65" charset="-120"/>
                <a:sym typeface="Wingdings 3" pitchFamily="18" charset="2"/>
              </a:rPr>
              <a:t>赤崁樓</a:t>
            </a:r>
            <a:endParaRPr kumimoji="0" lang="zh-TW" altLang="en-US" sz="2800" b="1" dirty="0">
              <a:solidFill>
                <a:schemeClr val="tx2"/>
              </a:solidFill>
              <a:ea typeface="標楷體" pitchFamily="65" charset="-120"/>
              <a:sym typeface="Wingdings 3" pitchFamily="18" charset="2"/>
            </a:endParaRPr>
          </a:p>
          <a:p>
            <a:pPr>
              <a:spcBef>
                <a:spcPct val="10000"/>
              </a:spcBef>
            </a:pPr>
            <a:r>
              <a:rPr kumimoji="0" lang="en-US" altLang="zh-TW" sz="2800" b="1" dirty="0">
                <a:solidFill>
                  <a:schemeClr val="tx2"/>
                </a:solidFill>
                <a:ea typeface="標楷體" pitchFamily="65" charset="-120"/>
                <a:sym typeface="Wingdings 3" pitchFamily="18" charset="2"/>
              </a:rPr>
              <a:t>1625</a:t>
            </a:r>
            <a:r>
              <a:rPr kumimoji="0" lang="zh-TW" altLang="en-US" sz="2800" b="1" dirty="0">
                <a:solidFill>
                  <a:schemeClr val="tx2"/>
                </a:solidFill>
                <a:ea typeface="標楷體" pitchFamily="65" charset="-120"/>
                <a:sym typeface="Wingdings 3" pitchFamily="18" charset="2"/>
              </a:rPr>
              <a:t>年荷蘭人以</a:t>
            </a:r>
            <a:r>
              <a:rPr kumimoji="0" lang="en-US" altLang="zh-TW" sz="2800" b="1" dirty="0">
                <a:solidFill>
                  <a:schemeClr val="tx2"/>
                </a:solidFill>
                <a:ea typeface="標楷體" pitchFamily="65" charset="-120"/>
                <a:sym typeface="Wingdings 3" pitchFamily="18" charset="2"/>
              </a:rPr>
              <a:t>15</a:t>
            </a:r>
            <a:r>
              <a:rPr kumimoji="0" lang="zh-TW" altLang="en-US" sz="2800" b="1" dirty="0">
                <a:solidFill>
                  <a:schemeClr val="tx2"/>
                </a:solidFill>
                <a:ea typeface="標楷體" pitchFamily="65" charset="-120"/>
                <a:sym typeface="Wingdings 3" pitchFamily="18" charset="2"/>
              </a:rPr>
              <a:t>匹布的代價，向新港社購買赤崁地區土地權，建立普羅民遮市街。郭懷一事件後，為加強防禦，</a:t>
            </a:r>
            <a:r>
              <a:rPr kumimoji="0" lang="en-US" altLang="zh-TW" sz="2800" b="1" dirty="0">
                <a:solidFill>
                  <a:schemeClr val="tx2"/>
                </a:solidFill>
                <a:ea typeface="標楷體" pitchFamily="65" charset="-120"/>
                <a:sym typeface="Wingdings 3" pitchFamily="18" charset="2"/>
              </a:rPr>
              <a:t>1653</a:t>
            </a:r>
            <a:r>
              <a:rPr kumimoji="0" lang="zh-TW" altLang="en-US" sz="2800" b="1" dirty="0">
                <a:solidFill>
                  <a:schemeClr val="tx2"/>
                </a:solidFill>
                <a:ea typeface="標楷體" pitchFamily="65" charset="-120"/>
                <a:sym typeface="Wingdings 3" pitchFamily="18" charset="2"/>
              </a:rPr>
              <a:t>年建立普羅民遮城（荷蘭語意思是永恆），清代歷經地震與戰火被毀，現在所見的</a:t>
            </a:r>
            <a:r>
              <a:rPr kumimoji="0" lang="zh-TW" altLang="en-US" sz="2800" b="1" dirty="0" smtClean="0">
                <a:solidFill>
                  <a:schemeClr val="tx2"/>
                </a:solidFill>
                <a:ea typeface="標楷體" pitchFamily="65" charset="-120"/>
                <a:sym typeface="Wingdings 3" pitchFamily="18" charset="2"/>
              </a:rPr>
              <a:t>赤崁樓</a:t>
            </a:r>
            <a:r>
              <a:rPr kumimoji="0" lang="zh-TW" altLang="en-US" sz="2800" b="1" dirty="0">
                <a:solidFill>
                  <a:schemeClr val="tx2"/>
                </a:solidFill>
                <a:ea typeface="標楷體" pitchFamily="65" charset="-120"/>
                <a:sym typeface="Wingdings 3" pitchFamily="18" charset="2"/>
              </a:rPr>
              <a:t>是</a:t>
            </a:r>
            <a:r>
              <a:rPr kumimoji="0" lang="en-US" altLang="zh-TW" sz="2800" b="1" dirty="0">
                <a:solidFill>
                  <a:schemeClr val="tx2"/>
                </a:solidFill>
                <a:ea typeface="標楷體" pitchFamily="65" charset="-120"/>
                <a:sym typeface="Wingdings 3" pitchFamily="18" charset="2"/>
              </a:rPr>
              <a:t>1886</a:t>
            </a:r>
            <a:r>
              <a:rPr kumimoji="0" lang="zh-TW" altLang="en-US" sz="2800" b="1" dirty="0">
                <a:solidFill>
                  <a:schemeClr val="tx2"/>
                </a:solidFill>
                <a:ea typeface="標楷體" pitchFamily="65" charset="-120"/>
                <a:sym typeface="Wingdings 3" pitchFamily="18" charset="2"/>
              </a:rPr>
              <a:t>年重建。</a:t>
            </a:r>
          </a:p>
          <a:p>
            <a:pPr>
              <a:spcBef>
                <a:spcPct val="10000"/>
              </a:spcBef>
            </a:pPr>
            <a:r>
              <a:rPr kumimoji="0" lang="zh-TW" altLang="en-US" sz="2800" b="1" dirty="0">
                <a:solidFill>
                  <a:schemeClr val="tx2"/>
                </a:solidFill>
                <a:ea typeface="標楷體" pitchFamily="65" charset="-120"/>
                <a:sym typeface="Wingdings 3" pitchFamily="18" charset="2"/>
              </a:rPr>
              <a:t>圖</a:t>
            </a:r>
            <a:r>
              <a:rPr kumimoji="0" lang="en-US" altLang="zh-TW" sz="2800" b="1" dirty="0">
                <a:solidFill>
                  <a:schemeClr val="tx2"/>
                </a:solidFill>
                <a:ea typeface="標楷體" pitchFamily="65" charset="-120"/>
                <a:sym typeface="Wingdings 3" pitchFamily="18" charset="2"/>
              </a:rPr>
              <a:t>-</a:t>
            </a:r>
            <a:r>
              <a:rPr kumimoji="0" lang="zh-TW" altLang="en-US" sz="2800" b="1" dirty="0">
                <a:solidFill>
                  <a:schemeClr val="tx2"/>
                </a:solidFill>
                <a:ea typeface="標楷體" pitchFamily="65" charset="-120"/>
                <a:sym typeface="Wingdings 3" pitchFamily="18" charset="2"/>
              </a:rPr>
              <a:t>作者自攝</a:t>
            </a: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04435" y="208344"/>
            <a:ext cx="3761773" cy="3669175"/>
          </a:xfrm>
          <a:prstGeom prst="rect">
            <a:avLst/>
          </a:prstGeom>
          <a:ln w="88900" cap="sq" cmpd="thickThin">
            <a:solidFill>
              <a:schemeClr val="accent1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4" name="文字方塊 3"/>
          <p:cNvSpPr txBox="1"/>
          <p:nvPr/>
        </p:nvSpPr>
        <p:spPr>
          <a:xfrm>
            <a:off x="5104436" y="4363657"/>
            <a:ext cx="3761772" cy="1200329"/>
          </a:xfrm>
          <a:prstGeom prst="rect">
            <a:avLst/>
          </a:prstGeom>
          <a:solidFill>
            <a:srgbClr val="CC99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zh-TW" altLang="en-US" sz="2400" b="1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左圖</a:t>
            </a:r>
            <a:r>
              <a:rPr lang="zh-TW" altLang="en-US" sz="2400" b="1" dirty="0" smtClean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：</a:t>
            </a:r>
            <a:endParaRPr lang="en-US" altLang="zh-TW" sz="2400" b="1" dirty="0" smtClean="0">
              <a:solidFill>
                <a:srgbClr val="00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en-US" altLang="zh-TW" sz="2400" b="1" dirty="0" smtClean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《</a:t>
            </a:r>
            <a:r>
              <a:rPr lang="zh-TW" altLang="en-US" sz="2400" b="1" dirty="0" smtClean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重修</a:t>
            </a:r>
            <a:r>
              <a:rPr lang="zh-TW" altLang="en-US" sz="2400" b="1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臺灣縣</a:t>
            </a:r>
            <a:r>
              <a:rPr lang="zh-TW" altLang="en-US" sz="2400" b="1" dirty="0" smtClean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誌</a:t>
            </a:r>
            <a:r>
              <a:rPr lang="en-US" altLang="zh-TW" sz="2400" b="1" dirty="0" smtClean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》</a:t>
            </a:r>
            <a:r>
              <a:rPr lang="zh-TW" altLang="en-US" sz="2400" b="1" dirty="0" smtClean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中插圖</a:t>
            </a:r>
            <a:endParaRPr lang="en-US" altLang="zh-TW" sz="2400" b="1" dirty="0" smtClean="0">
              <a:solidFill>
                <a:srgbClr val="00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2400" b="1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右圖</a:t>
            </a:r>
            <a:r>
              <a:rPr lang="zh-TW" altLang="en-US" sz="2400" b="1" dirty="0" smtClean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：立石鐵臣版畫作品</a:t>
            </a:r>
            <a:endParaRPr lang="zh-TW" altLang="en-US" sz="2400" b="1" dirty="0">
              <a:solidFill>
                <a:srgbClr val="00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7" name="Rectangle 2"/>
          <p:cNvSpPr>
            <a:spLocks noGrp="1"/>
          </p:cNvSpPr>
          <p:nvPr>
            <p:ph type="title" idx="4294967295"/>
          </p:nvPr>
        </p:nvSpPr>
        <p:spPr>
          <a:xfrm>
            <a:off x="566516" y="385210"/>
            <a:ext cx="3206831" cy="800100"/>
          </a:xfrm>
          <a:solidFill>
            <a:srgbClr val="7030A0"/>
          </a:solidFill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algn="ctr"/>
            <a:r>
              <a:rPr lang="zh-TW" altLang="en-US" sz="4400" b="1" dirty="0" smtClean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  <a:cs typeface="+mn-cs"/>
              </a:rPr>
              <a:t>普羅民遮城</a:t>
            </a:r>
            <a:endParaRPr altLang="en-US" sz="4400" b="1" dirty="0">
              <a:solidFill>
                <a:schemeClr val="bg1"/>
              </a:solidFill>
              <a:latin typeface="標楷體" pitchFamily="65" charset="-120"/>
              <a:ea typeface="標楷體" pitchFamily="65" charset="-120"/>
              <a:cs typeface="+mn-cs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3981" y="203199"/>
            <a:ext cx="4529901" cy="6481763"/>
          </a:xfrm>
          <a:prstGeom prst="rect">
            <a:avLst/>
          </a:prstGeom>
          <a:ln w="88900" cap="sq" cmpd="thickThin">
            <a:solidFill>
              <a:schemeClr val="accent1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Rectangle 2"/>
          <p:cNvSpPr>
            <a:spLocks noGrp="1"/>
          </p:cNvSpPr>
          <p:nvPr>
            <p:ph type="title" idx="4294967295"/>
          </p:nvPr>
        </p:nvSpPr>
        <p:spPr>
          <a:xfrm>
            <a:off x="1398206" y="406400"/>
            <a:ext cx="9344788" cy="800100"/>
          </a:xfrm>
          <a:solidFill>
            <a:srgbClr val="7030A0"/>
          </a:solidFill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algn="ctr"/>
            <a:r>
              <a:rPr lang="zh-TW" altLang="en-US" sz="4400" b="1" dirty="0" smtClean="0">
                <a:solidFill>
                  <a:schemeClr val="lt1"/>
                </a:solidFill>
                <a:latin typeface="標楷體" pitchFamily="65" charset="-120"/>
                <a:ea typeface="標楷體" pitchFamily="65" charset="-120"/>
                <a:cs typeface="+mn-cs"/>
              </a:rPr>
              <a:t>普羅民遮城～</a:t>
            </a:r>
            <a:r>
              <a:rPr altLang="en-US" sz="4400" b="1" dirty="0" smtClean="0">
                <a:solidFill>
                  <a:schemeClr val="lt1"/>
                </a:solidFill>
                <a:latin typeface="標楷體" pitchFamily="65" charset="-120"/>
                <a:ea typeface="標楷體" pitchFamily="65" charset="-120"/>
                <a:cs typeface="+mn-cs"/>
              </a:rPr>
              <a:t>一張牛皮換地的故事</a:t>
            </a:r>
            <a:endParaRPr altLang="en-US" sz="4400" b="1" dirty="0">
              <a:solidFill>
                <a:schemeClr val="lt1"/>
              </a:solidFill>
              <a:latin typeface="標楷體" pitchFamily="65" charset="-120"/>
              <a:ea typeface="標楷體" pitchFamily="65" charset="-120"/>
              <a:cs typeface="+mn-cs"/>
            </a:endParaRPr>
          </a:p>
        </p:txBody>
      </p:sp>
      <p:sp>
        <p:nvSpPr>
          <p:cNvPr id="48130" name="Rectangle 3"/>
          <p:cNvSpPr>
            <a:spLocks noGrp="1"/>
          </p:cNvSpPr>
          <p:nvPr>
            <p:ph type="body" idx="4294967295"/>
          </p:nvPr>
        </p:nvSpPr>
        <p:spPr>
          <a:xfrm>
            <a:off x="633413" y="1625600"/>
            <a:ext cx="10909300" cy="4572000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ct val="25000"/>
              </a:spcBef>
            </a:pPr>
            <a:r>
              <a:rPr altLang="en-US" sz="2400" b="1" dirty="0" smtClean="0">
                <a:latin typeface="標楷體" pitchFamily="65" charset="-120"/>
                <a:ea typeface="標楷體" pitchFamily="65" charset="-120"/>
              </a:rPr>
              <a:t>「赤崁」這詞，原是原住民的語彙。這裡以前居住的，除了草原上奔馳的梅花鹿外，就是西拉雅族赤崁（</a:t>
            </a:r>
            <a:r>
              <a:rPr lang="en-US" altLang="zh-TW" sz="2400" b="1" dirty="0" err="1" smtClean="0">
                <a:latin typeface="標楷體" pitchFamily="65" charset="-120"/>
                <a:ea typeface="標楷體" pitchFamily="65" charset="-120"/>
              </a:rPr>
              <a:t>Saccam</a:t>
            </a:r>
            <a:r>
              <a:rPr altLang="en-US" sz="2400" b="1" dirty="0" smtClean="0">
                <a:latin typeface="標楷體" pitchFamily="65" charset="-120"/>
                <a:ea typeface="標楷體" pitchFamily="65" charset="-120"/>
              </a:rPr>
              <a:t>）社的原住民。</a:t>
            </a:r>
          </a:p>
          <a:p>
            <a:pPr>
              <a:lnSpc>
                <a:spcPct val="100000"/>
              </a:lnSpc>
              <a:spcBef>
                <a:spcPct val="25000"/>
              </a:spcBef>
            </a:pPr>
            <a:r>
              <a:rPr altLang="en-US" sz="2400" b="1" dirty="0" smtClean="0">
                <a:latin typeface="標楷體" pitchFamily="65" charset="-120"/>
                <a:ea typeface="標楷體" pitchFamily="65" charset="-120"/>
              </a:rPr>
              <a:t>荷蘭人來了，以十五匹印度花布，要向原住民交易一塊「牛皮大小」的小土地。原住民收下了布匹，按照說好的，給了一塊適當大小的地。不過，荷蘭人說太小了。原住民不這麼覺得。牛皮大小的地，這樣一塊剛剛好呀。</a:t>
            </a:r>
          </a:p>
          <a:p>
            <a:pPr>
              <a:lnSpc>
                <a:spcPct val="100000"/>
              </a:lnSpc>
              <a:spcBef>
                <a:spcPct val="25000"/>
              </a:spcBef>
            </a:pPr>
            <a:r>
              <a:rPr altLang="en-US" sz="2400" b="1" dirty="0" smtClean="0">
                <a:latin typeface="標楷體" pitchFamily="65" charset="-120"/>
                <a:ea typeface="標楷體" pitchFamily="65" charset="-120"/>
              </a:rPr>
              <a:t>荷蘭人把一張牛皮拿來，並且把一整塊牛皮，剪成絲線狀。這塊被剪成一條細線的牛皮，荷蘭人拿它在地上圍成一大圈。想當然爾，這條「牛皮線」圍出了「一大塊」的地。</a:t>
            </a:r>
          </a:p>
          <a:p>
            <a:pPr>
              <a:lnSpc>
                <a:spcPct val="100000"/>
              </a:lnSpc>
              <a:spcBef>
                <a:spcPct val="25000"/>
              </a:spcBef>
            </a:pPr>
            <a:r>
              <a:rPr altLang="en-US" sz="2400" b="1" dirty="0" smtClean="0">
                <a:latin typeface="標楷體" pitchFamily="65" charset="-120"/>
                <a:ea typeface="標楷體" pitchFamily="65" charset="-120"/>
              </a:rPr>
              <a:t>原住民看得目瞪口呆，原來這就是荷蘭人口中的「一塊牛皮的地」。區區十五匹布，換得了這麼一大塊地，原住民也啞口無言，當場認栽。</a:t>
            </a:r>
          </a:p>
        </p:txBody>
      </p:sp>
      <p:sp>
        <p:nvSpPr>
          <p:cNvPr id="56324" name="Text Box 4"/>
          <p:cNvSpPr txBox="1">
            <a:spLocks noChangeArrowheads="1"/>
          </p:cNvSpPr>
          <p:nvPr/>
        </p:nvSpPr>
        <p:spPr bwMode="auto">
          <a:xfrm>
            <a:off x="1130300" y="2171700"/>
            <a:ext cx="9880600" cy="3606800"/>
          </a:xfrm>
          <a:prstGeom prst="rect">
            <a:avLst/>
          </a:prstGeom>
          <a:solidFill>
            <a:srgbClr val="CCFFCC"/>
          </a:solidFill>
          <a:ln w="57150">
            <a:solidFill>
              <a:srgbClr val="0000FF"/>
            </a:solidFill>
            <a:miter lim="800000"/>
            <a:headEnd/>
            <a:tailEnd/>
          </a:ln>
        </p:spPr>
        <p:txBody>
          <a:bodyPr lIns="162000" tIns="190800" rIns="162000" bIns="19080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TW" altLang="en-US" sz="3200" b="1" dirty="0">
                <a:solidFill>
                  <a:schemeClr val="tx2"/>
                </a:solidFill>
                <a:ea typeface="標楷體" pitchFamily="65" charset="-120"/>
              </a:rPr>
              <a:t>劉良璧，</a:t>
            </a:r>
            <a:r>
              <a:rPr lang="en-US" altLang="zh-TW" sz="3200" b="1" dirty="0">
                <a:solidFill>
                  <a:schemeClr val="tx2"/>
                </a:solidFill>
                <a:ea typeface="標楷體" pitchFamily="65" charset="-120"/>
              </a:rPr>
              <a:t>《</a:t>
            </a:r>
            <a:r>
              <a:rPr lang="zh-TW" altLang="en-US" sz="3200" b="1" dirty="0">
                <a:solidFill>
                  <a:schemeClr val="tx2"/>
                </a:solidFill>
                <a:ea typeface="標楷體" pitchFamily="65" charset="-120"/>
              </a:rPr>
              <a:t>重修福建臺灣府志</a:t>
            </a:r>
            <a:r>
              <a:rPr lang="en-US" altLang="zh-TW" sz="3200" b="1" dirty="0">
                <a:solidFill>
                  <a:schemeClr val="tx2"/>
                </a:solidFill>
                <a:ea typeface="標楷體" pitchFamily="65" charset="-120"/>
              </a:rPr>
              <a:t>》</a:t>
            </a:r>
            <a:r>
              <a:rPr lang="zh-TW" altLang="en-US" sz="3200" b="1" dirty="0">
                <a:solidFill>
                  <a:schemeClr val="tx2"/>
                </a:solidFill>
                <a:ea typeface="標楷體" pitchFamily="65" charset="-120"/>
              </a:rPr>
              <a:t>，</a:t>
            </a:r>
            <a:r>
              <a:rPr lang="zh-TW" altLang="en-US" sz="3200" b="1" dirty="0">
                <a:solidFill>
                  <a:schemeClr val="tx2"/>
                </a:solidFill>
                <a:latin typeface="標楷體" pitchFamily="65" charset="-120"/>
                <a:ea typeface="標楷體" pitchFamily="65" charset="-120"/>
              </a:rPr>
              <a:t>頁</a:t>
            </a:r>
            <a:r>
              <a:rPr lang="en-US" altLang="zh-TW" sz="3200" b="1" dirty="0">
                <a:solidFill>
                  <a:schemeClr val="tx2"/>
                </a:solidFill>
                <a:latin typeface="標楷體" pitchFamily="65" charset="-120"/>
                <a:ea typeface="標楷體" pitchFamily="65" charset="-120"/>
              </a:rPr>
              <a:t>39-40</a:t>
            </a:r>
            <a:r>
              <a:rPr lang="zh-TW" altLang="en-US" sz="3200" b="1" dirty="0">
                <a:solidFill>
                  <a:schemeClr val="tx2"/>
                </a:solidFill>
                <a:ea typeface="標楷體" pitchFamily="65" charset="-120"/>
              </a:rPr>
              <a:t>。</a:t>
            </a:r>
          </a:p>
          <a:p>
            <a:pPr>
              <a:spcBef>
                <a:spcPct val="50000"/>
              </a:spcBef>
            </a:pPr>
            <a:r>
              <a:rPr lang="zh-TW" altLang="en-US" sz="3200" b="1" dirty="0">
                <a:solidFill>
                  <a:schemeClr val="tx2"/>
                </a:solidFill>
                <a:ea typeface="標楷體" pitchFamily="65" charset="-120"/>
              </a:rPr>
              <a:t>荷蘭紅毛舟遭颶風飄此。愛其地，借居於土番；不可，乃紿之曰：</a:t>
            </a:r>
            <a:r>
              <a:rPr lang="en-US" altLang="zh-TW" sz="3200" b="1" dirty="0">
                <a:solidFill>
                  <a:schemeClr val="tx2"/>
                </a:solidFill>
                <a:ea typeface="標楷體" pitchFamily="65" charset="-120"/>
              </a:rPr>
              <a:t>『</a:t>
            </a:r>
            <a:r>
              <a:rPr lang="zh-TW" altLang="en-US" sz="3200" b="1" dirty="0">
                <a:solidFill>
                  <a:schemeClr val="tx2"/>
                </a:solidFill>
                <a:ea typeface="標楷體" pitchFamily="65" charset="-120"/>
              </a:rPr>
              <a:t>得一牛皮地足矣，多金不惜</a:t>
            </a:r>
            <a:r>
              <a:rPr lang="en-US" altLang="zh-TW" sz="3200" b="1" dirty="0">
                <a:solidFill>
                  <a:schemeClr val="tx2"/>
                </a:solidFill>
                <a:ea typeface="標楷體" pitchFamily="65" charset="-120"/>
              </a:rPr>
              <a:t>』</a:t>
            </a:r>
            <a:r>
              <a:rPr lang="zh-TW" altLang="en-US" sz="3200" b="1" dirty="0">
                <a:solidFill>
                  <a:schemeClr val="tx2"/>
                </a:solidFill>
                <a:ea typeface="標楷體" pitchFamily="65" charset="-120"/>
              </a:rPr>
              <a:t>。遂許之。紅毛剪牛皮如縷，周圍圈匝已數十丈；因築臺灣城（即安平鎮城）居之。已復築赤嵌城（即紅毛樓）與相望，設市於城外，而漳、泉之商賈集焉。</a:t>
            </a:r>
            <a:r>
              <a:rPr lang="zh-TW" altLang="en-US" dirty="0"/>
              <a:t> 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32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Text Box 2"/>
          <p:cNvSpPr txBox="1">
            <a:spLocks noChangeArrowheads="1"/>
          </p:cNvSpPr>
          <p:nvPr/>
        </p:nvSpPr>
        <p:spPr bwMode="auto">
          <a:xfrm>
            <a:off x="3301869" y="277812"/>
            <a:ext cx="5840673" cy="731838"/>
          </a:xfrm>
          <a:prstGeom prst="rect">
            <a:avLst/>
          </a:prstGeom>
          <a:solidFill>
            <a:srgbClr val="00B0F0"/>
          </a:solidFill>
          <a:ln>
            <a:noFill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spcBef>
                <a:spcPct val="50000"/>
              </a:spcBef>
            </a:pPr>
            <a:r>
              <a:rPr kumimoji="0" lang="zh-TW" altLang="en-US" sz="3600" b="1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臺灣的現今名稱</a:t>
            </a:r>
            <a:r>
              <a:rPr kumimoji="0" lang="zh-TW" altLang="en-US" sz="3600" b="1" dirty="0" smtClean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（一）</a:t>
            </a:r>
            <a:endParaRPr kumimoji="0" lang="zh-TW" altLang="en-US" sz="2000" b="1" dirty="0">
              <a:solidFill>
                <a:srgbClr val="000000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11266" name="Text Box 3"/>
          <p:cNvSpPr txBox="1">
            <a:spLocks noChangeArrowheads="1"/>
          </p:cNvSpPr>
          <p:nvPr/>
        </p:nvSpPr>
        <p:spPr bwMode="auto">
          <a:xfrm>
            <a:off x="790575" y="1295400"/>
            <a:ext cx="10863263" cy="5035550"/>
          </a:xfrm>
          <a:prstGeom prst="rect">
            <a:avLst/>
          </a:prstGeom>
          <a:solidFill>
            <a:srgbClr val="99CC00"/>
          </a:solidFill>
          <a:ln w="9525">
            <a:noFill/>
            <a:miter lim="800000"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>
            <a:spAutoFit/>
          </a:bodyPr>
          <a:lstStyle/>
          <a:p>
            <a:pPr>
              <a:lnSpc>
                <a:spcPct val="120000"/>
              </a:lnSpc>
            </a:pPr>
            <a:r>
              <a:rPr kumimoji="0" lang="zh-TW" altLang="en-US" sz="3000" b="1" dirty="0">
                <a:solidFill>
                  <a:srgbClr val="000000"/>
                </a:solidFill>
                <a:ea typeface="標楷體" pitchFamily="65" charset="-120"/>
              </a:rPr>
              <a:t>邦交國：中華民國（臺灣）</a:t>
            </a:r>
          </a:p>
          <a:p>
            <a:pPr>
              <a:lnSpc>
                <a:spcPct val="120000"/>
              </a:lnSpc>
            </a:pPr>
            <a:r>
              <a:rPr kumimoji="0" lang="zh-TW" altLang="en-US" sz="3000" b="1" dirty="0">
                <a:solidFill>
                  <a:srgbClr val="000000"/>
                </a:solidFill>
                <a:ea typeface="標楷體" pitchFamily="65" charset="-120"/>
              </a:rPr>
              <a:t>奧運、亞太經合會：中華臺北</a:t>
            </a:r>
          </a:p>
          <a:p>
            <a:pPr>
              <a:lnSpc>
                <a:spcPct val="120000"/>
              </a:lnSpc>
            </a:pPr>
            <a:r>
              <a:rPr kumimoji="0" lang="zh-TW" altLang="en-US" sz="3000" b="1" dirty="0">
                <a:solidFill>
                  <a:srgbClr val="000000"/>
                </a:solidFill>
                <a:ea typeface="標楷體" pitchFamily="65" charset="-120"/>
              </a:rPr>
              <a:t>世界貿易組織：臺澎金馬關稅領域</a:t>
            </a:r>
          </a:p>
          <a:p>
            <a:pPr>
              <a:lnSpc>
                <a:spcPct val="120000"/>
              </a:lnSpc>
            </a:pPr>
            <a:r>
              <a:rPr kumimoji="0" lang="zh-TW" altLang="en-US" sz="3000" b="1" dirty="0">
                <a:solidFill>
                  <a:srgbClr val="000000"/>
                </a:solidFill>
                <a:ea typeface="標楷體" pitchFamily="65" charset="-120"/>
              </a:rPr>
              <a:t>駐美機構：臺北經濟文化代表處</a:t>
            </a:r>
          </a:p>
          <a:p>
            <a:pPr>
              <a:lnSpc>
                <a:spcPct val="120000"/>
              </a:lnSpc>
            </a:pPr>
            <a:r>
              <a:rPr kumimoji="0" lang="zh-TW" altLang="en-US" sz="3000" b="1" dirty="0">
                <a:solidFill>
                  <a:srgbClr val="000000"/>
                </a:solidFill>
                <a:ea typeface="標楷體" pitchFamily="65" charset="-120"/>
              </a:rPr>
              <a:t>駐日機構：臺北駐日經濟文化代表處</a:t>
            </a:r>
          </a:p>
          <a:p>
            <a:pPr>
              <a:lnSpc>
                <a:spcPct val="120000"/>
              </a:lnSpc>
            </a:pPr>
            <a:r>
              <a:rPr kumimoji="0" lang="zh-TW" altLang="en-US" sz="3000" b="1" dirty="0">
                <a:solidFill>
                  <a:srgbClr val="000000"/>
                </a:solidFill>
                <a:ea typeface="標楷體" pitchFamily="65" charset="-120"/>
              </a:rPr>
              <a:t>駐新加坡、俄羅斯：臺北代表處</a:t>
            </a:r>
          </a:p>
          <a:p>
            <a:pPr>
              <a:lnSpc>
                <a:spcPct val="120000"/>
              </a:lnSpc>
            </a:pPr>
            <a:r>
              <a:rPr kumimoji="0" lang="zh-TW" altLang="en-US" sz="3000" b="1" dirty="0">
                <a:solidFill>
                  <a:srgbClr val="000000"/>
                </a:solidFill>
                <a:ea typeface="標楷體" pitchFamily="65" charset="-120"/>
              </a:rPr>
              <a:t>駐印尼：臺北經濟貿易辦事處</a:t>
            </a:r>
          </a:p>
          <a:p>
            <a:pPr>
              <a:lnSpc>
                <a:spcPct val="120000"/>
              </a:lnSpc>
            </a:pPr>
            <a:r>
              <a:rPr kumimoji="0" lang="zh-TW" altLang="en-US" sz="3000" b="1" dirty="0">
                <a:solidFill>
                  <a:srgbClr val="000000"/>
                </a:solidFill>
                <a:ea typeface="標楷體" pitchFamily="65" charset="-120"/>
              </a:rPr>
              <a:t>駐印度、澳門：臺北經濟文化中心</a:t>
            </a:r>
          </a:p>
          <a:p>
            <a:pPr>
              <a:lnSpc>
                <a:spcPct val="120000"/>
              </a:lnSpc>
            </a:pPr>
            <a:r>
              <a:rPr kumimoji="0" lang="zh-TW" altLang="en-US" sz="3000" b="1" dirty="0">
                <a:solidFill>
                  <a:srgbClr val="000000"/>
                </a:solidFill>
                <a:ea typeface="標楷體" pitchFamily="65" charset="-120"/>
              </a:rPr>
              <a:t>駐南非：臺北聯絡辦事處</a:t>
            </a:r>
          </a:p>
        </p:txBody>
      </p:sp>
      <p:pic>
        <p:nvPicPr>
          <p:cNvPr id="11267" name="Picture 4" descr="101756848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91388" y="1455738"/>
            <a:ext cx="4183062" cy="3232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68" name="Text Box 5"/>
          <p:cNvSpPr txBox="1">
            <a:spLocks noChangeArrowheads="1"/>
          </p:cNvSpPr>
          <p:nvPr/>
        </p:nvSpPr>
        <p:spPr bwMode="auto">
          <a:xfrm>
            <a:off x="7296150" y="4678363"/>
            <a:ext cx="4367213" cy="915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>
                <a:ea typeface="標楷體" pitchFamily="65" charset="-120"/>
              </a:rPr>
              <a:t>網址：</a:t>
            </a:r>
            <a:r>
              <a:rPr lang="en-US" altLang="zh-TW"/>
              <a:t>http://webpic.chinareviewnews.com/upload/201107/5/101756848.jpg</a:t>
            </a:r>
            <a:endParaRPr lang="zh-TW" altLang="en-US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3" name="Picture 4" descr="1626年葡萄牙人所繪荷蘭人在福爾摩沙(大員-臺灣)台江內海一帶之活動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95275" y="342900"/>
            <a:ext cx="8613775" cy="6286500"/>
          </a:xfrm>
          <a:prstGeom prst="rect">
            <a:avLst/>
          </a:prstGeom>
          <a:ln w="88900" cap="sq" cmpd="thickThin">
            <a:solidFill>
              <a:schemeClr val="accent4">
                <a:lumMod val="75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49154" name="Rectangle 2"/>
          <p:cNvSpPr>
            <a:spLocks noGrp="1"/>
          </p:cNvSpPr>
          <p:nvPr>
            <p:ph type="title" idx="4294967295"/>
          </p:nvPr>
        </p:nvSpPr>
        <p:spPr>
          <a:xfrm>
            <a:off x="8953500" y="747713"/>
            <a:ext cx="3073400" cy="5183187"/>
          </a:xfrm>
        </p:spPr>
        <p:txBody>
          <a:bodyPr/>
          <a:lstStyle/>
          <a:p>
            <a:pPr eaLnBrk="1" hangingPunct="1"/>
            <a:r>
              <a:rPr lang="en-US" altLang="zh-TW" sz="2800" b="1" dirty="0" smtClean="0">
                <a:latin typeface="標楷體" pitchFamily="65" charset="-120"/>
                <a:ea typeface="標楷體" pitchFamily="65" charset="-120"/>
              </a:rPr>
              <a:t>1626</a:t>
            </a:r>
            <a:r>
              <a:rPr altLang="en-US" sz="2800" b="1" dirty="0" smtClean="0">
                <a:latin typeface="標楷體" pitchFamily="65" charset="-120"/>
                <a:ea typeface="標楷體" pitchFamily="65" charset="-120"/>
              </a:rPr>
              <a:t>年葡萄牙人所繪荷蘭人在福爾摩沙</a:t>
            </a:r>
            <a:r>
              <a:rPr lang="en-US" altLang="zh-TW" sz="2800" b="1" dirty="0" smtClean="0">
                <a:latin typeface="標楷體" pitchFamily="65" charset="-120"/>
                <a:ea typeface="標楷體" pitchFamily="65" charset="-120"/>
              </a:rPr>
              <a:t>(</a:t>
            </a:r>
            <a:r>
              <a:rPr altLang="en-US" sz="2800" b="1" dirty="0" smtClean="0">
                <a:latin typeface="標楷體" pitchFamily="65" charset="-120"/>
                <a:ea typeface="標楷體" pitchFamily="65" charset="-120"/>
              </a:rPr>
              <a:t>大員</a:t>
            </a:r>
            <a:r>
              <a:rPr lang="en-US" altLang="zh-TW" sz="2800" b="1" dirty="0" smtClean="0">
                <a:latin typeface="標楷體" pitchFamily="65" charset="-120"/>
                <a:ea typeface="標楷體" pitchFamily="65" charset="-120"/>
              </a:rPr>
              <a:t>-</a:t>
            </a:r>
            <a:r>
              <a:rPr altLang="en-US" sz="2800" b="1" dirty="0" smtClean="0">
                <a:latin typeface="標楷體" pitchFamily="65" charset="-120"/>
                <a:ea typeface="標楷體" pitchFamily="65" charset="-120"/>
              </a:rPr>
              <a:t>臺灣</a:t>
            </a:r>
            <a:r>
              <a:rPr lang="en-US" altLang="zh-TW" sz="2800" b="1" dirty="0" smtClean="0">
                <a:latin typeface="標楷體" pitchFamily="65" charset="-120"/>
                <a:ea typeface="標楷體" pitchFamily="65" charset="-120"/>
              </a:rPr>
              <a:t>)</a:t>
            </a:r>
            <a:r>
              <a:rPr lang="zh-TW" altLang="en-US" sz="2800" b="1" dirty="0" smtClean="0">
                <a:latin typeface="標楷體" pitchFamily="65" charset="-120"/>
                <a:ea typeface="標楷體" pitchFamily="65" charset="-120"/>
              </a:rPr>
              <a:t>臺</a:t>
            </a:r>
            <a:r>
              <a:rPr altLang="en-US" sz="2800" b="1" dirty="0" smtClean="0">
                <a:latin typeface="標楷體" pitchFamily="65" charset="-120"/>
                <a:ea typeface="標楷體" pitchFamily="65" charset="-120"/>
              </a:rPr>
              <a:t>江內海一帶之活動。此為荷蘭人黎華鐸（</a:t>
            </a:r>
            <a:r>
              <a:rPr lang="en-US" altLang="zh-TW" sz="2800" b="1" dirty="0" smtClean="0">
                <a:latin typeface="標楷體" pitchFamily="65" charset="-120"/>
                <a:ea typeface="標楷體" pitchFamily="65" charset="-120"/>
              </a:rPr>
              <a:t>Diaz Salvador</a:t>
            </a:r>
            <a:r>
              <a:rPr altLang="en-US" sz="2800" b="1" dirty="0" smtClean="0">
                <a:latin typeface="標楷體" pitchFamily="65" charset="-120"/>
                <a:ea typeface="標楷體" pitchFamily="65" charset="-120"/>
              </a:rPr>
              <a:t>）將他在大員的經歷，及所看到的，報告給澳門葡萄牙當局。葡萄牙人再依黎華鐸所敘述的大員灣之狀況而繪。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7" name="Picture 2" descr="1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62016" y="619125"/>
            <a:ext cx="11684000" cy="6162675"/>
          </a:xfrm>
          <a:prstGeom prst="rect">
            <a:avLst/>
          </a:prstGeom>
          <a:ln w="88900" cap="sq" cmpd="thickThin">
            <a:solidFill>
              <a:schemeClr val="accent4">
                <a:lumMod val="75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50178" name="Text Box 3"/>
          <p:cNvSpPr txBox="1">
            <a:spLocks noChangeArrowheads="1"/>
          </p:cNvSpPr>
          <p:nvPr/>
        </p:nvSpPr>
        <p:spPr bwMode="auto">
          <a:xfrm>
            <a:off x="609600" y="107950"/>
            <a:ext cx="11176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2400" b="1">
                <a:latin typeface="Verdana" pitchFamily="34" charset="0"/>
                <a:ea typeface="標楷體" pitchFamily="65" charset="-120"/>
              </a:rPr>
              <a:t>滄海桑田，對照今昔，可知西部海岸之變遷。</a:t>
            </a:r>
            <a:r>
              <a:rPr lang="zh-TW" altLang="en-US" sz="1600" b="1">
                <a:latin typeface="Verdana" pitchFamily="34" charset="0"/>
                <a:ea typeface="標楷體" pitchFamily="65" charset="-120"/>
              </a:rPr>
              <a:t>圖：</a:t>
            </a:r>
            <a:r>
              <a:rPr lang="en-US" altLang="zh-TW" sz="1600" b="1">
                <a:latin typeface="Verdana" pitchFamily="34" charset="0"/>
                <a:ea typeface="標楷體" pitchFamily="65" charset="-120"/>
              </a:rPr>
              <a:t>google earth </a:t>
            </a:r>
          </a:p>
        </p:txBody>
      </p:sp>
      <p:sp>
        <p:nvSpPr>
          <p:cNvPr id="55300" name="Line 4"/>
          <p:cNvSpPr>
            <a:spLocks noChangeShapeType="1"/>
          </p:cNvSpPr>
          <p:nvPr/>
        </p:nvSpPr>
        <p:spPr bwMode="auto">
          <a:xfrm>
            <a:off x="4368800" y="2819400"/>
            <a:ext cx="4064000" cy="381000"/>
          </a:xfrm>
          <a:prstGeom prst="line">
            <a:avLst/>
          </a:prstGeom>
          <a:noFill/>
          <a:ln w="5080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55301" name="Text Box 5"/>
          <p:cNvSpPr txBox="1">
            <a:spLocks noChangeArrowheads="1"/>
          </p:cNvSpPr>
          <p:nvPr/>
        </p:nvSpPr>
        <p:spPr bwMode="auto">
          <a:xfrm>
            <a:off x="4775200" y="3124200"/>
            <a:ext cx="2540000" cy="466725"/>
          </a:xfrm>
          <a:prstGeom prst="rect">
            <a:avLst/>
          </a:prstGeom>
          <a:solidFill>
            <a:schemeClr val="bg1"/>
          </a:solidFill>
          <a:ln w="9525">
            <a:solidFill>
              <a:srgbClr val="FF00FF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TW" altLang="en-US" sz="2400">
                <a:ea typeface="標楷體" pitchFamily="65" charset="-120"/>
              </a:rPr>
              <a:t>約</a:t>
            </a:r>
            <a:r>
              <a:rPr lang="en-US" altLang="zh-TW" sz="2400">
                <a:ea typeface="標楷體" pitchFamily="65" charset="-120"/>
              </a:rPr>
              <a:t>4.66</a:t>
            </a:r>
            <a:r>
              <a:rPr lang="zh-TW" altLang="en-US" sz="2400">
                <a:ea typeface="標楷體" pitchFamily="65" charset="-120"/>
              </a:rPr>
              <a:t>公里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300" grpId="0" animBg="1"/>
      <p:bldP spid="55301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Rectangle 2"/>
          <p:cNvSpPr>
            <a:spLocks noChangeArrowheads="1"/>
          </p:cNvSpPr>
          <p:nvPr/>
        </p:nvSpPr>
        <p:spPr bwMode="auto">
          <a:xfrm>
            <a:off x="889382" y="6047772"/>
            <a:ext cx="927319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zh-TW" altLang="en-US" sz="3600" b="1" dirty="0">
                <a:solidFill>
                  <a:schemeClr val="tx2"/>
                </a:solidFill>
                <a:latin typeface="Times New Roman" pitchFamily="18" charset="0"/>
                <a:ea typeface="標楷體" pitchFamily="65" charset="-120"/>
              </a:rPr>
              <a:t>以新港文書寫的「百家姓」圖片</a:t>
            </a:r>
            <a:r>
              <a:rPr lang="en-US" altLang="zh-TW" sz="3600" b="1" dirty="0">
                <a:solidFill>
                  <a:schemeClr val="tx2"/>
                </a:solidFill>
                <a:latin typeface="Times New Roman" pitchFamily="18" charset="0"/>
                <a:ea typeface="標楷體" pitchFamily="65" charset="-120"/>
              </a:rPr>
              <a:t>-</a:t>
            </a:r>
            <a:r>
              <a:rPr lang="zh-TW" altLang="en-US" sz="3600" b="1" dirty="0">
                <a:solidFill>
                  <a:schemeClr val="tx2"/>
                </a:solidFill>
                <a:latin typeface="Times New Roman" pitchFamily="18" charset="0"/>
                <a:ea typeface="標楷體" pitchFamily="65" charset="-120"/>
              </a:rPr>
              <a:t>翰林出版社</a:t>
            </a:r>
          </a:p>
        </p:txBody>
      </p:sp>
      <p:pic>
        <p:nvPicPr>
          <p:cNvPr id="51202" name="Picture 3" descr="051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1038" y="1217612"/>
            <a:ext cx="10723562" cy="4725988"/>
          </a:xfrm>
          <a:prstGeom prst="rect">
            <a:avLst/>
          </a:prstGeom>
          <a:ln w="88900" cap="sq" cmpd="thickThin">
            <a:solidFill>
              <a:schemeClr val="accent4">
                <a:lumMod val="75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4" name="Rectangle 2"/>
          <p:cNvSpPr>
            <a:spLocks noGrp="1"/>
          </p:cNvSpPr>
          <p:nvPr>
            <p:ph type="title" idx="4294967295"/>
          </p:nvPr>
        </p:nvSpPr>
        <p:spPr>
          <a:xfrm>
            <a:off x="3942014" y="188441"/>
            <a:ext cx="4201609" cy="800100"/>
          </a:xfrm>
          <a:solidFill>
            <a:srgbClr val="7030A0"/>
          </a:solidFill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algn="ctr"/>
            <a:r>
              <a:rPr lang="zh-TW" altLang="en-US" sz="4400" b="1" dirty="0" smtClean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  <a:cs typeface="+mn-cs"/>
              </a:rPr>
              <a:t>新港文書</a:t>
            </a:r>
            <a:endParaRPr altLang="en-US" sz="4400" b="1" dirty="0">
              <a:solidFill>
                <a:schemeClr val="bg1"/>
              </a:solidFill>
              <a:latin typeface="標楷體" pitchFamily="65" charset="-120"/>
              <a:ea typeface="標楷體" pitchFamily="65" charset="-120"/>
              <a:cs typeface="+mn-cs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5" name="Picture 2" descr="新港語-馬太福音-內容首頁（左為荷蘭語，右為新港語）--台灣歷史圖說58頁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41338" y="381000"/>
            <a:ext cx="6062662" cy="6164179"/>
          </a:xfrm>
          <a:prstGeom prst="rect">
            <a:avLst/>
          </a:prstGeom>
          <a:ln w="88900" cap="sq" cmpd="thickThin">
            <a:solidFill>
              <a:schemeClr val="accent4">
                <a:lumMod val="75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52226" name="Text Box 3"/>
          <p:cNvSpPr txBox="1">
            <a:spLocks noChangeArrowheads="1"/>
          </p:cNvSpPr>
          <p:nvPr/>
        </p:nvSpPr>
        <p:spPr bwMode="auto">
          <a:xfrm>
            <a:off x="6830498" y="1662596"/>
            <a:ext cx="5181600" cy="36009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3200" b="1" dirty="0">
                <a:latin typeface="Verdana" pitchFamily="34" charset="0"/>
                <a:ea typeface="標楷體" pitchFamily="65" charset="-120"/>
              </a:rPr>
              <a:t>新港語的</a:t>
            </a:r>
            <a:r>
              <a:rPr lang="en-US" altLang="zh-TW" sz="3200" b="1" dirty="0">
                <a:latin typeface="新細明體" charset="-120"/>
                <a:ea typeface="標楷體" pitchFamily="65" charset="-120"/>
              </a:rPr>
              <a:t>《</a:t>
            </a:r>
            <a:r>
              <a:rPr lang="zh-TW" altLang="en-US" sz="3200" b="1" dirty="0">
                <a:latin typeface="Verdana" pitchFamily="34" charset="0"/>
                <a:ea typeface="標楷體" pitchFamily="65" charset="-120"/>
              </a:rPr>
              <a:t>聖經</a:t>
            </a:r>
            <a:r>
              <a:rPr lang="en-US" altLang="zh-TW" sz="3200" b="1" dirty="0">
                <a:latin typeface="Verdana" pitchFamily="34" charset="0"/>
                <a:ea typeface="標楷體" pitchFamily="65" charset="-120"/>
              </a:rPr>
              <a:t>-</a:t>
            </a:r>
            <a:r>
              <a:rPr lang="zh-TW" altLang="en-US" sz="3200" b="1" dirty="0">
                <a:latin typeface="Verdana" pitchFamily="34" charset="0"/>
                <a:ea typeface="標楷體" pitchFamily="65" charset="-120"/>
              </a:rPr>
              <a:t>馬太福音</a:t>
            </a:r>
            <a:r>
              <a:rPr lang="en-US" altLang="zh-TW" sz="3200" b="1" dirty="0" smtClean="0">
                <a:latin typeface="新細明體" charset="-120"/>
                <a:ea typeface="標楷體" pitchFamily="65" charset="-120"/>
              </a:rPr>
              <a:t>》</a:t>
            </a:r>
          </a:p>
          <a:p>
            <a:pPr>
              <a:spcBef>
                <a:spcPct val="50000"/>
              </a:spcBef>
            </a:pPr>
            <a:r>
              <a:rPr lang="zh-TW" altLang="en-US" sz="3200" b="1" dirty="0" smtClean="0">
                <a:latin typeface="新細明體" charset="-120"/>
                <a:ea typeface="標楷體" pitchFamily="65" charset="-120"/>
              </a:rPr>
              <a:t>左</a:t>
            </a:r>
            <a:r>
              <a:rPr lang="zh-TW" altLang="en-US" sz="3200" b="1" dirty="0">
                <a:latin typeface="新細明體" charset="-120"/>
                <a:ea typeface="標楷體" pitchFamily="65" charset="-120"/>
              </a:rPr>
              <a:t>為</a:t>
            </a:r>
            <a:r>
              <a:rPr lang="zh-TW" altLang="en-US" sz="3200" b="1" dirty="0">
                <a:latin typeface="Arial Unicode MS" panose="020B0604020202020204" pitchFamily="34" charset="-120"/>
                <a:ea typeface="標楷體" pitchFamily="65" charset="-120"/>
              </a:rPr>
              <a:t>荷蘭文，</a:t>
            </a:r>
            <a:r>
              <a:rPr lang="zh-TW" altLang="en-US" sz="3200" b="1" dirty="0" smtClean="0">
                <a:latin typeface="Arial Unicode MS" panose="020B0604020202020204" pitchFamily="34" charset="-120"/>
                <a:ea typeface="標楷體" pitchFamily="65" charset="-120"/>
              </a:rPr>
              <a:t>右是</a:t>
            </a:r>
            <a:r>
              <a:rPr lang="zh-TW" altLang="en-US" sz="3200" b="1" dirty="0">
                <a:latin typeface="Arial Unicode MS" panose="020B0604020202020204" pitchFamily="34" charset="-120"/>
                <a:ea typeface="標楷體" pitchFamily="65" charset="-120"/>
              </a:rPr>
              <a:t>新港語</a:t>
            </a:r>
            <a:r>
              <a:rPr lang="zh-TW" altLang="en-US" sz="3200" b="1" dirty="0" smtClean="0">
                <a:latin typeface="Arial Unicode MS" panose="020B0604020202020204" pitchFamily="34" charset="-120"/>
                <a:ea typeface="標楷體" pitchFamily="65" charset="-120"/>
              </a:rPr>
              <a:t>。</a:t>
            </a:r>
            <a:endParaRPr lang="en-US" altLang="zh-TW" sz="3200" b="1" dirty="0" smtClean="0">
              <a:latin typeface="Arial Unicode MS" panose="020B0604020202020204" pitchFamily="34" charset="-120"/>
              <a:ea typeface="標楷體" pitchFamily="65" charset="-120"/>
            </a:endParaRPr>
          </a:p>
          <a:p>
            <a:pPr>
              <a:spcBef>
                <a:spcPct val="50000"/>
              </a:spcBef>
            </a:pPr>
            <a:r>
              <a:rPr lang="zh-TW" altLang="en-US" sz="3200" b="1" dirty="0" smtClean="0">
                <a:latin typeface="Arial Unicode MS" panose="020B0604020202020204" pitchFamily="34" charset="-120"/>
                <a:ea typeface="標楷體" pitchFamily="65" charset="-120"/>
              </a:rPr>
              <a:t>在傳教士的努力下，新港社到了</a:t>
            </a:r>
            <a:r>
              <a:rPr lang="en-US" altLang="zh-TW" sz="3200" b="1" dirty="0" smtClean="0">
                <a:latin typeface="Arial Unicode MS" panose="020B0604020202020204" pitchFamily="34" charset="-120"/>
                <a:ea typeface="標楷體" pitchFamily="65" charset="-120"/>
              </a:rPr>
              <a:t>1639</a:t>
            </a:r>
            <a:r>
              <a:rPr lang="zh-TW" altLang="en-US" sz="3200" b="1" dirty="0" smtClean="0">
                <a:latin typeface="Arial Unicode MS" panose="020B0604020202020204" pitchFamily="34" charset="-120"/>
                <a:ea typeface="標楷體" pitchFamily="65" charset="-120"/>
              </a:rPr>
              <a:t>年，其住民已</a:t>
            </a:r>
            <a:r>
              <a:rPr lang="en-US" altLang="zh-TW" sz="3200" b="1" dirty="0" smtClean="0">
                <a:latin typeface="Arial Unicode MS" panose="020B0604020202020204" pitchFamily="34" charset="-120"/>
                <a:ea typeface="標楷體" pitchFamily="65" charset="-120"/>
              </a:rPr>
              <a:t>100%</a:t>
            </a:r>
            <a:r>
              <a:rPr lang="zh-TW" altLang="en-US" sz="3200" b="1" dirty="0" smtClean="0">
                <a:latin typeface="Arial Unicode MS" panose="020B0604020202020204" pitchFamily="34" charset="-120"/>
                <a:ea typeface="標楷體" pitchFamily="65" charset="-120"/>
              </a:rPr>
              <a:t>人口信仰基督教。</a:t>
            </a:r>
            <a:endParaRPr lang="zh-TW" altLang="en-US" sz="3200" b="1" dirty="0">
              <a:latin typeface="Arial Unicode MS" panose="020B0604020202020204" pitchFamily="34" charset="-120"/>
              <a:ea typeface="標楷體" pitchFamily="65" charset="-120"/>
            </a:endParaRPr>
          </a:p>
          <a:p>
            <a:pPr>
              <a:spcBef>
                <a:spcPct val="50000"/>
              </a:spcBef>
            </a:pPr>
            <a:r>
              <a:rPr lang="zh-TW" altLang="en-US" sz="2400" b="1" dirty="0">
                <a:latin typeface="新細明體" charset="-120"/>
                <a:ea typeface="標楷體" pitchFamily="65" charset="-120"/>
              </a:rPr>
              <a:t>圖引自周婉窈</a:t>
            </a:r>
            <a:r>
              <a:rPr lang="en-US" altLang="zh-TW" sz="2400" b="1" dirty="0" smtClean="0">
                <a:latin typeface="新細明體" charset="-120"/>
                <a:ea typeface="標楷體" pitchFamily="65" charset="-120"/>
              </a:rPr>
              <a:t>《</a:t>
            </a:r>
            <a:r>
              <a:rPr lang="zh-TW" altLang="en-US" sz="2400" b="1" dirty="0" smtClean="0">
                <a:latin typeface="新細明體" charset="-120"/>
                <a:ea typeface="標楷體" pitchFamily="65" charset="-120"/>
              </a:rPr>
              <a:t>臺灣</a:t>
            </a:r>
            <a:r>
              <a:rPr lang="zh-TW" altLang="en-US" sz="2400" b="1" dirty="0">
                <a:latin typeface="新細明體" charset="-120"/>
                <a:ea typeface="標楷體" pitchFamily="65" charset="-120"/>
              </a:rPr>
              <a:t>歷史圖說</a:t>
            </a:r>
            <a:r>
              <a:rPr lang="en-US" altLang="zh-TW" sz="2400" b="1" dirty="0">
                <a:latin typeface="新細明體" charset="-120"/>
                <a:ea typeface="標楷體" pitchFamily="65" charset="-120"/>
              </a:rPr>
              <a:t>》</a:t>
            </a:r>
            <a:r>
              <a:rPr lang="en-US" altLang="zh-TW" sz="2400" b="1" dirty="0">
                <a:ea typeface="標楷體" pitchFamily="65" charset="-120"/>
              </a:rPr>
              <a:t>58</a:t>
            </a:r>
            <a:r>
              <a:rPr lang="zh-TW" altLang="en-US" sz="2400" b="1" dirty="0">
                <a:latin typeface="新細明體" charset="-120"/>
                <a:ea typeface="標楷體" pitchFamily="65" charset="-120"/>
              </a:rPr>
              <a:t>頁</a:t>
            </a:r>
          </a:p>
        </p:txBody>
      </p:sp>
      <p:sp>
        <p:nvSpPr>
          <p:cNvPr id="4" name="Rectangle 2"/>
          <p:cNvSpPr>
            <a:spLocks noGrp="1"/>
          </p:cNvSpPr>
          <p:nvPr>
            <p:ph type="title" idx="4294967295"/>
          </p:nvPr>
        </p:nvSpPr>
        <p:spPr>
          <a:xfrm>
            <a:off x="7402845" y="381000"/>
            <a:ext cx="4201609" cy="800100"/>
          </a:xfrm>
          <a:solidFill>
            <a:srgbClr val="7030A0"/>
          </a:solidFill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algn="ctr"/>
            <a:r>
              <a:rPr lang="zh-TW" altLang="en-US" sz="4400" b="1" dirty="0" smtClean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  <a:cs typeface="+mn-cs"/>
              </a:rPr>
              <a:t>新港文書</a:t>
            </a:r>
            <a:endParaRPr altLang="en-US" sz="4400" b="1" dirty="0">
              <a:solidFill>
                <a:schemeClr val="bg1"/>
              </a:solidFill>
              <a:latin typeface="標楷體" pitchFamily="65" charset="-120"/>
              <a:ea typeface="標楷體" pitchFamily="65" charset="-120"/>
              <a:cs typeface="+mn-cs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49" name="Picture 2" descr="pepo_history_culture32_preview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8000" y="304800"/>
            <a:ext cx="8313738" cy="6324600"/>
          </a:xfrm>
          <a:prstGeom prst="rect">
            <a:avLst/>
          </a:prstGeom>
          <a:ln w="88900" cap="sq" cmpd="thickThin">
            <a:solidFill>
              <a:schemeClr val="accent4">
                <a:lumMod val="75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53250" name="Text Box 3"/>
          <p:cNvSpPr txBox="1">
            <a:spLocks noChangeArrowheads="1"/>
          </p:cNvSpPr>
          <p:nvPr/>
        </p:nvSpPr>
        <p:spPr bwMode="auto">
          <a:xfrm>
            <a:off x="8891588" y="5546725"/>
            <a:ext cx="3402012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2000" b="1" dirty="0" smtClean="0">
                <a:solidFill>
                  <a:srgbClr val="0066FF"/>
                </a:solidFill>
                <a:ea typeface="標楷體" pitchFamily="65" charset="-120"/>
              </a:rPr>
              <a:t>臺北</a:t>
            </a:r>
            <a:r>
              <a:rPr lang="zh-TW" altLang="en-US" sz="2000" b="1" dirty="0">
                <a:solidFill>
                  <a:srgbClr val="0066FF"/>
                </a:solidFill>
                <a:ea typeface="標楷體" pitchFamily="65" charset="-120"/>
              </a:rPr>
              <a:t>帝國大學理農學部編，</a:t>
            </a:r>
            <a:r>
              <a:rPr lang="en-US" altLang="zh-TW" sz="2000" b="1" dirty="0">
                <a:solidFill>
                  <a:srgbClr val="0066FF"/>
                </a:solidFill>
                <a:ea typeface="標楷體" pitchFamily="65" charset="-120"/>
              </a:rPr>
              <a:t>《</a:t>
            </a:r>
            <a:r>
              <a:rPr lang="zh-TW" altLang="en-US" sz="2000" b="1" dirty="0">
                <a:solidFill>
                  <a:srgbClr val="0066FF"/>
                </a:solidFill>
                <a:ea typeface="標楷體" pitchFamily="65" charset="-120"/>
              </a:rPr>
              <a:t>新港文書</a:t>
            </a:r>
            <a:r>
              <a:rPr lang="en-US" altLang="zh-TW" sz="2000" b="1" dirty="0">
                <a:solidFill>
                  <a:srgbClr val="0066FF"/>
                </a:solidFill>
                <a:ea typeface="標楷體" pitchFamily="65" charset="-120"/>
              </a:rPr>
              <a:t>》</a:t>
            </a:r>
            <a:r>
              <a:rPr lang="zh-TW" altLang="en-US" sz="2000" b="1" dirty="0">
                <a:solidFill>
                  <a:srgbClr val="0066FF"/>
                </a:solidFill>
                <a:ea typeface="標楷體" pitchFamily="65" charset="-120"/>
              </a:rPr>
              <a:t>捷幼出版社，</a:t>
            </a:r>
            <a:r>
              <a:rPr lang="en-US" altLang="zh-TW" sz="2000" b="1" dirty="0">
                <a:solidFill>
                  <a:srgbClr val="0066FF"/>
                </a:solidFill>
                <a:ea typeface="標楷體" pitchFamily="65" charset="-120"/>
              </a:rPr>
              <a:t>1995</a:t>
            </a:r>
          </a:p>
        </p:txBody>
      </p:sp>
      <p:sp>
        <p:nvSpPr>
          <p:cNvPr id="53251" name="Text Box 4"/>
          <p:cNvSpPr txBox="1">
            <a:spLocks noChangeArrowheads="1"/>
          </p:cNvSpPr>
          <p:nvPr/>
        </p:nvSpPr>
        <p:spPr bwMode="auto">
          <a:xfrm>
            <a:off x="8839200" y="1828800"/>
            <a:ext cx="33528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3200" b="1">
                <a:solidFill>
                  <a:srgbClr val="0066FF"/>
                </a:solidFill>
                <a:latin typeface="Verdana" pitchFamily="34" charset="0"/>
                <a:ea typeface="標楷體" pitchFamily="65" charset="-120"/>
              </a:rPr>
              <a:t>俗稱的「番仔契」</a:t>
            </a:r>
          </a:p>
        </p:txBody>
      </p:sp>
      <p:sp>
        <p:nvSpPr>
          <p:cNvPr id="5" name="Rectangle 2"/>
          <p:cNvSpPr>
            <a:spLocks noGrp="1"/>
          </p:cNvSpPr>
          <p:nvPr>
            <p:ph type="title" idx="4294967295"/>
          </p:nvPr>
        </p:nvSpPr>
        <p:spPr>
          <a:xfrm>
            <a:off x="9059666" y="438873"/>
            <a:ext cx="2911867" cy="800100"/>
          </a:xfrm>
          <a:solidFill>
            <a:srgbClr val="7030A0"/>
          </a:solidFill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algn="ctr"/>
            <a:r>
              <a:rPr lang="zh-TW" altLang="en-US" sz="4400" b="1" dirty="0" smtClean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  <a:cs typeface="+mn-cs"/>
              </a:rPr>
              <a:t>新港文書</a:t>
            </a:r>
            <a:endParaRPr altLang="en-US" sz="4400" b="1" dirty="0">
              <a:solidFill>
                <a:schemeClr val="bg1"/>
              </a:solidFill>
              <a:latin typeface="標楷體" pitchFamily="65" charset="-120"/>
              <a:ea typeface="標楷體" pitchFamily="65" charset="-120"/>
              <a:cs typeface="+mn-cs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Rectangle 2"/>
          <p:cNvSpPr>
            <a:spLocks noChangeArrowheads="1"/>
          </p:cNvSpPr>
          <p:nvPr/>
        </p:nvSpPr>
        <p:spPr bwMode="auto">
          <a:xfrm>
            <a:off x="9042400" y="1765300"/>
            <a:ext cx="2743200" cy="2289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zh-TW" altLang="en-US" sz="3600" b="1">
                <a:latin typeface="Times New Roman" pitchFamily="18" charset="0"/>
                <a:ea typeface="標楷體" pitchFamily="65" charset="-120"/>
              </a:rPr>
              <a:t>番仔契是漢文、新港文雙語契約</a:t>
            </a:r>
          </a:p>
        </p:txBody>
      </p:sp>
      <p:pic>
        <p:nvPicPr>
          <p:cNvPr id="54274" name="Picture 3" descr="053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1200" y="152400"/>
            <a:ext cx="8045450" cy="6553200"/>
          </a:xfrm>
          <a:prstGeom prst="rect">
            <a:avLst/>
          </a:prstGeom>
          <a:ln w="88900" cap="sq" cmpd="thickThin">
            <a:solidFill>
              <a:schemeClr val="accent4">
                <a:lumMod val="75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4" name="Rectangle 2"/>
          <p:cNvSpPr>
            <a:spLocks noGrp="1"/>
          </p:cNvSpPr>
          <p:nvPr>
            <p:ph type="title" idx="4294967295"/>
          </p:nvPr>
        </p:nvSpPr>
        <p:spPr>
          <a:xfrm>
            <a:off x="9059666" y="438873"/>
            <a:ext cx="2911867" cy="800100"/>
          </a:xfrm>
          <a:solidFill>
            <a:srgbClr val="7030A0"/>
          </a:solidFill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algn="ctr"/>
            <a:r>
              <a:rPr lang="zh-TW" altLang="en-US" sz="4400" b="1" dirty="0" smtClean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  <a:cs typeface="+mn-cs"/>
              </a:rPr>
              <a:t>新港文書</a:t>
            </a:r>
            <a:endParaRPr altLang="en-US" sz="4400" b="1" dirty="0">
              <a:solidFill>
                <a:schemeClr val="bg1"/>
              </a:solidFill>
              <a:latin typeface="標楷體" pitchFamily="65" charset="-120"/>
              <a:ea typeface="標楷體" pitchFamily="65" charset="-120"/>
              <a:cs typeface="+mn-cs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7" name="Picture 2" descr="耕牛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74559" y="1298895"/>
            <a:ext cx="8194875" cy="5318125"/>
          </a:xfrm>
          <a:prstGeom prst="rect">
            <a:avLst/>
          </a:prstGeom>
          <a:ln w="88900" cap="sq" cmpd="thickThin">
            <a:solidFill>
              <a:schemeClr val="accent4">
                <a:lumMod val="75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55298" name="Rectangle 3"/>
          <p:cNvSpPr>
            <a:spLocks noGrp="1"/>
          </p:cNvSpPr>
          <p:nvPr>
            <p:ph type="title" idx="4294967295"/>
          </p:nvPr>
        </p:nvSpPr>
        <p:spPr>
          <a:xfrm>
            <a:off x="8854634" y="1122159"/>
            <a:ext cx="3233195" cy="5625296"/>
          </a:xfrm>
        </p:spPr>
        <p:txBody>
          <a:bodyPr vert="horz"/>
          <a:lstStyle/>
          <a:p>
            <a:pPr eaLnBrk="1" hangingPunct="1">
              <a:lnSpc>
                <a:spcPts val="3100"/>
              </a:lnSpc>
            </a:pPr>
            <a:r>
              <a:rPr lang="zh-TW" altLang="en-US" sz="2800" b="1" dirty="0" smtClean="0">
                <a:solidFill>
                  <a:schemeClr val="tx2"/>
                </a:solidFill>
                <a:ea typeface="標楷體" pitchFamily="65" charset="-120"/>
              </a:rPr>
              <a:t>為了生產米和糖，荷蘭人大量招攬漢人入墾，據</a:t>
            </a:r>
            <a:r>
              <a:rPr lang="en-US" altLang="zh-TW" sz="2800" b="1" dirty="0" smtClean="0">
                <a:solidFill>
                  <a:schemeClr val="tx2"/>
                </a:solidFill>
                <a:ea typeface="標楷體" pitchFamily="65" charset="-120"/>
              </a:rPr>
              <a:t>1650</a:t>
            </a:r>
            <a:r>
              <a:rPr lang="zh-TW" altLang="en-US" sz="2800" b="1" dirty="0" smtClean="0">
                <a:solidFill>
                  <a:schemeClr val="tx2"/>
                </a:solidFill>
                <a:ea typeface="標楷體" pitchFamily="65" charset="-120"/>
              </a:rPr>
              <a:t>年臺灣長官估算，約有</a:t>
            </a:r>
            <a:r>
              <a:rPr lang="en-US" altLang="zh-TW" sz="2800" b="1" dirty="0" smtClean="0">
                <a:solidFill>
                  <a:schemeClr val="tx2"/>
                </a:solidFill>
                <a:ea typeface="標楷體" pitchFamily="65" charset="-120"/>
              </a:rPr>
              <a:t>1.5</a:t>
            </a:r>
            <a:r>
              <a:rPr lang="zh-TW" altLang="en-US" sz="2800" b="1" dirty="0" smtClean="0">
                <a:solidFill>
                  <a:schemeClr val="tx2"/>
                </a:solidFill>
                <a:ea typeface="標楷體" pitchFamily="65" charset="-120"/>
              </a:rPr>
              <a:t>萬漢人在臺。</a:t>
            </a:r>
            <a:r>
              <a:rPr lang="en-US" altLang="zh-TW" sz="2800" b="1" dirty="0" smtClean="0">
                <a:solidFill>
                  <a:schemeClr val="tx2"/>
                </a:solidFill>
                <a:ea typeface="標楷體" pitchFamily="65" charset="-120"/>
              </a:rPr>
              <a:t>1661</a:t>
            </a:r>
            <a:r>
              <a:rPr lang="zh-TW" altLang="en-US" sz="2800" b="1" dirty="0" smtClean="0">
                <a:solidFill>
                  <a:schemeClr val="tx2"/>
                </a:solidFill>
                <a:ea typeface="標楷體" pitchFamily="65" charset="-120"/>
              </a:rPr>
              <a:t>年全臺約</a:t>
            </a:r>
            <a:r>
              <a:rPr lang="en-US" altLang="zh-TW" sz="2800" b="1" dirty="0" smtClean="0">
                <a:solidFill>
                  <a:schemeClr val="tx2"/>
                </a:solidFill>
                <a:ea typeface="標楷體" pitchFamily="65" charset="-120"/>
              </a:rPr>
              <a:t>2.5</a:t>
            </a:r>
            <a:r>
              <a:rPr lang="zh-TW" altLang="en-US" sz="2800" b="1" dirty="0" smtClean="0">
                <a:solidFill>
                  <a:schemeClr val="tx2"/>
                </a:solidFill>
                <a:ea typeface="標楷體" pitchFamily="65" charset="-120"/>
              </a:rPr>
              <a:t>萬移民者。</a:t>
            </a:r>
            <a:r>
              <a:rPr lang="en-US" altLang="en-US" sz="2800" b="1" dirty="0" smtClean="0">
                <a:solidFill>
                  <a:schemeClr val="tx2"/>
                </a:solidFill>
                <a:ea typeface="標楷體" pitchFamily="65" charset="-120"/>
              </a:rPr>
              <a:t/>
            </a:r>
            <a:br>
              <a:rPr lang="en-US" altLang="en-US" sz="2800" b="1" dirty="0" smtClean="0">
                <a:solidFill>
                  <a:schemeClr val="tx2"/>
                </a:solidFill>
                <a:ea typeface="標楷體" pitchFamily="65" charset="-120"/>
              </a:rPr>
            </a:br>
            <a:r>
              <a:rPr lang="zh-TW" altLang="en-US" sz="2800" b="1" dirty="0" smtClean="0">
                <a:solidFill>
                  <a:schemeClr val="tx2"/>
                </a:solidFill>
                <a:ea typeface="標楷體" pitchFamily="65" charset="-120"/>
              </a:rPr>
              <a:t>為了墾耕也特地引進</a:t>
            </a:r>
            <a:r>
              <a:rPr altLang="en-US" sz="2800" b="1" dirty="0" smtClean="0">
                <a:solidFill>
                  <a:schemeClr val="tx2"/>
                </a:solidFill>
                <a:ea typeface="標楷體" pitchFamily="65" charset="-120"/>
              </a:rPr>
              <a:t>黃牛</a:t>
            </a:r>
            <a:r>
              <a:rPr lang="zh-TW" altLang="en-US" sz="2800" b="1" dirty="0" smtClean="0">
                <a:solidFill>
                  <a:schemeClr val="tx2"/>
                </a:solidFill>
                <a:ea typeface="標楷體" pitchFamily="65" charset="-120"/>
              </a:rPr>
              <a:t>，並設有專管養牛、繁殖牛隻的機構「牛頭司」至</a:t>
            </a:r>
            <a:r>
              <a:rPr lang="en-US" altLang="zh-TW" sz="2800" b="1" dirty="0" smtClean="0">
                <a:solidFill>
                  <a:schemeClr val="tx2"/>
                </a:solidFill>
                <a:ea typeface="標楷體" pitchFamily="65" charset="-120"/>
              </a:rPr>
              <a:t>1640</a:t>
            </a:r>
            <a:r>
              <a:rPr lang="zh-TW" altLang="en-US" sz="2800" b="1" dirty="0" smtClean="0">
                <a:solidFill>
                  <a:schemeClr val="tx2"/>
                </a:solidFill>
                <a:ea typeface="標楷體" pitchFamily="65" charset="-120"/>
              </a:rPr>
              <a:t>年底臺灣已有</a:t>
            </a:r>
            <a:r>
              <a:rPr lang="en-US" altLang="zh-TW" sz="2800" b="1" dirty="0" smtClean="0">
                <a:solidFill>
                  <a:schemeClr val="tx2"/>
                </a:solidFill>
                <a:ea typeface="標楷體" pitchFamily="65" charset="-120"/>
              </a:rPr>
              <a:t>1200</a:t>
            </a:r>
            <a:r>
              <a:rPr lang="zh-TW" altLang="en-US" sz="2800" b="1" dirty="0" smtClean="0">
                <a:solidFill>
                  <a:schemeClr val="tx2"/>
                </a:solidFill>
                <a:ea typeface="標楷體" pitchFamily="65" charset="-120"/>
              </a:rPr>
              <a:t>頭牛以上。</a:t>
            </a:r>
            <a:r>
              <a:rPr altLang="en-US" sz="2800" b="1" dirty="0" smtClean="0">
                <a:solidFill>
                  <a:schemeClr val="tx2"/>
                </a:solidFill>
                <a:ea typeface="標楷體" pitchFamily="65" charset="-120"/>
              </a:rPr>
              <a:t>（圖：翰林）</a:t>
            </a:r>
          </a:p>
        </p:txBody>
      </p:sp>
      <p:sp>
        <p:nvSpPr>
          <p:cNvPr id="4" name="Rectangle 2"/>
          <p:cNvSpPr>
            <a:spLocks noGrp="1"/>
          </p:cNvSpPr>
          <p:nvPr>
            <p:ph type="title" idx="4294967295"/>
          </p:nvPr>
        </p:nvSpPr>
        <p:spPr>
          <a:xfrm>
            <a:off x="1666964" y="223838"/>
            <a:ext cx="8872215" cy="800100"/>
          </a:xfrm>
          <a:solidFill>
            <a:srgbClr val="7030A0"/>
          </a:solidFill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algn="ctr"/>
            <a:r>
              <a:rPr lang="en-US" altLang="zh-TW" sz="4400" b="1" dirty="0" smtClean="0">
                <a:solidFill>
                  <a:schemeClr val="bg1"/>
                </a:solidFill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VOC</a:t>
            </a:r>
            <a:r>
              <a:rPr lang="zh-TW" altLang="en-US" sz="4400" b="1" dirty="0" smtClean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  <a:cs typeface="+mn-cs"/>
              </a:rPr>
              <a:t>的好乳牛</a:t>
            </a:r>
            <a:r>
              <a:rPr lang="zh-TW" altLang="en-US" sz="4400" b="1" dirty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～荷蘭人</a:t>
            </a:r>
            <a:r>
              <a:rPr lang="zh-TW" altLang="en-US" sz="4400" b="1" dirty="0" smtClean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的重商主義</a:t>
            </a:r>
            <a:endParaRPr altLang="en-US" sz="4400" b="1" dirty="0">
              <a:solidFill>
                <a:schemeClr val="bg1"/>
              </a:solidFill>
              <a:latin typeface="標楷體" pitchFamily="65" charset="-120"/>
              <a:ea typeface="標楷體" pitchFamily="65" charset="-120"/>
              <a:cs typeface="+mn-cs"/>
            </a:endParaRPr>
          </a:p>
        </p:txBody>
      </p:sp>
      <p:sp>
        <p:nvSpPr>
          <p:cNvPr id="2" name="圓角矩形圖說文字 1"/>
          <p:cNvSpPr/>
          <p:nvPr/>
        </p:nvSpPr>
        <p:spPr>
          <a:xfrm>
            <a:off x="5729468" y="5532698"/>
            <a:ext cx="2349661" cy="949124"/>
          </a:xfrm>
          <a:prstGeom prst="wedgeRoundRectCallout">
            <a:avLst>
              <a:gd name="adj1" fmla="val 29906"/>
              <a:gd name="adj2" fmla="val -165549"/>
              <a:gd name="adj3" fmla="val 16667"/>
            </a:avLst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8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嗨～我也是移民唷～</a:t>
            </a:r>
            <a:endParaRPr lang="zh-TW" altLang="en-US" sz="28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3" name="Picture 2" descr="豌豆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846"/>
          <a:stretch>
            <a:fillRect/>
          </a:stretch>
        </p:blipFill>
        <p:spPr bwMode="auto">
          <a:xfrm>
            <a:off x="304800" y="0"/>
            <a:ext cx="5689600" cy="3711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9394" name="Picture 4" descr="釋迦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4800" y="3101975"/>
            <a:ext cx="5283200" cy="3756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9395" name="Picture 5" descr="調整大小馬櫻丹95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88000" y="0"/>
            <a:ext cx="6604000" cy="355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9396" name="Picture 6" descr="蕃茄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01677" y="3009900"/>
            <a:ext cx="6578600" cy="3848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41" name="Picture 9" descr="11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861" t="2069" r="10278"/>
          <a:stretch>
            <a:fillRect/>
          </a:stretch>
        </p:blipFill>
        <p:spPr bwMode="auto">
          <a:xfrm>
            <a:off x="3281363" y="1235075"/>
            <a:ext cx="5164137" cy="4810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3" name="圖片 2"/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2672" y="107498"/>
            <a:ext cx="10811451" cy="618242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Rectangle 2"/>
          <p:cNvSpPr>
            <a:spLocks noGrp="1"/>
          </p:cNvSpPr>
          <p:nvPr>
            <p:ph type="title" idx="4294967295"/>
          </p:nvPr>
        </p:nvSpPr>
        <p:spPr>
          <a:xfrm>
            <a:off x="782672" y="6386355"/>
            <a:ext cx="10802506" cy="396000"/>
          </a:xfrm>
          <a:solidFill>
            <a:srgbClr val="92D050"/>
          </a:solidFill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algn="ctr"/>
            <a:r>
              <a:rPr lang="en-US" altLang="zh-TW" sz="1800" b="1" dirty="0" smtClean="0">
                <a:solidFill>
                  <a:schemeClr val="accent6">
                    <a:lumMod val="1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〈</a:t>
            </a:r>
            <a:r>
              <a:rPr lang="zh-TW" altLang="en-US" sz="1800" b="1" dirty="0" smtClean="0">
                <a:solidFill>
                  <a:schemeClr val="accent6">
                    <a:lumMod val="1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奏為進獻臺灣所產番檨事</a:t>
            </a:r>
            <a:r>
              <a:rPr lang="en-US" altLang="zh-TW" sz="1800" b="1" dirty="0" smtClean="0">
                <a:solidFill>
                  <a:schemeClr val="accent6">
                    <a:lumMod val="1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〉</a:t>
            </a:r>
            <a:r>
              <a:rPr lang="zh-TW" altLang="en-US" sz="1800" b="1" dirty="0" smtClean="0">
                <a:solidFill>
                  <a:schemeClr val="accent6">
                    <a:lumMod val="10000"/>
                  </a:schemeClr>
                </a:solidFill>
                <a:latin typeface="標楷體" pitchFamily="65" charset="-120"/>
                <a:ea typeface="標楷體" pitchFamily="65" charset="-120"/>
              </a:rPr>
              <a:t>康熙</a:t>
            </a:r>
            <a:r>
              <a:rPr lang="en-US" altLang="zh-TW" sz="1800" b="1" dirty="0" smtClean="0">
                <a:solidFill>
                  <a:schemeClr val="accent6">
                    <a:lumMod val="10000"/>
                  </a:schemeClr>
                </a:solidFill>
                <a:latin typeface="標楷體" pitchFamily="65" charset="-120"/>
                <a:ea typeface="標楷體" pitchFamily="65" charset="-120"/>
              </a:rPr>
              <a:t>58</a:t>
            </a:r>
            <a:r>
              <a:rPr lang="zh-TW" altLang="en-US" sz="1800" b="1" dirty="0" smtClean="0">
                <a:solidFill>
                  <a:schemeClr val="accent6">
                    <a:lumMod val="10000"/>
                  </a:schemeClr>
                </a:solidFill>
                <a:latin typeface="標楷體" pitchFamily="65" charset="-120"/>
                <a:ea typeface="標楷體" pitchFamily="65" charset="-120"/>
              </a:rPr>
              <a:t>年福建巡撫呂猶龍奏摺，引自</a:t>
            </a:r>
            <a:r>
              <a:rPr lang="en-US" altLang="zh-TW" sz="1800" b="1" dirty="0" smtClean="0">
                <a:solidFill>
                  <a:schemeClr val="accent6">
                    <a:lumMod val="1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《</a:t>
            </a:r>
            <a:r>
              <a:rPr lang="zh-TW" altLang="en-US" sz="1800" b="1" dirty="0" smtClean="0">
                <a:solidFill>
                  <a:schemeClr val="accent6">
                    <a:lumMod val="1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披荊斬棘</a:t>
            </a:r>
            <a:r>
              <a:rPr lang="en-US" altLang="zh-TW" sz="1800" b="1" dirty="0" smtClean="0">
                <a:solidFill>
                  <a:schemeClr val="accent6">
                    <a:lumMod val="1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—</a:t>
            </a:r>
            <a:r>
              <a:rPr lang="zh-TW" altLang="en-US" sz="1800" b="1" dirty="0" smtClean="0">
                <a:solidFill>
                  <a:schemeClr val="accent6">
                    <a:lumMod val="1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十七世紀後的臺灣</a:t>
            </a:r>
            <a:r>
              <a:rPr lang="en-US" altLang="zh-TW" sz="1800" b="1" dirty="0" smtClean="0">
                <a:solidFill>
                  <a:schemeClr val="accent6">
                    <a:lumMod val="1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》</a:t>
            </a:r>
            <a:endParaRPr altLang="en-US" sz="1800" b="1" dirty="0">
              <a:solidFill>
                <a:schemeClr val="accent6">
                  <a:lumMod val="10000"/>
                </a:schemeClr>
              </a:solidFill>
              <a:latin typeface="標楷體" pitchFamily="65" charset="-120"/>
              <a:ea typeface="標楷體" pitchFamily="65" charset="-12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5" name="Picture 5" descr="File:Cervus nippon dybowski Solo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08838" y="251550"/>
            <a:ext cx="4743450" cy="4643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346" name="Picture 4" descr="p133535727882_640x64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6050" y="251550"/>
            <a:ext cx="6950075" cy="4625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7347" name="Text Box 5"/>
          <p:cNvSpPr txBox="1">
            <a:spLocks noChangeArrowheads="1"/>
          </p:cNvSpPr>
          <p:nvPr/>
        </p:nvSpPr>
        <p:spPr bwMode="auto">
          <a:xfrm>
            <a:off x="144463" y="4892675"/>
            <a:ext cx="11895137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buSzPct val="80000"/>
              <a:buFont typeface="Arial" charset="0"/>
              <a:buNone/>
            </a:pPr>
            <a:r>
              <a:rPr kumimoji="0" lang="zh-TW" altLang="en-US" sz="2400" b="1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荷蘭</a:t>
            </a:r>
            <a:r>
              <a:rPr kumimoji="0" lang="zh-TW" altLang="en-US" sz="2400" b="1" dirty="0" smtClean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時代臺灣</a:t>
            </a:r>
            <a:r>
              <a:rPr kumimoji="0" lang="zh-TW" altLang="en-US" sz="2400" b="1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每年出產的鹿皮</a:t>
            </a:r>
            <a:r>
              <a:rPr kumimoji="0" lang="zh-TW" altLang="en-US" sz="2400" b="1" dirty="0" smtClean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數量最高曾達</a:t>
            </a:r>
            <a:r>
              <a:rPr kumimoji="0" lang="en-US" altLang="zh-TW" sz="2400" b="1" dirty="0" smtClean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15.1</a:t>
            </a:r>
            <a:r>
              <a:rPr kumimoji="0" lang="zh-TW" altLang="en-US" sz="2400" b="1" dirty="0" smtClean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萬</a:t>
            </a:r>
            <a:r>
              <a:rPr kumimoji="0" lang="zh-TW" altLang="en-US" sz="2400" b="1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張，絕大多數銷往日本。因為日本喜愛用之做成「陣羽織」。武士用陣羽織是江戶時代武將穿在甲冑外的無袖衣，使用鹿皮為素材，衣領和開襟兩邊裝飾刺繡的花紋綢布；後背貼布繡某○○的家紋。陣羽織的式樣，據說是模仿自前來東亞細亞的西班牙人和葡萄牙人所穿著的衣服。</a:t>
            </a:r>
          </a:p>
          <a:p>
            <a:pPr eaLnBrk="0" hangingPunct="0">
              <a:buSzPct val="80000"/>
              <a:buFont typeface="Arial" charset="0"/>
              <a:buNone/>
            </a:pPr>
            <a:r>
              <a:rPr kumimoji="0" lang="zh-TW" altLang="en-US" sz="2400" b="1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左圖</a:t>
            </a:r>
            <a:r>
              <a:rPr kumimoji="0" lang="en-US" altLang="zh-TW" sz="2400" b="1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-</a:t>
            </a:r>
            <a:r>
              <a:rPr kumimoji="0" lang="en-US" altLang="zh-TW" sz="2400" b="1" dirty="0" err="1">
                <a:solidFill>
                  <a:srgbClr val="000000"/>
                </a:solidFill>
                <a:latin typeface="標楷體" pitchFamily="65" charset="-120"/>
                <a:ea typeface="標楷體" pitchFamily="65" charset="-120"/>
                <a:hlinkClick r:id="rId4"/>
              </a:rPr>
              <a:t>coolanews</a:t>
            </a:r>
            <a:r>
              <a:rPr kumimoji="0" lang="zh-TW" altLang="en-US" sz="2400" b="1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  <a:hlinkClick r:id="rId4"/>
              </a:rPr>
              <a:t>府城報</a:t>
            </a:r>
            <a:r>
              <a:rPr kumimoji="0" lang="zh-TW" altLang="en-US" sz="2400" b="1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，林東良</a:t>
            </a:r>
            <a:r>
              <a:rPr kumimoji="0" lang="zh-TW" altLang="en-US" b="1" dirty="0"/>
              <a:t>   </a:t>
            </a:r>
            <a:r>
              <a:rPr kumimoji="0" lang="zh-TW" altLang="en-US" sz="2400" b="1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右圖</a:t>
            </a:r>
            <a:r>
              <a:rPr kumimoji="0" lang="en-US" altLang="zh-TW" sz="2400" b="1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-</a:t>
            </a:r>
            <a:r>
              <a:rPr kumimoji="0" lang="zh-TW" altLang="en-US" sz="2400" b="1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維基。</a:t>
            </a:r>
            <a:endParaRPr kumimoji="0" lang="en-US" altLang="zh-TW" sz="2400" b="1" dirty="0">
              <a:solidFill>
                <a:srgbClr val="000000"/>
              </a:solidFill>
              <a:latin typeface="標楷體" pitchFamily="65" charset="-120"/>
              <a:ea typeface="標楷體" pitchFamily="65" charset="-12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1" name="Picture 4" descr="荷西時代的台灣貿易-南一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43825" y="50800"/>
            <a:ext cx="4410075" cy="622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58" name="Picture 2" descr="C:\Users\胤儒\Desktop\9301新課綱圖檔\L1 早期的台灣\1-37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500" y="76200"/>
            <a:ext cx="7608888" cy="6199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sx="102000" sy="102000" algn="ctr" rotWithShape="0">
              <a:srgbClr val="000000">
                <a:alpha val="39999"/>
              </a:srgbClr>
            </a:outerShdw>
          </a:effectLst>
        </p:spPr>
      </p:pic>
      <p:sp>
        <p:nvSpPr>
          <p:cNvPr id="56323" name="Text Box 4"/>
          <p:cNvSpPr txBox="1">
            <a:spLocks noChangeArrowheads="1"/>
          </p:cNvSpPr>
          <p:nvPr/>
        </p:nvSpPr>
        <p:spPr bwMode="auto">
          <a:xfrm>
            <a:off x="609600" y="6324600"/>
            <a:ext cx="11176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TW" altLang="en-US" sz="2400" b="1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臺灣在荷西時期的貿易網絡圖。  圖</a:t>
            </a:r>
            <a:r>
              <a:rPr lang="en-US" altLang="zh-TW" sz="2400" b="1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-</a:t>
            </a:r>
            <a:r>
              <a:rPr lang="zh-TW" altLang="en-US" sz="2400" b="1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翰林出版社。</a:t>
            </a:r>
          </a:p>
        </p:txBody>
      </p:sp>
      <p:sp>
        <p:nvSpPr>
          <p:cNvPr id="2" name="文字方塊 1"/>
          <p:cNvSpPr txBox="1"/>
          <p:nvPr/>
        </p:nvSpPr>
        <p:spPr>
          <a:xfrm>
            <a:off x="81386" y="1157468"/>
            <a:ext cx="7557906" cy="4503797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>
              <a:lnSpc>
                <a:spcPts val="4300"/>
              </a:lnSpc>
            </a:pPr>
            <a:r>
              <a:rPr lang="zh-TW" altLang="en-US" sz="3000" b="1" dirty="0" smtClean="0">
                <a:solidFill>
                  <a:schemeClr val="tx2"/>
                </a:solidFill>
                <a:ea typeface="標楷體" panose="03000509000000000000" pitchFamily="65" charset="-120"/>
              </a:rPr>
              <a:t>根據</a:t>
            </a:r>
            <a:r>
              <a:rPr lang="en-US" altLang="zh-TW" sz="3000" b="1" dirty="0" smtClean="0">
                <a:solidFill>
                  <a:schemeClr val="tx2"/>
                </a:solidFill>
                <a:ea typeface="標楷體" panose="03000509000000000000" pitchFamily="65" charset="-120"/>
              </a:rPr>
              <a:t>VOC</a:t>
            </a:r>
            <a:r>
              <a:rPr lang="zh-TW" altLang="en-US" sz="3000" b="1" dirty="0" smtClean="0">
                <a:solidFill>
                  <a:schemeClr val="tx2"/>
                </a:solidFill>
                <a:ea typeface="標楷體" panose="03000509000000000000" pitchFamily="65" charset="-120"/>
              </a:rPr>
              <a:t>的資料顯示：</a:t>
            </a:r>
            <a:endParaRPr lang="en-US" altLang="zh-TW" sz="3000" b="1" dirty="0" smtClean="0">
              <a:solidFill>
                <a:schemeClr val="tx2"/>
              </a:solidFill>
              <a:ea typeface="標楷體" panose="03000509000000000000" pitchFamily="65" charset="-120"/>
            </a:endParaRPr>
          </a:p>
          <a:p>
            <a:pPr marL="358775" indent="-358775">
              <a:lnSpc>
                <a:spcPts val="4300"/>
              </a:lnSpc>
            </a:pPr>
            <a:r>
              <a:rPr lang="en-US" altLang="zh-TW" sz="3000" b="1" dirty="0" smtClean="0">
                <a:solidFill>
                  <a:schemeClr val="tx2"/>
                </a:solidFill>
                <a:ea typeface="標楷體" panose="03000509000000000000" pitchFamily="65" charset="-120"/>
                <a:sym typeface="Wingdings" panose="05000000000000000000" pitchFamily="2" charset="2"/>
              </a:rPr>
              <a:t></a:t>
            </a:r>
            <a:r>
              <a:rPr lang="en-US" altLang="zh-TW" sz="3000" b="1" dirty="0" smtClean="0">
                <a:solidFill>
                  <a:schemeClr val="tx2"/>
                </a:solidFill>
                <a:ea typeface="標楷體" panose="03000509000000000000" pitchFamily="65" charset="-120"/>
              </a:rPr>
              <a:t>VOC</a:t>
            </a:r>
            <a:r>
              <a:rPr lang="zh-TW" altLang="en-US" sz="3000" b="1" dirty="0" smtClean="0">
                <a:solidFill>
                  <a:schemeClr val="tx2"/>
                </a:solidFill>
                <a:ea typeface="標楷體" panose="03000509000000000000" pitchFamily="65" charset="-120"/>
              </a:rPr>
              <a:t>在亞洲地區收益中，日本佔</a:t>
            </a:r>
            <a:r>
              <a:rPr lang="en-US" altLang="zh-TW" sz="3000" b="1" dirty="0" smtClean="0">
                <a:solidFill>
                  <a:schemeClr val="tx2"/>
                </a:solidFill>
                <a:ea typeface="標楷體" panose="03000509000000000000" pitchFamily="65" charset="-120"/>
              </a:rPr>
              <a:t>38.8</a:t>
            </a:r>
            <a:r>
              <a:rPr lang="en-US" altLang="zh-TW" sz="3000" b="1" dirty="0">
                <a:solidFill>
                  <a:schemeClr val="tx2"/>
                </a:solidFill>
                <a:ea typeface="標楷體" panose="03000509000000000000" pitchFamily="65" charset="-120"/>
              </a:rPr>
              <a:t>%</a:t>
            </a:r>
            <a:r>
              <a:rPr lang="zh-TW" altLang="en-US" sz="3000" b="1" dirty="0" smtClean="0">
                <a:solidFill>
                  <a:schemeClr val="tx2"/>
                </a:solidFill>
                <a:ea typeface="標楷體" panose="03000509000000000000" pitchFamily="65" charset="-120"/>
              </a:rPr>
              <a:t>，  臺灣居次為</a:t>
            </a:r>
            <a:r>
              <a:rPr lang="en-US" altLang="zh-TW" sz="3000" b="1" dirty="0" smtClean="0">
                <a:solidFill>
                  <a:schemeClr val="tx2"/>
                </a:solidFill>
                <a:ea typeface="標楷體" panose="03000509000000000000" pitchFamily="65" charset="-120"/>
              </a:rPr>
              <a:t>25.6%</a:t>
            </a:r>
            <a:r>
              <a:rPr lang="zh-TW" altLang="en-US" sz="3000" b="1" dirty="0" smtClean="0">
                <a:solidFill>
                  <a:schemeClr val="tx2"/>
                </a:solidFill>
                <a:ea typeface="標楷體" panose="03000509000000000000" pitchFamily="65" charset="-120"/>
              </a:rPr>
              <a:t>，但日本利潤建立在臺灣的轉運機能之上。</a:t>
            </a:r>
            <a:endParaRPr lang="en-US" altLang="zh-TW" sz="3000" b="1" dirty="0" smtClean="0">
              <a:solidFill>
                <a:schemeClr val="tx2"/>
              </a:solidFill>
              <a:ea typeface="標楷體" panose="03000509000000000000" pitchFamily="65" charset="-120"/>
            </a:endParaRPr>
          </a:p>
          <a:p>
            <a:pPr marL="358775" indent="-358775">
              <a:lnSpc>
                <a:spcPts val="4300"/>
              </a:lnSpc>
            </a:pPr>
            <a:r>
              <a:rPr lang="en-US" altLang="zh-TW" sz="3000" b="1" dirty="0" smtClean="0">
                <a:solidFill>
                  <a:schemeClr val="tx2"/>
                </a:solidFill>
                <a:ea typeface="標楷體" panose="03000509000000000000" pitchFamily="65" charset="-120"/>
                <a:sym typeface="Wingdings" panose="05000000000000000000" pitchFamily="2" charset="2"/>
              </a:rPr>
              <a:t></a:t>
            </a:r>
            <a:r>
              <a:rPr lang="en-US" altLang="zh-TW" sz="3000" b="1" dirty="0" smtClean="0">
                <a:solidFill>
                  <a:schemeClr val="tx2"/>
                </a:solidFill>
                <a:ea typeface="標楷體" panose="03000509000000000000" pitchFamily="65" charset="-120"/>
              </a:rPr>
              <a:t>1650</a:t>
            </a:r>
            <a:r>
              <a:rPr lang="zh-TW" altLang="en-US" sz="3000" b="1" dirty="0" smtClean="0">
                <a:solidFill>
                  <a:schemeClr val="tx2"/>
                </a:solidFill>
                <a:ea typeface="標楷體" panose="03000509000000000000" pitchFamily="65" charset="-120"/>
              </a:rPr>
              <a:t>年左右，荷蘭東印度公司在臺灣的每年純收益約</a:t>
            </a:r>
            <a:r>
              <a:rPr lang="en-US" altLang="zh-TW" sz="3000" b="1" dirty="0" smtClean="0">
                <a:solidFill>
                  <a:schemeClr val="tx2"/>
                </a:solidFill>
                <a:ea typeface="標楷體" panose="03000509000000000000" pitchFamily="65" charset="-120"/>
              </a:rPr>
              <a:t>46.7</a:t>
            </a:r>
            <a:r>
              <a:rPr lang="zh-TW" altLang="en-US" sz="3000" b="1" dirty="0" smtClean="0">
                <a:solidFill>
                  <a:schemeClr val="tx2"/>
                </a:solidFill>
                <a:ea typeface="標楷體" panose="03000509000000000000" pitchFamily="65" charset="-120"/>
              </a:rPr>
              <a:t>萬盾荷幣</a:t>
            </a:r>
            <a:r>
              <a:rPr lang="en-US" altLang="zh-TW" sz="3000" b="1" dirty="0" smtClean="0">
                <a:solidFill>
                  <a:schemeClr val="tx2"/>
                </a:solidFill>
                <a:ea typeface="標楷體" panose="03000509000000000000" pitchFamily="65" charset="-120"/>
              </a:rPr>
              <a:t>(</a:t>
            </a:r>
            <a:r>
              <a:rPr lang="zh-TW" altLang="en-US" sz="3000" b="1" dirty="0" smtClean="0">
                <a:solidFill>
                  <a:schemeClr val="tx2"/>
                </a:solidFill>
                <a:ea typeface="標楷體" panose="03000509000000000000" pitchFamily="65" charset="-120"/>
              </a:rPr>
              <a:t>約</a:t>
            </a:r>
            <a:r>
              <a:rPr lang="en-US" altLang="zh-TW" sz="3000" b="1" dirty="0" smtClean="0">
                <a:solidFill>
                  <a:schemeClr val="tx2"/>
                </a:solidFill>
                <a:ea typeface="標楷體" panose="03000509000000000000" pitchFamily="65" charset="-120"/>
              </a:rPr>
              <a:t>10</a:t>
            </a:r>
            <a:r>
              <a:rPr lang="zh-TW" altLang="en-US" sz="3000" b="1" dirty="0" smtClean="0">
                <a:solidFill>
                  <a:schemeClr val="tx2"/>
                </a:solidFill>
                <a:ea typeface="標楷體" panose="03000509000000000000" pitchFamily="65" charset="-120"/>
              </a:rPr>
              <a:t>億新臺幣</a:t>
            </a:r>
            <a:r>
              <a:rPr lang="en-US" altLang="zh-TW" sz="3000" b="1" dirty="0" smtClean="0">
                <a:solidFill>
                  <a:schemeClr val="tx2"/>
                </a:solidFill>
                <a:ea typeface="標楷體" panose="03000509000000000000" pitchFamily="65" charset="-120"/>
              </a:rPr>
              <a:t>)</a:t>
            </a:r>
          </a:p>
          <a:p>
            <a:pPr marL="358775" indent="-358775">
              <a:lnSpc>
                <a:spcPts val="4300"/>
              </a:lnSpc>
            </a:pPr>
            <a:r>
              <a:rPr lang="en-US" altLang="zh-TW" sz="3000" b="1" dirty="0">
                <a:solidFill>
                  <a:schemeClr val="tx2"/>
                </a:solidFill>
                <a:ea typeface="標楷體" panose="03000509000000000000" pitchFamily="65" charset="-120"/>
              </a:rPr>
              <a:t> </a:t>
            </a:r>
            <a:r>
              <a:rPr lang="en-US" altLang="zh-TW" sz="3000" b="1" dirty="0" smtClean="0">
                <a:solidFill>
                  <a:schemeClr val="tx2"/>
                </a:solidFill>
                <a:ea typeface="標楷體" panose="03000509000000000000" pitchFamily="65" charset="-120"/>
              </a:rPr>
              <a:t>   </a:t>
            </a:r>
            <a:r>
              <a:rPr lang="en-US" altLang="zh-TW" sz="2000" b="1" dirty="0" smtClean="0">
                <a:solidFill>
                  <a:schemeClr val="tx2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※</a:t>
            </a:r>
            <a:r>
              <a:rPr lang="zh-TW" altLang="en-US" sz="2000" b="1" dirty="0" smtClean="0">
                <a:solidFill>
                  <a:schemeClr val="tx2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匯率依歐陽泰，</a:t>
            </a:r>
            <a:r>
              <a:rPr lang="en-US" altLang="zh-TW" sz="2000" b="1" dirty="0" smtClean="0">
                <a:solidFill>
                  <a:schemeClr val="tx2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《</a:t>
            </a:r>
            <a:r>
              <a:rPr lang="zh-TW" altLang="en-US" sz="2000" b="1" dirty="0" smtClean="0">
                <a:solidFill>
                  <a:schemeClr val="tx2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福爾摩沙如何變成臺灣府</a:t>
            </a:r>
            <a:r>
              <a:rPr lang="en-US" altLang="zh-TW" sz="2000" b="1" dirty="0" smtClean="0">
                <a:solidFill>
                  <a:schemeClr val="tx2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》</a:t>
            </a:r>
          </a:p>
          <a:p>
            <a:pPr marL="358775" indent="-358775">
              <a:lnSpc>
                <a:spcPts val="4300"/>
              </a:lnSpc>
            </a:pPr>
            <a:r>
              <a:rPr lang="en-US" altLang="zh-TW" sz="3000" b="1" dirty="0">
                <a:solidFill>
                  <a:srgbClr val="3333CC"/>
                </a:solidFill>
                <a:ea typeface="標楷體" panose="03000509000000000000" pitchFamily="65" charset="-120"/>
                <a:sym typeface="Wingdings 3" panose="05040102010807070707" pitchFamily="18" charset="2"/>
              </a:rPr>
              <a:t></a:t>
            </a:r>
            <a:r>
              <a:rPr lang="zh-TW" altLang="en-US" sz="3000" b="1" dirty="0" smtClean="0">
                <a:solidFill>
                  <a:srgbClr val="3333CC"/>
                </a:solidFill>
                <a:ea typeface="標楷體" panose="03000509000000000000" pitchFamily="65" charset="-120"/>
              </a:rPr>
              <a:t>荷蘭</a:t>
            </a:r>
            <a:r>
              <a:rPr lang="zh-TW" altLang="en-US" sz="3000" b="1" dirty="0">
                <a:solidFill>
                  <a:srgbClr val="3333CC"/>
                </a:solidFill>
                <a:ea typeface="標楷體" panose="03000509000000000000" pitchFamily="65" charset="-120"/>
              </a:rPr>
              <a:t>總督說</a:t>
            </a:r>
            <a:r>
              <a:rPr lang="zh-TW" altLang="en-US" sz="3000" b="1" dirty="0" smtClean="0">
                <a:solidFill>
                  <a:srgbClr val="3333CC"/>
                </a:solidFill>
                <a:ea typeface="標楷體" panose="03000509000000000000" pitchFamily="65" charset="-120"/>
              </a:rPr>
              <a:t>：臺灣真是公司的一頭好乳牛</a:t>
            </a:r>
            <a:endParaRPr lang="zh-TW" altLang="en-US" sz="3000" b="1" dirty="0">
              <a:solidFill>
                <a:srgbClr val="3333CC"/>
              </a:solidFill>
              <a:ea typeface="標楷體" panose="03000509000000000000" pitchFamily="65" charset="-12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 Box 3"/>
          <p:cNvSpPr txBox="1">
            <a:spLocks noChangeArrowheads="1"/>
          </p:cNvSpPr>
          <p:nvPr/>
        </p:nvSpPr>
        <p:spPr bwMode="auto">
          <a:xfrm>
            <a:off x="474663" y="1295400"/>
            <a:ext cx="11310937" cy="5330825"/>
          </a:xfrm>
          <a:prstGeom prst="rect">
            <a:avLst/>
          </a:prstGeom>
          <a:solidFill>
            <a:srgbClr val="99CC00"/>
          </a:solidFill>
          <a:ln w="9525">
            <a:noFill/>
            <a:miter lim="800000"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>
            <a:spAutoFit/>
          </a:bodyPr>
          <a:lstStyle/>
          <a:p>
            <a:pPr>
              <a:lnSpc>
                <a:spcPct val="120000"/>
              </a:lnSpc>
            </a:pPr>
            <a:r>
              <a:rPr kumimoji="0" lang="zh-TW" altLang="en-US" sz="2600" b="1" dirty="0">
                <a:solidFill>
                  <a:srgbClr val="000000"/>
                </a:solidFill>
                <a:ea typeface="標楷體" pitchFamily="65" charset="-120"/>
              </a:rPr>
              <a:t>◎駐香港機構：中華旅行社</a:t>
            </a:r>
            <a:r>
              <a:rPr kumimoji="0" lang="zh-TW" altLang="en-US" sz="2600" b="1" dirty="0" smtClean="0">
                <a:solidFill>
                  <a:srgbClr val="000000"/>
                </a:solidFill>
                <a:ea typeface="標楷體" pitchFamily="65" charset="-120"/>
                <a:sym typeface="Wingdings" pitchFamily="2" charset="2"/>
              </a:rPr>
              <a:t>臺北</a:t>
            </a:r>
            <a:r>
              <a:rPr kumimoji="0" lang="zh-TW" altLang="en-US" sz="2600" b="1" dirty="0">
                <a:solidFill>
                  <a:srgbClr val="000000"/>
                </a:solidFill>
                <a:ea typeface="標楷體" pitchFamily="65" charset="-120"/>
                <a:sym typeface="Wingdings" pitchFamily="2" charset="2"/>
              </a:rPr>
              <a:t>經濟文化辦事處  </a:t>
            </a:r>
          </a:p>
          <a:p>
            <a:pPr>
              <a:lnSpc>
                <a:spcPct val="120000"/>
              </a:lnSpc>
            </a:pPr>
            <a:r>
              <a:rPr kumimoji="0" lang="zh-TW" altLang="en-US" sz="2600" b="1" dirty="0">
                <a:solidFill>
                  <a:srgbClr val="000000"/>
                </a:solidFill>
                <a:ea typeface="標楷體" pitchFamily="65" charset="-120"/>
                <a:sym typeface="Wingdings" pitchFamily="2" charset="2"/>
              </a:rPr>
              <a:t>                                          （</a:t>
            </a:r>
            <a:r>
              <a:rPr kumimoji="0" lang="en-US" altLang="zh-TW" sz="2600" b="1" dirty="0">
                <a:solidFill>
                  <a:srgbClr val="000000"/>
                </a:solidFill>
                <a:ea typeface="標楷體" pitchFamily="65" charset="-120"/>
                <a:sym typeface="Wingdings" pitchFamily="2" charset="2"/>
              </a:rPr>
              <a:t>2011.7</a:t>
            </a:r>
            <a:r>
              <a:rPr kumimoji="0" lang="zh-TW" altLang="en-US" sz="2600" b="1" dirty="0">
                <a:solidFill>
                  <a:srgbClr val="000000"/>
                </a:solidFill>
                <a:ea typeface="標楷體" pitchFamily="65" charset="-120"/>
                <a:sym typeface="Wingdings" pitchFamily="2" charset="2"/>
              </a:rPr>
              <a:t>）</a:t>
            </a:r>
          </a:p>
          <a:p>
            <a:pPr>
              <a:lnSpc>
                <a:spcPct val="120000"/>
              </a:lnSpc>
            </a:pPr>
            <a:r>
              <a:rPr kumimoji="0" lang="zh-TW" altLang="en-US" sz="2600" b="1" dirty="0">
                <a:solidFill>
                  <a:srgbClr val="000000"/>
                </a:solidFill>
              </a:rPr>
              <a:t>◎</a:t>
            </a:r>
            <a:r>
              <a:rPr kumimoji="0" lang="zh-TW" altLang="en-US" sz="2600" b="1" dirty="0">
                <a:solidFill>
                  <a:srgbClr val="000000"/>
                </a:solidFill>
                <a:ea typeface="標楷體" pitchFamily="65" charset="-120"/>
                <a:sym typeface="Wingdings" pitchFamily="2" charset="2"/>
              </a:rPr>
              <a:t>駐韓機構：臺北駐韓國代表部（瑞士、拉脫維亞亦同）</a:t>
            </a:r>
          </a:p>
          <a:p>
            <a:pPr>
              <a:lnSpc>
                <a:spcPct val="120000"/>
              </a:lnSpc>
            </a:pPr>
            <a:r>
              <a:rPr kumimoji="0" lang="zh-TW" altLang="en-US" sz="2600" b="1" dirty="0">
                <a:solidFill>
                  <a:srgbClr val="000000"/>
                </a:solidFill>
              </a:rPr>
              <a:t>◎</a:t>
            </a:r>
            <a:r>
              <a:rPr kumimoji="0" lang="zh-TW" altLang="en-US" sz="2600" b="1" dirty="0">
                <a:solidFill>
                  <a:srgbClr val="000000"/>
                </a:solidFill>
                <a:ea typeface="標楷體" pitchFamily="65" charset="-120"/>
                <a:sym typeface="Wingdings" pitchFamily="2" charset="2"/>
              </a:rPr>
              <a:t>駐奧地利：臺北經濟文化辦事處、中國文化研究所</a:t>
            </a:r>
          </a:p>
          <a:p>
            <a:pPr>
              <a:lnSpc>
                <a:spcPct val="120000"/>
              </a:lnSpc>
            </a:pPr>
            <a:r>
              <a:rPr kumimoji="0" lang="zh-TW" altLang="en-US" sz="2600" b="1" dirty="0">
                <a:solidFill>
                  <a:srgbClr val="000000"/>
                </a:solidFill>
              </a:rPr>
              <a:t>◎</a:t>
            </a:r>
            <a:r>
              <a:rPr kumimoji="0" lang="zh-TW" altLang="en-US" sz="2600" b="1" dirty="0">
                <a:solidFill>
                  <a:srgbClr val="000000"/>
                </a:solidFill>
                <a:ea typeface="標楷體" pitchFamily="65" charset="-120"/>
                <a:sym typeface="Wingdings" pitchFamily="2" charset="2"/>
              </a:rPr>
              <a:t>國貿局駐外機構：遠東貿易中心</a:t>
            </a:r>
          </a:p>
          <a:p>
            <a:pPr>
              <a:lnSpc>
                <a:spcPct val="120000"/>
              </a:lnSpc>
            </a:pPr>
            <a:r>
              <a:rPr kumimoji="0" lang="zh-TW" altLang="en-US" sz="2600" b="1" dirty="0">
                <a:solidFill>
                  <a:srgbClr val="000000"/>
                </a:solidFill>
              </a:rPr>
              <a:t>◎</a:t>
            </a:r>
            <a:r>
              <a:rPr kumimoji="0" lang="zh-TW" altLang="en-US" sz="2600" b="1" dirty="0">
                <a:solidFill>
                  <a:srgbClr val="000000"/>
                </a:solidFill>
                <a:ea typeface="標楷體" pitchFamily="65" charset="-120"/>
                <a:sym typeface="Wingdings" pitchFamily="2" charset="2"/>
              </a:rPr>
              <a:t>國際獅子會：三百複合區，臺灣（</a:t>
            </a:r>
            <a:r>
              <a:rPr kumimoji="0" lang="en-US" altLang="zh-TW" sz="2600" b="1" dirty="0">
                <a:solidFill>
                  <a:srgbClr val="000000"/>
                </a:solidFill>
                <a:ea typeface="標楷體" pitchFamily="65" charset="-120"/>
                <a:sym typeface="Wingdings" pitchFamily="2" charset="2"/>
              </a:rPr>
              <a:t>MD-300.Taiwan</a:t>
            </a:r>
            <a:r>
              <a:rPr kumimoji="0" lang="zh-TW" altLang="en-US" sz="2600" b="1" dirty="0">
                <a:solidFill>
                  <a:srgbClr val="000000"/>
                </a:solidFill>
                <a:ea typeface="標楷體" pitchFamily="65" charset="-120"/>
                <a:sym typeface="Wingdings" pitchFamily="2" charset="2"/>
              </a:rPr>
              <a:t>）</a:t>
            </a:r>
          </a:p>
          <a:p>
            <a:pPr>
              <a:lnSpc>
                <a:spcPct val="120000"/>
              </a:lnSpc>
            </a:pPr>
            <a:r>
              <a:rPr kumimoji="0" lang="zh-TW" altLang="en-US" sz="2600" b="1" dirty="0">
                <a:solidFill>
                  <a:srgbClr val="000000"/>
                </a:solidFill>
              </a:rPr>
              <a:t>◎</a:t>
            </a:r>
            <a:r>
              <a:rPr kumimoji="0" lang="zh-TW" altLang="en-US" sz="2600" b="1" dirty="0">
                <a:solidFill>
                  <a:srgbClr val="000000"/>
                </a:solidFill>
                <a:ea typeface="標楷體" pitchFamily="65" charset="-120"/>
                <a:sym typeface="Wingdings" pitchFamily="2" charset="2"/>
              </a:rPr>
              <a:t>聯合國蒙特婁議定書：中國新竹</a:t>
            </a:r>
          </a:p>
          <a:p>
            <a:pPr>
              <a:lnSpc>
                <a:spcPct val="120000"/>
              </a:lnSpc>
            </a:pPr>
            <a:r>
              <a:rPr kumimoji="0" lang="zh-TW" altLang="en-US" sz="2600" b="1" dirty="0">
                <a:solidFill>
                  <a:srgbClr val="000000"/>
                </a:solidFill>
              </a:rPr>
              <a:t>◎</a:t>
            </a:r>
            <a:r>
              <a:rPr kumimoji="0" lang="zh-TW" altLang="en-US" sz="2600" b="1" dirty="0">
                <a:solidFill>
                  <a:srgbClr val="000000"/>
                </a:solidFill>
                <a:ea typeface="標楷體" pitchFamily="65" charset="-120"/>
                <a:sym typeface="Wingdings" pitchFamily="2" charset="2"/>
              </a:rPr>
              <a:t>西太平洋鮪魚組織：臺澎金馬捕魚實體</a:t>
            </a:r>
          </a:p>
          <a:p>
            <a:pPr>
              <a:lnSpc>
                <a:spcPct val="120000"/>
              </a:lnSpc>
            </a:pPr>
            <a:r>
              <a:rPr kumimoji="0" lang="zh-TW" altLang="en-US" sz="2600" b="1" dirty="0">
                <a:solidFill>
                  <a:srgbClr val="000000"/>
                </a:solidFill>
              </a:rPr>
              <a:t>◎</a:t>
            </a:r>
            <a:r>
              <a:rPr kumimoji="0" lang="zh-TW" altLang="en-US" sz="2600" b="1" dirty="0">
                <a:solidFill>
                  <a:srgbClr val="000000"/>
                </a:solidFill>
                <a:ea typeface="標楷體" pitchFamily="65" charset="-120"/>
                <a:sym typeface="Wingdings" pitchFamily="2" charset="2"/>
              </a:rPr>
              <a:t>世界衛生組織：</a:t>
            </a:r>
            <a:r>
              <a:rPr kumimoji="0" lang="en-US" altLang="zh-TW" sz="2600" b="1" dirty="0" err="1">
                <a:solidFill>
                  <a:srgbClr val="000000"/>
                </a:solidFill>
                <a:ea typeface="標楷體" pitchFamily="65" charset="-120"/>
                <a:sym typeface="Wingdings" pitchFamily="2" charset="2"/>
              </a:rPr>
              <a:t>Taiwan,Province</a:t>
            </a:r>
            <a:r>
              <a:rPr kumimoji="0" lang="en-US" altLang="zh-TW" sz="2600" b="1" dirty="0">
                <a:solidFill>
                  <a:srgbClr val="000000"/>
                </a:solidFill>
                <a:ea typeface="標楷體" pitchFamily="65" charset="-120"/>
                <a:sym typeface="Wingdings" pitchFamily="2" charset="2"/>
              </a:rPr>
              <a:t> of China</a:t>
            </a:r>
          </a:p>
          <a:p>
            <a:pPr>
              <a:lnSpc>
                <a:spcPct val="120000"/>
              </a:lnSpc>
            </a:pPr>
            <a:r>
              <a:rPr kumimoji="0" lang="en-US" altLang="zh-TW" sz="2600" b="1" dirty="0">
                <a:solidFill>
                  <a:srgbClr val="000000"/>
                </a:solidFill>
                <a:ea typeface="標楷體" pitchFamily="65" charset="-120"/>
                <a:sym typeface="Wingdings" pitchFamily="2" charset="2"/>
              </a:rPr>
              <a:t>                           </a:t>
            </a:r>
            <a:r>
              <a:rPr kumimoji="0" lang="zh-TW" altLang="en-US" sz="2600" b="1" dirty="0">
                <a:solidFill>
                  <a:srgbClr val="000000"/>
                </a:solidFill>
                <a:ea typeface="標楷體" pitchFamily="65" charset="-120"/>
                <a:sym typeface="Wingdings" pitchFamily="2" charset="2"/>
              </a:rPr>
              <a:t>（觀察員）</a:t>
            </a:r>
          </a:p>
          <a:p>
            <a:pPr>
              <a:lnSpc>
                <a:spcPct val="120000"/>
              </a:lnSpc>
            </a:pPr>
            <a:r>
              <a:rPr kumimoji="0" lang="zh-TW" altLang="en-US" sz="2600" b="1" dirty="0">
                <a:solidFill>
                  <a:srgbClr val="000000"/>
                </a:solidFill>
              </a:rPr>
              <a:t>◎</a:t>
            </a:r>
            <a:r>
              <a:rPr kumimoji="0" lang="zh-TW" altLang="en-US" sz="2600" b="1" dirty="0">
                <a:solidFill>
                  <a:srgbClr val="000000"/>
                </a:solidFill>
                <a:ea typeface="標楷體" pitchFamily="65" charset="-120"/>
                <a:sym typeface="Wingdings" pitchFamily="2" charset="2"/>
              </a:rPr>
              <a:t>殘障奧運會：</a:t>
            </a:r>
            <a:r>
              <a:rPr kumimoji="0" lang="zh-TW" altLang="en-US" sz="2600" b="1" dirty="0" smtClean="0">
                <a:solidFill>
                  <a:srgbClr val="000000"/>
                </a:solidFill>
                <a:ea typeface="標楷體" pitchFamily="65" charset="-120"/>
                <a:sym typeface="Wingdings" pitchFamily="2" charset="2"/>
              </a:rPr>
              <a:t>中華臺北國</a:t>
            </a:r>
            <a:endParaRPr kumimoji="0" lang="zh-TW" altLang="en-US" sz="2600" b="1" dirty="0">
              <a:solidFill>
                <a:srgbClr val="000000"/>
              </a:solidFill>
              <a:ea typeface="標楷體" pitchFamily="65" charset="-120"/>
              <a:sym typeface="Wingdings" pitchFamily="2" charset="2"/>
            </a:endParaRPr>
          </a:p>
        </p:txBody>
      </p:sp>
      <p:pic>
        <p:nvPicPr>
          <p:cNvPr id="12291" name="Picture 7" descr="返回主頁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556625" y="2970213"/>
            <a:ext cx="3086100" cy="2779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292" name="Text Box 8"/>
          <p:cNvSpPr txBox="1">
            <a:spLocks noChangeArrowheads="1"/>
          </p:cNvSpPr>
          <p:nvPr/>
        </p:nvSpPr>
        <p:spPr bwMode="auto">
          <a:xfrm>
            <a:off x="8493125" y="5897563"/>
            <a:ext cx="3132138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b="1" dirty="0" smtClean="0">
                <a:ea typeface="標楷體" pitchFamily="65" charset="-120"/>
              </a:rPr>
              <a:t>臺灣</a:t>
            </a:r>
            <a:r>
              <a:rPr lang="zh-TW" altLang="en-US" b="1" dirty="0">
                <a:ea typeface="標楷體" pitchFamily="65" charset="-120"/>
              </a:rPr>
              <a:t>區會章，取自該網站。</a:t>
            </a:r>
          </a:p>
        </p:txBody>
      </p:sp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3301869" y="277812"/>
            <a:ext cx="5840673" cy="731838"/>
          </a:xfrm>
          <a:prstGeom prst="rect">
            <a:avLst/>
          </a:prstGeom>
          <a:solidFill>
            <a:srgbClr val="00B0F0"/>
          </a:solidFill>
          <a:ln>
            <a:noFill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spcBef>
                <a:spcPct val="50000"/>
              </a:spcBef>
            </a:pPr>
            <a:r>
              <a:rPr kumimoji="0" lang="zh-TW" altLang="en-US" sz="3600" b="1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臺灣的現今名稱</a:t>
            </a:r>
            <a:r>
              <a:rPr kumimoji="0" lang="zh-TW" altLang="en-US" sz="3600" b="1" dirty="0" smtClean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（二）</a:t>
            </a:r>
            <a:endParaRPr kumimoji="0" lang="zh-TW" altLang="en-US" sz="2000" b="1" dirty="0">
              <a:solidFill>
                <a:srgbClr val="000000"/>
              </a:solidFill>
              <a:latin typeface="標楷體" pitchFamily="65" charset="-120"/>
              <a:ea typeface="標楷體" pitchFamily="65" charset="-12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69" name="Picture 4" descr="彰化美術館 (2)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861778" y="1094573"/>
            <a:ext cx="4835525" cy="562445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8370" name="Picture 3" descr="水泥-維基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11350" y="1190563"/>
            <a:ext cx="6318250" cy="464144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58371" name="Text Box 4"/>
          <p:cNvSpPr txBox="1">
            <a:spLocks noChangeArrowheads="1"/>
          </p:cNvSpPr>
          <p:nvPr/>
        </p:nvSpPr>
        <p:spPr bwMode="auto">
          <a:xfrm>
            <a:off x="330200" y="6019800"/>
            <a:ext cx="63500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zh-TW" altLang="en-US" b="1">
                <a:solidFill>
                  <a:schemeClr val="tx2"/>
                </a:solidFill>
                <a:ea typeface="標楷體" pitchFamily="65" charset="-120"/>
              </a:rPr>
              <a:t>左圖為紅毛土</a:t>
            </a:r>
            <a:r>
              <a:rPr lang="en-US" altLang="zh-TW" b="1">
                <a:solidFill>
                  <a:schemeClr val="tx2"/>
                </a:solidFill>
                <a:latin typeface="標楷體" pitchFamily="65" charset="-120"/>
                <a:ea typeface="標楷體" pitchFamily="65" charset="-120"/>
              </a:rPr>
              <a:t>—</a:t>
            </a:r>
            <a:r>
              <a:rPr lang="zh-TW" altLang="en-US" b="1">
                <a:solidFill>
                  <a:schemeClr val="tx2"/>
                </a:solidFill>
                <a:ea typeface="標楷體" pitchFamily="65" charset="-120"/>
              </a:rPr>
              <a:t>水泥，但二者仍是不同的唷（維基）。</a:t>
            </a:r>
          </a:p>
          <a:p>
            <a:r>
              <a:rPr lang="zh-TW" altLang="en-US" b="1">
                <a:solidFill>
                  <a:schemeClr val="tx2"/>
                </a:solidFill>
                <a:ea typeface="標楷體" pitchFamily="65" charset="-120"/>
              </a:rPr>
              <a:t>右圖為彰化縣的紅毛井。（作者自攝）</a:t>
            </a:r>
            <a:endParaRPr lang="en-US" altLang="zh-TW" b="1">
              <a:solidFill>
                <a:schemeClr val="tx2"/>
              </a:solidFill>
              <a:ea typeface="標楷體" pitchFamily="65" charset="-120"/>
            </a:endParaRPr>
          </a:p>
        </p:txBody>
      </p:sp>
      <p:sp>
        <p:nvSpPr>
          <p:cNvPr id="5" name="Rectangle 2"/>
          <p:cNvSpPr>
            <a:spLocks noGrp="1"/>
          </p:cNvSpPr>
          <p:nvPr>
            <p:ph type="title" idx="4294967295"/>
          </p:nvPr>
        </p:nvSpPr>
        <p:spPr>
          <a:xfrm>
            <a:off x="2373016" y="156375"/>
            <a:ext cx="7268692" cy="800100"/>
          </a:xfrm>
          <a:solidFill>
            <a:srgbClr val="7030A0"/>
          </a:solidFill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algn="ctr"/>
            <a:r>
              <a:rPr lang="zh-TW" altLang="en-US" sz="4400" b="1" dirty="0" smtClean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荷蘭時代的歷史遺跡</a:t>
            </a:r>
            <a:endParaRPr altLang="en-US" sz="4400" b="1" dirty="0">
              <a:solidFill>
                <a:schemeClr val="bg1"/>
              </a:solidFill>
              <a:latin typeface="標楷體" pitchFamily="65" charset="-120"/>
              <a:ea typeface="標楷體" pitchFamily="65" charset="-120"/>
              <a:cs typeface="+mn-cs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7" name="Picture 4" descr="蘭潭03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02074" y="495300"/>
            <a:ext cx="7007469" cy="6003925"/>
          </a:xfrm>
          <a:prstGeom prst="rect">
            <a:avLst/>
          </a:prstGeom>
          <a:ln w="88900" cap="sq" cmpd="thickThin">
            <a:solidFill>
              <a:schemeClr val="accent4">
                <a:lumMod val="75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60418" name="Rectangle 3"/>
          <p:cNvSpPr>
            <a:spLocks/>
          </p:cNvSpPr>
          <p:nvPr/>
        </p:nvSpPr>
        <p:spPr bwMode="auto">
          <a:xfrm>
            <a:off x="7340124" y="953225"/>
            <a:ext cx="4776787" cy="575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8000" rIns="18000"/>
          <a:lstStyle/>
          <a:p>
            <a:pPr eaLnBrk="0" hangingPunct="0">
              <a:lnSpc>
                <a:spcPct val="90000"/>
              </a:lnSpc>
              <a:spcBef>
                <a:spcPts val="1800"/>
              </a:spcBef>
              <a:buSzPct val="80000"/>
              <a:buFont typeface="Arial" charset="0"/>
              <a:buNone/>
            </a:pPr>
            <a:r>
              <a:rPr kumimoji="0" lang="zh-TW" altLang="en-US" sz="2600" b="1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    </a:t>
            </a:r>
            <a:r>
              <a:rPr kumimoji="0" lang="zh-TW" altLang="en-US" sz="2600" b="1" dirty="0" smtClean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臺灣</a:t>
            </a:r>
            <a:r>
              <a:rPr kumimoji="0" lang="zh-TW" altLang="en-US" sz="2600" b="1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歷史中有關於荷蘭與西班牙之地方名稱或器物等均冠以「紅毛」之名，如紅毛城</a:t>
            </a:r>
            <a:r>
              <a:rPr kumimoji="0" lang="en-US" altLang="zh-TW" sz="2600" b="1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(</a:t>
            </a:r>
            <a:r>
              <a:rPr kumimoji="0" lang="zh-TW" altLang="en-US" sz="2600" b="1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安平古堡、聖多明哥城</a:t>
            </a:r>
            <a:r>
              <a:rPr kumimoji="0" lang="en-US" altLang="zh-TW" sz="2600" b="1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)</a:t>
            </a:r>
            <a:r>
              <a:rPr kumimoji="0" lang="zh-TW" altLang="en-US" sz="2600" b="1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、紅毛樓</a:t>
            </a:r>
            <a:r>
              <a:rPr kumimoji="0" lang="en-US" altLang="zh-TW" sz="2600" b="1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(</a:t>
            </a:r>
            <a:r>
              <a:rPr kumimoji="0" lang="zh-TW" altLang="en-US" sz="2600" b="1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赤</a:t>
            </a:r>
            <a:r>
              <a:rPr kumimoji="0" lang="zh-TW" altLang="en-US" sz="2600" b="1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  <a:sym typeface="Wingdings 3" pitchFamily="18" charset="2"/>
              </a:rPr>
              <a:t>嵌</a:t>
            </a:r>
            <a:r>
              <a:rPr kumimoji="0" lang="zh-TW" altLang="en-US" sz="2600" b="1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樓</a:t>
            </a:r>
            <a:r>
              <a:rPr kumimoji="0" lang="en-US" altLang="zh-TW" sz="2600" b="1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)</a:t>
            </a:r>
            <a:r>
              <a:rPr kumimoji="0" lang="zh-TW" altLang="en-US" sz="2600" b="1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、紅毛埤</a:t>
            </a:r>
            <a:r>
              <a:rPr kumimoji="0" lang="en-US" altLang="zh-TW" sz="2600" b="1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(</a:t>
            </a:r>
            <a:r>
              <a:rPr kumimoji="0" lang="zh-TW" altLang="en-US" sz="2600" b="1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嘉義蘭潭</a:t>
            </a:r>
            <a:r>
              <a:rPr kumimoji="0" lang="en-US" altLang="zh-TW" sz="2600" b="1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-</a:t>
            </a:r>
            <a:r>
              <a:rPr kumimoji="0" lang="zh-TW" altLang="en-US" sz="2600" b="1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左圖</a:t>
            </a:r>
            <a:r>
              <a:rPr kumimoji="0" lang="en-US" altLang="zh-TW" sz="2600" b="1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)</a:t>
            </a:r>
            <a:r>
              <a:rPr kumimoji="0" lang="zh-TW" altLang="en-US" sz="2600" b="1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、紅毛土等。 </a:t>
            </a:r>
          </a:p>
          <a:p>
            <a:pPr eaLnBrk="0" hangingPunct="0">
              <a:lnSpc>
                <a:spcPct val="90000"/>
              </a:lnSpc>
              <a:spcBef>
                <a:spcPts val="1800"/>
              </a:spcBef>
              <a:buSzPct val="80000"/>
              <a:buFont typeface="Arial" charset="0"/>
              <a:buNone/>
            </a:pPr>
            <a:r>
              <a:rPr kumimoji="0" lang="zh-TW" altLang="en-US" sz="2600" b="1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    同樣的，對西洋人曾經停泊駐紮或活動登陸之地，亦稱之為紅毛港</a:t>
            </a:r>
            <a:r>
              <a:rPr kumimoji="0" lang="zh-TW" altLang="en-US" sz="2600" b="1" dirty="0" smtClean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。臺灣</a:t>
            </a:r>
            <a:r>
              <a:rPr kumimoji="0" lang="zh-TW" altLang="en-US" sz="2600" b="1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有兩個紅毛港，一在高雄小港，一在新竹縣新豐鄉。新竹的紅毛港是因為</a:t>
            </a:r>
            <a:r>
              <a:rPr kumimoji="0" lang="en-US" altLang="zh-TW" sz="2600" b="1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1646</a:t>
            </a:r>
            <a:r>
              <a:rPr kumimoji="0" lang="zh-TW" altLang="en-US" sz="2600" b="1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年，荷蘭人在該地遭遇海難上岸而得名，荷蘭人曾在此地區停泊或活動，因此紅毛港地名之由來是與荷蘭人有著密切關係。 圖</a:t>
            </a:r>
            <a:r>
              <a:rPr kumimoji="0" lang="en-US" altLang="zh-TW" sz="2600" b="1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-</a:t>
            </a:r>
            <a:r>
              <a:rPr kumimoji="0" lang="zh-TW" altLang="en-US" sz="2600" b="1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作者</a:t>
            </a:r>
            <a:endParaRPr kumimoji="0" lang="en-US" altLang="zh-TW" sz="2600" b="1" dirty="0">
              <a:solidFill>
                <a:srgbClr val="000000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4" name="Rectangle 2"/>
          <p:cNvSpPr>
            <a:spLocks noGrp="1"/>
          </p:cNvSpPr>
          <p:nvPr>
            <p:ph type="title" idx="4294967295"/>
          </p:nvPr>
        </p:nvSpPr>
        <p:spPr>
          <a:xfrm>
            <a:off x="7511970" y="95250"/>
            <a:ext cx="4502547" cy="800100"/>
          </a:xfrm>
          <a:solidFill>
            <a:srgbClr val="7030A0"/>
          </a:solidFill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algn="ctr"/>
            <a:r>
              <a:rPr lang="zh-TW" altLang="en-US" sz="3600" b="1" dirty="0" smtClean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荷蘭時代的歷史遺跡</a:t>
            </a:r>
            <a:endParaRPr altLang="en-US" sz="3600" b="1" dirty="0">
              <a:solidFill>
                <a:schemeClr val="bg1"/>
              </a:solidFill>
              <a:latin typeface="標楷體" pitchFamily="65" charset="-120"/>
              <a:ea typeface="標楷體" pitchFamily="65" charset="-12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Rectangle 2"/>
          <p:cNvSpPr>
            <a:spLocks noGrp="1"/>
          </p:cNvSpPr>
          <p:nvPr>
            <p:ph type="title" idx="4294967295"/>
          </p:nvPr>
        </p:nvSpPr>
        <p:spPr>
          <a:xfrm>
            <a:off x="414582" y="363414"/>
            <a:ext cx="9601200" cy="937847"/>
          </a:xfrm>
        </p:spPr>
        <p:txBody>
          <a:bodyPr/>
          <a:lstStyle/>
          <a:p>
            <a:pPr eaLnBrk="1" hangingPunct="1"/>
            <a:r>
              <a:rPr altLang="en-US" sz="5400" b="1" dirty="0" smtClean="0">
                <a:solidFill>
                  <a:srgbClr val="006600"/>
                </a:solidFill>
                <a:ea typeface="標楷體" pitchFamily="65" charset="-120"/>
              </a:rPr>
              <a:t>四、西班牙在臺灣</a:t>
            </a:r>
          </a:p>
        </p:txBody>
      </p:sp>
      <p:sp>
        <p:nvSpPr>
          <p:cNvPr id="61442" name="Rectangle 3"/>
          <p:cNvSpPr>
            <a:spLocks noGrp="1"/>
          </p:cNvSpPr>
          <p:nvPr>
            <p:ph type="body" idx="4294967295"/>
          </p:nvPr>
        </p:nvSpPr>
        <p:spPr>
          <a:xfrm>
            <a:off x="165100" y="1587500"/>
            <a:ext cx="6375400" cy="5105400"/>
          </a:xfrm>
        </p:spPr>
        <p:txBody>
          <a:bodyPr/>
          <a:lstStyle/>
          <a:p>
            <a:pPr eaLnBrk="1" hangingPunct="1">
              <a:lnSpc>
                <a:spcPct val="130000"/>
              </a:lnSpc>
              <a:spcBef>
                <a:spcPct val="0"/>
              </a:spcBef>
              <a:buFont typeface="Arial" charset="0"/>
              <a:buNone/>
            </a:pPr>
            <a:r>
              <a:rPr lang="en-US" altLang="zh-TW" b="1" smtClean="0">
                <a:latin typeface="Arial" charset="0"/>
                <a:ea typeface="標楷體" pitchFamily="65" charset="-120"/>
              </a:rPr>
              <a:t>1</a:t>
            </a:r>
            <a:r>
              <a:rPr altLang="en-US" b="1" smtClean="0">
                <a:latin typeface="Arial" charset="0"/>
                <a:ea typeface="標楷體" pitchFamily="65" charset="-120"/>
              </a:rPr>
              <a:t>、</a:t>
            </a:r>
            <a:r>
              <a:rPr lang="en-US" altLang="zh-TW" b="1" smtClean="0">
                <a:latin typeface="Arial" charset="0"/>
                <a:ea typeface="標楷體" pitchFamily="65" charset="-120"/>
              </a:rPr>
              <a:t>1626</a:t>
            </a:r>
            <a:r>
              <a:rPr altLang="en-US" b="1" smtClean="0">
                <a:latin typeface="Arial" charset="0"/>
                <a:ea typeface="標楷體" pitchFamily="65" charset="-120"/>
              </a:rPr>
              <a:t>～</a:t>
            </a:r>
            <a:r>
              <a:rPr lang="en-US" altLang="zh-TW" b="1" smtClean="0">
                <a:latin typeface="Arial" charset="0"/>
                <a:ea typeface="標楷體" pitchFamily="65" charset="-120"/>
              </a:rPr>
              <a:t>1642</a:t>
            </a:r>
            <a:r>
              <a:rPr altLang="en-US" b="1" smtClean="0">
                <a:latin typeface="Arial" charset="0"/>
                <a:ea typeface="標楷體" pitchFamily="65" charset="-120"/>
              </a:rPr>
              <a:t>年  共</a:t>
            </a:r>
            <a:r>
              <a:rPr lang="en-US" altLang="zh-TW" b="1" smtClean="0">
                <a:latin typeface="Arial" charset="0"/>
                <a:ea typeface="標楷體" pitchFamily="65" charset="-120"/>
              </a:rPr>
              <a:t>17</a:t>
            </a:r>
            <a:r>
              <a:rPr altLang="en-US" b="1" smtClean="0">
                <a:latin typeface="Arial" charset="0"/>
                <a:ea typeface="標楷體" pitchFamily="65" charset="-120"/>
              </a:rPr>
              <a:t>年。</a:t>
            </a:r>
          </a:p>
          <a:p>
            <a:pPr eaLnBrk="1" hangingPunct="1">
              <a:lnSpc>
                <a:spcPct val="130000"/>
              </a:lnSpc>
              <a:spcBef>
                <a:spcPct val="0"/>
              </a:spcBef>
              <a:buFont typeface="Arial" charset="0"/>
              <a:buNone/>
            </a:pPr>
            <a:r>
              <a:rPr lang="en-US" altLang="zh-TW" b="1" smtClean="0">
                <a:latin typeface="Arial" charset="0"/>
                <a:ea typeface="標楷體" pitchFamily="65" charset="-120"/>
              </a:rPr>
              <a:t>2</a:t>
            </a:r>
            <a:r>
              <a:rPr altLang="en-US" b="1" smtClean="0">
                <a:latin typeface="Arial" charset="0"/>
                <a:ea typeface="標楷體" pitchFamily="65" charset="-120"/>
              </a:rPr>
              <a:t>、登陸基隆，建碉堡</a:t>
            </a:r>
            <a:r>
              <a:rPr lang="en-US" altLang="zh-TW" b="1" smtClean="0">
                <a:latin typeface="Arial" charset="0"/>
                <a:ea typeface="標楷體" pitchFamily="65" charset="-120"/>
              </a:rPr>
              <a:t>—</a:t>
            </a:r>
            <a:r>
              <a:rPr altLang="en-US" b="1" smtClean="0">
                <a:latin typeface="Arial" charset="0"/>
                <a:ea typeface="標楷體" pitchFamily="65" charset="-120"/>
              </a:rPr>
              <a:t>聖薩爾瓦多城</a:t>
            </a:r>
          </a:p>
          <a:p>
            <a:pPr eaLnBrk="1" hangingPunct="1">
              <a:lnSpc>
                <a:spcPct val="130000"/>
              </a:lnSpc>
              <a:spcBef>
                <a:spcPct val="0"/>
              </a:spcBef>
              <a:buFont typeface="Arial" charset="0"/>
              <a:buNone/>
            </a:pPr>
            <a:r>
              <a:rPr altLang="en-US" b="1" smtClean="0">
                <a:latin typeface="Arial" charset="0"/>
                <a:ea typeface="標楷體" pitchFamily="65" charset="-120"/>
              </a:rPr>
              <a:t>      建立聖多明哥城（淡水紅毛城）</a:t>
            </a:r>
          </a:p>
          <a:p>
            <a:pPr eaLnBrk="1" hangingPunct="1">
              <a:lnSpc>
                <a:spcPct val="130000"/>
              </a:lnSpc>
              <a:spcBef>
                <a:spcPct val="0"/>
              </a:spcBef>
              <a:buFont typeface="Arial" charset="0"/>
              <a:buNone/>
            </a:pPr>
            <a:r>
              <a:rPr lang="en-US" altLang="zh-TW" b="1" smtClean="0">
                <a:latin typeface="Arial" charset="0"/>
                <a:ea typeface="標楷體" pitchFamily="65" charset="-120"/>
              </a:rPr>
              <a:t>3</a:t>
            </a:r>
            <a:r>
              <a:rPr altLang="en-US" b="1" smtClean="0">
                <a:latin typeface="Arial" charset="0"/>
                <a:ea typeface="標楷體" pitchFamily="65" charset="-120"/>
              </a:rPr>
              <a:t>、勢力範圍：淡水、臺北、宜蘭</a:t>
            </a:r>
          </a:p>
          <a:p>
            <a:pPr eaLnBrk="1" hangingPunct="1">
              <a:lnSpc>
                <a:spcPct val="130000"/>
              </a:lnSpc>
              <a:spcBef>
                <a:spcPct val="0"/>
              </a:spcBef>
              <a:buFont typeface="Arial" charset="0"/>
              <a:buNone/>
            </a:pPr>
            <a:r>
              <a:rPr lang="en-US" altLang="zh-TW" b="1" smtClean="0">
                <a:latin typeface="Arial" charset="0"/>
                <a:ea typeface="標楷體" pitchFamily="65" charset="-120"/>
              </a:rPr>
              <a:t>4</a:t>
            </a:r>
            <a:r>
              <a:rPr altLang="en-US" b="1" smtClean="0">
                <a:latin typeface="Arial" charset="0"/>
                <a:ea typeface="標楷體" pitchFamily="65" charset="-120"/>
              </a:rPr>
              <a:t>、傳教～天主教</a:t>
            </a:r>
          </a:p>
          <a:p>
            <a:pPr eaLnBrk="1" hangingPunct="1">
              <a:lnSpc>
                <a:spcPct val="130000"/>
              </a:lnSpc>
              <a:spcBef>
                <a:spcPct val="0"/>
              </a:spcBef>
              <a:buFont typeface="Arial" charset="0"/>
              <a:buNone/>
            </a:pPr>
            <a:r>
              <a:rPr lang="en-US" altLang="zh-TW" b="1" smtClean="0">
                <a:latin typeface="Arial" charset="0"/>
                <a:ea typeface="標楷體" pitchFamily="65" charset="-120"/>
              </a:rPr>
              <a:t>5</a:t>
            </a:r>
            <a:r>
              <a:rPr altLang="en-US" b="1" smtClean="0">
                <a:latin typeface="Arial" charset="0"/>
                <a:ea typeface="標楷體" pitchFamily="65" charset="-120"/>
              </a:rPr>
              <a:t>、經濟活動：採硫磺、鹿皮</a:t>
            </a:r>
            <a:endParaRPr lang="en-US" altLang="zh-TW" b="1" smtClean="0">
              <a:latin typeface="Arial" charset="0"/>
              <a:ea typeface="標楷體" pitchFamily="65" charset="-120"/>
            </a:endParaRPr>
          </a:p>
          <a:p>
            <a:pPr eaLnBrk="1" hangingPunct="1">
              <a:lnSpc>
                <a:spcPct val="130000"/>
              </a:lnSpc>
              <a:spcBef>
                <a:spcPct val="0"/>
              </a:spcBef>
              <a:buFont typeface="Arial" charset="0"/>
              <a:buNone/>
            </a:pPr>
            <a:r>
              <a:rPr lang="en-US" altLang="zh-TW" b="1" smtClean="0">
                <a:latin typeface="Arial" charset="0"/>
                <a:ea typeface="標楷體" pitchFamily="65" charset="-120"/>
              </a:rPr>
              <a:t>6</a:t>
            </a:r>
            <a:r>
              <a:rPr altLang="en-US" b="1" smtClean="0">
                <a:latin typeface="Arial" charset="0"/>
                <a:ea typeface="標楷體" pitchFamily="65" charset="-120"/>
              </a:rPr>
              <a:t>、歷史痕跡：</a:t>
            </a:r>
          </a:p>
          <a:p>
            <a:pPr eaLnBrk="1" hangingPunct="1">
              <a:lnSpc>
                <a:spcPct val="130000"/>
              </a:lnSpc>
              <a:spcBef>
                <a:spcPct val="0"/>
              </a:spcBef>
              <a:buFont typeface="Arial" charset="0"/>
              <a:buNone/>
            </a:pPr>
            <a:r>
              <a:rPr lang="en-US" altLang="zh-TW" b="1" smtClean="0">
                <a:latin typeface="Arial" charset="0"/>
                <a:ea typeface="標楷體" pitchFamily="65" charset="-120"/>
              </a:rPr>
              <a:t>      San Diego </a:t>
            </a:r>
            <a:r>
              <a:rPr lang="en-US" altLang="zh-TW" b="1" smtClean="0">
                <a:latin typeface="Arial" charset="0"/>
                <a:ea typeface="標楷體" pitchFamily="65" charset="-120"/>
                <a:sym typeface="Wingdings 3" pitchFamily="18" charset="2"/>
              </a:rPr>
              <a:t> </a:t>
            </a:r>
            <a:r>
              <a:rPr altLang="en-US" b="1" smtClean="0">
                <a:latin typeface="Arial" charset="0"/>
                <a:ea typeface="標楷體" pitchFamily="65" charset="-120"/>
                <a:sym typeface="Wingdings 3" pitchFamily="18" charset="2"/>
              </a:rPr>
              <a:t>三貂角</a:t>
            </a:r>
            <a:r>
              <a:rPr lang="en-US" altLang="zh-TW" b="1" smtClean="0">
                <a:latin typeface="Arial" charset="0"/>
                <a:ea typeface="標楷體" pitchFamily="65" charset="-120"/>
                <a:sym typeface="Wingdings 3" pitchFamily="18" charset="2"/>
              </a:rPr>
              <a:t>(</a:t>
            </a:r>
            <a:r>
              <a:rPr altLang="en-US" b="1" smtClean="0">
                <a:latin typeface="Arial" charset="0"/>
                <a:ea typeface="標楷體" pitchFamily="65" charset="-120"/>
                <a:sym typeface="Wingdings 3" pitchFamily="18" charset="2"/>
              </a:rPr>
              <a:t>東北角海岸</a:t>
            </a:r>
            <a:r>
              <a:rPr lang="en-US" altLang="zh-TW" b="1" smtClean="0">
                <a:latin typeface="Arial" charset="0"/>
                <a:ea typeface="標楷體" pitchFamily="65" charset="-120"/>
                <a:sym typeface="Wingdings 3" pitchFamily="18" charset="2"/>
              </a:rPr>
              <a:t>)</a:t>
            </a:r>
            <a:endParaRPr altLang="en-US" b="1" smtClean="0">
              <a:latin typeface="Arial" charset="0"/>
              <a:ea typeface="標楷體" pitchFamily="65" charset="-120"/>
              <a:sym typeface="Wingdings 3" pitchFamily="18" charset="2"/>
            </a:endParaRPr>
          </a:p>
        </p:txBody>
      </p:sp>
      <p:pic>
        <p:nvPicPr>
          <p:cNvPr id="61443" name="Picture 4" descr="紅毛城-維基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79540" y="1426308"/>
            <a:ext cx="5773737" cy="43307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61444" name="Text Box 5"/>
          <p:cNvSpPr txBox="1">
            <a:spLocks noChangeArrowheads="1"/>
          </p:cNvSpPr>
          <p:nvPr/>
        </p:nvSpPr>
        <p:spPr bwMode="auto">
          <a:xfrm>
            <a:off x="10526346" y="1587500"/>
            <a:ext cx="12065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b="1" dirty="0">
                <a:solidFill>
                  <a:schemeClr val="bg1"/>
                </a:solidFill>
                <a:ea typeface="標楷體" pitchFamily="65" charset="-120"/>
              </a:rPr>
              <a:t>維基百科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Rectangle 2"/>
          <p:cNvSpPr>
            <a:spLocks noGrp="1"/>
          </p:cNvSpPr>
          <p:nvPr>
            <p:ph type="title" idx="4294967295"/>
          </p:nvPr>
        </p:nvSpPr>
        <p:spPr>
          <a:xfrm>
            <a:off x="1293813" y="139700"/>
            <a:ext cx="4813300" cy="927100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altLang="en-US" sz="5400" b="1" dirty="0">
                <a:solidFill>
                  <a:srgbClr val="006600"/>
                </a:solidFill>
                <a:ea typeface="標楷體" pitchFamily="65" charset="-120"/>
              </a:rPr>
              <a:t>引用資料來源</a:t>
            </a:r>
          </a:p>
        </p:txBody>
      </p:sp>
      <p:sp>
        <p:nvSpPr>
          <p:cNvPr id="62466" name="Rectangle 3"/>
          <p:cNvSpPr>
            <a:spLocks noGrp="1"/>
          </p:cNvSpPr>
          <p:nvPr>
            <p:ph type="body" idx="4294967295"/>
          </p:nvPr>
        </p:nvSpPr>
        <p:spPr>
          <a:xfrm>
            <a:off x="201613" y="1003300"/>
            <a:ext cx="11303000" cy="5854700"/>
          </a:xfrm>
        </p:spPr>
        <p:txBody>
          <a:bodyPr/>
          <a:lstStyle/>
          <a:p>
            <a:pPr>
              <a:lnSpc>
                <a:spcPct val="130000"/>
              </a:lnSpc>
              <a:spcBef>
                <a:spcPct val="0"/>
              </a:spcBef>
              <a:buFont typeface="Arial" charset="0"/>
              <a:buNone/>
            </a:pPr>
            <a:r>
              <a:rPr lang="en-US" altLang="zh-TW" sz="1600" b="1" dirty="0" smtClean="0">
                <a:solidFill>
                  <a:schemeClr val="tx2"/>
                </a:solidFill>
                <a:ea typeface="標楷體" pitchFamily="65" charset="-120"/>
              </a:rPr>
              <a:t>01.《</a:t>
            </a:r>
            <a:r>
              <a:rPr altLang="en-US" sz="1600" b="1" dirty="0" smtClean="0">
                <a:solidFill>
                  <a:schemeClr val="tx2"/>
                </a:solidFill>
                <a:ea typeface="標楷體" pitchFamily="65" charset="-120"/>
              </a:rPr>
              <a:t>數位典藏與數位學習聯合目錄</a:t>
            </a:r>
            <a:r>
              <a:rPr lang="en-US" altLang="zh-TW" sz="1600" b="1" dirty="0" smtClean="0">
                <a:solidFill>
                  <a:schemeClr val="tx2"/>
                </a:solidFill>
                <a:ea typeface="標楷體" pitchFamily="65" charset="-120"/>
              </a:rPr>
              <a:t>》</a:t>
            </a:r>
            <a:r>
              <a:rPr altLang="en-US" sz="1600" b="1" dirty="0" smtClean="0">
                <a:solidFill>
                  <a:schemeClr val="tx2"/>
                </a:solidFill>
                <a:ea typeface="標楷體" pitchFamily="65" charset="-120"/>
              </a:rPr>
              <a:t>，網址： </a:t>
            </a:r>
          </a:p>
          <a:p>
            <a:pPr>
              <a:lnSpc>
                <a:spcPct val="130000"/>
              </a:lnSpc>
              <a:spcBef>
                <a:spcPct val="0"/>
              </a:spcBef>
              <a:buFont typeface="Arial" charset="0"/>
              <a:buNone/>
            </a:pPr>
            <a:r>
              <a:rPr lang="en-US" altLang="zh-TW" sz="1600" b="1" dirty="0" smtClean="0">
                <a:solidFill>
                  <a:schemeClr val="tx2"/>
                </a:solidFill>
                <a:ea typeface="標楷體" pitchFamily="65" charset="-120"/>
              </a:rPr>
              <a:t>        </a:t>
            </a:r>
            <a:r>
              <a:rPr lang="en-US" altLang="zh-TW" sz="1600" b="1" dirty="0" smtClean="0">
                <a:solidFill>
                  <a:schemeClr val="tx2"/>
                </a:solidFill>
                <a:ea typeface="標楷體" pitchFamily="65" charset="-120"/>
                <a:hlinkClick r:id="rId2"/>
              </a:rPr>
              <a:t>http://catalog.digitalarchives.tw/item/00/11/b2/04.html</a:t>
            </a:r>
            <a:endParaRPr lang="en-US" altLang="zh-TW" sz="1600" b="1" dirty="0" smtClean="0">
              <a:solidFill>
                <a:schemeClr val="tx2"/>
              </a:solidFill>
              <a:ea typeface="標楷體" pitchFamily="65" charset="-120"/>
            </a:endParaRPr>
          </a:p>
          <a:p>
            <a:pPr>
              <a:lnSpc>
                <a:spcPct val="130000"/>
              </a:lnSpc>
              <a:spcBef>
                <a:spcPct val="0"/>
              </a:spcBef>
              <a:buFont typeface="Arial" charset="0"/>
              <a:buNone/>
            </a:pPr>
            <a:r>
              <a:rPr lang="en-US" altLang="zh-TW" sz="1600" b="1" dirty="0" smtClean="0">
                <a:solidFill>
                  <a:schemeClr val="tx2"/>
                </a:solidFill>
                <a:ea typeface="標楷體" pitchFamily="65" charset="-120"/>
              </a:rPr>
              <a:t>02.</a:t>
            </a:r>
            <a:r>
              <a:rPr altLang="en-US" sz="1600" b="1" dirty="0" smtClean="0">
                <a:solidFill>
                  <a:schemeClr val="tx2"/>
                </a:solidFill>
                <a:ea typeface="標楷體" pitchFamily="65" charset="-120"/>
              </a:rPr>
              <a:t>湯錦</a:t>
            </a:r>
            <a:r>
              <a:rPr lang="zh-TW" altLang="en-US" sz="1600" b="1" dirty="0" smtClean="0">
                <a:solidFill>
                  <a:schemeClr val="tx2"/>
                </a:solidFill>
                <a:ea typeface="標楷體" pitchFamily="65" charset="-120"/>
              </a:rPr>
              <a:t>臺</a:t>
            </a:r>
            <a:r>
              <a:rPr altLang="en-US" sz="1600" b="1" dirty="0" smtClean="0">
                <a:solidFill>
                  <a:schemeClr val="tx2"/>
                </a:solidFill>
                <a:ea typeface="標楷體" pitchFamily="65" charset="-120"/>
              </a:rPr>
              <a:t>，</a:t>
            </a:r>
            <a:r>
              <a:rPr lang="en-US" altLang="zh-TW" sz="1600" b="1" dirty="0" smtClean="0">
                <a:solidFill>
                  <a:schemeClr val="tx2"/>
                </a:solidFill>
                <a:latin typeface="標楷體" pitchFamily="65" charset="-120"/>
                <a:ea typeface="標楷體" pitchFamily="65" charset="-120"/>
              </a:rPr>
              <a:t>《</a:t>
            </a:r>
            <a:r>
              <a:rPr altLang="en-US" sz="1600" b="1" dirty="0" smtClean="0">
                <a:solidFill>
                  <a:schemeClr val="tx2"/>
                </a:solidFill>
                <a:latin typeface="標楷體" pitchFamily="65" charset="-120"/>
                <a:ea typeface="標楷體" pitchFamily="65" charset="-120"/>
              </a:rPr>
              <a:t>大航海時代的</a:t>
            </a:r>
            <a:r>
              <a:rPr lang="zh-TW" altLang="en-US" sz="1600" b="1" dirty="0" smtClean="0">
                <a:solidFill>
                  <a:schemeClr val="tx2"/>
                </a:solidFill>
                <a:latin typeface="標楷體" pitchFamily="65" charset="-120"/>
                <a:ea typeface="標楷體" pitchFamily="65" charset="-120"/>
              </a:rPr>
              <a:t>臺</a:t>
            </a:r>
            <a:r>
              <a:rPr altLang="en-US" sz="1600" b="1" dirty="0" smtClean="0">
                <a:solidFill>
                  <a:schemeClr val="tx2"/>
                </a:solidFill>
                <a:latin typeface="標楷體" pitchFamily="65" charset="-120"/>
                <a:ea typeface="標楷體" pitchFamily="65" charset="-120"/>
              </a:rPr>
              <a:t>灣</a:t>
            </a:r>
            <a:r>
              <a:rPr lang="en-US" altLang="zh-TW" sz="1600" b="1" dirty="0" smtClean="0">
                <a:solidFill>
                  <a:schemeClr val="tx2"/>
                </a:solidFill>
                <a:latin typeface="標楷體" pitchFamily="65" charset="-120"/>
                <a:ea typeface="標楷體" pitchFamily="65" charset="-120"/>
              </a:rPr>
              <a:t>》</a:t>
            </a:r>
            <a:r>
              <a:rPr altLang="en-US" sz="1600" b="1" dirty="0" smtClean="0">
                <a:solidFill>
                  <a:schemeClr val="tx2"/>
                </a:solidFill>
                <a:latin typeface="標楷體" pitchFamily="65" charset="-120"/>
                <a:ea typeface="標楷體" pitchFamily="65" charset="-120"/>
              </a:rPr>
              <a:t>（</a:t>
            </a:r>
            <a:r>
              <a:rPr lang="zh-TW" altLang="en-US" sz="1600" b="1" dirty="0" smtClean="0">
                <a:solidFill>
                  <a:schemeClr val="tx2"/>
                </a:solidFill>
                <a:latin typeface="標楷體" pitchFamily="65" charset="-120"/>
                <a:ea typeface="標楷體" pitchFamily="65" charset="-120"/>
              </a:rPr>
              <a:t>臺</a:t>
            </a:r>
            <a:r>
              <a:rPr altLang="en-US" sz="1600" b="1" dirty="0" smtClean="0">
                <a:solidFill>
                  <a:schemeClr val="tx2"/>
                </a:solidFill>
                <a:latin typeface="標楷體" pitchFamily="65" charset="-120"/>
                <a:ea typeface="標楷體" pitchFamily="65" charset="-120"/>
              </a:rPr>
              <a:t>北市：貓頭鷹，</a:t>
            </a:r>
            <a:r>
              <a:rPr lang="en-US" altLang="zh-TW" sz="1600" b="1" dirty="0" smtClean="0">
                <a:solidFill>
                  <a:schemeClr val="tx2"/>
                </a:solidFill>
                <a:latin typeface="標楷體" pitchFamily="65" charset="-120"/>
                <a:ea typeface="標楷體" pitchFamily="65" charset="-120"/>
              </a:rPr>
              <a:t>2001</a:t>
            </a:r>
            <a:r>
              <a:rPr altLang="en-US" sz="1600" b="1" dirty="0" smtClean="0">
                <a:solidFill>
                  <a:schemeClr val="tx2"/>
                </a:solidFill>
                <a:latin typeface="標楷體" pitchFamily="65" charset="-120"/>
                <a:ea typeface="標楷體" pitchFamily="65" charset="-120"/>
              </a:rPr>
              <a:t>）。</a:t>
            </a:r>
          </a:p>
          <a:p>
            <a:pPr>
              <a:lnSpc>
                <a:spcPct val="130000"/>
              </a:lnSpc>
              <a:spcBef>
                <a:spcPct val="0"/>
              </a:spcBef>
              <a:buFont typeface="Arial" charset="0"/>
              <a:buNone/>
            </a:pPr>
            <a:r>
              <a:rPr lang="en-US" altLang="zh-TW" sz="1600" b="1" dirty="0" smtClean="0">
                <a:solidFill>
                  <a:schemeClr val="tx2"/>
                </a:solidFill>
                <a:ea typeface="標楷體" pitchFamily="65" charset="-120"/>
              </a:rPr>
              <a:t>03.</a:t>
            </a:r>
            <a:r>
              <a:rPr altLang="en-US" sz="1600" b="1" dirty="0" smtClean="0">
                <a:solidFill>
                  <a:schemeClr val="tx2"/>
                </a:solidFill>
                <a:latin typeface="標楷體" pitchFamily="65" charset="-120"/>
                <a:ea typeface="標楷體" pitchFamily="65" charset="-120"/>
              </a:rPr>
              <a:t>石守謙等，</a:t>
            </a:r>
            <a:r>
              <a:rPr lang="en-US" altLang="zh-TW" sz="1600" b="1" dirty="0" smtClean="0">
                <a:solidFill>
                  <a:schemeClr val="tx2"/>
                </a:solidFill>
                <a:latin typeface="標楷體" pitchFamily="65" charset="-120"/>
                <a:ea typeface="標楷體" pitchFamily="65" charset="-120"/>
              </a:rPr>
              <a:t>《</a:t>
            </a:r>
            <a:r>
              <a:rPr altLang="en-US" sz="1600" b="1" dirty="0" smtClean="0">
                <a:solidFill>
                  <a:schemeClr val="tx2"/>
                </a:solidFill>
                <a:latin typeface="標楷體" pitchFamily="65" charset="-120"/>
                <a:ea typeface="標楷體" pitchFamily="65" charset="-120"/>
              </a:rPr>
              <a:t>福爾摩沙～十七世紀的</a:t>
            </a:r>
            <a:r>
              <a:rPr lang="zh-TW" altLang="en-US" sz="1600" b="1" dirty="0" smtClean="0">
                <a:solidFill>
                  <a:schemeClr val="tx2"/>
                </a:solidFill>
                <a:latin typeface="標楷體" pitchFamily="65" charset="-120"/>
                <a:ea typeface="標楷體" pitchFamily="65" charset="-120"/>
              </a:rPr>
              <a:t>臺</a:t>
            </a:r>
            <a:r>
              <a:rPr altLang="en-US" sz="1600" b="1" dirty="0" smtClean="0">
                <a:solidFill>
                  <a:schemeClr val="tx2"/>
                </a:solidFill>
                <a:latin typeface="標楷體" pitchFamily="65" charset="-120"/>
                <a:ea typeface="標楷體" pitchFamily="65" charset="-120"/>
              </a:rPr>
              <a:t>灣、荷蘭與東亞</a:t>
            </a:r>
            <a:r>
              <a:rPr lang="en-US" altLang="zh-TW" sz="1600" b="1" dirty="0" smtClean="0">
                <a:solidFill>
                  <a:schemeClr val="tx2"/>
                </a:solidFill>
                <a:latin typeface="標楷體" pitchFamily="65" charset="-120"/>
                <a:ea typeface="標楷體" pitchFamily="65" charset="-120"/>
              </a:rPr>
              <a:t>》</a:t>
            </a:r>
            <a:r>
              <a:rPr altLang="en-US" sz="1600" b="1" dirty="0" smtClean="0">
                <a:solidFill>
                  <a:schemeClr val="tx2"/>
                </a:solidFill>
                <a:latin typeface="標楷體" pitchFamily="65" charset="-120"/>
                <a:ea typeface="標楷體" pitchFamily="65" charset="-120"/>
              </a:rPr>
              <a:t>（</a:t>
            </a:r>
            <a:r>
              <a:rPr lang="zh-TW" altLang="en-US" sz="1600" b="1" dirty="0" smtClean="0">
                <a:solidFill>
                  <a:schemeClr val="tx2"/>
                </a:solidFill>
                <a:latin typeface="標楷體" pitchFamily="65" charset="-120"/>
                <a:ea typeface="標楷體" pitchFamily="65" charset="-120"/>
              </a:rPr>
              <a:t>臺</a:t>
            </a:r>
            <a:r>
              <a:rPr altLang="en-US" sz="1600" b="1" dirty="0" smtClean="0">
                <a:solidFill>
                  <a:schemeClr val="tx2"/>
                </a:solidFill>
                <a:latin typeface="標楷體" pitchFamily="65" charset="-120"/>
                <a:ea typeface="標楷體" pitchFamily="65" charset="-120"/>
              </a:rPr>
              <a:t>北市：故宮博物院，</a:t>
            </a:r>
            <a:r>
              <a:rPr lang="en-US" altLang="zh-TW" sz="1600" b="1" dirty="0" smtClean="0">
                <a:solidFill>
                  <a:schemeClr val="tx2"/>
                </a:solidFill>
                <a:latin typeface="標楷體" pitchFamily="65" charset="-120"/>
                <a:ea typeface="標楷體" pitchFamily="65" charset="-120"/>
              </a:rPr>
              <a:t>2005</a:t>
            </a:r>
            <a:r>
              <a:rPr altLang="en-US" sz="1600" b="1" dirty="0" smtClean="0">
                <a:solidFill>
                  <a:schemeClr val="tx2"/>
                </a:solidFill>
                <a:latin typeface="標楷體" pitchFamily="65" charset="-120"/>
                <a:ea typeface="標楷體" pitchFamily="65" charset="-120"/>
              </a:rPr>
              <a:t>）。</a:t>
            </a:r>
          </a:p>
          <a:p>
            <a:pPr>
              <a:lnSpc>
                <a:spcPct val="130000"/>
              </a:lnSpc>
              <a:spcBef>
                <a:spcPct val="0"/>
              </a:spcBef>
              <a:buFont typeface="Arial" charset="0"/>
              <a:buNone/>
            </a:pPr>
            <a:r>
              <a:rPr lang="en-US" altLang="zh-TW" sz="1600" b="1" dirty="0" smtClean="0">
                <a:solidFill>
                  <a:schemeClr val="tx2"/>
                </a:solidFill>
                <a:ea typeface="標楷體" pitchFamily="65" charset="-120"/>
              </a:rPr>
              <a:t>04.</a:t>
            </a:r>
            <a:r>
              <a:rPr altLang="en-US" sz="1600" b="1" dirty="0" smtClean="0">
                <a:solidFill>
                  <a:schemeClr val="tx2"/>
                </a:solidFill>
                <a:latin typeface="標楷體" pitchFamily="65" charset="-120"/>
                <a:ea typeface="標楷體" pitchFamily="65" charset="-120"/>
              </a:rPr>
              <a:t>維基百科，網址：</a:t>
            </a:r>
            <a:r>
              <a:rPr lang="en-US" altLang="zh-TW" sz="1600" b="1" dirty="0" smtClean="0">
                <a:solidFill>
                  <a:schemeClr val="tx2"/>
                </a:solidFill>
                <a:ea typeface="標楷體" pitchFamily="65" charset="-120"/>
                <a:hlinkClick r:id="rId3"/>
              </a:rPr>
              <a:t>http://zh.wikipedia.org/</a:t>
            </a:r>
            <a:endParaRPr lang="en-US" altLang="zh-TW" sz="1600" b="1" dirty="0" smtClean="0">
              <a:solidFill>
                <a:schemeClr val="tx2"/>
              </a:solidFill>
              <a:ea typeface="標楷體" pitchFamily="65" charset="-120"/>
            </a:endParaRPr>
          </a:p>
          <a:p>
            <a:pPr>
              <a:lnSpc>
                <a:spcPct val="130000"/>
              </a:lnSpc>
              <a:spcBef>
                <a:spcPct val="0"/>
              </a:spcBef>
              <a:buFont typeface="Arial" charset="0"/>
              <a:buNone/>
            </a:pPr>
            <a:r>
              <a:rPr lang="en-US" altLang="zh-TW" sz="1600" b="1" dirty="0" smtClean="0">
                <a:solidFill>
                  <a:schemeClr val="tx2"/>
                </a:solidFill>
                <a:ea typeface="標楷體" pitchFamily="65" charset="-120"/>
              </a:rPr>
              <a:t>05.</a:t>
            </a:r>
            <a:r>
              <a:rPr altLang="en-US" sz="1600" b="1" dirty="0" smtClean="0">
                <a:solidFill>
                  <a:schemeClr val="tx2"/>
                </a:solidFill>
                <a:ea typeface="標楷體" pitchFamily="65" charset="-120"/>
              </a:rPr>
              <a:t>翰林出版社</a:t>
            </a:r>
          </a:p>
          <a:p>
            <a:pPr>
              <a:lnSpc>
                <a:spcPct val="130000"/>
              </a:lnSpc>
              <a:spcBef>
                <a:spcPct val="0"/>
              </a:spcBef>
              <a:buFont typeface="Arial" charset="0"/>
              <a:buNone/>
            </a:pPr>
            <a:r>
              <a:rPr lang="en-US" altLang="zh-TW" sz="1600" b="1" dirty="0" smtClean="0">
                <a:solidFill>
                  <a:schemeClr val="tx2"/>
                </a:solidFill>
                <a:ea typeface="標楷體" pitchFamily="65" charset="-120"/>
              </a:rPr>
              <a:t>06.</a:t>
            </a:r>
            <a:r>
              <a:rPr kumimoji="1" lang="zh-TW" altLang="en-US" sz="1600" b="1" dirty="0" smtClean="0">
                <a:solidFill>
                  <a:schemeClr val="tx2"/>
                </a:solidFill>
                <a:ea typeface="標楷體" pitchFamily="65" charset="-120"/>
              </a:rPr>
              <a:t>臺</a:t>
            </a:r>
            <a:r>
              <a:rPr kumimoji="1" altLang="en-US" sz="1600" b="1" dirty="0" smtClean="0">
                <a:solidFill>
                  <a:schemeClr val="tx2"/>
                </a:solidFill>
                <a:ea typeface="標楷體" pitchFamily="65" charset="-120"/>
              </a:rPr>
              <a:t>北帝國大學理農學部編，</a:t>
            </a:r>
            <a:r>
              <a:rPr kumimoji="1" lang="en-US" altLang="zh-TW" sz="1600" b="1" dirty="0" smtClean="0">
                <a:solidFill>
                  <a:schemeClr val="tx2"/>
                </a:solidFill>
                <a:ea typeface="標楷體" pitchFamily="65" charset="-120"/>
              </a:rPr>
              <a:t>《</a:t>
            </a:r>
            <a:r>
              <a:rPr kumimoji="1" altLang="en-US" sz="1600" b="1" dirty="0" smtClean="0">
                <a:solidFill>
                  <a:schemeClr val="tx2"/>
                </a:solidFill>
                <a:ea typeface="標楷體" pitchFamily="65" charset="-120"/>
              </a:rPr>
              <a:t>新港文書</a:t>
            </a:r>
            <a:r>
              <a:rPr kumimoji="1" lang="en-US" altLang="zh-TW" sz="1600" b="1" dirty="0" smtClean="0">
                <a:solidFill>
                  <a:schemeClr val="tx2"/>
                </a:solidFill>
                <a:ea typeface="標楷體" pitchFamily="65" charset="-120"/>
              </a:rPr>
              <a:t>》</a:t>
            </a:r>
            <a:r>
              <a:rPr kumimoji="1" altLang="en-US" sz="1600" b="1" dirty="0" smtClean="0">
                <a:solidFill>
                  <a:schemeClr val="tx2"/>
                </a:solidFill>
                <a:ea typeface="標楷體" pitchFamily="65" charset="-120"/>
              </a:rPr>
              <a:t>（</a:t>
            </a:r>
            <a:r>
              <a:rPr kumimoji="1" lang="zh-TW" altLang="en-US" sz="1600" b="1" dirty="0" smtClean="0">
                <a:solidFill>
                  <a:schemeClr val="tx2"/>
                </a:solidFill>
                <a:ea typeface="標楷體" pitchFamily="65" charset="-120"/>
              </a:rPr>
              <a:t>臺</a:t>
            </a:r>
            <a:r>
              <a:rPr kumimoji="1" altLang="en-US" sz="1600" b="1" dirty="0" smtClean="0">
                <a:solidFill>
                  <a:schemeClr val="tx2"/>
                </a:solidFill>
                <a:ea typeface="標楷體" pitchFamily="65" charset="-120"/>
              </a:rPr>
              <a:t>北市：捷幼出版社，</a:t>
            </a:r>
            <a:r>
              <a:rPr kumimoji="1" lang="en-US" altLang="zh-TW" sz="1600" b="1" dirty="0" smtClean="0">
                <a:solidFill>
                  <a:schemeClr val="tx2"/>
                </a:solidFill>
                <a:ea typeface="標楷體" pitchFamily="65" charset="-120"/>
              </a:rPr>
              <a:t>1995</a:t>
            </a:r>
            <a:r>
              <a:rPr kumimoji="1" altLang="en-US" sz="1600" b="1" dirty="0" smtClean="0">
                <a:solidFill>
                  <a:schemeClr val="tx2"/>
                </a:solidFill>
                <a:ea typeface="標楷體" pitchFamily="65" charset="-120"/>
              </a:rPr>
              <a:t>）。</a:t>
            </a:r>
            <a:endParaRPr lang="en-US" altLang="zh-TW" sz="1600" b="1" dirty="0" smtClean="0">
              <a:solidFill>
                <a:schemeClr val="tx2"/>
              </a:solidFill>
              <a:ea typeface="標楷體" pitchFamily="65" charset="-120"/>
            </a:endParaRPr>
          </a:p>
          <a:p>
            <a:pPr>
              <a:lnSpc>
                <a:spcPct val="130000"/>
              </a:lnSpc>
              <a:spcBef>
                <a:spcPct val="0"/>
              </a:spcBef>
              <a:buFont typeface="Arial" charset="0"/>
              <a:buNone/>
            </a:pPr>
            <a:r>
              <a:rPr lang="en-US" altLang="zh-TW" sz="1600" b="1" dirty="0" smtClean="0">
                <a:solidFill>
                  <a:schemeClr val="tx2"/>
                </a:solidFill>
                <a:ea typeface="標楷體" pitchFamily="65" charset="-120"/>
              </a:rPr>
              <a:t>07.</a:t>
            </a:r>
            <a:r>
              <a:rPr kumimoji="1" altLang="en-US" sz="1600" b="1" dirty="0" smtClean="0">
                <a:solidFill>
                  <a:schemeClr val="tx2"/>
                </a:solidFill>
                <a:ea typeface="標楷體" pitchFamily="65" charset="-120"/>
              </a:rPr>
              <a:t>周婉窈</a:t>
            </a:r>
            <a:r>
              <a:rPr kumimoji="1" lang="en-US" altLang="zh-TW" sz="1600" b="1" dirty="0" smtClean="0">
                <a:solidFill>
                  <a:schemeClr val="tx2"/>
                </a:solidFill>
                <a:ea typeface="標楷體" pitchFamily="65" charset="-120"/>
              </a:rPr>
              <a:t>《</a:t>
            </a:r>
            <a:r>
              <a:rPr kumimoji="1" lang="zh-TW" altLang="en-US" sz="1600" b="1" dirty="0" smtClean="0">
                <a:solidFill>
                  <a:schemeClr val="tx2"/>
                </a:solidFill>
                <a:ea typeface="標楷體" pitchFamily="65" charset="-120"/>
              </a:rPr>
              <a:t>臺</a:t>
            </a:r>
            <a:r>
              <a:rPr kumimoji="1" altLang="en-US" sz="1600" b="1" dirty="0" smtClean="0">
                <a:solidFill>
                  <a:schemeClr val="tx2"/>
                </a:solidFill>
                <a:ea typeface="標楷體" pitchFamily="65" charset="-120"/>
              </a:rPr>
              <a:t>灣歷史圖說</a:t>
            </a:r>
            <a:r>
              <a:rPr kumimoji="1" lang="en-US" altLang="zh-TW" sz="1600" b="1" dirty="0" smtClean="0">
                <a:solidFill>
                  <a:schemeClr val="tx2"/>
                </a:solidFill>
                <a:ea typeface="標楷體" pitchFamily="65" charset="-120"/>
              </a:rPr>
              <a:t>》</a:t>
            </a:r>
            <a:r>
              <a:rPr kumimoji="1" altLang="en-US" sz="1600" b="1" dirty="0" smtClean="0">
                <a:solidFill>
                  <a:schemeClr val="tx2"/>
                </a:solidFill>
                <a:ea typeface="標楷體" pitchFamily="65" charset="-120"/>
              </a:rPr>
              <a:t>（</a:t>
            </a:r>
            <a:r>
              <a:rPr kumimoji="1" lang="zh-TW" altLang="en-US" sz="1600" b="1" dirty="0" smtClean="0">
                <a:solidFill>
                  <a:schemeClr val="tx2"/>
                </a:solidFill>
                <a:ea typeface="標楷體" pitchFamily="65" charset="-120"/>
              </a:rPr>
              <a:t>臺</a:t>
            </a:r>
            <a:r>
              <a:rPr kumimoji="1" altLang="en-US" sz="1600" b="1" dirty="0" smtClean="0">
                <a:solidFill>
                  <a:schemeClr val="tx2"/>
                </a:solidFill>
                <a:ea typeface="標楷體" pitchFamily="65" charset="-120"/>
              </a:rPr>
              <a:t>北市：聯經，</a:t>
            </a:r>
            <a:r>
              <a:rPr kumimoji="1" lang="en-US" altLang="zh-TW" sz="1600" b="1" dirty="0" smtClean="0">
                <a:solidFill>
                  <a:schemeClr val="tx2"/>
                </a:solidFill>
                <a:ea typeface="標楷體" pitchFamily="65" charset="-120"/>
              </a:rPr>
              <a:t>1998</a:t>
            </a:r>
            <a:r>
              <a:rPr kumimoji="1" altLang="en-US" sz="1600" b="1" dirty="0" smtClean="0">
                <a:solidFill>
                  <a:schemeClr val="tx2"/>
                </a:solidFill>
                <a:ea typeface="標楷體" pitchFamily="65" charset="-120"/>
              </a:rPr>
              <a:t>）。</a:t>
            </a:r>
            <a:endParaRPr lang="en-US" altLang="zh-TW" sz="1600" b="1" dirty="0" smtClean="0">
              <a:solidFill>
                <a:schemeClr val="tx2"/>
              </a:solidFill>
              <a:ea typeface="標楷體" pitchFamily="65" charset="-120"/>
            </a:endParaRPr>
          </a:p>
          <a:p>
            <a:pPr>
              <a:lnSpc>
                <a:spcPct val="130000"/>
              </a:lnSpc>
              <a:spcBef>
                <a:spcPct val="0"/>
              </a:spcBef>
              <a:buFont typeface="Arial" charset="0"/>
              <a:buNone/>
            </a:pPr>
            <a:r>
              <a:rPr lang="en-US" altLang="zh-TW" sz="1600" b="1" dirty="0" smtClean="0">
                <a:solidFill>
                  <a:schemeClr val="tx2"/>
                </a:solidFill>
                <a:ea typeface="標楷體" pitchFamily="65" charset="-120"/>
              </a:rPr>
              <a:t>08. </a:t>
            </a:r>
            <a:r>
              <a:rPr kumimoji="1" lang="en-US" altLang="zh-TW" sz="1600" b="1" dirty="0" smtClean="0">
                <a:solidFill>
                  <a:schemeClr val="tx2"/>
                </a:solidFill>
                <a:ea typeface="標楷體" pitchFamily="65" charset="-120"/>
              </a:rPr>
              <a:t>google earth </a:t>
            </a:r>
            <a:r>
              <a:rPr kumimoji="1" altLang="en-US" sz="1600" b="1" dirty="0" smtClean="0">
                <a:solidFill>
                  <a:schemeClr val="tx2"/>
                </a:solidFill>
                <a:ea typeface="標楷體" pitchFamily="65" charset="-120"/>
              </a:rPr>
              <a:t>軟體</a:t>
            </a:r>
            <a:endParaRPr altLang="en-US" sz="1600" b="1" dirty="0" smtClean="0">
              <a:solidFill>
                <a:schemeClr val="tx2"/>
              </a:solidFill>
              <a:ea typeface="標楷體" pitchFamily="65" charset="-120"/>
            </a:endParaRPr>
          </a:p>
          <a:p>
            <a:pPr>
              <a:lnSpc>
                <a:spcPct val="130000"/>
              </a:lnSpc>
              <a:spcBef>
                <a:spcPct val="0"/>
              </a:spcBef>
              <a:buFont typeface="Arial" charset="0"/>
              <a:buNone/>
            </a:pPr>
            <a:r>
              <a:rPr lang="en-US" altLang="zh-TW" sz="1600" b="1" dirty="0" smtClean="0">
                <a:solidFill>
                  <a:schemeClr val="tx2"/>
                </a:solidFill>
                <a:ea typeface="標楷體" pitchFamily="65" charset="-120"/>
              </a:rPr>
              <a:t>09.</a:t>
            </a:r>
            <a:r>
              <a:rPr kumimoji="1" altLang="en-US" sz="1600" b="1" dirty="0" smtClean="0">
                <a:solidFill>
                  <a:schemeClr val="tx2"/>
                </a:solidFill>
                <a:ea typeface="標楷體" pitchFamily="65" charset="-120"/>
              </a:rPr>
              <a:t>黃永松，</a:t>
            </a:r>
            <a:r>
              <a:rPr kumimoji="1" lang="en-US" altLang="zh-TW" sz="1600" b="1" dirty="0" smtClean="0">
                <a:solidFill>
                  <a:schemeClr val="tx2"/>
                </a:solidFill>
                <a:ea typeface="標楷體" pitchFamily="65" charset="-120"/>
              </a:rPr>
              <a:t>《</a:t>
            </a:r>
            <a:r>
              <a:rPr kumimoji="1" altLang="en-US" sz="1600" b="1" dirty="0" smtClean="0">
                <a:solidFill>
                  <a:schemeClr val="tx2"/>
                </a:solidFill>
                <a:ea typeface="標楷體" pitchFamily="65" charset="-120"/>
              </a:rPr>
              <a:t>十七世紀荷蘭人繪製的</a:t>
            </a:r>
            <a:r>
              <a:rPr kumimoji="1" lang="zh-TW" altLang="en-US" sz="1600" b="1" dirty="0" smtClean="0">
                <a:solidFill>
                  <a:schemeClr val="tx2"/>
                </a:solidFill>
                <a:ea typeface="標楷體" pitchFamily="65" charset="-120"/>
              </a:rPr>
              <a:t>臺</a:t>
            </a:r>
            <a:r>
              <a:rPr kumimoji="1" altLang="en-US" sz="1600" b="1" dirty="0" smtClean="0">
                <a:solidFill>
                  <a:schemeClr val="tx2"/>
                </a:solidFill>
                <a:ea typeface="標楷體" pitchFamily="65" charset="-120"/>
              </a:rPr>
              <a:t>灣老地圖</a:t>
            </a:r>
            <a:r>
              <a:rPr kumimoji="1" lang="en-US" altLang="zh-TW" sz="1600" b="1" dirty="0" smtClean="0">
                <a:solidFill>
                  <a:schemeClr val="tx2"/>
                </a:solidFill>
                <a:ea typeface="標楷體" pitchFamily="65" charset="-120"/>
              </a:rPr>
              <a:t>•</a:t>
            </a:r>
            <a:r>
              <a:rPr kumimoji="1" altLang="en-US" sz="1600" b="1" dirty="0" smtClean="0">
                <a:solidFill>
                  <a:schemeClr val="tx2"/>
                </a:solidFill>
                <a:ea typeface="標楷體" pitchFamily="65" charset="-120"/>
              </a:rPr>
              <a:t>下</a:t>
            </a:r>
            <a:r>
              <a:rPr kumimoji="1" lang="en-US" altLang="zh-TW" sz="1600" b="1" dirty="0" smtClean="0">
                <a:solidFill>
                  <a:schemeClr val="tx2"/>
                </a:solidFill>
                <a:ea typeface="標楷體" pitchFamily="65" charset="-120"/>
              </a:rPr>
              <a:t>》</a:t>
            </a:r>
            <a:r>
              <a:rPr kumimoji="1" altLang="en-US" sz="1600" b="1" dirty="0" smtClean="0">
                <a:solidFill>
                  <a:schemeClr val="tx2"/>
                </a:solidFill>
                <a:ea typeface="標楷體" pitchFamily="65" charset="-120"/>
              </a:rPr>
              <a:t>（</a:t>
            </a:r>
            <a:r>
              <a:rPr kumimoji="1" lang="zh-TW" altLang="en-US" sz="1600" b="1" dirty="0" smtClean="0">
                <a:solidFill>
                  <a:schemeClr val="tx2"/>
                </a:solidFill>
                <a:ea typeface="標楷體" pitchFamily="65" charset="-120"/>
              </a:rPr>
              <a:t>臺</a:t>
            </a:r>
            <a:r>
              <a:rPr kumimoji="1" altLang="en-US" sz="1600" b="1" dirty="0" smtClean="0">
                <a:solidFill>
                  <a:schemeClr val="tx2"/>
                </a:solidFill>
                <a:ea typeface="標楷體" pitchFamily="65" charset="-120"/>
              </a:rPr>
              <a:t>北市：漢聲，</a:t>
            </a:r>
            <a:r>
              <a:rPr kumimoji="1" lang="en-US" altLang="zh-TW" sz="1600" b="1" dirty="0" smtClean="0">
                <a:solidFill>
                  <a:schemeClr val="tx2"/>
                </a:solidFill>
                <a:ea typeface="標楷體" pitchFamily="65" charset="-120"/>
              </a:rPr>
              <a:t>1997</a:t>
            </a:r>
            <a:r>
              <a:rPr kumimoji="1" altLang="en-US" sz="1600" b="1" dirty="0" smtClean="0">
                <a:solidFill>
                  <a:schemeClr val="tx2"/>
                </a:solidFill>
                <a:ea typeface="標楷體" pitchFamily="65" charset="-120"/>
              </a:rPr>
              <a:t>）。</a:t>
            </a:r>
            <a:endParaRPr kumimoji="1" lang="en-US" altLang="zh-TW" sz="1600" b="1" dirty="0" smtClean="0">
              <a:solidFill>
                <a:schemeClr val="tx2"/>
              </a:solidFill>
              <a:ea typeface="標楷體" pitchFamily="65" charset="-120"/>
            </a:endParaRPr>
          </a:p>
          <a:p>
            <a:pPr>
              <a:lnSpc>
                <a:spcPct val="130000"/>
              </a:lnSpc>
              <a:spcBef>
                <a:spcPct val="0"/>
              </a:spcBef>
              <a:buFont typeface="Arial" charset="0"/>
              <a:buNone/>
            </a:pPr>
            <a:r>
              <a:rPr lang="en-US" altLang="zh-TW" sz="1600" b="1" dirty="0" smtClean="0">
                <a:solidFill>
                  <a:schemeClr val="tx2"/>
                </a:solidFill>
                <a:ea typeface="標楷體" pitchFamily="65" charset="-120"/>
              </a:rPr>
              <a:t>10.</a:t>
            </a:r>
            <a:r>
              <a:rPr altLang="en-US" sz="1600" b="1" dirty="0" smtClean="0">
                <a:solidFill>
                  <a:schemeClr val="tx2"/>
                </a:solidFill>
                <a:ea typeface="標楷體" pitchFamily="65" charset="-120"/>
              </a:rPr>
              <a:t>許世融老師</a:t>
            </a:r>
          </a:p>
          <a:p>
            <a:pPr>
              <a:lnSpc>
                <a:spcPct val="130000"/>
              </a:lnSpc>
              <a:spcBef>
                <a:spcPct val="0"/>
              </a:spcBef>
              <a:buFont typeface="Arial" charset="0"/>
              <a:buNone/>
            </a:pPr>
            <a:r>
              <a:rPr lang="en-US" altLang="zh-TW" sz="1600" b="1" dirty="0" smtClean="0">
                <a:solidFill>
                  <a:schemeClr val="tx2"/>
                </a:solidFill>
                <a:ea typeface="標楷體" pitchFamily="65" charset="-120"/>
              </a:rPr>
              <a:t>11.</a:t>
            </a:r>
            <a:r>
              <a:rPr altLang="en-US" sz="1600" b="1" dirty="0" smtClean="0">
                <a:solidFill>
                  <a:schemeClr val="tx2"/>
                </a:solidFill>
                <a:ea typeface="標楷體" pitchFamily="65" charset="-120"/>
              </a:rPr>
              <a:t>陳鼎盛先生</a:t>
            </a:r>
          </a:p>
          <a:p>
            <a:pPr>
              <a:lnSpc>
                <a:spcPct val="130000"/>
              </a:lnSpc>
              <a:spcBef>
                <a:spcPct val="0"/>
              </a:spcBef>
              <a:buFont typeface="Arial" charset="0"/>
              <a:buNone/>
            </a:pPr>
            <a:r>
              <a:rPr lang="en-US" altLang="zh-TW" sz="1600" b="1" dirty="0" smtClean="0">
                <a:solidFill>
                  <a:schemeClr val="tx2"/>
                </a:solidFill>
                <a:ea typeface="標楷體" pitchFamily="65" charset="-120"/>
              </a:rPr>
              <a:t>12.</a:t>
            </a:r>
            <a:r>
              <a:rPr altLang="en-US" sz="1600" b="1" dirty="0" smtClean="0">
                <a:solidFill>
                  <a:schemeClr val="tx2"/>
                </a:solidFill>
                <a:ea typeface="標楷體" pitchFamily="65" charset="-120"/>
              </a:rPr>
              <a:t>楊安生先生</a:t>
            </a:r>
          </a:p>
          <a:p>
            <a:pPr>
              <a:lnSpc>
                <a:spcPct val="130000"/>
              </a:lnSpc>
              <a:spcBef>
                <a:spcPct val="0"/>
              </a:spcBef>
              <a:buFont typeface="Arial" charset="0"/>
              <a:buNone/>
            </a:pPr>
            <a:r>
              <a:rPr lang="en-US" altLang="zh-TW" sz="1600" b="1" dirty="0" smtClean="0">
                <a:solidFill>
                  <a:schemeClr val="tx2"/>
                </a:solidFill>
                <a:ea typeface="標楷體" pitchFamily="65" charset="-120"/>
              </a:rPr>
              <a:t>13.</a:t>
            </a:r>
            <a:r>
              <a:rPr altLang="en-US" sz="1600" b="1" dirty="0" smtClean="0">
                <a:solidFill>
                  <a:schemeClr val="tx2"/>
                </a:solidFill>
                <a:ea typeface="標楷體" pitchFamily="65" charset="-120"/>
              </a:rPr>
              <a:t>吳沛芸相簿，網址：</a:t>
            </a:r>
            <a:r>
              <a:rPr lang="en-US" altLang="zh-TW" sz="1600" b="1" dirty="0" smtClean="0">
                <a:solidFill>
                  <a:schemeClr val="tx2"/>
                </a:solidFill>
                <a:ea typeface="標楷體" pitchFamily="65" charset="-120"/>
                <a:hlinkClick r:id="rId4"/>
              </a:rPr>
              <a:t>https://geolocation.ws/h/en/</a:t>
            </a:r>
            <a:endParaRPr lang="en-US" altLang="zh-TW" sz="1600" b="1" dirty="0" smtClean="0">
              <a:solidFill>
                <a:schemeClr val="tx2"/>
              </a:solidFill>
              <a:ea typeface="標楷體" pitchFamily="65" charset="-120"/>
            </a:endParaRPr>
          </a:p>
          <a:p>
            <a:pPr>
              <a:lnSpc>
                <a:spcPct val="130000"/>
              </a:lnSpc>
              <a:spcBef>
                <a:spcPct val="0"/>
              </a:spcBef>
              <a:buFont typeface="Arial" charset="0"/>
              <a:buNone/>
            </a:pPr>
            <a:r>
              <a:rPr lang="en-US" altLang="zh-TW" sz="1600" b="1" dirty="0" smtClean="0">
                <a:solidFill>
                  <a:schemeClr val="tx2"/>
                </a:solidFill>
                <a:ea typeface="標楷體" pitchFamily="65" charset="-120"/>
              </a:rPr>
              <a:t>14.</a:t>
            </a:r>
            <a:r>
              <a:rPr altLang="en-US" sz="1600" b="1" dirty="0" smtClean="0">
                <a:solidFill>
                  <a:schemeClr val="tx2"/>
                </a:solidFill>
                <a:ea typeface="標楷體" pitchFamily="65" charset="-120"/>
              </a:rPr>
              <a:t>張崴耑老師，搜秀資源網，網址：</a:t>
            </a:r>
            <a:r>
              <a:rPr lang="en-US" altLang="zh-TW" sz="1600" b="1" dirty="0" smtClean="0">
                <a:hlinkClick r:id="rId5"/>
              </a:rPr>
              <a:t>https://picasaweb.google.com/103769348165725339984</a:t>
            </a:r>
            <a:endParaRPr lang="en-US" altLang="zh-TW" sz="1600" b="1" dirty="0" smtClean="0"/>
          </a:p>
          <a:p>
            <a:pPr>
              <a:lnSpc>
                <a:spcPct val="130000"/>
              </a:lnSpc>
              <a:spcBef>
                <a:spcPct val="0"/>
              </a:spcBef>
              <a:buFont typeface="Arial" charset="0"/>
              <a:buNone/>
            </a:pPr>
            <a:r>
              <a:rPr lang="en-US" altLang="zh-TW" sz="1600" b="1" dirty="0" smtClean="0">
                <a:solidFill>
                  <a:schemeClr val="tx2"/>
                </a:solidFill>
                <a:ea typeface="標楷體" pitchFamily="65" charset="-120"/>
              </a:rPr>
              <a:t>15.PC home</a:t>
            </a:r>
            <a:r>
              <a:rPr altLang="en-US" sz="1600" b="1" dirty="0" smtClean="0">
                <a:solidFill>
                  <a:schemeClr val="tx2"/>
                </a:solidFill>
                <a:ea typeface="標楷體" pitchFamily="65" charset="-120"/>
              </a:rPr>
              <a:t>個人新聞</a:t>
            </a:r>
            <a:r>
              <a:rPr lang="zh-TW" altLang="en-US" sz="1600" b="1" dirty="0" smtClean="0">
                <a:solidFill>
                  <a:schemeClr val="tx2"/>
                </a:solidFill>
                <a:ea typeface="標楷體" pitchFamily="65" charset="-120"/>
              </a:rPr>
              <a:t>臺</a:t>
            </a:r>
            <a:r>
              <a:rPr altLang="en-US" sz="1600" b="1" dirty="0" smtClean="0"/>
              <a:t>（</a:t>
            </a:r>
            <a:r>
              <a:rPr lang="en-US" altLang="zh-TW" sz="1600" b="1" dirty="0" err="1" smtClean="0">
                <a:hlinkClick r:id="rId6"/>
              </a:rPr>
              <a:t>coolanews</a:t>
            </a:r>
            <a:r>
              <a:rPr altLang="en-US" sz="1600" b="1" dirty="0" smtClean="0">
                <a:hlinkClick r:id="rId6"/>
              </a:rPr>
              <a:t>府城報</a:t>
            </a:r>
            <a:r>
              <a:rPr altLang="en-US" sz="1600" b="1" dirty="0" smtClean="0"/>
              <a:t>）</a:t>
            </a:r>
            <a:r>
              <a:rPr altLang="en-US" sz="1600" b="1" dirty="0" smtClean="0">
                <a:solidFill>
                  <a:schemeClr val="tx2"/>
                </a:solidFill>
                <a:ea typeface="標楷體" pitchFamily="65" charset="-120"/>
              </a:rPr>
              <a:t>，網址</a:t>
            </a:r>
            <a:r>
              <a:rPr altLang="en-US" sz="1600" b="1" dirty="0" smtClean="0"/>
              <a:t>：</a:t>
            </a:r>
            <a:r>
              <a:rPr lang="en-US" altLang="zh-TW" sz="1400" b="1" dirty="0" smtClean="0">
                <a:hlinkClick r:id="rId7"/>
              </a:rPr>
              <a:t>http://mypaper.pchome.com.tw/coolanews/post/1322916849</a:t>
            </a:r>
            <a:endParaRPr lang="en-US" altLang="zh-TW" sz="1400" b="1" dirty="0" smtClean="0"/>
          </a:p>
          <a:p>
            <a:pPr>
              <a:lnSpc>
                <a:spcPct val="130000"/>
              </a:lnSpc>
              <a:spcBef>
                <a:spcPct val="0"/>
              </a:spcBef>
              <a:buFont typeface="Arial" charset="0"/>
              <a:buNone/>
            </a:pPr>
            <a:r>
              <a:rPr kumimoji="1" lang="en-US" altLang="zh-TW" sz="1600" b="1" dirty="0" smtClean="0">
                <a:solidFill>
                  <a:schemeClr val="tx2"/>
                </a:solidFill>
                <a:ea typeface="標楷體" pitchFamily="65" charset="-120"/>
              </a:rPr>
              <a:t>16.</a:t>
            </a:r>
            <a:r>
              <a:rPr kumimoji="1" altLang="en-US" sz="1600" b="1" dirty="0" smtClean="0">
                <a:solidFill>
                  <a:schemeClr val="tx2"/>
                </a:solidFill>
                <a:ea typeface="標楷體" pitchFamily="65" charset="-120"/>
              </a:rPr>
              <a:t>尾田榮一郎，</a:t>
            </a:r>
            <a:r>
              <a:rPr kumimoji="1" lang="en-US" altLang="zh-TW" sz="1600" b="1" dirty="0" smtClean="0">
                <a:solidFill>
                  <a:schemeClr val="tx2"/>
                </a:solidFill>
                <a:ea typeface="標楷體" pitchFamily="65" charset="-120"/>
              </a:rPr>
              <a:t>《</a:t>
            </a:r>
            <a:r>
              <a:rPr kumimoji="1" altLang="en-US" sz="1600" b="1" dirty="0" smtClean="0">
                <a:solidFill>
                  <a:schemeClr val="tx2"/>
                </a:solidFill>
                <a:ea typeface="標楷體" pitchFamily="65" charset="-120"/>
              </a:rPr>
              <a:t>航海王</a:t>
            </a:r>
            <a:r>
              <a:rPr kumimoji="1" lang="en-US" altLang="zh-TW" sz="1600" b="1" dirty="0" smtClean="0">
                <a:solidFill>
                  <a:schemeClr val="tx2"/>
                </a:solidFill>
                <a:ea typeface="標楷體" pitchFamily="65" charset="-120"/>
              </a:rPr>
              <a:t>》</a:t>
            </a:r>
            <a:r>
              <a:rPr kumimoji="1" altLang="en-US" sz="1600" b="1" dirty="0" smtClean="0">
                <a:solidFill>
                  <a:schemeClr val="tx2"/>
                </a:solidFill>
                <a:ea typeface="標楷體" pitchFamily="65" charset="-120"/>
              </a:rPr>
              <a:t>。東立出版社。</a:t>
            </a:r>
            <a:endParaRPr kumimoji="1" lang="en-US" altLang="en-US" sz="1600" b="1" dirty="0" smtClean="0">
              <a:solidFill>
                <a:schemeClr val="tx2"/>
              </a:solidFill>
              <a:ea typeface="標楷體" pitchFamily="65" charset="-120"/>
            </a:endParaRPr>
          </a:p>
          <a:p>
            <a:pPr>
              <a:lnSpc>
                <a:spcPct val="130000"/>
              </a:lnSpc>
              <a:spcBef>
                <a:spcPct val="0"/>
              </a:spcBef>
              <a:buNone/>
            </a:pPr>
            <a:r>
              <a:rPr kumimoji="1" lang="en-US" altLang="en-US" sz="1600" b="1" dirty="0" smtClean="0">
                <a:solidFill>
                  <a:schemeClr val="tx2"/>
                </a:solidFill>
                <a:ea typeface="標楷體" pitchFamily="65" charset="-120"/>
              </a:rPr>
              <a:t>17.</a:t>
            </a:r>
            <a:r>
              <a:rPr kumimoji="1" lang="zh-TW" altLang="en-US" sz="1600" b="1" dirty="0" smtClean="0">
                <a:solidFill>
                  <a:schemeClr val="tx2"/>
                </a:solidFill>
                <a:ea typeface="標楷體" pitchFamily="65" charset="-120"/>
              </a:rPr>
              <a:t>李筱峰，</a:t>
            </a:r>
            <a:r>
              <a:rPr kumimoji="1" lang="en-US" altLang="zh-TW" sz="1600" b="1" dirty="0" smtClean="0">
                <a:solidFill>
                  <a:schemeClr val="tx2"/>
                </a:solidFill>
                <a:ea typeface="標楷體" pitchFamily="65" charset="-120"/>
              </a:rPr>
              <a:t>《</a:t>
            </a:r>
            <a:r>
              <a:rPr kumimoji="1" lang="zh-TW" altLang="en-US" sz="1600" b="1" dirty="0" smtClean="0">
                <a:solidFill>
                  <a:schemeClr val="tx2"/>
                </a:solidFill>
                <a:ea typeface="標楷體" pitchFamily="65" charset="-120"/>
              </a:rPr>
              <a:t>台灣史</a:t>
            </a:r>
            <a:r>
              <a:rPr kumimoji="1" lang="en-US" altLang="zh-TW" sz="1600" b="1" dirty="0" smtClean="0">
                <a:solidFill>
                  <a:schemeClr val="tx2"/>
                </a:solidFill>
                <a:ea typeface="標楷體" pitchFamily="65" charset="-120"/>
              </a:rPr>
              <a:t>100</a:t>
            </a:r>
            <a:r>
              <a:rPr kumimoji="1" lang="zh-TW" altLang="en-US" sz="1600" b="1" dirty="0" smtClean="0">
                <a:solidFill>
                  <a:schemeClr val="tx2"/>
                </a:solidFill>
                <a:ea typeface="標楷體" pitchFamily="65" charset="-120"/>
              </a:rPr>
              <a:t>件大事</a:t>
            </a:r>
            <a:r>
              <a:rPr kumimoji="1" lang="en-US" altLang="zh-TW" sz="1600" b="1" dirty="0" smtClean="0">
                <a:solidFill>
                  <a:schemeClr val="tx2"/>
                </a:solidFill>
                <a:ea typeface="標楷體" pitchFamily="65" charset="-120"/>
              </a:rPr>
              <a:t>》</a:t>
            </a:r>
            <a:r>
              <a:rPr kumimoji="1" lang="zh-TW" altLang="en-US" sz="1600" b="1" dirty="0" smtClean="0">
                <a:solidFill>
                  <a:schemeClr val="tx2"/>
                </a:solidFill>
                <a:ea typeface="標楷體" pitchFamily="65" charset="-120"/>
              </a:rPr>
              <a:t>（臺北市：玉山社，</a:t>
            </a:r>
            <a:r>
              <a:rPr kumimoji="1" lang="en-US" altLang="zh-TW" sz="1600" b="1" dirty="0" smtClean="0">
                <a:solidFill>
                  <a:schemeClr val="tx2"/>
                </a:solidFill>
                <a:ea typeface="標楷體" pitchFamily="65" charset="-120"/>
              </a:rPr>
              <a:t>1999</a:t>
            </a:r>
            <a:r>
              <a:rPr kumimoji="1" lang="zh-TW" altLang="en-US" sz="1600" b="1" dirty="0" smtClean="0">
                <a:solidFill>
                  <a:schemeClr val="tx2"/>
                </a:solidFill>
                <a:ea typeface="標楷體" pitchFamily="65" charset="-120"/>
              </a:rPr>
              <a:t>）。</a:t>
            </a:r>
            <a:endParaRPr kumimoji="1" altLang="en-US" sz="1600" b="1" dirty="0" smtClean="0">
              <a:solidFill>
                <a:schemeClr val="tx2"/>
              </a:solidFill>
              <a:ea typeface="標楷體" pitchFamily="65" charset="-12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89" name="Picture 4" descr="1640_Map_of_Formosa-Taiwan_by_Dutch_荷蘭人所繪福爾摩沙-臺灣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7662" y="79835"/>
            <a:ext cx="9726246" cy="67312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3490" name="Rectangle 3"/>
          <p:cNvSpPr>
            <a:spLocks noGrp="1"/>
          </p:cNvSpPr>
          <p:nvPr>
            <p:ph type="title" idx="4294967295"/>
          </p:nvPr>
        </p:nvSpPr>
        <p:spPr>
          <a:xfrm>
            <a:off x="1092200" y="4038600"/>
            <a:ext cx="9829800" cy="2552700"/>
          </a:xfrm>
        </p:spPr>
        <p:txBody>
          <a:bodyPr/>
          <a:lstStyle/>
          <a:p>
            <a:pPr algn="ctr" eaLnBrk="1" hangingPunct="1"/>
            <a:r>
              <a:rPr lang="en-US" altLang="zh-TW" sz="12000" b="1" smtClean="0">
                <a:solidFill>
                  <a:srgbClr val="008000"/>
                </a:solidFill>
                <a:ea typeface="華康POP1體W7" pitchFamily="81" charset="-120"/>
              </a:rPr>
              <a:t>THE END</a:t>
            </a:r>
          </a:p>
        </p:txBody>
      </p:sp>
      <p:sp>
        <p:nvSpPr>
          <p:cNvPr id="63491" name="Text Box 5"/>
          <p:cNvSpPr txBox="1">
            <a:spLocks noChangeArrowheads="1"/>
          </p:cNvSpPr>
          <p:nvPr/>
        </p:nvSpPr>
        <p:spPr bwMode="auto">
          <a:xfrm>
            <a:off x="1230435" y="6337300"/>
            <a:ext cx="81407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TW" dirty="0">
                <a:solidFill>
                  <a:srgbClr val="000000"/>
                </a:solidFill>
              </a:rPr>
              <a:t>1640_Map_of_Formosa-Taiwan_by_Dutch_</a:t>
            </a:r>
            <a:r>
              <a:rPr lang="zh-TW" altLang="en-US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荷蘭人所繪福爾摩沙</a:t>
            </a:r>
            <a:r>
              <a:rPr lang="en-US" altLang="zh-TW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-</a:t>
            </a:r>
            <a:r>
              <a:rPr lang="zh-TW" altLang="en-US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臺灣</a:t>
            </a:r>
          </a:p>
        </p:txBody>
      </p:sp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10545222" y="437036"/>
            <a:ext cx="1169551" cy="6016869"/>
          </a:xfrm>
          <a:prstGeom prst="rect">
            <a:avLst/>
          </a:prstGeom>
          <a:solidFill>
            <a:srgbClr val="00B050">
              <a:alpha val="73000"/>
            </a:srgbClr>
          </a:solidFill>
          <a:ln>
            <a:noFill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vert="eaVert" wrap="square">
            <a:spAutoFit/>
          </a:bodyPr>
          <a:lstStyle>
            <a:lvl1pPr>
              <a:spcBef>
                <a:spcPct val="20000"/>
              </a:spcBef>
              <a:buChar char="•"/>
              <a:defRPr sz="3000">
                <a:solidFill>
                  <a:schemeClr val="tx2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2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ts val="0"/>
              </a:spcBef>
              <a:buFontTx/>
              <a:buNone/>
              <a:defRPr/>
            </a:pPr>
            <a:r>
              <a:rPr lang="zh-TW" altLang="en-US" sz="3200" b="1" dirty="0" smtClean="0">
                <a:solidFill>
                  <a:schemeClr val="bg1"/>
                </a:solidFill>
                <a:ea typeface="標楷體" panose="03000509000000000000" pitchFamily="65" charset="-120"/>
              </a:rPr>
              <a:t>  備註：從下一頁起，即為本單</a:t>
            </a:r>
            <a:endParaRPr lang="en-US" altLang="zh-TW" sz="3200" b="1" dirty="0" smtClean="0">
              <a:solidFill>
                <a:schemeClr val="bg1"/>
              </a:solidFill>
              <a:ea typeface="標楷體" panose="03000509000000000000" pitchFamily="65" charset="-120"/>
            </a:endParaRPr>
          </a:p>
          <a:p>
            <a:pPr eaLnBrk="1" hangingPunct="1">
              <a:spcBef>
                <a:spcPts val="0"/>
              </a:spcBef>
              <a:buFontTx/>
              <a:buNone/>
              <a:defRPr/>
            </a:pPr>
            <a:r>
              <a:rPr lang="en-US" altLang="zh-TW" sz="3200" b="1" dirty="0" smtClean="0">
                <a:solidFill>
                  <a:schemeClr val="bg1"/>
                </a:solidFill>
                <a:ea typeface="標楷體" panose="03000509000000000000" pitchFamily="65" charset="-120"/>
              </a:rPr>
              <a:t>            </a:t>
            </a:r>
            <a:r>
              <a:rPr lang="zh-TW" altLang="en-US" sz="3200" b="1" dirty="0" smtClean="0">
                <a:solidFill>
                  <a:schemeClr val="bg1"/>
                </a:solidFill>
                <a:ea typeface="標楷體" panose="03000509000000000000" pitchFamily="65" charset="-120"/>
              </a:rPr>
              <a:t>元要抄寫的筆記內容唷！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標題 1"/>
          <p:cNvSpPr>
            <a:spLocks noGrp="1"/>
          </p:cNvSpPr>
          <p:nvPr>
            <p:ph type="ctrTitle"/>
          </p:nvPr>
        </p:nvSpPr>
        <p:spPr>
          <a:xfrm>
            <a:off x="1357313" y="4178300"/>
            <a:ext cx="9601200" cy="2222500"/>
          </a:xfrm>
        </p:spPr>
        <p:txBody>
          <a:bodyPr>
            <a:normAutofit/>
          </a:bodyPr>
          <a:lstStyle/>
          <a:p>
            <a:pPr algn="ctr" eaLnBrk="1" hangingPunct="1">
              <a:lnSpc>
                <a:spcPts val="6500"/>
              </a:lnSpc>
            </a:pPr>
            <a:r>
              <a:rPr lang="en-US" altLang="en-US" sz="7200" b="1" dirty="0" smtClean="0">
                <a:ea typeface="華康POP1體W7" pitchFamily="81" charset="-120"/>
              </a:rPr>
              <a:t>4-1</a:t>
            </a:r>
            <a:r>
              <a:rPr lang="en-US" altLang="en-US" dirty="0" smtClean="0">
                <a:ea typeface="華康POP1體W7" pitchFamily="81" charset="-120"/>
              </a:rPr>
              <a:t/>
            </a:r>
            <a:br>
              <a:rPr lang="en-US" altLang="en-US" dirty="0" smtClean="0">
                <a:ea typeface="華康POP1體W7" pitchFamily="81" charset="-120"/>
              </a:rPr>
            </a:br>
            <a:r>
              <a:rPr altLang="en-US" dirty="0" smtClean="0">
                <a:ea typeface="華康POP1體W7" pitchFamily="81" charset="-120"/>
              </a:rPr>
              <a:t>來到福爾摩沙的紅毛人</a:t>
            </a:r>
            <a:endParaRPr dirty="0" smtClean="0"/>
          </a:p>
        </p:txBody>
      </p:sp>
    </p:spTree>
    <p:extLst>
      <p:ext uri="{BB962C8B-B14F-4D97-AF65-F5344CB8AC3E}">
        <p14:creationId xmlns:p14="http://schemas.microsoft.com/office/powerpoint/2010/main" val="57416712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Rectangle 2"/>
          <p:cNvSpPr>
            <a:spLocks noGrp="1"/>
          </p:cNvSpPr>
          <p:nvPr>
            <p:ph type="title" idx="4294967295"/>
          </p:nvPr>
        </p:nvSpPr>
        <p:spPr>
          <a:xfrm>
            <a:off x="1293813" y="371475"/>
            <a:ext cx="9601200" cy="844550"/>
          </a:xfrm>
        </p:spPr>
        <p:txBody>
          <a:bodyPr/>
          <a:lstStyle/>
          <a:p>
            <a:pPr eaLnBrk="1" hangingPunct="1"/>
            <a:r>
              <a:rPr altLang="en-US" sz="5400" b="1" dirty="0" smtClean="0">
                <a:solidFill>
                  <a:srgbClr val="006600"/>
                </a:solidFill>
                <a:ea typeface="標楷體" pitchFamily="65" charset="-120"/>
              </a:rPr>
              <a:t>ㄧ、臺灣名稱的由來</a:t>
            </a:r>
          </a:p>
        </p:txBody>
      </p:sp>
      <p:sp>
        <p:nvSpPr>
          <p:cNvPr id="13314" name="Rectangle 3"/>
          <p:cNvSpPr>
            <a:spLocks noGrp="1"/>
          </p:cNvSpPr>
          <p:nvPr>
            <p:ph type="body" idx="4294967295"/>
          </p:nvPr>
        </p:nvSpPr>
        <p:spPr>
          <a:xfrm>
            <a:off x="1293813" y="1828800"/>
            <a:ext cx="10363200" cy="4367213"/>
          </a:xfrm>
        </p:spPr>
        <p:txBody>
          <a:bodyPr/>
          <a:lstStyle/>
          <a:p>
            <a:pPr eaLnBrk="1" hangingPunct="1">
              <a:buFont typeface="Arial" charset="0"/>
              <a:buNone/>
            </a:pPr>
            <a:r>
              <a:rPr lang="en-US" altLang="zh-TW" sz="3200" b="1" dirty="0" smtClean="0">
                <a:latin typeface="Arial" charset="0"/>
                <a:ea typeface="標楷體" pitchFamily="65" charset="-120"/>
              </a:rPr>
              <a:t>1.</a:t>
            </a:r>
            <a:r>
              <a:rPr altLang="en-US" sz="3200" b="1" dirty="0" smtClean="0">
                <a:latin typeface="Arial" charset="0"/>
                <a:ea typeface="標楷體" pitchFamily="65" charset="-120"/>
              </a:rPr>
              <a:t>「埋冤（ㄉㄞˊ ㄩㄢ）」～連橫</a:t>
            </a:r>
            <a:r>
              <a:rPr lang="en-US" altLang="zh-TW" sz="3200" b="1" dirty="0" smtClean="0">
                <a:latin typeface="新細明體" charset="-120"/>
              </a:rPr>
              <a:t>《</a:t>
            </a:r>
            <a:r>
              <a:rPr altLang="en-US" sz="3200" b="1" dirty="0" smtClean="0">
                <a:latin typeface="Arial" charset="0"/>
                <a:ea typeface="標楷體" pitchFamily="65" charset="-120"/>
              </a:rPr>
              <a:t>臺灣通史</a:t>
            </a:r>
            <a:r>
              <a:rPr lang="en-US" altLang="zh-TW" sz="3200" b="1" dirty="0" smtClean="0">
                <a:latin typeface="新細明體" charset="-120"/>
              </a:rPr>
              <a:t>》</a:t>
            </a:r>
            <a:endParaRPr altLang="en-US" sz="3200" b="1" dirty="0" smtClean="0">
              <a:latin typeface="Arial" charset="0"/>
              <a:ea typeface="標楷體" pitchFamily="65" charset="-120"/>
            </a:endParaRPr>
          </a:p>
          <a:p>
            <a:pPr eaLnBrk="1" hangingPunct="1">
              <a:buFont typeface="Arial" charset="0"/>
              <a:buNone/>
            </a:pPr>
            <a:endParaRPr lang="en-US" altLang="zh-TW" sz="3200" b="1" dirty="0" smtClean="0">
              <a:latin typeface="Arial" charset="0"/>
              <a:ea typeface="標楷體" pitchFamily="65" charset="-120"/>
            </a:endParaRPr>
          </a:p>
          <a:p>
            <a:pPr eaLnBrk="1" hangingPunct="1">
              <a:buFont typeface="Arial" charset="0"/>
              <a:buNone/>
            </a:pPr>
            <a:r>
              <a:rPr lang="en-US" altLang="zh-TW" sz="3200" b="1" dirty="0" smtClean="0">
                <a:latin typeface="Arial" charset="0"/>
                <a:ea typeface="標楷體" pitchFamily="65" charset="-120"/>
              </a:rPr>
              <a:t>2.</a:t>
            </a:r>
            <a:r>
              <a:rPr altLang="en-US" sz="3200" b="1" dirty="0" smtClean="0">
                <a:latin typeface="Arial" charset="0"/>
                <a:ea typeface="標楷體" pitchFamily="65" charset="-120"/>
              </a:rPr>
              <a:t>西拉雅族原住民 </a:t>
            </a:r>
            <a:r>
              <a:rPr lang="en-US" altLang="zh-TW" sz="3200" b="1" dirty="0" err="1" smtClean="0">
                <a:latin typeface="Arial" charset="0"/>
                <a:ea typeface="標楷體" pitchFamily="65" charset="-120"/>
              </a:rPr>
              <a:t>tayoun</a:t>
            </a:r>
            <a:r>
              <a:rPr altLang="en-US" sz="3200" b="1" dirty="0" smtClean="0">
                <a:latin typeface="Arial" charset="0"/>
                <a:ea typeface="標楷體" pitchFamily="65" charset="-120"/>
              </a:rPr>
              <a:t>（臺窩灣社</a:t>
            </a:r>
            <a:r>
              <a:rPr lang="en-US" altLang="en-US" sz="3200" b="1" dirty="0" smtClean="0">
                <a:latin typeface="Arial" charset="0"/>
                <a:ea typeface="標楷體" pitchFamily="65" charset="-120"/>
              </a:rPr>
              <a:t>or</a:t>
            </a:r>
            <a:r>
              <a:rPr lang="zh-TW" altLang="en-US" sz="3200" b="1" dirty="0" smtClean="0">
                <a:latin typeface="Arial" charset="0"/>
                <a:ea typeface="標楷體" pitchFamily="65" charset="-120"/>
              </a:rPr>
              <a:t>大員社</a:t>
            </a:r>
            <a:r>
              <a:rPr altLang="en-US" sz="3200" b="1" dirty="0" smtClean="0">
                <a:latin typeface="Arial" charset="0"/>
                <a:ea typeface="標楷體" pitchFamily="65" charset="-120"/>
              </a:rPr>
              <a:t>）</a:t>
            </a:r>
          </a:p>
          <a:p>
            <a:pPr eaLnBrk="1" hangingPunct="1">
              <a:buFont typeface="Arial" charset="0"/>
              <a:buNone/>
            </a:pPr>
            <a:endParaRPr lang="en-US" altLang="zh-TW" sz="3200" b="1" dirty="0" smtClean="0">
              <a:latin typeface="Arial" charset="0"/>
              <a:ea typeface="標楷體" pitchFamily="65" charset="-120"/>
            </a:endParaRPr>
          </a:p>
          <a:p>
            <a:pPr eaLnBrk="1" hangingPunct="1">
              <a:buFont typeface="Arial" charset="0"/>
              <a:buNone/>
            </a:pPr>
            <a:r>
              <a:rPr lang="en-US" altLang="zh-TW" sz="3200" b="1" dirty="0" smtClean="0"/>
              <a:t>※</a:t>
            </a:r>
            <a:r>
              <a:rPr altLang="en-US" sz="3200" b="1" dirty="0" smtClean="0">
                <a:latin typeface="標楷體" pitchFamily="65" charset="-120"/>
                <a:ea typeface="標楷體" pitchFamily="65" charset="-120"/>
              </a:rPr>
              <a:t>福爾摩沙 </a:t>
            </a:r>
            <a:r>
              <a:rPr lang="en-US" altLang="zh-TW" sz="3200" b="1" dirty="0" smtClean="0"/>
              <a:t>Formosa</a:t>
            </a:r>
            <a:r>
              <a:rPr altLang="en-US" sz="3200" b="1" dirty="0" smtClean="0"/>
              <a:t>：</a:t>
            </a:r>
            <a:r>
              <a:rPr lang="en-US" altLang="zh-TW" sz="3200" b="1" dirty="0" smtClean="0"/>
              <a:t>16</a:t>
            </a:r>
            <a:r>
              <a:rPr altLang="en-US" sz="3200" b="1" dirty="0" smtClean="0">
                <a:latin typeface="Arial" charset="0"/>
                <a:ea typeface="標楷體" pitchFamily="65" charset="-120"/>
              </a:rPr>
              <a:t>世紀歐洲水手命名。</a:t>
            </a:r>
          </a:p>
          <a:p>
            <a:pPr eaLnBrk="1" hangingPunct="1">
              <a:buFont typeface="Arial" charset="0"/>
              <a:buNone/>
            </a:pPr>
            <a:r>
              <a:rPr altLang="en-US" sz="3200" b="1" dirty="0" smtClean="0">
                <a:latin typeface="Arial" charset="0"/>
                <a:ea typeface="標楷體" pitchFamily="65" charset="-120"/>
              </a:rPr>
              <a:t>    意為「美麗的島嶼」！</a:t>
            </a:r>
          </a:p>
        </p:txBody>
      </p:sp>
    </p:spTree>
    <p:extLst>
      <p:ext uri="{BB962C8B-B14F-4D97-AF65-F5344CB8AC3E}">
        <p14:creationId xmlns:p14="http://schemas.microsoft.com/office/powerpoint/2010/main" val="318561309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8433" name="直線接點 31"/>
          <p:cNvCxnSpPr>
            <a:cxnSpLocks noChangeShapeType="1"/>
          </p:cNvCxnSpPr>
          <p:nvPr/>
        </p:nvCxnSpPr>
        <p:spPr bwMode="auto">
          <a:xfrm>
            <a:off x="3284538" y="5549900"/>
            <a:ext cx="4668837" cy="53975"/>
          </a:xfrm>
          <a:prstGeom prst="line">
            <a:avLst/>
          </a:prstGeom>
          <a:noFill/>
          <a:ln w="38100" algn="ctr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18434" name="直線接點 31"/>
          <p:cNvCxnSpPr>
            <a:cxnSpLocks noChangeShapeType="1"/>
          </p:cNvCxnSpPr>
          <p:nvPr/>
        </p:nvCxnSpPr>
        <p:spPr bwMode="auto">
          <a:xfrm>
            <a:off x="3300413" y="2052638"/>
            <a:ext cx="4519612" cy="3175"/>
          </a:xfrm>
          <a:prstGeom prst="line">
            <a:avLst/>
          </a:prstGeom>
          <a:noFill/>
          <a:ln w="38100" algn="ctr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18435" name="直線接點 31"/>
          <p:cNvCxnSpPr>
            <a:cxnSpLocks noChangeShapeType="1"/>
          </p:cNvCxnSpPr>
          <p:nvPr/>
        </p:nvCxnSpPr>
        <p:spPr bwMode="auto">
          <a:xfrm>
            <a:off x="2838450" y="3305175"/>
            <a:ext cx="4873625" cy="42863"/>
          </a:xfrm>
          <a:prstGeom prst="line">
            <a:avLst/>
          </a:prstGeom>
          <a:noFill/>
          <a:ln w="38100" algn="ctr">
            <a:solidFill>
              <a:schemeClr val="tx1"/>
            </a:solidFill>
            <a:round/>
            <a:headEnd/>
            <a:tailEnd/>
          </a:ln>
        </p:spPr>
      </p:cxnSp>
      <p:sp>
        <p:nvSpPr>
          <p:cNvPr id="18436" name="圓角矩形 4"/>
          <p:cNvSpPr>
            <a:spLocks noChangeArrowheads="1"/>
          </p:cNvSpPr>
          <p:nvPr/>
        </p:nvSpPr>
        <p:spPr bwMode="auto">
          <a:xfrm>
            <a:off x="355600" y="2536825"/>
            <a:ext cx="2517775" cy="1849438"/>
          </a:xfrm>
          <a:prstGeom prst="roundRect">
            <a:avLst>
              <a:gd name="adj" fmla="val 16667"/>
            </a:avLst>
          </a:prstGeom>
          <a:solidFill>
            <a:srgbClr val="993300">
              <a:alpha val="59999"/>
            </a:srgbClr>
          </a:solidFill>
          <a:ln w="9525" algn="ctr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algn="ctr"/>
            <a:r>
              <a:rPr lang="zh-TW" altLang="en-US" sz="3600" b="1" dirty="0">
                <a:solidFill>
                  <a:srgbClr val="000000"/>
                </a:solidFill>
                <a:ea typeface="標楷體" pitchFamily="65" charset="-120"/>
              </a:rPr>
              <a:t>大航海時代的臺灣</a:t>
            </a:r>
          </a:p>
          <a:p>
            <a:pPr algn="ctr"/>
            <a:r>
              <a:rPr lang="en-US" altLang="zh-TW" sz="3200" b="1" dirty="0">
                <a:solidFill>
                  <a:srgbClr val="000000"/>
                </a:solidFill>
                <a:ea typeface="標楷體" pitchFamily="65" charset="-120"/>
              </a:rPr>
              <a:t>(</a:t>
            </a:r>
            <a:r>
              <a:rPr lang="zh-TW" altLang="en-US" sz="3200" b="1" dirty="0">
                <a:solidFill>
                  <a:srgbClr val="000000"/>
                </a:solidFill>
                <a:ea typeface="標楷體" pitchFamily="65" charset="-120"/>
              </a:rPr>
              <a:t>戰略位置</a:t>
            </a:r>
            <a:r>
              <a:rPr lang="en-US" altLang="zh-TW" sz="3200" b="1" dirty="0">
                <a:solidFill>
                  <a:srgbClr val="000000"/>
                </a:solidFill>
                <a:ea typeface="標楷體" pitchFamily="65" charset="-120"/>
              </a:rPr>
              <a:t>)</a:t>
            </a:r>
          </a:p>
        </p:txBody>
      </p:sp>
      <p:sp>
        <p:nvSpPr>
          <p:cNvPr id="18437" name="圓角矩形 14"/>
          <p:cNvSpPr>
            <a:spLocks noChangeArrowheads="1"/>
          </p:cNvSpPr>
          <p:nvPr/>
        </p:nvSpPr>
        <p:spPr bwMode="auto">
          <a:xfrm>
            <a:off x="4946650" y="3011488"/>
            <a:ext cx="1836738" cy="527050"/>
          </a:xfrm>
          <a:prstGeom prst="roundRect">
            <a:avLst>
              <a:gd name="adj" fmla="val 13000"/>
            </a:avLst>
          </a:prstGeom>
          <a:solidFill>
            <a:srgbClr val="FFCC99"/>
          </a:solidFill>
          <a:ln w="9525" algn="ctr">
            <a:noFill/>
            <a:round/>
            <a:headEnd/>
            <a:tailEnd/>
          </a:ln>
        </p:spPr>
        <p:txBody>
          <a:bodyPr lIns="36000" tIns="0" rIns="36000" bIns="0">
            <a:spAutoFit/>
          </a:bodyPr>
          <a:lstStyle/>
          <a:p>
            <a:r>
              <a:rPr lang="zh-TW" altLang="en-US" sz="3200">
                <a:ea typeface="標楷體" pitchFamily="65" charset="-120"/>
              </a:rPr>
              <a:t>中國帆船</a:t>
            </a:r>
          </a:p>
        </p:txBody>
      </p:sp>
      <p:sp>
        <p:nvSpPr>
          <p:cNvPr id="18438" name="圓角矩形 15"/>
          <p:cNvSpPr>
            <a:spLocks noChangeArrowheads="1"/>
          </p:cNvSpPr>
          <p:nvPr/>
        </p:nvSpPr>
        <p:spPr bwMode="auto">
          <a:xfrm>
            <a:off x="4968875" y="1430338"/>
            <a:ext cx="1847850" cy="1055687"/>
          </a:xfrm>
          <a:prstGeom prst="roundRect">
            <a:avLst>
              <a:gd name="adj" fmla="val 13000"/>
            </a:avLst>
          </a:prstGeom>
          <a:solidFill>
            <a:srgbClr val="FFCC99"/>
          </a:solidFill>
          <a:ln w="9525" algn="ctr">
            <a:noFill/>
            <a:round/>
            <a:headEnd/>
            <a:tailEnd/>
          </a:ln>
        </p:spPr>
        <p:txBody>
          <a:bodyPr lIns="36000" tIns="0" rIns="36000" bIns="0">
            <a:spAutoFit/>
          </a:bodyPr>
          <a:lstStyle/>
          <a:p>
            <a:pPr algn="ctr"/>
            <a:r>
              <a:rPr lang="zh-TW" altLang="en-US" sz="3200" dirty="0">
                <a:ea typeface="標楷體" pitchFamily="65" charset="-120"/>
              </a:rPr>
              <a:t>艋舺小船</a:t>
            </a:r>
            <a:r>
              <a:rPr lang="en-US" altLang="zh-TW" sz="3200" dirty="0">
                <a:ea typeface="標楷體" pitchFamily="65" charset="-120"/>
              </a:rPr>
              <a:t/>
            </a:r>
            <a:br>
              <a:rPr lang="en-US" altLang="zh-TW" sz="3200" dirty="0">
                <a:ea typeface="標楷體" pitchFamily="65" charset="-120"/>
              </a:rPr>
            </a:br>
            <a:r>
              <a:rPr lang="zh-TW" altLang="en-US" sz="3200" dirty="0">
                <a:ea typeface="標楷體" pitchFamily="65" charset="-120"/>
              </a:rPr>
              <a:t>竹筏</a:t>
            </a:r>
          </a:p>
        </p:txBody>
      </p:sp>
      <p:sp>
        <p:nvSpPr>
          <p:cNvPr id="18439" name="圓角矩形 16"/>
          <p:cNvSpPr>
            <a:spLocks noChangeArrowheads="1"/>
          </p:cNvSpPr>
          <p:nvPr/>
        </p:nvSpPr>
        <p:spPr bwMode="auto">
          <a:xfrm>
            <a:off x="7924800" y="4964113"/>
            <a:ext cx="2716213" cy="1055687"/>
          </a:xfrm>
          <a:prstGeom prst="roundRect">
            <a:avLst>
              <a:gd name="adj" fmla="val 13000"/>
            </a:avLst>
          </a:prstGeom>
          <a:solidFill>
            <a:srgbClr val="CCFFFF"/>
          </a:solidFill>
          <a:ln w="9525" algn="ctr">
            <a:noFill/>
            <a:round/>
            <a:headEnd/>
            <a:tailEnd/>
          </a:ln>
        </p:spPr>
        <p:txBody>
          <a:bodyPr lIns="36000" tIns="0" rIns="36000" bIns="0">
            <a:spAutoFit/>
          </a:bodyPr>
          <a:lstStyle/>
          <a:p>
            <a:r>
              <a:rPr lang="zh-TW" altLang="en-US" sz="3200" b="1">
                <a:ea typeface="標楷體" pitchFamily="65" charset="-120"/>
              </a:rPr>
              <a:t>到亞洲探險、貿易</a:t>
            </a:r>
          </a:p>
        </p:txBody>
      </p:sp>
      <p:sp>
        <p:nvSpPr>
          <p:cNvPr id="18440" name="圓角矩形 17"/>
          <p:cNvSpPr>
            <a:spLocks noChangeArrowheads="1"/>
          </p:cNvSpPr>
          <p:nvPr/>
        </p:nvSpPr>
        <p:spPr bwMode="auto">
          <a:xfrm>
            <a:off x="8274050" y="3289300"/>
            <a:ext cx="3516313" cy="923925"/>
          </a:xfrm>
          <a:prstGeom prst="roundRect">
            <a:avLst>
              <a:gd name="adj" fmla="val 13000"/>
            </a:avLst>
          </a:prstGeom>
          <a:solidFill>
            <a:srgbClr val="CCFFFF"/>
          </a:solidFill>
          <a:ln w="9525" algn="ctr">
            <a:noFill/>
            <a:round/>
            <a:headEnd/>
            <a:tailEnd/>
          </a:ln>
        </p:spPr>
        <p:txBody>
          <a:bodyPr lIns="36000" tIns="0" rIns="36000" bIns="0">
            <a:spAutoFit/>
          </a:bodyPr>
          <a:lstStyle/>
          <a:p>
            <a:r>
              <a:rPr lang="zh-TW" altLang="en-US" sz="2800" b="1">
                <a:ea typeface="標楷體" pitchFamily="65" charset="-120"/>
              </a:rPr>
              <a:t>開墾</a:t>
            </a:r>
            <a:r>
              <a:rPr lang="en-US" altLang="zh-TW" sz="2800" b="1">
                <a:ea typeface="標楷體" pitchFamily="65" charset="-120"/>
              </a:rPr>
              <a:t>-</a:t>
            </a:r>
            <a:r>
              <a:rPr lang="zh-TW" altLang="en-US" sz="2800" b="1">
                <a:ea typeface="標楷體" pitchFamily="65" charset="-120"/>
              </a:rPr>
              <a:t>顏思齊、鄭芝龍</a:t>
            </a:r>
          </a:p>
          <a:p>
            <a:pPr algn="ctr"/>
            <a:r>
              <a:rPr lang="en-US" altLang="zh-TW" sz="2800" b="1">
                <a:ea typeface="標楷體" pitchFamily="65" charset="-120"/>
              </a:rPr>
              <a:t>         (</a:t>
            </a:r>
            <a:r>
              <a:rPr lang="zh-TW" altLang="en-US" sz="2800" b="1">
                <a:ea typeface="標楷體" pitchFamily="65" charset="-120"/>
              </a:rPr>
              <a:t>商人 </a:t>
            </a:r>
            <a:r>
              <a:rPr lang="en-US" altLang="zh-TW" sz="2800" b="1">
                <a:ea typeface="標楷體" pitchFamily="65" charset="-120"/>
              </a:rPr>
              <a:t>+ </a:t>
            </a:r>
            <a:r>
              <a:rPr lang="zh-TW" altLang="en-US" sz="2800" b="1">
                <a:ea typeface="標楷體" pitchFamily="65" charset="-120"/>
              </a:rPr>
              <a:t>海盜</a:t>
            </a:r>
            <a:r>
              <a:rPr lang="en-US" altLang="zh-TW" sz="2800" b="1">
                <a:ea typeface="標楷體" pitchFamily="65" charset="-120"/>
              </a:rPr>
              <a:t>)</a:t>
            </a:r>
          </a:p>
        </p:txBody>
      </p:sp>
      <p:sp>
        <p:nvSpPr>
          <p:cNvPr id="18441" name="圓角矩形 18"/>
          <p:cNvSpPr>
            <a:spLocks noChangeArrowheads="1"/>
          </p:cNvSpPr>
          <p:nvPr/>
        </p:nvSpPr>
        <p:spPr bwMode="auto">
          <a:xfrm>
            <a:off x="7883525" y="1685925"/>
            <a:ext cx="3530600" cy="527050"/>
          </a:xfrm>
          <a:prstGeom prst="roundRect">
            <a:avLst>
              <a:gd name="adj" fmla="val 13000"/>
            </a:avLst>
          </a:prstGeom>
          <a:solidFill>
            <a:srgbClr val="CCFFFF"/>
          </a:solidFill>
          <a:ln w="9525" algn="ctr">
            <a:noFill/>
            <a:round/>
            <a:headEnd/>
            <a:tailEnd/>
          </a:ln>
        </p:spPr>
        <p:txBody>
          <a:bodyPr lIns="36000" tIns="0" rIns="36000" bIns="0">
            <a:spAutoFit/>
          </a:bodyPr>
          <a:lstStyle/>
          <a:p>
            <a:r>
              <a:rPr lang="zh-TW" altLang="en-US" sz="3200" b="1">
                <a:ea typeface="標楷體" pitchFamily="65" charset="-120"/>
              </a:rPr>
              <a:t>捕魚、與漢人交易</a:t>
            </a:r>
          </a:p>
        </p:txBody>
      </p:sp>
      <p:sp>
        <p:nvSpPr>
          <p:cNvPr id="18442" name="圓角矩形 9"/>
          <p:cNvSpPr>
            <a:spLocks noChangeArrowheads="1"/>
          </p:cNvSpPr>
          <p:nvPr/>
        </p:nvSpPr>
        <p:spPr bwMode="auto">
          <a:xfrm>
            <a:off x="5105400" y="5238750"/>
            <a:ext cx="1893888" cy="527050"/>
          </a:xfrm>
          <a:prstGeom prst="roundRect">
            <a:avLst>
              <a:gd name="adj" fmla="val 13000"/>
            </a:avLst>
          </a:prstGeom>
          <a:solidFill>
            <a:srgbClr val="FFCC99"/>
          </a:solidFill>
          <a:ln w="9525" algn="ctr">
            <a:noFill/>
            <a:round/>
            <a:headEnd/>
            <a:tailEnd/>
          </a:ln>
        </p:spPr>
        <p:txBody>
          <a:bodyPr lIns="36000" tIns="0" rIns="36000" bIns="0">
            <a:spAutoFit/>
          </a:bodyPr>
          <a:lstStyle/>
          <a:p>
            <a:r>
              <a:rPr lang="zh-TW" altLang="en-US" sz="3200">
                <a:ea typeface="標楷體" pitchFamily="65" charset="-120"/>
              </a:rPr>
              <a:t>西洋帆船</a:t>
            </a:r>
          </a:p>
        </p:txBody>
      </p:sp>
      <p:sp>
        <p:nvSpPr>
          <p:cNvPr id="18443" name="Rectangle 2"/>
          <p:cNvSpPr>
            <a:spLocks/>
          </p:cNvSpPr>
          <p:nvPr/>
        </p:nvSpPr>
        <p:spPr bwMode="auto">
          <a:xfrm>
            <a:off x="279400" y="188913"/>
            <a:ext cx="11229975" cy="995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>
              <a:lnSpc>
                <a:spcPct val="90000"/>
              </a:lnSpc>
              <a:buFont typeface="Arial" charset="0"/>
              <a:buNone/>
            </a:pPr>
            <a:r>
              <a:rPr kumimoji="0" lang="zh-TW" altLang="en-US" sz="5400" b="1" dirty="0">
                <a:solidFill>
                  <a:srgbClr val="006600"/>
                </a:solidFill>
                <a:latin typeface="微軟正黑體" pitchFamily="34" charset="-120"/>
                <a:ea typeface="標楷體" pitchFamily="65" charset="-120"/>
              </a:rPr>
              <a:t>二、大航海時代的臺灣</a:t>
            </a:r>
            <a:endParaRPr kumimoji="0" lang="zh-TW" altLang="en-US" sz="5400" b="1" dirty="0">
              <a:solidFill>
                <a:srgbClr val="006600"/>
              </a:solidFill>
              <a:latin typeface="微軟正黑體" pitchFamily="34" charset="-120"/>
              <a:ea typeface="標楷體" pitchFamily="65" charset="-120"/>
              <a:sym typeface="Wingdings 3" pitchFamily="18" charset="2"/>
            </a:endParaRPr>
          </a:p>
        </p:txBody>
      </p:sp>
      <p:cxnSp>
        <p:nvCxnSpPr>
          <p:cNvPr id="18444" name="直線接點 31"/>
          <p:cNvCxnSpPr>
            <a:cxnSpLocks noChangeShapeType="1"/>
          </p:cNvCxnSpPr>
          <p:nvPr/>
        </p:nvCxnSpPr>
        <p:spPr bwMode="auto">
          <a:xfrm>
            <a:off x="3281363" y="2049463"/>
            <a:ext cx="3175" cy="3524250"/>
          </a:xfrm>
          <a:prstGeom prst="line">
            <a:avLst/>
          </a:prstGeom>
          <a:noFill/>
          <a:ln w="38100" algn="ctr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18445" name="直線接點 31"/>
          <p:cNvCxnSpPr>
            <a:cxnSpLocks noChangeShapeType="1"/>
          </p:cNvCxnSpPr>
          <p:nvPr/>
        </p:nvCxnSpPr>
        <p:spPr bwMode="auto">
          <a:xfrm>
            <a:off x="7700963" y="3355975"/>
            <a:ext cx="576262" cy="265113"/>
          </a:xfrm>
          <a:prstGeom prst="line">
            <a:avLst/>
          </a:prstGeom>
          <a:noFill/>
          <a:ln w="38100" algn="ctr">
            <a:solidFill>
              <a:schemeClr val="tx1"/>
            </a:solidFill>
            <a:round/>
            <a:headEnd/>
            <a:tailEnd/>
          </a:ln>
        </p:spPr>
      </p:cxnSp>
      <p:sp>
        <p:nvSpPr>
          <p:cNvPr id="18446" name="Line 22"/>
          <p:cNvSpPr>
            <a:spLocks noChangeShapeType="1"/>
          </p:cNvSpPr>
          <p:nvPr/>
        </p:nvSpPr>
        <p:spPr bwMode="auto">
          <a:xfrm flipV="1">
            <a:off x="7715250" y="2924175"/>
            <a:ext cx="503238" cy="423863"/>
          </a:xfrm>
          <a:prstGeom prst="line">
            <a:avLst/>
          </a:prstGeom>
          <a:noFill/>
          <a:ln w="476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18447" name="圓角矩形 17"/>
          <p:cNvSpPr>
            <a:spLocks noChangeArrowheads="1"/>
          </p:cNvSpPr>
          <p:nvPr/>
        </p:nvSpPr>
        <p:spPr bwMode="auto">
          <a:xfrm>
            <a:off x="8250238" y="2695575"/>
            <a:ext cx="3560762" cy="461963"/>
          </a:xfrm>
          <a:prstGeom prst="roundRect">
            <a:avLst>
              <a:gd name="adj" fmla="val 13000"/>
            </a:avLst>
          </a:prstGeom>
          <a:solidFill>
            <a:srgbClr val="CCFFFF"/>
          </a:solidFill>
          <a:ln w="9525" algn="ctr">
            <a:noFill/>
            <a:round/>
            <a:headEnd/>
            <a:tailEnd/>
          </a:ln>
        </p:spPr>
        <p:txBody>
          <a:bodyPr lIns="36000" tIns="0" rIns="36000" bIns="0">
            <a:spAutoFit/>
          </a:bodyPr>
          <a:lstStyle/>
          <a:p>
            <a:r>
              <a:rPr lang="zh-TW" altLang="en-US" sz="2800" b="1">
                <a:ea typeface="標楷體" pitchFamily="65" charset="-120"/>
              </a:rPr>
              <a:t>捕魚、避風、做生意</a:t>
            </a:r>
          </a:p>
        </p:txBody>
      </p:sp>
      <p:cxnSp>
        <p:nvCxnSpPr>
          <p:cNvPr id="18448" name="直線接點 31"/>
          <p:cNvCxnSpPr>
            <a:cxnSpLocks noChangeShapeType="1"/>
          </p:cNvCxnSpPr>
          <p:nvPr/>
        </p:nvCxnSpPr>
        <p:spPr bwMode="auto">
          <a:xfrm>
            <a:off x="3303588" y="4462463"/>
            <a:ext cx="4668837" cy="53975"/>
          </a:xfrm>
          <a:prstGeom prst="line">
            <a:avLst/>
          </a:prstGeom>
          <a:noFill/>
          <a:ln w="38100" algn="ctr">
            <a:solidFill>
              <a:schemeClr val="tx1"/>
            </a:solidFill>
            <a:round/>
            <a:headEnd/>
            <a:tailEnd/>
          </a:ln>
        </p:spPr>
      </p:cxnSp>
      <p:sp>
        <p:nvSpPr>
          <p:cNvPr id="18449" name="AutoShape 26"/>
          <p:cNvSpPr>
            <a:spLocks noChangeArrowheads="1"/>
          </p:cNvSpPr>
          <p:nvPr/>
        </p:nvSpPr>
        <p:spPr bwMode="auto">
          <a:xfrm>
            <a:off x="3576638" y="5211763"/>
            <a:ext cx="1063625" cy="708025"/>
          </a:xfrm>
          <a:prstGeom prst="flowChartAlternateProcess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zh-TW" altLang="en-US" sz="2400" b="1">
                <a:ea typeface="標楷體" pitchFamily="65" charset="-120"/>
              </a:rPr>
              <a:t>荷蘭</a:t>
            </a:r>
          </a:p>
          <a:p>
            <a:pPr algn="ctr"/>
            <a:r>
              <a:rPr lang="zh-TW" altLang="en-US" sz="2400" b="1">
                <a:ea typeface="標楷體" pitchFamily="65" charset="-120"/>
              </a:rPr>
              <a:t>西班牙</a:t>
            </a:r>
          </a:p>
        </p:txBody>
      </p:sp>
      <p:sp>
        <p:nvSpPr>
          <p:cNvPr id="18450" name="AutoShape 27"/>
          <p:cNvSpPr>
            <a:spLocks noChangeArrowheads="1"/>
          </p:cNvSpPr>
          <p:nvPr/>
        </p:nvSpPr>
        <p:spPr bwMode="auto">
          <a:xfrm>
            <a:off x="3638550" y="4221163"/>
            <a:ext cx="982663" cy="571500"/>
          </a:xfrm>
          <a:prstGeom prst="flowChartAlternateProcess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zh-TW" altLang="en-US" sz="2400" b="1">
                <a:ea typeface="標楷體" pitchFamily="65" charset="-120"/>
              </a:rPr>
              <a:t>日本</a:t>
            </a:r>
          </a:p>
        </p:txBody>
      </p:sp>
      <p:sp>
        <p:nvSpPr>
          <p:cNvPr id="18451" name="AutoShape 28"/>
          <p:cNvSpPr>
            <a:spLocks noChangeArrowheads="1"/>
          </p:cNvSpPr>
          <p:nvPr/>
        </p:nvSpPr>
        <p:spPr bwMode="auto">
          <a:xfrm>
            <a:off x="3581400" y="2917825"/>
            <a:ext cx="1063625" cy="708025"/>
          </a:xfrm>
          <a:prstGeom prst="flowChartAlternateProcess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zh-TW" altLang="en-US" sz="2400" b="1">
                <a:ea typeface="標楷體" pitchFamily="65" charset="-120"/>
              </a:rPr>
              <a:t>漢人</a:t>
            </a:r>
          </a:p>
        </p:txBody>
      </p:sp>
      <p:sp>
        <p:nvSpPr>
          <p:cNvPr id="18452" name="AutoShape 29"/>
          <p:cNvSpPr>
            <a:spLocks noChangeArrowheads="1"/>
          </p:cNvSpPr>
          <p:nvPr/>
        </p:nvSpPr>
        <p:spPr bwMode="auto">
          <a:xfrm>
            <a:off x="3558442" y="1684338"/>
            <a:ext cx="1063625" cy="708025"/>
          </a:xfrm>
          <a:prstGeom prst="flowChartAlternateProcess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zh-TW" altLang="en-US" sz="2400" b="1">
                <a:ea typeface="標楷體" pitchFamily="65" charset="-120"/>
              </a:rPr>
              <a:t>原住民</a:t>
            </a:r>
          </a:p>
        </p:txBody>
      </p:sp>
      <p:sp>
        <p:nvSpPr>
          <p:cNvPr id="18453" name="圓角矩形 14"/>
          <p:cNvSpPr>
            <a:spLocks noChangeArrowheads="1"/>
          </p:cNvSpPr>
          <p:nvPr/>
        </p:nvSpPr>
        <p:spPr bwMode="auto">
          <a:xfrm>
            <a:off x="4984750" y="4179888"/>
            <a:ext cx="1722438" cy="527050"/>
          </a:xfrm>
          <a:prstGeom prst="roundRect">
            <a:avLst>
              <a:gd name="adj" fmla="val 13000"/>
            </a:avLst>
          </a:prstGeom>
          <a:solidFill>
            <a:srgbClr val="FFCC99"/>
          </a:solidFill>
          <a:ln w="9525" algn="ctr">
            <a:noFill/>
            <a:round/>
            <a:headEnd/>
            <a:tailEnd/>
          </a:ln>
        </p:spPr>
        <p:txBody>
          <a:bodyPr lIns="36000" tIns="0" rIns="36000" bIns="0">
            <a:spAutoFit/>
          </a:bodyPr>
          <a:lstStyle/>
          <a:p>
            <a:pPr algn="ctr"/>
            <a:r>
              <a:rPr lang="zh-TW" altLang="en-US" sz="3200">
                <a:ea typeface="標楷體" pitchFamily="65" charset="-120"/>
              </a:rPr>
              <a:t>朱印船</a:t>
            </a:r>
          </a:p>
        </p:txBody>
      </p:sp>
      <p:sp>
        <p:nvSpPr>
          <p:cNvPr id="18454" name="圓角矩形 16"/>
          <p:cNvSpPr>
            <a:spLocks noChangeArrowheads="1"/>
          </p:cNvSpPr>
          <p:nvPr/>
        </p:nvSpPr>
        <p:spPr bwMode="auto">
          <a:xfrm>
            <a:off x="7972425" y="4257675"/>
            <a:ext cx="1565275" cy="527050"/>
          </a:xfrm>
          <a:prstGeom prst="roundRect">
            <a:avLst>
              <a:gd name="adj" fmla="val 13000"/>
            </a:avLst>
          </a:prstGeom>
          <a:solidFill>
            <a:srgbClr val="CCFFFF"/>
          </a:solidFill>
          <a:ln w="9525" algn="ctr">
            <a:noFill/>
            <a:round/>
            <a:headEnd/>
            <a:tailEnd/>
          </a:ln>
        </p:spPr>
        <p:txBody>
          <a:bodyPr lIns="36000" tIns="0" rIns="36000" bIns="0">
            <a:spAutoFit/>
          </a:bodyPr>
          <a:lstStyle/>
          <a:p>
            <a:r>
              <a:rPr lang="zh-TW" altLang="en-US" sz="3200" b="1">
                <a:ea typeface="標楷體" pitchFamily="65" charset="-120"/>
              </a:rPr>
              <a:t>貿易</a:t>
            </a:r>
          </a:p>
        </p:txBody>
      </p:sp>
    </p:spTree>
    <p:extLst>
      <p:ext uri="{BB962C8B-B14F-4D97-AF65-F5344CB8AC3E}">
        <p14:creationId xmlns:p14="http://schemas.microsoft.com/office/powerpoint/2010/main" val="18630634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Rectangle 2"/>
          <p:cNvSpPr>
            <a:spLocks noGrp="1"/>
          </p:cNvSpPr>
          <p:nvPr>
            <p:ph type="title" idx="4294967295"/>
          </p:nvPr>
        </p:nvSpPr>
        <p:spPr>
          <a:xfrm>
            <a:off x="1293813" y="152400"/>
            <a:ext cx="9601200" cy="977900"/>
          </a:xfrm>
        </p:spPr>
        <p:txBody>
          <a:bodyPr/>
          <a:lstStyle/>
          <a:p>
            <a:pPr eaLnBrk="1" hangingPunct="1"/>
            <a:r>
              <a:rPr altLang="en-US" sz="5400" b="1" dirty="0" smtClean="0">
                <a:solidFill>
                  <a:srgbClr val="006600"/>
                </a:solidFill>
                <a:ea typeface="標楷體" pitchFamily="65" charset="-120"/>
              </a:rPr>
              <a:t>三、荷蘭人統治下的臺灣</a:t>
            </a:r>
          </a:p>
        </p:txBody>
      </p:sp>
      <p:sp>
        <p:nvSpPr>
          <p:cNvPr id="37890" name="Rectangle 3"/>
          <p:cNvSpPr>
            <a:spLocks noGrp="1"/>
          </p:cNvSpPr>
          <p:nvPr>
            <p:ph type="body" idx="4294967295"/>
          </p:nvPr>
        </p:nvSpPr>
        <p:spPr>
          <a:xfrm>
            <a:off x="609600" y="1257300"/>
            <a:ext cx="10541000" cy="5292725"/>
          </a:xfrm>
        </p:spPr>
        <p:txBody>
          <a:bodyPr/>
          <a:lstStyle/>
          <a:p>
            <a:pPr eaLnBrk="1" hangingPunct="1">
              <a:lnSpc>
                <a:spcPct val="125000"/>
              </a:lnSpc>
              <a:spcBef>
                <a:spcPct val="0"/>
              </a:spcBef>
              <a:buFont typeface="Arial" charset="0"/>
              <a:buNone/>
            </a:pPr>
            <a:r>
              <a:rPr lang="en-US" altLang="zh-TW" b="1" dirty="0" smtClean="0">
                <a:latin typeface="Arial" charset="0"/>
                <a:ea typeface="標楷體" pitchFamily="65" charset="-120"/>
              </a:rPr>
              <a:t>1</a:t>
            </a:r>
            <a:r>
              <a:rPr altLang="en-US" b="1" dirty="0" smtClean="0">
                <a:latin typeface="Arial" charset="0"/>
                <a:ea typeface="標楷體" pitchFamily="65" charset="-120"/>
              </a:rPr>
              <a:t>、因為貿易（中、日）需求 </a:t>
            </a:r>
            <a:r>
              <a:rPr altLang="en-US" b="1" dirty="0" smtClean="0">
                <a:latin typeface="Arial" charset="0"/>
                <a:ea typeface="標楷體" pitchFamily="65" charset="-120"/>
                <a:sym typeface="Wingdings" pitchFamily="2" charset="2"/>
              </a:rPr>
              <a:t> </a:t>
            </a:r>
            <a:r>
              <a:rPr lang="en-US" altLang="zh-TW" b="1" dirty="0" smtClean="0">
                <a:latin typeface="Arial" charset="0"/>
                <a:ea typeface="標楷體" pitchFamily="65" charset="-120"/>
              </a:rPr>
              <a:t>1624</a:t>
            </a:r>
            <a:r>
              <a:rPr altLang="en-US" b="1" dirty="0" smtClean="0">
                <a:latin typeface="Arial" charset="0"/>
                <a:ea typeface="標楷體" pitchFamily="65" charset="-120"/>
              </a:rPr>
              <a:t>～</a:t>
            </a:r>
            <a:r>
              <a:rPr lang="en-US" altLang="zh-TW" b="1" dirty="0" smtClean="0">
                <a:latin typeface="Arial" charset="0"/>
                <a:ea typeface="標楷體" pitchFamily="65" charset="-120"/>
              </a:rPr>
              <a:t>1662</a:t>
            </a:r>
            <a:r>
              <a:rPr altLang="en-US" b="1" dirty="0" smtClean="0">
                <a:latin typeface="Arial" charset="0"/>
                <a:ea typeface="標楷體" pitchFamily="65" charset="-120"/>
              </a:rPr>
              <a:t>，共</a:t>
            </a:r>
            <a:r>
              <a:rPr lang="en-US" altLang="zh-TW" b="1" dirty="0" smtClean="0">
                <a:latin typeface="Arial" charset="0"/>
                <a:ea typeface="標楷體" pitchFamily="65" charset="-120"/>
              </a:rPr>
              <a:t>38</a:t>
            </a:r>
            <a:r>
              <a:rPr altLang="en-US" b="1" dirty="0" smtClean="0">
                <a:latin typeface="Arial" charset="0"/>
                <a:ea typeface="標楷體" pitchFamily="65" charset="-120"/>
              </a:rPr>
              <a:t>年</a:t>
            </a:r>
          </a:p>
          <a:p>
            <a:pPr eaLnBrk="1" hangingPunct="1">
              <a:lnSpc>
                <a:spcPct val="125000"/>
              </a:lnSpc>
              <a:spcBef>
                <a:spcPct val="0"/>
              </a:spcBef>
              <a:buFont typeface="Arial" charset="0"/>
              <a:buNone/>
            </a:pPr>
            <a:endParaRPr altLang="en-US" b="1" dirty="0" smtClean="0">
              <a:latin typeface="Arial" charset="0"/>
              <a:ea typeface="標楷體" pitchFamily="65" charset="-12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 typeface="Arial" charset="0"/>
              <a:buNone/>
            </a:pPr>
            <a:r>
              <a:rPr altLang="en-US" b="1" dirty="0" smtClean="0">
                <a:latin typeface="Arial" charset="0"/>
                <a:ea typeface="標楷體" pitchFamily="65" charset="-120"/>
              </a:rPr>
              <a:t>                  </a:t>
            </a:r>
            <a:r>
              <a:rPr altLang="en-US" b="1" dirty="0" smtClean="0">
                <a:latin typeface="Arial" charset="0"/>
                <a:ea typeface="標楷體" pitchFamily="65" charset="-120"/>
                <a:sym typeface="Wingdings 2" pitchFamily="18" charset="2"/>
              </a:rPr>
              <a:t></a:t>
            </a:r>
            <a:r>
              <a:rPr altLang="en-US" b="1" dirty="0" smtClean="0">
                <a:latin typeface="Arial" charset="0"/>
                <a:ea typeface="標楷體" pitchFamily="65" charset="-120"/>
              </a:rPr>
              <a:t>熱蘭遮城（安平古堡）</a:t>
            </a:r>
            <a:r>
              <a:rPr lang="en-US" altLang="zh-TW" b="1" dirty="0" smtClean="0">
                <a:latin typeface="Arial" charset="0"/>
                <a:ea typeface="標楷體" pitchFamily="65" charset="-120"/>
              </a:rPr>
              <a:t> </a:t>
            </a:r>
            <a:r>
              <a:rPr lang="en-US" altLang="zh-TW" b="1" dirty="0" smtClean="0">
                <a:latin typeface="Arial" charset="0"/>
                <a:ea typeface="標楷體" pitchFamily="65" charset="-120"/>
                <a:sym typeface="Wingdings 3" pitchFamily="18" charset="2"/>
              </a:rPr>
              <a:t> </a:t>
            </a:r>
            <a:r>
              <a:rPr altLang="en-US" b="1" dirty="0" smtClean="0">
                <a:latin typeface="Arial" charset="0"/>
                <a:ea typeface="標楷體" pitchFamily="65" charset="-120"/>
                <a:sym typeface="Wingdings 3" pitchFamily="18" charset="2"/>
              </a:rPr>
              <a:t>糖水、糯米、蚵殼灰、砂</a:t>
            </a:r>
            <a:endParaRPr lang="en-US" altLang="zh-TW" b="1" dirty="0" smtClean="0">
              <a:latin typeface="Arial" charset="0"/>
              <a:ea typeface="標楷體" pitchFamily="65" charset="-12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 typeface="Arial" charset="0"/>
              <a:buNone/>
            </a:pPr>
            <a:r>
              <a:rPr lang="en-US" altLang="zh-TW" b="1" dirty="0" smtClean="0">
                <a:latin typeface="Arial" charset="0"/>
                <a:ea typeface="標楷體" pitchFamily="65" charset="-120"/>
              </a:rPr>
              <a:t>2</a:t>
            </a:r>
            <a:r>
              <a:rPr altLang="en-US" b="1" dirty="0" smtClean="0">
                <a:latin typeface="Arial" charset="0"/>
                <a:ea typeface="標楷體" pitchFamily="65" charset="-120"/>
              </a:rPr>
              <a:t>、建立</a:t>
            </a:r>
            <a:endParaRPr altLang="en-US" sz="2400" b="1" dirty="0" smtClean="0">
              <a:latin typeface="Arial" charset="0"/>
              <a:ea typeface="標楷體" pitchFamily="65" charset="-120"/>
              <a:sym typeface="Wingdings 3" pitchFamily="18" charset="2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 typeface="Arial" charset="0"/>
              <a:buNone/>
            </a:pPr>
            <a:r>
              <a:rPr altLang="en-US" sz="2400" b="1" dirty="0" smtClean="0">
                <a:latin typeface="Arial" charset="0"/>
                <a:ea typeface="標楷體" pitchFamily="65" charset="-120"/>
                <a:sym typeface="Wingdings 3" pitchFamily="18" charset="2"/>
              </a:rPr>
              <a:t>                     </a:t>
            </a:r>
            <a:r>
              <a:rPr altLang="en-US" sz="2400" b="1" dirty="0" smtClean="0">
                <a:latin typeface="Arial" charset="0"/>
                <a:ea typeface="標楷體" pitchFamily="65" charset="-120"/>
                <a:sym typeface="Wingdings 2" pitchFamily="18" charset="2"/>
              </a:rPr>
              <a:t></a:t>
            </a:r>
            <a:r>
              <a:rPr altLang="en-US" b="1" dirty="0" smtClean="0">
                <a:latin typeface="Arial" charset="0"/>
                <a:ea typeface="標楷體" pitchFamily="65" charset="-120"/>
                <a:sym typeface="Wingdings 3" pitchFamily="18" charset="2"/>
              </a:rPr>
              <a:t>普羅民遮城（赤</a:t>
            </a:r>
            <a:r>
              <a:rPr lang="zh-TW" altLang="en-US" b="1" dirty="0" smtClean="0">
                <a:latin typeface="Arial" charset="0"/>
                <a:ea typeface="標楷體" pitchFamily="65" charset="-120"/>
                <a:sym typeface="Wingdings 3" pitchFamily="18" charset="2"/>
              </a:rPr>
              <a:t>崁</a:t>
            </a:r>
            <a:r>
              <a:rPr altLang="en-US" b="1" dirty="0" smtClean="0">
                <a:latin typeface="Arial" charset="0"/>
                <a:ea typeface="標楷體" pitchFamily="65" charset="-120"/>
                <a:sym typeface="Wingdings 3" pitchFamily="18" charset="2"/>
              </a:rPr>
              <a:t>樓、紅毛樓）</a:t>
            </a:r>
          </a:p>
          <a:p>
            <a:pPr eaLnBrk="1" hangingPunct="1">
              <a:lnSpc>
                <a:spcPct val="125000"/>
              </a:lnSpc>
              <a:spcBef>
                <a:spcPct val="0"/>
              </a:spcBef>
              <a:buFont typeface="Arial" charset="0"/>
              <a:buNone/>
            </a:pPr>
            <a:r>
              <a:rPr lang="en-US" altLang="zh-TW" b="1" dirty="0" smtClean="0">
                <a:latin typeface="Arial" charset="0"/>
                <a:ea typeface="標楷體" pitchFamily="65" charset="-120"/>
                <a:sym typeface="Wingdings 3" pitchFamily="18" charset="2"/>
              </a:rPr>
              <a:t>3</a:t>
            </a:r>
            <a:r>
              <a:rPr altLang="en-US" b="1" dirty="0" smtClean="0">
                <a:latin typeface="Arial" charset="0"/>
                <a:ea typeface="標楷體" pitchFamily="65" charset="-120"/>
                <a:sym typeface="Wingdings 3" pitchFamily="18" charset="2"/>
              </a:rPr>
              <a:t>、傳播基督教</a:t>
            </a:r>
          </a:p>
          <a:p>
            <a:pPr eaLnBrk="1" hangingPunct="1">
              <a:lnSpc>
                <a:spcPct val="125000"/>
              </a:lnSpc>
              <a:spcBef>
                <a:spcPct val="0"/>
              </a:spcBef>
              <a:buFont typeface="Arial" charset="0"/>
              <a:buNone/>
            </a:pPr>
            <a:r>
              <a:rPr altLang="en-US" b="1" dirty="0" smtClean="0">
                <a:latin typeface="Arial" charset="0"/>
                <a:ea typeface="標楷體" pitchFamily="65" charset="-120"/>
                <a:sym typeface="Wingdings 3" pitchFamily="18" charset="2"/>
              </a:rPr>
              <a:t>      </a:t>
            </a:r>
            <a:r>
              <a:rPr altLang="en-US" b="1" dirty="0" smtClean="0">
                <a:latin typeface="Arial" charset="0"/>
                <a:ea typeface="標楷體" pitchFamily="65" charset="-120"/>
                <a:sym typeface="Wingdings 2" pitchFamily="18" charset="2"/>
              </a:rPr>
              <a:t>教堂</a:t>
            </a:r>
          </a:p>
          <a:p>
            <a:pPr eaLnBrk="1" hangingPunct="1">
              <a:lnSpc>
                <a:spcPct val="125000"/>
              </a:lnSpc>
              <a:spcBef>
                <a:spcPct val="0"/>
              </a:spcBef>
              <a:buFont typeface="Arial" charset="0"/>
              <a:buNone/>
            </a:pPr>
            <a:r>
              <a:rPr altLang="en-US" b="1" dirty="0" smtClean="0">
                <a:latin typeface="Arial" charset="0"/>
                <a:ea typeface="標楷體" pitchFamily="65" charset="-120"/>
                <a:sym typeface="Wingdings 2" pitchFamily="18" charset="2"/>
              </a:rPr>
              <a:t>      學校</a:t>
            </a:r>
          </a:p>
          <a:p>
            <a:pPr eaLnBrk="1" hangingPunct="1">
              <a:lnSpc>
                <a:spcPct val="125000"/>
              </a:lnSpc>
              <a:spcBef>
                <a:spcPct val="0"/>
              </a:spcBef>
              <a:buFont typeface="Arial" charset="0"/>
              <a:buNone/>
            </a:pPr>
            <a:r>
              <a:rPr altLang="en-US" b="1" dirty="0" smtClean="0">
                <a:latin typeface="Arial" charset="0"/>
                <a:ea typeface="標楷體" pitchFamily="65" charset="-120"/>
                <a:sym typeface="Wingdings 2" pitchFamily="18" charset="2"/>
              </a:rPr>
              <a:t>      羅馬拼音文字</a:t>
            </a:r>
            <a:r>
              <a:rPr altLang="en-US" b="1" dirty="0" smtClean="0">
                <a:latin typeface="Arial" charset="0"/>
                <a:ea typeface="標楷體" pitchFamily="65" charset="-120"/>
                <a:sym typeface="Wingdings 3" pitchFamily="18" charset="2"/>
              </a:rPr>
              <a:t>新港文書（番仔契）</a:t>
            </a:r>
          </a:p>
        </p:txBody>
      </p:sp>
      <p:sp>
        <p:nvSpPr>
          <p:cNvPr id="37891" name="AutoShape 4"/>
          <p:cNvSpPr>
            <a:spLocks/>
          </p:cNvSpPr>
          <p:nvPr/>
        </p:nvSpPr>
        <p:spPr bwMode="auto">
          <a:xfrm>
            <a:off x="2171700" y="2565400"/>
            <a:ext cx="190500" cy="990600"/>
          </a:xfrm>
          <a:prstGeom prst="leftBrace">
            <a:avLst>
              <a:gd name="adj1" fmla="val 43333"/>
              <a:gd name="adj2" fmla="val 50000"/>
            </a:avLst>
          </a:prstGeom>
          <a:noFill/>
          <a:ln w="349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zh-TW" altLang="en-US">
                <a:latin typeface="Verdana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72626098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Rectangle 3"/>
          <p:cNvSpPr>
            <a:spLocks noGrp="1"/>
          </p:cNvSpPr>
          <p:nvPr>
            <p:ph type="body" idx="4294967295"/>
          </p:nvPr>
        </p:nvSpPr>
        <p:spPr>
          <a:xfrm>
            <a:off x="711200" y="1231900"/>
            <a:ext cx="10998200" cy="5372100"/>
          </a:xfrm>
        </p:spPr>
        <p:txBody>
          <a:bodyPr/>
          <a:lstStyle/>
          <a:p>
            <a:pPr eaLnBrk="1" hangingPunct="1">
              <a:lnSpc>
                <a:spcPct val="125000"/>
              </a:lnSpc>
              <a:spcBef>
                <a:spcPct val="0"/>
              </a:spcBef>
              <a:buFont typeface="Arial" charset="0"/>
              <a:buNone/>
            </a:pPr>
            <a:r>
              <a:rPr lang="en-US" altLang="zh-TW" b="1" dirty="0" smtClean="0">
                <a:latin typeface="Arial" charset="0"/>
                <a:ea typeface="標楷體" pitchFamily="65" charset="-120"/>
                <a:sym typeface="Wingdings 3" pitchFamily="18" charset="2"/>
              </a:rPr>
              <a:t>4</a:t>
            </a:r>
            <a:r>
              <a:rPr altLang="en-US" b="1" dirty="0" smtClean="0">
                <a:latin typeface="Arial" charset="0"/>
                <a:ea typeface="標楷體" pitchFamily="65" charset="-120"/>
                <a:sym typeface="Wingdings 3" pitchFamily="18" charset="2"/>
              </a:rPr>
              <a:t>、重商主義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 typeface="Arial" charset="0"/>
              <a:buNone/>
            </a:pPr>
            <a:r>
              <a:rPr altLang="en-US" b="1" dirty="0" smtClean="0">
                <a:latin typeface="Arial" charset="0"/>
                <a:ea typeface="標楷體" pitchFamily="65" charset="-120"/>
                <a:sym typeface="Wingdings 3" pitchFamily="18" charset="2"/>
              </a:rPr>
              <a:t>     </a:t>
            </a:r>
            <a:r>
              <a:rPr altLang="en-US" b="1" dirty="0" smtClean="0">
                <a:latin typeface="Arial" charset="0"/>
                <a:ea typeface="標楷體" pitchFamily="65" charset="-120"/>
                <a:sym typeface="Wingdings 2" pitchFamily="18" charset="2"/>
              </a:rPr>
              <a:t>招募漢人來臺開墾（稻米、甘蔗）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 typeface="Arial" charset="0"/>
              <a:buNone/>
            </a:pPr>
            <a:r>
              <a:rPr altLang="en-US" b="1" dirty="0" smtClean="0">
                <a:latin typeface="Arial" charset="0"/>
                <a:ea typeface="標楷體" pitchFamily="65" charset="-120"/>
                <a:sym typeface="Wingdings 2" pitchFamily="18" charset="2"/>
              </a:rPr>
              <a:t>     引進黃牛</a:t>
            </a:r>
            <a:r>
              <a:rPr altLang="en-US" b="1" dirty="0" smtClean="0">
                <a:latin typeface="Arial" charset="0"/>
                <a:ea typeface="標楷體" pitchFamily="65" charset="-120"/>
                <a:sym typeface="Wingdings 3" pitchFamily="18" charset="2"/>
              </a:rPr>
              <a:t>耕種</a:t>
            </a:r>
            <a:endParaRPr altLang="en-US" b="1" dirty="0" smtClean="0">
              <a:latin typeface="Arial" charset="0"/>
              <a:ea typeface="標楷體" pitchFamily="65" charset="-120"/>
              <a:sym typeface="Wingdings 2" pitchFamily="18" charset="2"/>
            </a:endParaRP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 typeface="Arial" charset="0"/>
              <a:buNone/>
            </a:pPr>
            <a:r>
              <a:rPr altLang="en-US" b="1" dirty="0" smtClean="0">
                <a:latin typeface="Arial" charset="0"/>
                <a:ea typeface="標楷體" pitchFamily="65" charset="-120"/>
                <a:sym typeface="Wingdings 2" pitchFamily="18" charset="2"/>
              </a:rPr>
              <a:t>     引進新作物：豌豆（荷蘭豆）、土芒果、蕃茄、釋迦 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 typeface="Arial" charset="0"/>
              <a:buNone/>
            </a:pPr>
            <a:r>
              <a:rPr altLang="en-US" b="1" dirty="0" smtClean="0">
                <a:latin typeface="Arial" charset="0"/>
                <a:ea typeface="標楷體" pitchFamily="65" charset="-120"/>
                <a:sym typeface="Wingdings 2" pitchFamily="18" charset="2"/>
              </a:rPr>
              <a:t>     稻米、蔗糖、鹿皮 </a:t>
            </a:r>
            <a:r>
              <a:rPr altLang="en-US" b="1" dirty="0" smtClean="0">
                <a:latin typeface="Arial" charset="0"/>
                <a:ea typeface="標楷體" pitchFamily="65" charset="-120"/>
                <a:sym typeface="Wingdings 3" pitchFamily="18" charset="2"/>
              </a:rPr>
              <a:t> 外銷中國、日本</a:t>
            </a:r>
            <a:endParaRPr altLang="en-US" b="1" dirty="0" smtClean="0">
              <a:latin typeface="Arial" charset="0"/>
              <a:ea typeface="標楷體" pitchFamily="65" charset="-120"/>
              <a:sym typeface="Wingdings 2" pitchFamily="18" charset="2"/>
            </a:endParaRPr>
          </a:p>
          <a:p>
            <a:pPr eaLnBrk="1" hangingPunct="1">
              <a:lnSpc>
                <a:spcPct val="125000"/>
              </a:lnSpc>
              <a:spcBef>
                <a:spcPct val="0"/>
              </a:spcBef>
              <a:buFont typeface="Arial" charset="0"/>
              <a:buNone/>
            </a:pPr>
            <a:r>
              <a:rPr lang="en-US" altLang="zh-TW" b="1" dirty="0" smtClean="0">
                <a:latin typeface="Arial" charset="0"/>
                <a:ea typeface="標楷體" pitchFamily="65" charset="-120"/>
                <a:sym typeface="Wingdings 2" pitchFamily="18" charset="2"/>
              </a:rPr>
              <a:t>5</a:t>
            </a:r>
            <a:r>
              <a:rPr altLang="en-US" b="1" dirty="0" smtClean="0">
                <a:latin typeface="Arial" charset="0"/>
                <a:ea typeface="標楷體" pitchFamily="65" charset="-120"/>
                <a:sym typeface="Wingdings 2" pitchFamily="18" charset="2"/>
              </a:rPr>
              <a:t>、荷蘭人對臺影響：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 typeface="Arial" charset="0"/>
              <a:buNone/>
            </a:pPr>
            <a:r>
              <a:rPr altLang="en-US" b="1" dirty="0" smtClean="0">
                <a:latin typeface="Arial" charset="0"/>
                <a:ea typeface="標楷體" pitchFamily="65" charset="-120"/>
                <a:sym typeface="Wingdings 2" pitchFamily="18" charset="2"/>
              </a:rPr>
              <a:t>     利益優先  </a:t>
            </a:r>
            <a:r>
              <a:rPr altLang="en-US" b="1" dirty="0" smtClean="0">
                <a:latin typeface="Arial" charset="0"/>
                <a:ea typeface="標楷體" pitchFamily="65" charset="-120"/>
                <a:sym typeface="Wingdings 3" pitchFamily="18" charset="2"/>
              </a:rPr>
              <a:t>  重稅  郭懷一抗荷（</a:t>
            </a:r>
            <a:r>
              <a:rPr lang="en-US" altLang="zh-TW" b="1" dirty="0" smtClean="0">
                <a:latin typeface="Arial" charset="0"/>
                <a:ea typeface="標楷體" pitchFamily="65" charset="-120"/>
                <a:sym typeface="Wingdings 3" pitchFamily="18" charset="2"/>
              </a:rPr>
              <a:t>1652</a:t>
            </a:r>
            <a:r>
              <a:rPr altLang="en-US" b="1" dirty="0" smtClean="0">
                <a:latin typeface="Arial" charset="0"/>
                <a:ea typeface="標楷體" pitchFamily="65" charset="-120"/>
                <a:sym typeface="Wingdings 3" pitchFamily="18" charset="2"/>
              </a:rPr>
              <a:t>年）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 typeface="Arial" charset="0"/>
              <a:buNone/>
            </a:pPr>
            <a:r>
              <a:rPr altLang="en-US" b="1" dirty="0" smtClean="0">
                <a:latin typeface="Arial" charset="0"/>
                <a:ea typeface="標楷體" pitchFamily="65" charset="-120"/>
                <a:sym typeface="Wingdings 3" pitchFamily="18" charset="2"/>
              </a:rPr>
              <a:t>     </a:t>
            </a:r>
            <a:r>
              <a:rPr altLang="en-US" b="1" dirty="0" smtClean="0">
                <a:latin typeface="Arial" charset="0"/>
                <a:ea typeface="標楷體" pitchFamily="65" charset="-120"/>
                <a:sym typeface="Wingdings 2" pitchFamily="18" charset="2"/>
              </a:rPr>
              <a:t>原住民反抗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 typeface="Arial" charset="0"/>
              <a:buNone/>
            </a:pPr>
            <a:r>
              <a:rPr altLang="en-US" b="1" dirty="0" smtClean="0">
                <a:latin typeface="Arial" charset="0"/>
                <a:ea typeface="標楷體" pitchFamily="65" charset="-120"/>
                <a:sym typeface="Wingdings 3" pitchFamily="18" charset="2"/>
              </a:rPr>
              <a:t>     </a:t>
            </a:r>
            <a:r>
              <a:rPr altLang="en-US" b="1" dirty="0" smtClean="0">
                <a:latin typeface="Arial" charset="0"/>
                <a:ea typeface="標楷體" pitchFamily="65" charset="-120"/>
                <a:sym typeface="Wingdings 2" pitchFamily="18" charset="2"/>
              </a:rPr>
              <a:t></a:t>
            </a:r>
            <a:r>
              <a:rPr altLang="en-US" b="1" dirty="0" smtClean="0">
                <a:latin typeface="Arial" charset="0"/>
                <a:ea typeface="標楷體" pitchFamily="65" charset="-120"/>
                <a:sym typeface="Wingdings 3" pitchFamily="18" charset="2"/>
              </a:rPr>
              <a:t>梅花鹿數量銳減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 typeface="Arial" charset="0"/>
              <a:buNone/>
            </a:pPr>
            <a:r>
              <a:rPr lang="en-US" altLang="zh-TW" b="1" dirty="0" smtClean="0">
                <a:latin typeface="Arial" charset="0"/>
                <a:ea typeface="標楷體" pitchFamily="65" charset="-120"/>
                <a:sym typeface="Wingdings 3" pitchFamily="18" charset="2"/>
              </a:rPr>
              <a:t>     </a:t>
            </a:r>
            <a:r>
              <a:rPr altLang="en-US" b="1" dirty="0" smtClean="0">
                <a:latin typeface="Arial" charset="0"/>
                <a:ea typeface="標楷體" pitchFamily="65" charset="-120"/>
                <a:sym typeface="Wingdings 2" pitchFamily="18" charset="2"/>
              </a:rPr>
              <a:t></a:t>
            </a:r>
            <a:r>
              <a:rPr altLang="en-US" b="1" dirty="0" smtClean="0">
                <a:latin typeface="Arial" charset="0"/>
                <a:ea typeface="標楷體" pitchFamily="65" charset="-120"/>
                <a:sym typeface="Wingdings 3" pitchFamily="18" charset="2"/>
              </a:rPr>
              <a:t>遺跡：紅毛港（新竹新豐）、紅毛埤（嘉義蘭潭）、紅毛井</a:t>
            </a:r>
          </a:p>
        </p:txBody>
      </p:sp>
      <p:sp>
        <p:nvSpPr>
          <p:cNvPr id="38914" name="Rectangle 2"/>
          <p:cNvSpPr>
            <a:spLocks/>
          </p:cNvSpPr>
          <p:nvPr/>
        </p:nvSpPr>
        <p:spPr bwMode="auto">
          <a:xfrm>
            <a:off x="1293813" y="152400"/>
            <a:ext cx="9601200" cy="977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>
              <a:lnSpc>
                <a:spcPct val="90000"/>
              </a:lnSpc>
              <a:buFont typeface="Arial" charset="0"/>
              <a:buNone/>
            </a:pPr>
            <a:r>
              <a:rPr kumimoji="0" lang="zh-TW" altLang="en-US" sz="5400" b="1" dirty="0">
                <a:solidFill>
                  <a:srgbClr val="006600"/>
                </a:solidFill>
                <a:latin typeface="微軟正黑體" pitchFamily="34" charset="-120"/>
                <a:ea typeface="標楷體" pitchFamily="65" charset="-120"/>
              </a:rPr>
              <a:t>三、</a:t>
            </a:r>
            <a:r>
              <a:rPr kumimoji="0" lang="zh-TW" altLang="en-US" sz="5400" b="1" dirty="0" smtClean="0">
                <a:solidFill>
                  <a:srgbClr val="006600"/>
                </a:solidFill>
                <a:latin typeface="微軟正黑體" pitchFamily="34" charset="-120"/>
                <a:ea typeface="標楷體" pitchFamily="65" charset="-120"/>
              </a:rPr>
              <a:t>荷蘭人</a:t>
            </a:r>
            <a:r>
              <a:rPr lang="zh-TW" altLang="en-US" sz="5400" b="1" dirty="0">
                <a:solidFill>
                  <a:srgbClr val="006600"/>
                </a:solidFill>
                <a:ea typeface="標楷體" pitchFamily="65" charset="-120"/>
              </a:rPr>
              <a:t>統治下的</a:t>
            </a:r>
            <a:r>
              <a:rPr kumimoji="0" lang="zh-TW" altLang="en-US" sz="5400" b="1" dirty="0" smtClean="0">
                <a:solidFill>
                  <a:srgbClr val="006600"/>
                </a:solidFill>
                <a:latin typeface="微軟正黑體" pitchFamily="34" charset="-120"/>
                <a:ea typeface="標楷體" pitchFamily="65" charset="-120"/>
              </a:rPr>
              <a:t>臺灣</a:t>
            </a:r>
            <a:endParaRPr kumimoji="0" lang="zh-TW" altLang="en-US" sz="5400" b="1" dirty="0">
              <a:solidFill>
                <a:srgbClr val="006600"/>
              </a:solidFill>
              <a:latin typeface="微軟正黑體" pitchFamily="34" charset="-120"/>
              <a:ea typeface="標楷體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648276691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Rectangle 2"/>
          <p:cNvSpPr>
            <a:spLocks noGrp="1"/>
          </p:cNvSpPr>
          <p:nvPr>
            <p:ph type="title" idx="4294967295"/>
          </p:nvPr>
        </p:nvSpPr>
        <p:spPr>
          <a:xfrm>
            <a:off x="1293813" y="371475"/>
            <a:ext cx="9601200" cy="844550"/>
          </a:xfrm>
        </p:spPr>
        <p:txBody>
          <a:bodyPr/>
          <a:lstStyle/>
          <a:p>
            <a:pPr eaLnBrk="1" hangingPunct="1"/>
            <a:r>
              <a:rPr altLang="en-US" sz="5400" b="1" dirty="0" smtClean="0">
                <a:solidFill>
                  <a:srgbClr val="006600"/>
                </a:solidFill>
                <a:ea typeface="標楷體" pitchFamily="65" charset="-120"/>
              </a:rPr>
              <a:t>ㄧ、臺灣名稱的由來</a:t>
            </a:r>
          </a:p>
        </p:txBody>
      </p:sp>
      <p:sp>
        <p:nvSpPr>
          <p:cNvPr id="13314" name="Rectangle 3"/>
          <p:cNvSpPr>
            <a:spLocks noGrp="1"/>
          </p:cNvSpPr>
          <p:nvPr>
            <p:ph type="body" idx="4294967295"/>
          </p:nvPr>
        </p:nvSpPr>
        <p:spPr>
          <a:xfrm>
            <a:off x="1293813" y="1828800"/>
            <a:ext cx="10363200" cy="4367213"/>
          </a:xfrm>
        </p:spPr>
        <p:txBody>
          <a:bodyPr/>
          <a:lstStyle/>
          <a:p>
            <a:pPr eaLnBrk="1" hangingPunct="1">
              <a:buFont typeface="Arial" charset="0"/>
              <a:buNone/>
            </a:pPr>
            <a:r>
              <a:rPr lang="en-US" altLang="zh-TW" sz="3200" b="1" dirty="0" smtClean="0">
                <a:latin typeface="Arial" charset="0"/>
                <a:ea typeface="標楷體" pitchFamily="65" charset="-120"/>
              </a:rPr>
              <a:t>1.</a:t>
            </a:r>
            <a:r>
              <a:rPr altLang="en-US" sz="3200" b="1" dirty="0" smtClean="0">
                <a:latin typeface="Arial" charset="0"/>
                <a:ea typeface="標楷體" pitchFamily="65" charset="-120"/>
              </a:rPr>
              <a:t>「埋冤（ㄉㄞˊ ㄩㄢ）」～連橫</a:t>
            </a:r>
            <a:r>
              <a:rPr lang="en-US" altLang="zh-TW" sz="3200" b="1" dirty="0" smtClean="0">
                <a:latin typeface="新細明體" charset="-120"/>
              </a:rPr>
              <a:t>《</a:t>
            </a:r>
            <a:r>
              <a:rPr altLang="en-US" sz="3200" b="1" dirty="0" smtClean="0">
                <a:latin typeface="Arial" charset="0"/>
                <a:ea typeface="標楷體" pitchFamily="65" charset="-120"/>
              </a:rPr>
              <a:t>臺灣通史</a:t>
            </a:r>
            <a:r>
              <a:rPr lang="en-US" altLang="zh-TW" sz="3200" b="1" dirty="0" smtClean="0">
                <a:latin typeface="新細明體" charset="-120"/>
              </a:rPr>
              <a:t>》</a:t>
            </a:r>
            <a:endParaRPr altLang="en-US" sz="3200" b="1" dirty="0" smtClean="0">
              <a:latin typeface="Arial" charset="0"/>
              <a:ea typeface="標楷體" pitchFamily="65" charset="-120"/>
            </a:endParaRPr>
          </a:p>
          <a:p>
            <a:pPr eaLnBrk="1" hangingPunct="1">
              <a:buFont typeface="Arial" charset="0"/>
              <a:buNone/>
            </a:pPr>
            <a:endParaRPr lang="en-US" altLang="zh-TW" sz="3200" b="1" dirty="0" smtClean="0">
              <a:latin typeface="Arial" charset="0"/>
              <a:ea typeface="標楷體" pitchFamily="65" charset="-120"/>
            </a:endParaRPr>
          </a:p>
          <a:p>
            <a:pPr eaLnBrk="1" hangingPunct="1">
              <a:buFont typeface="Arial" charset="0"/>
              <a:buNone/>
            </a:pPr>
            <a:r>
              <a:rPr lang="en-US" altLang="zh-TW" sz="3200" b="1" dirty="0" smtClean="0">
                <a:latin typeface="Arial" charset="0"/>
                <a:ea typeface="標楷體" pitchFamily="65" charset="-120"/>
              </a:rPr>
              <a:t>2.</a:t>
            </a:r>
            <a:r>
              <a:rPr altLang="en-US" sz="3200" b="1" dirty="0" smtClean="0">
                <a:latin typeface="Arial" charset="0"/>
                <a:ea typeface="標楷體" pitchFamily="65" charset="-120"/>
              </a:rPr>
              <a:t>西拉雅族原住民 </a:t>
            </a:r>
            <a:r>
              <a:rPr lang="en-US" altLang="zh-TW" sz="3200" b="1" dirty="0" err="1" smtClean="0">
                <a:latin typeface="Arial" charset="0"/>
                <a:ea typeface="標楷體" pitchFamily="65" charset="-120"/>
              </a:rPr>
              <a:t>tayoun</a:t>
            </a:r>
            <a:r>
              <a:rPr altLang="en-US" sz="3200" b="1" dirty="0" smtClean="0">
                <a:latin typeface="Arial" charset="0"/>
                <a:ea typeface="標楷體" pitchFamily="65" charset="-120"/>
              </a:rPr>
              <a:t>（臺窩灣社</a:t>
            </a:r>
            <a:r>
              <a:rPr lang="en-US" altLang="en-US" sz="3200" b="1" dirty="0" smtClean="0">
                <a:latin typeface="Arial" charset="0"/>
                <a:ea typeface="標楷體" pitchFamily="65" charset="-120"/>
              </a:rPr>
              <a:t>or</a:t>
            </a:r>
            <a:r>
              <a:rPr lang="zh-TW" altLang="en-US" sz="3200" b="1" dirty="0" smtClean="0">
                <a:latin typeface="Arial" charset="0"/>
                <a:ea typeface="標楷體" pitchFamily="65" charset="-120"/>
              </a:rPr>
              <a:t>大員社</a:t>
            </a:r>
            <a:r>
              <a:rPr altLang="en-US" sz="3200" b="1" dirty="0" smtClean="0">
                <a:latin typeface="Arial" charset="0"/>
                <a:ea typeface="標楷體" pitchFamily="65" charset="-120"/>
              </a:rPr>
              <a:t>）</a:t>
            </a:r>
          </a:p>
          <a:p>
            <a:pPr eaLnBrk="1" hangingPunct="1">
              <a:buFont typeface="Arial" charset="0"/>
              <a:buNone/>
            </a:pPr>
            <a:endParaRPr lang="en-US" altLang="zh-TW" sz="3200" b="1" dirty="0" smtClean="0">
              <a:latin typeface="Arial" charset="0"/>
              <a:ea typeface="標楷體" pitchFamily="65" charset="-120"/>
            </a:endParaRPr>
          </a:p>
          <a:p>
            <a:pPr eaLnBrk="1" hangingPunct="1">
              <a:buFont typeface="Arial" charset="0"/>
              <a:buNone/>
            </a:pPr>
            <a:r>
              <a:rPr lang="en-US" altLang="zh-TW" sz="3200" b="1" dirty="0" smtClean="0"/>
              <a:t>※</a:t>
            </a:r>
            <a:r>
              <a:rPr altLang="en-US" sz="3200" b="1" dirty="0" smtClean="0">
                <a:latin typeface="標楷體" pitchFamily="65" charset="-120"/>
                <a:ea typeface="標楷體" pitchFamily="65" charset="-120"/>
              </a:rPr>
              <a:t>福爾摩沙 </a:t>
            </a:r>
            <a:r>
              <a:rPr lang="en-US" altLang="zh-TW" sz="3200" b="1" dirty="0" smtClean="0"/>
              <a:t>Formosa</a:t>
            </a:r>
            <a:r>
              <a:rPr altLang="en-US" sz="3200" b="1" dirty="0" smtClean="0"/>
              <a:t>：</a:t>
            </a:r>
            <a:r>
              <a:rPr lang="en-US" altLang="zh-TW" sz="3200" b="1" dirty="0" smtClean="0"/>
              <a:t>16</a:t>
            </a:r>
            <a:r>
              <a:rPr altLang="en-US" sz="3200" b="1" dirty="0" smtClean="0">
                <a:latin typeface="Arial" charset="0"/>
                <a:ea typeface="標楷體" pitchFamily="65" charset="-120"/>
              </a:rPr>
              <a:t>世紀歐洲水手命名。</a:t>
            </a:r>
          </a:p>
          <a:p>
            <a:pPr eaLnBrk="1" hangingPunct="1">
              <a:buFont typeface="Arial" charset="0"/>
              <a:buNone/>
            </a:pPr>
            <a:r>
              <a:rPr altLang="en-US" sz="3200" b="1" dirty="0" smtClean="0">
                <a:latin typeface="Arial" charset="0"/>
                <a:ea typeface="標楷體" pitchFamily="65" charset="-120"/>
              </a:rPr>
              <a:t>    意為「美麗的島嶼」！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Rectangle 2"/>
          <p:cNvSpPr>
            <a:spLocks noGrp="1"/>
          </p:cNvSpPr>
          <p:nvPr>
            <p:ph type="title" idx="4294967295"/>
          </p:nvPr>
        </p:nvSpPr>
        <p:spPr>
          <a:xfrm>
            <a:off x="414582" y="363414"/>
            <a:ext cx="9601200" cy="937847"/>
          </a:xfrm>
        </p:spPr>
        <p:txBody>
          <a:bodyPr/>
          <a:lstStyle/>
          <a:p>
            <a:pPr eaLnBrk="1" hangingPunct="1"/>
            <a:r>
              <a:rPr altLang="en-US" sz="5400" b="1" dirty="0" smtClean="0">
                <a:solidFill>
                  <a:srgbClr val="006600"/>
                </a:solidFill>
                <a:ea typeface="標楷體" pitchFamily="65" charset="-120"/>
              </a:rPr>
              <a:t>四、西班牙在臺灣</a:t>
            </a:r>
          </a:p>
        </p:txBody>
      </p:sp>
      <p:sp>
        <p:nvSpPr>
          <p:cNvPr id="61442" name="Rectangle 3"/>
          <p:cNvSpPr>
            <a:spLocks noGrp="1"/>
          </p:cNvSpPr>
          <p:nvPr>
            <p:ph type="body" idx="4294967295"/>
          </p:nvPr>
        </p:nvSpPr>
        <p:spPr>
          <a:xfrm>
            <a:off x="165100" y="1587500"/>
            <a:ext cx="6375400" cy="5105400"/>
          </a:xfrm>
        </p:spPr>
        <p:txBody>
          <a:bodyPr/>
          <a:lstStyle/>
          <a:p>
            <a:pPr eaLnBrk="1" hangingPunct="1">
              <a:lnSpc>
                <a:spcPct val="130000"/>
              </a:lnSpc>
              <a:spcBef>
                <a:spcPct val="0"/>
              </a:spcBef>
              <a:buFont typeface="Arial" charset="0"/>
              <a:buNone/>
            </a:pPr>
            <a:r>
              <a:rPr lang="en-US" altLang="zh-TW" b="1" smtClean="0">
                <a:latin typeface="Arial" charset="0"/>
                <a:ea typeface="標楷體" pitchFamily="65" charset="-120"/>
              </a:rPr>
              <a:t>1</a:t>
            </a:r>
            <a:r>
              <a:rPr altLang="en-US" b="1" smtClean="0">
                <a:latin typeface="Arial" charset="0"/>
                <a:ea typeface="標楷體" pitchFamily="65" charset="-120"/>
              </a:rPr>
              <a:t>、</a:t>
            </a:r>
            <a:r>
              <a:rPr lang="en-US" altLang="zh-TW" b="1" smtClean="0">
                <a:latin typeface="Arial" charset="0"/>
                <a:ea typeface="標楷體" pitchFamily="65" charset="-120"/>
              </a:rPr>
              <a:t>1626</a:t>
            </a:r>
            <a:r>
              <a:rPr altLang="en-US" b="1" smtClean="0">
                <a:latin typeface="Arial" charset="0"/>
                <a:ea typeface="標楷體" pitchFamily="65" charset="-120"/>
              </a:rPr>
              <a:t>～</a:t>
            </a:r>
            <a:r>
              <a:rPr lang="en-US" altLang="zh-TW" b="1" smtClean="0">
                <a:latin typeface="Arial" charset="0"/>
                <a:ea typeface="標楷體" pitchFamily="65" charset="-120"/>
              </a:rPr>
              <a:t>1642</a:t>
            </a:r>
            <a:r>
              <a:rPr altLang="en-US" b="1" smtClean="0">
                <a:latin typeface="Arial" charset="0"/>
                <a:ea typeface="標楷體" pitchFamily="65" charset="-120"/>
              </a:rPr>
              <a:t>年  共</a:t>
            </a:r>
            <a:r>
              <a:rPr lang="en-US" altLang="zh-TW" b="1" smtClean="0">
                <a:latin typeface="Arial" charset="0"/>
                <a:ea typeface="標楷體" pitchFamily="65" charset="-120"/>
              </a:rPr>
              <a:t>17</a:t>
            </a:r>
            <a:r>
              <a:rPr altLang="en-US" b="1" smtClean="0">
                <a:latin typeface="Arial" charset="0"/>
                <a:ea typeface="標楷體" pitchFamily="65" charset="-120"/>
              </a:rPr>
              <a:t>年。</a:t>
            </a:r>
          </a:p>
          <a:p>
            <a:pPr eaLnBrk="1" hangingPunct="1">
              <a:lnSpc>
                <a:spcPct val="130000"/>
              </a:lnSpc>
              <a:spcBef>
                <a:spcPct val="0"/>
              </a:spcBef>
              <a:buFont typeface="Arial" charset="0"/>
              <a:buNone/>
            </a:pPr>
            <a:r>
              <a:rPr lang="en-US" altLang="zh-TW" b="1" smtClean="0">
                <a:latin typeface="Arial" charset="0"/>
                <a:ea typeface="標楷體" pitchFamily="65" charset="-120"/>
              </a:rPr>
              <a:t>2</a:t>
            </a:r>
            <a:r>
              <a:rPr altLang="en-US" b="1" smtClean="0">
                <a:latin typeface="Arial" charset="0"/>
                <a:ea typeface="標楷體" pitchFamily="65" charset="-120"/>
              </a:rPr>
              <a:t>、登陸基隆，建碉堡</a:t>
            </a:r>
            <a:r>
              <a:rPr lang="en-US" altLang="zh-TW" b="1" smtClean="0">
                <a:latin typeface="Arial" charset="0"/>
                <a:ea typeface="標楷體" pitchFamily="65" charset="-120"/>
              </a:rPr>
              <a:t>—</a:t>
            </a:r>
            <a:r>
              <a:rPr altLang="en-US" b="1" smtClean="0">
                <a:latin typeface="Arial" charset="0"/>
                <a:ea typeface="標楷體" pitchFamily="65" charset="-120"/>
              </a:rPr>
              <a:t>聖薩爾瓦多城</a:t>
            </a:r>
          </a:p>
          <a:p>
            <a:pPr eaLnBrk="1" hangingPunct="1">
              <a:lnSpc>
                <a:spcPct val="130000"/>
              </a:lnSpc>
              <a:spcBef>
                <a:spcPct val="0"/>
              </a:spcBef>
              <a:buFont typeface="Arial" charset="0"/>
              <a:buNone/>
            </a:pPr>
            <a:r>
              <a:rPr altLang="en-US" b="1" smtClean="0">
                <a:latin typeface="Arial" charset="0"/>
                <a:ea typeface="標楷體" pitchFamily="65" charset="-120"/>
              </a:rPr>
              <a:t>      建立聖多明哥城（淡水紅毛城）</a:t>
            </a:r>
          </a:p>
          <a:p>
            <a:pPr eaLnBrk="1" hangingPunct="1">
              <a:lnSpc>
                <a:spcPct val="130000"/>
              </a:lnSpc>
              <a:spcBef>
                <a:spcPct val="0"/>
              </a:spcBef>
              <a:buFont typeface="Arial" charset="0"/>
              <a:buNone/>
            </a:pPr>
            <a:r>
              <a:rPr lang="en-US" altLang="zh-TW" b="1" smtClean="0">
                <a:latin typeface="Arial" charset="0"/>
                <a:ea typeface="標楷體" pitchFamily="65" charset="-120"/>
              </a:rPr>
              <a:t>3</a:t>
            </a:r>
            <a:r>
              <a:rPr altLang="en-US" b="1" smtClean="0">
                <a:latin typeface="Arial" charset="0"/>
                <a:ea typeface="標楷體" pitchFamily="65" charset="-120"/>
              </a:rPr>
              <a:t>、勢力範圍：淡水、臺北、宜蘭</a:t>
            </a:r>
          </a:p>
          <a:p>
            <a:pPr eaLnBrk="1" hangingPunct="1">
              <a:lnSpc>
                <a:spcPct val="130000"/>
              </a:lnSpc>
              <a:spcBef>
                <a:spcPct val="0"/>
              </a:spcBef>
              <a:buFont typeface="Arial" charset="0"/>
              <a:buNone/>
            </a:pPr>
            <a:r>
              <a:rPr lang="en-US" altLang="zh-TW" b="1" smtClean="0">
                <a:latin typeface="Arial" charset="0"/>
                <a:ea typeface="標楷體" pitchFamily="65" charset="-120"/>
              </a:rPr>
              <a:t>4</a:t>
            </a:r>
            <a:r>
              <a:rPr altLang="en-US" b="1" smtClean="0">
                <a:latin typeface="Arial" charset="0"/>
                <a:ea typeface="標楷體" pitchFamily="65" charset="-120"/>
              </a:rPr>
              <a:t>、傳教～天主教</a:t>
            </a:r>
          </a:p>
          <a:p>
            <a:pPr eaLnBrk="1" hangingPunct="1">
              <a:lnSpc>
                <a:spcPct val="130000"/>
              </a:lnSpc>
              <a:spcBef>
                <a:spcPct val="0"/>
              </a:spcBef>
              <a:buFont typeface="Arial" charset="0"/>
              <a:buNone/>
            </a:pPr>
            <a:r>
              <a:rPr lang="en-US" altLang="zh-TW" b="1" smtClean="0">
                <a:latin typeface="Arial" charset="0"/>
                <a:ea typeface="標楷體" pitchFamily="65" charset="-120"/>
              </a:rPr>
              <a:t>5</a:t>
            </a:r>
            <a:r>
              <a:rPr altLang="en-US" b="1" smtClean="0">
                <a:latin typeface="Arial" charset="0"/>
                <a:ea typeface="標楷體" pitchFamily="65" charset="-120"/>
              </a:rPr>
              <a:t>、經濟活動：採硫磺、鹿皮</a:t>
            </a:r>
            <a:endParaRPr lang="en-US" altLang="zh-TW" b="1" smtClean="0">
              <a:latin typeface="Arial" charset="0"/>
              <a:ea typeface="標楷體" pitchFamily="65" charset="-120"/>
            </a:endParaRPr>
          </a:p>
          <a:p>
            <a:pPr eaLnBrk="1" hangingPunct="1">
              <a:lnSpc>
                <a:spcPct val="130000"/>
              </a:lnSpc>
              <a:spcBef>
                <a:spcPct val="0"/>
              </a:spcBef>
              <a:buFont typeface="Arial" charset="0"/>
              <a:buNone/>
            </a:pPr>
            <a:r>
              <a:rPr lang="en-US" altLang="zh-TW" b="1" smtClean="0">
                <a:latin typeface="Arial" charset="0"/>
                <a:ea typeface="標楷體" pitchFamily="65" charset="-120"/>
              </a:rPr>
              <a:t>6</a:t>
            </a:r>
            <a:r>
              <a:rPr altLang="en-US" b="1" smtClean="0">
                <a:latin typeface="Arial" charset="0"/>
                <a:ea typeface="標楷體" pitchFamily="65" charset="-120"/>
              </a:rPr>
              <a:t>、歷史痕跡：</a:t>
            </a:r>
          </a:p>
          <a:p>
            <a:pPr eaLnBrk="1" hangingPunct="1">
              <a:lnSpc>
                <a:spcPct val="130000"/>
              </a:lnSpc>
              <a:spcBef>
                <a:spcPct val="0"/>
              </a:spcBef>
              <a:buFont typeface="Arial" charset="0"/>
              <a:buNone/>
            </a:pPr>
            <a:r>
              <a:rPr lang="en-US" altLang="zh-TW" b="1" smtClean="0">
                <a:latin typeface="Arial" charset="0"/>
                <a:ea typeface="標楷體" pitchFamily="65" charset="-120"/>
              </a:rPr>
              <a:t>      San Diego </a:t>
            </a:r>
            <a:r>
              <a:rPr lang="en-US" altLang="zh-TW" b="1" smtClean="0">
                <a:latin typeface="Arial" charset="0"/>
                <a:ea typeface="標楷體" pitchFamily="65" charset="-120"/>
                <a:sym typeface="Wingdings 3" pitchFamily="18" charset="2"/>
              </a:rPr>
              <a:t> </a:t>
            </a:r>
            <a:r>
              <a:rPr altLang="en-US" b="1" smtClean="0">
                <a:latin typeface="Arial" charset="0"/>
                <a:ea typeface="標楷體" pitchFamily="65" charset="-120"/>
                <a:sym typeface="Wingdings 3" pitchFamily="18" charset="2"/>
              </a:rPr>
              <a:t>三貂角</a:t>
            </a:r>
            <a:r>
              <a:rPr lang="en-US" altLang="zh-TW" b="1" smtClean="0">
                <a:latin typeface="Arial" charset="0"/>
                <a:ea typeface="標楷體" pitchFamily="65" charset="-120"/>
                <a:sym typeface="Wingdings 3" pitchFamily="18" charset="2"/>
              </a:rPr>
              <a:t>(</a:t>
            </a:r>
            <a:r>
              <a:rPr altLang="en-US" b="1" smtClean="0">
                <a:latin typeface="Arial" charset="0"/>
                <a:ea typeface="標楷體" pitchFamily="65" charset="-120"/>
                <a:sym typeface="Wingdings 3" pitchFamily="18" charset="2"/>
              </a:rPr>
              <a:t>東北角海岸</a:t>
            </a:r>
            <a:r>
              <a:rPr lang="en-US" altLang="zh-TW" b="1" smtClean="0">
                <a:latin typeface="Arial" charset="0"/>
                <a:ea typeface="標楷體" pitchFamily="65" charset="-120"/>
                <a:sym typeface="Wingdings 3" pitchFamily="18" charset="2"/>
              </a:rPr>
              <a:t>)</a:t>
            </a:r>
            <a:endParaRPr altLang="en-US" b="1" smtClean="0">
              <a:latin typeface="Arial" charset="0"/>
              <a:ea typeface="標楷體" pitchFamily="65" charset="-120"/>
              <a:sym typeface="Wingdings 3" pitchFamily="18" charset="2"/>
            </a:endParaRPr>
          </a:p>
        </p:txBody>
      </p:sp>
      <p:pic>
        <p:nvPicPr>
          <p:cNvPr id="61443" name="Picture 4" descr="紅毛城-維基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79540" y="1426308"/>
            <a:ext cx="5773737" cy="43307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61444" name="Text Box 5"/>
          <p:cNvSpPr txBox="1">
            <a:spLocks noChangeArrowheads="1"/>
          </p:cNvSpPr>
          <p:nvPr/>
        </p:nvSpPr>
        <p:spPr bwMode="auto">
          <a:xfrm>
            <a:off x="10526346" y="1587500"/>
            <a:ext cx="12065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b="1" dirty="0">
                <a:solidFill>
                  <a:schemeClr val="bg1"/>
                </a:solidFill>
                <a:ea typeface="標楷體" pitchFamily="65" charset="-120"/>
              </a:rPr>
              <a:t>維基百科</a:t>
            </a:r>
          </a:p>
        </p:txBody>
      </p:sp>
    </p:spTree>
    <p:extLst>
      <p:ext uri="{BB962C8B-B14F-4D97-AF65-F5344CB8AC3E}">
        <p14:creationId xmlns:p14="http://schemas.microsoft.com/office/powerpoint/2010/main" val="35193914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9" name="Picture 3" descr="清水斷崖-楊安生-大紀元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6400" y="0"/>
            <a:ext cx="12192000" cy="6145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39" name="Text Box 4"/>
          <p:cNvSpPr txBox="1">
            <a:spLocks noChangeArrowheads="1"/>
          </p:cNvSpPr>
          <p:nvPr/>
        </p:nvSpPr>
        <p:spPr bwMode="auto">
          <a:xfrm>
            <a:off x="6750" y="6145213"/>
            <a:ext cx="12168850" cy="718580"/>
          </a:xfrm>
          <a:prstGeom prst="rect">
            <a:avLst/>
          </a:prstGeom>
          <a:solidFill>
            <a:srgbClr val="99CC00"/>
          </a:solidFill>
          <a:ln w="12700" cap="sq">
            <a:noFill/>
            <a:miter lim="800000"/>
            <a:headEnd type="none" w="sm" len="sm"/>
            <a:tailEnd type="none" w="sm" len="sm"/>
          </a:ln>
        </p:spPr>
        <p:txBody>
          <a:bodyPr/>
          <a:lstStyle/>
          <a:p>
            <a:r>
              <a:rPr kumimoji="0" lang="zh-TW" altLang="en-US" sz="2000" b="1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清水斷崖</a:t>
            </a:r>
            <a:r>
              <a:rPr kumimoji="0" lang="en-US" altLang="zh-TW" sz="2000" b="1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(</a:t>
            </a:r>
            <a:r>
              <a:rPr kumimoji="0" lang="zh-TW" altLang="en-US" sz="2000" b="1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本圖約在</a:t>
            </a:r>
            <a:r>
              <a:rPr kumimoji="0" lang="en-US" altLang="zh-TW" sz="2000" b="1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173K</a:t>
            </a:r>
            <a:r>
              <a:rPr kumimoji="0" lang="zh-TW" altLang="en-US" sz="2000" b="1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處攝影</a:t>
            </a:r>
            <a:r>
              <a:rPr kumimoji="0" lang="en-US" altLang="zh-TW" sz="2000" b="1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)</a:t>
            </a:r>
            <a:r>
              <a:rPr kumimoji="0" lang="zh-TW" altLang="en-US" sz="2000" b="1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的美景令人讚嘆，然其地形之險峻（平均</a:t>
            </a:r>
            <a:r>
              <a:rPr kumimoji="0" lang="en-US" altLang="zh-TW" sz="2000" b="1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800m</a:t>
            </a:r>
            <a:r>
              <a:rPr kumimoji="0" lang="zh-TW" altLang="en-US" sz="2000" b="1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，路面約</a:t>
            </a:r>
            <a:r>
              <a:rPr kumimoji="0" lang="en-US" altLang="zh-TW" sz="2000" b="1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100m</a:t>
            </a:r>
            <a:r>
              <a:rPr kumimoji="0" lang="zh-TW" altLang="en-US" sz="2000" b="1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，最高的清水山海拔</a:t>
            </a:r>
            <a:r>
              <a:rPr kumimoji="0" lang="en-US" altLang="zh-TW" sz="2000" b="1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2408m</a:t>
            </a:r>
            <a:r>
              <a:rPr kumimoji="0" lang="zh-TW" altLang="en-US" sz="2000" b="1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）亦令人敬畏！圖：楊安生攝影，引自大紀元新聞</a:t>
            </a:r>
          </a:p>
        </p:txBody>
      </p:sp>
      <p:sp>
        <p:nvSpPr>
          <p:cNvPr id="60421" name="Text Box 5"/>
          <p:cNvSpPr txBox="1">
            <a:spLocks noChangeArrowheads="1"/>
          </p:cNvSpPr>
          <p:nvPr/>
        </p:nvSpPr>
        <p:spPr bwMode="auto">
          <a:xfrm>
            <a:off x="4064000" y="228600"/>
            <a:ext cx="5588000" cy="1098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kumimoji="0" lang="en-US" altLang="zh-TW" sz="6600" b="1">
                <a:solidFill>
                  <a:srgbClr val="CC00FF"/>
                </a:solidFill>
              </a:rPr>
              <a:t>Ilha Formosa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1" name="Picture 2" descr="台灣島嶼與澎湖群島圖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8913" y="0"/>
            <a:ext cx="11799887" cy="6837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2" name="Text Box 3"/>
          <p:cNvSpPr txBox="1">
            <a:spLocks noChangeArrowheads="1"/>
          </p:cNvSpPr>
          <p:nvPr/>
        </p:nvSpPr>
        <p:spPr bwMode="auto">
          <a:xfrm>
            <a:off x="4138863" y="381000"/>
            <a:ext cx="713873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kumimoji="0" lang="zh-TW" altLang="en-US" b="1" dirty="0">
                <a:ea typeface="標楷體" pitchFamily="65" charset="-120"/>
              </a:rPr>
              <a:t>本圖收</a:t>
            </a:r>
            <a:r>
              <a:rPr kumimoji="0" lang="zh-TW" altLang="en-US" b="1" dirty="0" smtClean="0">
                <a:ea typeface="標楷體" pitchFamily="65" charset="-120"/>
              </a:rPr>
              <a:t>於</a:t>
            </a:r>
            <a:r>
              <a:rPr kumimoji="0" lang="en-US" altLang="zh-TW" b="1" dirty="0"/>
              <a:t>1724</a:t>
            </a:r>
            <a:r>
              <a:rPr kumimoji="0" lang="zh-TW" altLang="en-US" b="1" dirty="0">
                <a:ea typeface="標楷體" pitchFamily="65" charset="-120"/>
              </a:rPr>
              <a:t>年</a:t>
            </a:r>
            <a:r>
              <a:rPr kumimoji="0" lang="en-US" altLang="zh-TW" b="1" dirty="0" smtClean="0">
                <a:ea typeface="標楷體" pitchFamily="65" charset="-120"/>
              </a:rPr>
              <a:t>《</a:t>
            </a:r>
            <a:r>
              <a:rPr kumimoji="0" lang="zh-TW" altLang="en-US" b="1" dirty="0">
                <a:ea typeface="標楷體" pitchFamily="65" charset="-120"/>
              </a:rPr>
              <a:t>新舊東印度公司誌</a:t>
            </a:r>
            <a:r>
              <a:rPr kumimoji="0" lang="en-US" altLang="zh-TW" b="1" dirty="0" smtClean="0">
                <a:ea typeface="標楷體" pitchFamily="65" charset="-120"/>
              </a:rPr>
              <a:t>》</a:t>
            </a:r>
            <a:r>
              <a:rPr kumimoji="0" lang="zh-TW" altLang="en-US" b="1" dirty="0" smtClean="0">
                <a:ea typeface="標楷體" pitchFamily="65" charset="-120"/>
              </a:rPr>
              <a:t>。</a:t>
            </a:r>
            <a:r>
              <a:rPr kumimoji="0" lang="zh-TW" altLang="en-US" b="1" dirty="0">
                <a:ea typeface="標楷體" pitchFamily="65" charset="-120"/>
              </a:rPr>
              <a:t>圖中可見</a:t>
            </a:r>
            <a:r>
              <a:rPr kumimoji="0" lang="en-US" altLang="zh-TW" b="1" dirty="0">
                <a:ea typeface="標楷體" pitchFamily="65" charset="-120"/>
              </a:rPr>
              <a:t>Formosa</a:t>
            </a:r>
            <a:r>
              <a:rPr kumimoji="0" lang="zh-TW" altLang="en-US" b="1" dirty="0">
                <a:ea typeface="標楷體" pitchFamily="65" charset="-120"/>
              </a:rPr>
              <a:t>之標示。</a:t>
            </a:r>
          </a:p>
        </p:txBody>
      </p:sp>
      <p:sp>
        <p:nvSpPr>
          <p:cNvPr id="15364" name="Oval 4"/>
          <p:cNvSpPr>
            <a:spLocks noChangeArrowheads="1"/>
          </p:cNvSpPr>
          <p:nvPr/>
        </p:nvSpPr>
        <p:spPr bwMode="auto">
          <a:xfrm>
            <a:off x="6426200" y="2946400"/>
            <a:ext cx="2959100" cy="660400"/>
          </a:xfrm>
          <a:prstGeom prst="ellipse">
            <a:avLst/>
          </a:prstGeom>
          <a:noFill/>
          <a:ln w="50800">
            <a:solidFill>
              <a:srgbClr val="FF00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Picture 2" descr="DSC09963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86" name="Text Box 3"/>
          <p:cNvSpPr txBox="1">
            <a:spLocks noChangeArrowheads="1"/>
          </p:cNvSpPr>
          <p:nvPr/>
        </p:nvSpPr>
        <p:spPr bwMode="auto">
          <a:xfrm>
            <a:off x="914400" y="6415088"/>
            <a:ext cx="106680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kumimoji="0" lang="zh-TW" altLang="en-US" b="1">
                <a:ea typeface="標楷體" pitchFamily="65" charset="-120"/>
              </a:rPr>
              <a:t>網址：</a:t>
            </a:r>
            <a:r>
              <a:rPr kumimoji="0" lang="en-US" altLang="zh-TW" b="1"/>
              <a:t>http://101oilstationeast.blogspot.tw/2012/08/blog-post_11.html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eashells 16x9">
  <a:themeElements>
    <a:clrScheme name="Seashells">
      <a:dk1>
        <a:srgbClr val="634823"/>
      </a:dk1>
      <a:lt1>
        <a:sysClr val="window" lastClr="FFFFFF"/>
      </a:lt1>
      <a:dk2>
        <a:srgbClr val="000000"/>
      </a:dk2>
      <a:lt2>
        <a:srgbClr val="F9EDD7"/>
      </a:lt2>
      <a:accent1>
        <a:srgbClr val="803C63"/>
      </a:accent1>
      <a:accent2>
        <a:srgbClr val="5A95A4"/>
      </a:accent2>
      <a:accent3>
        <a:srgbClr val="EBB419"/>
      </a:accent3>
      <a:accent4>
        <a:srgbClr val="E1771F"/>
      </a:accent4>
      <a:accent5>
        <a:srgbClr val="648C7A"/>
      </a:accent5>
      <a:accent6>
        <a:srgbClr val="ACBB51"/>
      </a:accent6>
      <a:hlink>
        <a:srgbClr val="5A95A4"/>
      </a:hlink>
      <a:folHlink>
        <a:srgbClr val="E1771F"/>
      </a:folHlink>
    </a:clrScheme>
    <a:fontScheme name="Seashells 16x9">
      <a:majorFont>
        <a:latin typeface="微軟正黑體"/>
        <a:ea typeface="微軟正黑體"/>
        <a:cs typeface=""/>
      </a:majorFont>
      <a:minorFont>
        <a:latin typeface="微軟正黑體"/>
        <a:ea typeface="微軟正黑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57000"/>
                <a:satMod val="101000"/>
              </a:schemeClr>
            </a:gs>
            <a:gs pos="50000">
              <a:schemeClr val="phClr">
                <a:lumMod val="137000"/>
                <a:satMod val="103000"/>
              </a:schemeClr>
            </a:gs>
            <a:gs pos="100000">
              <a:schemeClr val="phClr">
                <a:lumMod val="115000"/>
                <a:satMod val="109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18000"/>
              </a:schemeClr>
            </a:gs>
            <a:gs pos="50000">
              <a:schemeClr val="phClr">
                <a:satMod val="89000"/>
                <a:lumMod val="91000"/>
              </a:schemeClr>
            </a:gs>
            <a:gs pos="100000">
              <a:schemeClr val="phClr">
                <a:lumMod val="6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atMod val="100000"/>
                <a:shade val="0"/>
              </a:schemeClr>
            </a:gs>
            <a:gs pos="0">
              <a:scrgbClr r="0" g="0" b="0"/>
            </a:gs>
            <a:gs pos="100000">
              <a:schemeClr val="phClr">
                <a:shade val="100000"/>
                <a:sat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Seashells">
      <a:dk1>
        <a:srgbClr val="634823"/>
      </a:dk1>
      <a:lt1>
        <a:sysClr val="window" lastClr="FFFFFF"/>
      </a:lt1>
      <a:dk2>
        <a:srgbClr val="000000"/>
      </a:dk2>
      <a:lt2>
        <a:srgbClr val="F9EDD7"/>
      </a:lt2>
      <a:accent1>
        <a:srgbClr val="803C63"/>
      </a:accent1>
      <a:accent2>
        <a:srgbClr val="5A95A4"/>
      </a:accent2>
      <a:accent3>
        <a:srgbClr val="EBB419"/>
      </a:accent3>
      <a:accent4>
        <a:srgbClr val="E1771F"/>
      </a:accent4>
      <a:accent5>
        <a:srgbClr val="648C7A"/>
      </a:accent5>
      <a:accent6>
        <a:srgbClr val="ACBB51"/>
      </a:accent6>
      <a:hlink>
        <a:srgbClr val="5A95A4"/>
      </a:hlink>
      <a:folHlink>
        <a:srgbClr val="E1771F"/>
      </a:folHlink>
    </a:clrScheme>
    <a:fontScheme name="Module">
      <a:maj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57000"/>
                <a:satMod val="101000"/>
              </a:schemeClr>
            </a:gs>
            <a:gs pos="50000">
              <a:schemeClr val="phClr">
                <a:lumMod val="137000"/>
                <a:satMod val="103000"/>
              </a:schemeClr>
            </a:gs>
            <a:gs pos="100000">
              <a:schemeClr val="phClr">
                <a:lumMod val="115000"/>
                <a:satMod val="109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18000"/>
              </a:schemeClr>
            </a:gs>
            <a:gs pos="50000">
              <a:schemeClr val="phClr">
                <a:satMod val="89000"/>
                <a:lumMod val="91000"/>
              </a:schemeClr>
            </a:gs>
            <a:gs pos="100000">
              <a:schemeClr val="phClr">
                <a:lumMod val="6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atMod val="100000"/>
                <a:shade val="0"/>
              </a:schemeClr>
            </a:gs>
            <a:gs pos="0">
              <a:scrgbClr r="0" g="0" b="0"/>
            </a:gs>
            <a:gs pos="100000">
              <a:schemeClr val="phClr">
                <a:shade val="100000"/>
                <a:sat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Seashells">
      <a:dk1>
        <a:srgbClr val="634823"/>
      </a:dk1>
      <a:lt1>
        <a:sysClr val="window" lastClr="FFFFFF"/>
      </a:lt1>
      <a:dk2>
        <a:srgbClr val="000000"/>
      </a:dk2>
      <a:lt2>
        <a:srgbClr val="F9EDD7"/>
      </a:lt2>
      <a:accent1>
        <a:srgbClr val="803C63"/>
      </a:accent1>
      <a:accent2>
        <a:srgbClr val="5A95A4"/>
      </a:accent2>
      <a:accent3>
        <a:srgbClr val="EBB419"/>
      </a:accent3>
      <a:accent4>
        <a:srgbClr val="E1771F"/>
      </a:accent4>
      <a:accent5>
        <a:srgbClr val="648C7A"/>
      </a:accent5>
      <a:accent6>
        <a:srgbClr val="ACBB51"/>
      </a:accent6>
      <a:hlink>
        <a:srgbClr val="5A95A4"/>
      </a:hlink>
      <a:folHlink>
        <a:srgbClr val="E1771F"/>
      </a:folHlink>
    </a:clrScheme>
    <a:fontScheme name="Module">
      <a:maj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57000"/>
                <a:satMod val="101000"/>
              </a:schemeClr>
            </a:gs>
            <a:gs pos="50000">
              <a:schemeClr val="phClr">
                <a:lumMod val="137000"/>
                <a:satMod val="103000"/>
              </a:schemeClr>
            </a:gs>
            <a:gs pos="100000">
              <a:schemeClr val="phClr">
                <a:lumMod val="115000"/>
                <a:satMod val="109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18000"/>
              </a:schemeClr>
            </a:gs>
            <a:gs pos="50000">
              <a:schemeClr val="phClr">
                <a:satMod val="89000"/>
                <a:lumMod val="91000"/>
              </a:schemeClr>
            </a:gs>
            <a:gs pos="100000">
              <a:schemeClr val="phClr">
                <a:lumMod val="6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atMod val="100000"/>
                <a:shade val="0"/>
              </a:schemeClr>
            </a:gs>
            <a:gs pos="0">
              <a:scrgbClr r="0" g="0" b="0"/>
            </a:gs>
            <a:gs pos="100000">
              <a:schemeClr val="phClr">
                <a:shade val="100000"/>
                <a:sat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3909</Words>
  <Application>Microsoft Office PowerPoint</Application>
  <PresentationFormat>寬螢幕</PresentationFormat>
  <Paragraphs>364</Paragraphs>
  <Slides>60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16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60</vt:i4>
      </vt:variant>
    </vt:vector>
  </HeadingPairs>
  <TitlesOfParts>
    <vt:vector size="77" baseType="lpstr">
      <vt:lpstr>Arial Unicode MS</vt:lpstr>
      <vt:lpstr>Microsoft JhengHei UI</vt:lpstr>
      <vt:lpstr>華康POP1體W7</vt:lpstr>
      <vt:lpstr>微軟正黑體</vt:lpstr>
      <vt:lpstr>新細明體</vt:lpstr>
      <vt:lpstr>標楷體</vt:lpstr>
      <vt:lpstr>Arial</vt:lpstr>
      <vt:lpstr>Corbel</vt:lpstr>
      <vt:lpstr>Franklin Gothic Medium</vt:lpstr>
      <vt:lpstr>Garamond</vt:lpstr>
      <vt:lpstr>Tahoma</vt:lpstr>
      <vt:lpstr>Times New Roman</vt:lpstr>
      <vt:lpstr>Verdana</vt:lpstr>
      <vt:lpstr>Wingdings</vt:lpstr>
      <vt:lpstr>Wingdings 2</vt:lpstr>
      <vt:lpstr>Wingdings 3</vt:lpstr>
      <vt:lpstr>Seashells 16x9</vt:lpstr>
      <vt:lpstr>來到福爾摩沙的紅毛人</vt:lpstr>
      <vt:lpstr>臺灣的舊稱</vt:lpstr>
      <vt:lpstr>臺灣的舊稱</vt:lpstr>
      <vt:lpstr>PowerPoint 簡報</vt:lpstr>
      <vt:lpstr>PowerPoint 簡報</vt:lpstr>
      <vt:lpstr>ㄧ、臺灣名稱的由來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大航海時代下的東亞局勢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大航海時代下的東亞局勢</vt:lpstr>
      <vt:lpstr>鄭芝龍（一官）勢力的崛起</vt:lpstr>
      <vt:lpstr>鄭芝龍（一官）勢力的崛起</vt:lpstr>
      <vt:lpstr>鄭芝龍（一官）勢力的崛起</vt:lpstr>
      <vt:lpstr>鄭芝龍（一官）勢力的崛起</vt:lpstr>
      <vt:lpstr>鄭芝龍（一官）勢力的崛起</vt:lpstr>
      <vt:lpstr>鄭芝龍（一官）勢力的崛起</vt:lpstr>
      <vt:lpstr>三、荷蘭人統治下的臺灣</vt:lpstr>
      <vt:lpstr>PowerPoint 簡報</vt:lpstr>
      <vt:lpstr>1624年長官宋克即選定一鯤身築城作為統治中心。一開始荷蘭人以木板、沙土建立奧倫治城。改稱熱蘭遮城並於1634年完成。</vt:lpstr>
      <vt:lpstr>熱蘭遮城</vt:lpstr>
      <vt:lpstr>熱蘭遮城</vt:lpstr>
      <vt:lpstr>PowerPoint 簡報</vt:lpstr>
      <vt:lpstr>PowerPoint 簡報</vt:lpstr>
      <vt:lpstr>熱蘭遮城</vt:lpstr>
      <vt:lpstr>PowerPoint 簡報</vt:lpstr>
      <vt:lpstr>普羅民遮城</vt:lpstr>
      <vt:lpstr>普羅民遮城～一張牛皮換地的故事</vt:lpstr>
      <vt:lpstr>1626年葡萄牙人所繪荷蘭人在福爾摩沙(大員-臺灣)臺江內海一帶之活動。此為荷蘭人黎華鐸（Diaz Salvador）將他在大員的經歷，及所看到的，報告給澳門葡萄牙當局。葡萄牙人再依黎華鐸所敘述的大員灣之狀況而繪。</vt:lpstr>
      <vt:lpstr>PowerPoint 簡報</vt:lpstr>
      <vt:lpstr>新港文書</vt:lpstr>
      <vt:lpstr>新港文書</vt:lpstr>
      <vt:lpstr>新港文書</vt:lpstr>
      <vt:lpstr>新港文書</vt:lpstr>
      <vt:lpstr>為了生產米和糖，荷蘭人大量招攬漢人入墾，據1650年臺灣長官估算，約有1.5萬漢人在臺。1661年全臺約2.5萬移民者。 為了墾耕也特地引進黃牛，並設有專管養牛、繁殖牛隻的機構「牛頭司」至1640年底臺灣已有1200頭牛以上。（圖：翰林）</vt:lpstr>
      <vt:lpstr>〈奏為進獻臺灣所產番檨事〉康熙58年福建巡撫呂猶龍奏摺，引自《披荊斬棘—十七世紀後的臺灣》</vt:lpstr>
      <vt:lpstr>PowerPoint 簡報</vt:lpstr>
      <vt:lpstr>PowerPoint 簡報</vt:lpstr>
      <vt:lpstr>荷蘭時代的歷史遺跡</vt:lpstr>
      <vt:lpstr>荷蘭時代的歷史遺跡</vt:lpstr>
      <vt:lpstr>四、西班牙在臺灣</vt:lpstr>
      <vt:lpstr>引用資料來源</vt:lpstr>
      <vt:lpstr>THE END</vt:lpstr>
      <vt:lpstr>4-1 來到福爾摩沙的紅毛人</vt:lpstr>
      <vt:lpstr>ㄧ、臺灣名稱的由來</vt:lpstr>
      <vt:lpstr>PowerPoint 簡報</vt:lpstr>
      <vt:lpstr>三、荷蘭人統治下的臺灣</vt:lpstr>
      <vt:lpstr>PowerPoint 簡報</vt:lpstr>
      <vt:lpstr>四、西班牙在臺灣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台灣史～荷西時期</dc:title>
  <dc:creator/>
  <cp:keywords/>
  <cp:lastModifiedBy/>
  <cp:revision>58</cp:revision>
  <dcterms:modified xsi:type="dcterms:W3CDTF">2016-07-12T06:38:22Z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TC028952559991</vt:lpwstr>
  </property>
</Properties>
</file>