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42"/>
  </p:notesMasterIdLst>
  <p:sldIdLst>
    <p:sldId id="256" r:id="rId2"/>
    <p:sldId id="268" r:id="rId3"/>
    <p:sldId id="272" r:id="rId4"/>
    <p:sldId id="258" r:id="rId5"/>
    <p:sldId id="259" r:id="rId6"/>
    <p:sldId id="260" r:id="rId7"/>
    <p:sldId id="257" r:id="rId8"/>
    <p:sldId id="262" r:id="rId9"/>
    <p:sldId id="263" r:id="rId10"/>
    <p:sldId id="264" r:id="rId11"/>
    <p:sldId id="266" r:id="rId12"/>
    <p:sldId id="265" r:id="rId13"/>
    <p:sldId id="269" r:id="rId14"/>
    <p:sldId id="267" r:id="rId15"/>
    <p:sldId id="271" r:id="rId16"/>
    <p:sldId id="270" r:id="rId17"/>
    <p:sldId id="273" r:id="rId18"/>
    <p:sldId id="274" r:id="rId19"/>
    <p:sldId id="275" r:id="rId20"/>
    <p:sldId id="279" r:id="rId21"/>
    <p:sldId id="276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7" r:id="rId31"/>
    <p:sldId id="287" r:id="rId32"/>
    <p:sldId id="288" r:id="rId33"/>
    <p:sldId id="289" r:id="rId34"/>
    <p:sldId id="295" r:id="rId35"/>
    <p:sldId id="290" r:id="rId36"/>
    <p:sldId id="291" r:id="rId37"/>
    <p:sldId id="292" r:id="rId38"/>
    <p:sldId id="294" r:id="rId39"/>
    <p:sldId id="293" r:id="rId40"/>
    <p:sldId id="296" r:id="rId4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0066FF"/>
    <a:srgbClr val="0000FF"/>
    <a:srgbClr val="008000"/>
    <a:srgbClr val="3333FF"/>
    <a:srgbClr val="006600"/>
    <a:srgbClr val="FF00FF"/>
    <a:srgbClr val="FBC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0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262AAE7-39CD-41D1-A762-D24D46FB46C3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B5E3BE-14CE-49B1-9936-AAB6380D9F6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39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21F7CD-1D01-4B4D-B724-3875D9F4A188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FEFA0-E273-499D-929E-3CB47B90A62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9730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90B481-8494-4A4F-83DD-300C72AC4C25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1596-5CEF-4C73-A4CC-329512458B6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6726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57DEE-C610-4A39-933A-03ABB393E117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27B4D-8D6B-48F3-A817-C3487747817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20684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A784A3-CD1D-4F4A-864F-E5E847B1A633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453A7-E32F-41DA-8509-19A1A7321CA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05203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424EFD-0A29-42B1-B41F-C23FCF82920E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6DC88-AD38-48A6-A27C-ECF9B5482BD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73681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F3D12A-DE10-45C2-A332-6D4B259766AB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206E-F443-4847-9BCC-B54F3555F14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4820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6463A6-DA33-48EB-9433-917E7D40C71A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43B70-F772-46C7-83C4-51A13E40FA2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43886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E3703-D364-4204-9A7C-CF6DD21F41F5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B230C-4FB7-4965-BB6E-260119D600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96762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AAE882-F079-467E-91D0-22E009D681AC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6E297-8114-407A-BD52-95D395D6111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41520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36EA0A-479A-4865-8291-A31923ED5119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A152-3CA6-4DA0-BAF7-ECAFDDB355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89099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D3669-C4B4-45A4-8FB0-E0BBF9DD3ADB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0CD2D-4D3B-42F6-ACFE-65C20F23C86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784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92164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2171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92172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日期版面配置區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BFB44B-D568-4E15-B141-ED34FE0D98D6}" type="datetimeFigureOut">
              <a:rPr lang="zh-TW" altLang="en-US"/>
              <a:pPr>
                <a:defRPr/>
              </a:pPr>
              <a:t>2017/3/12</a:t>
            </a:fld>
            <a:endParaRPr lang="zh-TW" altLang="en-US"/>
          </a:p>
        </p:txBody>
      </p:sp>
      <p:sp>
        <p:nvSpPr>
          <p:cNvPr id="15" name="頁尾版面配置區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投影片編號版面配置區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2EFC0"/>
                </a:solidFill>
                <a:latin typeface="+mn-lt"/>
                <a:ea typeface="+mn-ea"/>
              </a:defRPr>
            </a:lvl1pPr>
          </a:lstStyle>
          <a:p>
            <a:fld id="{3C4A30D7-B770-43C4-A08B-F2FBAB2B0CD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" TargetMode="External"/><Relationship Id="rId2" Type="http://schemas.openxmlformats.org/officeDocument/2006/relationships/hyperlink" Target="http://www.spnp.gov.tw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fe.nthu.edu.tw/~labtcs/Salmo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8/8e/Eyjafjallaj%C3%B6kull.jpe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fe.nthu.edu.tw/~labtcs/Salm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ctrTitle"/>
          </p:nvPr>
        </p:nvSpPr>
        <p:spPr>
          <a:xfrm>
            <a:off x="685800" y="950913"/>
            <a:ext cx="7772400" cy="1470025"/>
          </a:xfrm>
        </p:spPr>
        <p:txBody>
          <a:bodyPr/>
          <a:lstStyle/>
          <a:p>
            <a:r>
              <a:rPr lang="zh-TW" altLang="en-US" sz="6600" b="1"/>
              <a:t>台灣櫻花鉤吻鮭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subTitle" idx="1"/>
          </p:nvPr>
        </p:nvSpPr>
        <p:spPr>
          <a:xfrm>
            <a:off x="179388" y="3213100"/>
            <a:ext cx="8785225" cy="3455988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TW" altLang="en-US" sz="2700" b="1"/>
              <a:t>參考資料：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雪霸國家公園網站，網址：</a:t>
            </a:r>
            <a:r>
              <a:rPr lang="en-US" altLang="zh-TW" sz="1800" b="1">
                <a:solidFill>
                  <a:schemeClr val="bg1"/>
                </a:solidFill>
                <a:hlinkClick r:id="rId2"/>
              </a:rPr>
              <a:t>http://www.spnp.gov.tw/</a:t>
            </a:r>
            <a:r>
              <a:rPr lang="zh-TW" altLang="en-US" sz="1800" b="1"/>
              <a:t>。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維基百科，網址：</a:t>
            </a:r>
            <a:r>
              <a:rPr lang="en-US" altLang="zh-TW" sz="1800" b="1">
                <a:hlinkClick r:id="rId3"/>
              </a:rPr>
              <a:t>http://zh.wikipedia.org/</a:t>
            </a:r>
            <a:r>
              <a:rPr lang="zh-TW" altLang="en-US" sz="1800" b="1"/>
              <a:t>。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清華大學櫻花鉤吻鮭網頁製作小組，</a:t>
            </a:r>
            <a:r>
              <a:rPr lang="en-US" altLang="zh-TW" sz="1800" b="1"/>
              <a:t>《</a:t>
            </a:r>
            <a:r>
              <a:rPr lang="zh-TW" altLang="en-US" sz="1800" b="1"/>
              <a:t>台灣瑰寶</a:t>
            </a:r>
            <a:r>
              <a:rPr lang="en-US" altLang="zh-TW" sz="1800" b="1"/>
              <a:t>—</a:t>
            </a:r>
            <a:r>
              <a:rPr lang="zh-TW" altLang="en-US" sz="1800" b="1"/>
              <a:t>櫻花鉤吻鮭的家</a:t>
            </a:r>
            <a:r>
              <a:rPr lang="en-US" altLang="zh-TW" sz="1800" b="1"/>
              <a:t>》</a:t>
            </a:r>
            <a:r>
              <a:rPr lang="zh-TW" altLang="en-US" sz="1800" b="1"/>
              <a:t>，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    網址：</a:t>
            </a:r>
            <a:r>
              <a:rPr lang="en-US" altLang="zh-TW" sz="1800" b="1">
                <a:hlinkClick r:id="rId4"/>
              </a:rPr>
              <a:t>http://life.nthu.edu.tw/~labtcs/Salmon/</a:t>
            </a:r>
            <a:endParaRPr lang="en-US" altLang="zh-TW" sz="1800" b="1"/>
          </a:p>
          <a:p>
            <a:pPr algn="l">
              <a:lnSpc>
                <a:spcPct val="80000"/>
              </a:lnSpc>
            </a:pPr>
            <a:r>
              <a:rPr lang="zh-TW" altLang="en-US" sz="1800" b="1"/>
              <a:t>曾晴賢，</a:t>
            </a:r>
            <a:r>
              <a:rPr lang="en-US" altLang="zh-TW" sz="1800" b="1"/>
              <a:t>〈</a:t>
            </a:r>
            <a:r>
              <a:rPr lang="zh-TW" altLang="en-US" sz="1800" b="1"/>
              <a:t>台灣鱒的發現及研究經過</a:t>
            </a:r>
            <a:r>
              <a:rPr lang="en-US" altLang="zh-TW" sz="1800" b="1"/>
              <a:t>〉</a:t>
            </a:r>
            <a:r>
              <a:rPr lang="zh-TW" altLang="en-US" sz="1800" b="1"/>
              <a:t>。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邵廣昭、陳麗淑，</a:t>
            </a:r>
            <a:r>
              <a:rPr lang="en-US" altLang="zh-TW" sz="1800" b="1"/>
              <a:t>《</a:t>
            </a:r>
            <a:r>
              <a:rPr lang="zh-TW" altLang="en-US" sz="1800" b="1"/>
              <a:t>魚類入門</a:t>
            </a:r>
            <a:r>
              <a:rPr lang="en-US" altLang="zh-TW" sz="1800" b="1"/>
              <a:t>》</a:t>
            </a:r>
            <a:r>
              <a:rPr lang="zh-TW" altLang="en-US" sz="1800" b="1"/>
              <a:t>（台北市：遠流，</a:t>
            </a:r>
            <a:r>
              <a:rPr lang="en-US" altLang="zh-TW" sz="1800" b="1"/>
              <a:t>2004</a:t>
            </a:r>
            <a:r>
              <a:rPr lang="zh-TW" altLang="en-US" sz="1800" b="1"/>
              <a:t>）。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汪靜明，</a:t>
            </a:r>
            <a:r>
              <a:rPr lang="en-US" altLang="zh-TW" sz="1800" b="1"/>
              <a:t>《</a:t>
            </a:r>
            <a:r>
              <a:rPr lang="zh-TW" altLang="en-US" sz="1800" b="1"/>
              <a:t>國寶魚書：台灣櫻花鉤吻鮭</a:t>
            </a:r>
            <a:r>
              <a:rPr lang="en-US" altLang="zh-TW" sz="1800" b="1"/>
              <a:t>》</a:t>
            </a:r>
            <a:r>
              <a:rPr lang="zh-TW" altLang="en-US" sz="1800" b="1"/>
              <a:t>（苗栗縣：雪霸國家公園，</a:t>
            </a:r>
            <a:r>
              <a:rPr lang="en-US" altLang="zh-TW" sz="1800" b="1"/>
              <a:t>2010</a:t>
            </a:r>
            <a:r>
              <a:rPr lang="zh-TW" altLang="en-US" sz="1800" b="1"/>
              <a:t>）。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    本書採用創用</a:t>
            </a:r>
            <a:r>
              <a:rPr lang="en-US" altLang="zh-TW" sz="1800" b="1"/>
              <a:t>CC</a:t>
            </a:r>
            <a:r>
              <a:rPr lang="zh-TW" altLang="en-US" sz="1800" b="1"/>
              <a:t>授權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汪靜明，</a:t>
            </a:r>
            <a:r>
              <a:rPr lang="en-US" altLang="zh-TW" sz="1800" b="1"/>
              <a:t>《</a:t>
            </a:r>
            <a:r>
              <a:rPr lang="zh-TW" altLang="en-US" sz="1800" b="1"/>
              <a:t>台灣櫻花鉤吻鮭歷年保育研究資料環境教育化及成果彙編</a:t>
            </a:r>
            <a:r>
              <a:rPr lang="en-US" altLang="zh-TW" sz="1800" b="1"/>
              <a:t>》</a:t>
            </a:r>
            <a:r>
              <a:rPr lang="zh-TW" altLang="en-US" sz="1800" b="1"/>
              <a:t>（雪霸國家公</a:t>
            </a:r>
          </a:p>
          <a:p>
            <a:pPr algn="l">
              <a:lnSpc>
                <a:spcPct val="80000"/>
              </a:lnSpc>
            </a:pPr>
            <a:r>
              <a:rPr lang="zh-TW" altLang="en-US" sz="1800" b="1"/>
              <a:t>    園，</a:t>
            </a:r>
            <a:r>
              <a:rPr lang="en-US" altLang="zh-TW" sz="1800" b="1"/>
              <a:t>2009</a:t>
            </a:r>
            <a:r>
              <a:rPr lang="zh-TW" altLang="en-US" sz="1800" b="1"/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4356100" y="766763"/>
            <a:ext cx="4787900" cy="5757862"/>
          </a:xfrm>
        </p:spPr>
        <p:txBody>
          <a:bodyPr/>
          <a:lstStyle/>
          <a:p>
            <a:r>
              <a:rPr lang="zh-TW" altLang="en-US" sz="2800" b="1"/>
              <a:t>喬丹博士（</a:t>
            </a:r>
            <a:r>
              <a:rPr lang="en-US" altLang="zh-TW" sz="2800" b="1"/>
              <a:t>Dr. David Starr Jordan </a:t>
            </a:r>
            <a:r>
              <a:rPr lang="zh-TW" altLang="en-US" sz="2800" b="1"/>
              <a:t>）是世界知名的魚類學家。他在收到標本後認為這是魚類學上珍貴的發現，遂和大島二人共同發表此一新種（同年</a:t>
            </a:r>
            <a:r>
              <a:rPr lang="en-US" altLang="zh-TW" sz="2800" b="1"/>
              <a:t>10</a:t>
            </a:r>
            <a:r>
              <a:rPr lang="zh-TW" altLang="en-US" sz="2800" b="1"/>
              <a:t>月），並更名為</a:t>
            </a:r>
            <a:r>
              <a:rPr lang="en-US" altLang="zh-TW" sz="2800" b="1" i="1"/>
              <a:t>Salmo formosanus </a:t>
            </a:r>
            <a:r>
              <a:rPr lang="en-US" altLang="zh-TW" sz="2800" b="1"/>
              <a:t>Jordan &amp; Oshima</a:t>
            </a:r>
            <a:r>
              <a:rPr lang="zh-TW" altLang="en-US" sz="2800" b="1"/>
              <a:t>，從此引起國際間的重視。</a:t>
            </a:r>
          </a:p>
          <a:p>
            <a:r>
              <a:rPr lang="zh-TW" altLang="en-US" sz="2800" b="1"/>
              <a:t>圖片：台灣瑰寶</a:t>
            </a:r>
            <a:r>
              <a:rPr lang="en-US" altLang="zh-TW" sz="2800" b="1"/>
              <a:t>—</a:t>
            </a:r>
            <a:r>
              <a:rPr lang="zh-TW" altLang="en-US" sz="2800" b="1"/>
              <a:t>櫻花鉤吻鮭的家</a:t>
            </a:r>
            <a:r>
              <a:rPr lang="zh-TW" altLang="en-US" b="1"/>
              <a:t> </a:t>
            </a:r>
          </a:p>
        </p:txBody>
      </p:sp>
      <p:pic>
        <p:nvPicPr>
          <p:cNvPr id="103428" name="Picture 4" descr="Jordon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1973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第一尾台灣櫻花鉤吻鮭標本照相暨手繪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82638"/>
            <a:ext cx="64801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 descr="masu_tw_1st_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64801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019925" y="649288"/>
            <a:ext cx="200977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這是當時青木收到的鱒魚標本，這是一尾成熟的雄性成熟鮭魚，由於當時缺乏適當的防腐藥品，所以只有用鹽醃漬，並且已把內臟也去除了，有一部份腐壞了，由於係利用鹽漬的，魚體稍有脫水之現象。        圖文：台灣瑰寶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二、物種型態 </a:t>
            </a:r>
            <a:r>
              <a:rPr lang="en-US" altLang="zh-TW" b="1"/>
              <a:t>&amp; </a:t>
            </a:r>
            <a:r>
              <a:rPr lang="zh-TW" altLang="en-US" b="1"/>
              <a:t>特徵</a:t>
            </a:r>
          </a:p>
        </p:txBody>
      </p:sp>
      <p:pic>
        <p:nvPicPr>
          <p:cNvPr id="104452" name="Picture 4" descr="台灣櫻花鉤吻鮭型態特徵圖-汪靜明 國寶魚書P68"/>
          <p:cNvPicPr>
            <a:picLocks noChangeAspect="1" noChangeArrowheads="1"/>
          </p:cNvPicPr>
          <p:nvPr/>
        </p:nvPicPr>
        <p:blipFill>
          <a:blip r:embed="rId2" cstate="email">
            <a:lum bright="-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2090738"/>
            <a:ext cx="8856663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6230938"/>
            <a:ext cx="8713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汪靜明，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國寶魚書：台灣櫻花鉤吻鮭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（苗栗縣：雪霸國家公園，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2010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），頁</a:t>
            </a:r>
            <a:r>
              <a:rPr lang="en-US" altLang="zh-TW" b="1">
                <a:latin typeface="Times New Roman" panose="02020603050405020304" pitchFamily="18" charset="0"/>
                <a:ea typeface="標楷體" panose="03000509000000000000" pitchFamily="65" charset="-120"/>
              </a:rPr>
              <a:t>68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Yamame 日本陸封型櫻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23938"/>
            <a:ext cx="6048375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5" descr="Sakuramasu 日本洄游型櫻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984625"/>
            <a:ext cx="6048375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300788" y="1052513"/>
            <a:ext cx="2771775" cy="854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Yamame </a:t>
            </a:r>
          </a:p>
          <a:p>
            <a:r>
              <a:rPr lang="zh-TW" altLang="en-US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日本陸封型櫻鮭</a:t>
            </a:r>
          </a:p>
          <a:p>
            <a:r>
              <a: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圖：台灣瑰寶</a:t>
            </a:r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—</a:t>
            </a:r>
            <a:r>
              <a: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櫻花鉤吻鮭的家 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300788" y="5753100"/>
            <a:ext cx="2768600" cy="915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Sakuramasu </a:t>
            </a:r>
          </a:p>
          <a:p>
            <a:r>
              <a:rPr lang="zh-TW" altLang="en-US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日本洄游型櫻鮭</a:t>
            </a:r>
          </a:p>
          <a:p>
            <a:r>
              <a: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圖：台灣瑰寶</a:t>
            </a:r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—</a:t>
            </a:r>
            <a:r>
              <a:rPr lang="zh-TW" altLang="en-US" sz="1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櫻花鉤吻鮭的家</a:t>
            </a:r>
            <a:r>
              <a:rPr lang="zh-TW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23850" y="260350"/>
            <a:ext cx="8424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ea typeface="標楷體" panose="03000509000000000000" pitchFamily="65" charset="-120"/>
              </a:rPr>
              <a:t>台灣櫻花鉤吻鮭和日本的櫻鮭是非常近的親戚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0" y="260350"/>
            <a:ext cx="9144000" cy="2520950"/>
          </a:xfrm>
          <a:solidFill>
            <a:srgbClr val="CCFFCC"/>
          </a:solidFill>
        </p:spPr>
        <p:txBody>
          <a:bodyPr/>
          <a:lstStyle/>
          <a:p>
            <a:r>
              <a:rPr lang="zh-TW" altLang="en-US" b="1">
                <a:solidFill>
                  <a:schemeClr val="bg1"/>
                </a:solidFill>
              </a:rPr>
              <a:t>虹鱒屬於陸封性的鮭魚，原本分布於北美洲，台灣的種源引自於日本，主要作為水產養殖。虹鱒與其他鮭魚相同，生活在冷水域而乾淨的高山溪流中，主要以水棲昆蟲為食物來源。性成熟的虹鱒可以長至</a:t>
            </a:r>
            <a:r>
              <a:rPr lang="en-US" altLang="zh-TW" b="1">
                <a:solidFill>
                  <a:schemeClr val="bg1"/>
                </a:solidFill>
              </a:rPr>
              <a:t>40</a:t>
            </a:r>
            <a:r>
              <a:rPr lang="zh-TW" altLang="en-US" b="1">
                <a:solidFill>
                  <a:schemeClr val="bg1"/>
                </a:solidFill>
              </a:rPr>
              <a:t>到</a:t>
            </a:r>
            <a:r>
              <a:rPr lang="en-US" altLang="zh-TW" b="1">
                <a:solidFill>
                  <a:schemeClr val="bg1"/>
                </a:solidFill>
              </a:rPr>
              <a:t>90</a:t>
            </a:r>
            <a:r>
              <a:rPr lang="zh-TW" altLang="en-US" b="1">
                <a:solidFill>
                  <a:schemeClr val="bg1"/>
                </a:solidFill>
              </a:rPr>
              <a:t>公分體型較台灣的櫻花鉤吻鮭大的許多，因此領域性也較大，攻擊性亦較兇猛。幼魚時不易區分，兩者的差別在於虹鱒體側具有明顯的紅線。</a:t>
            </a:r>
            <a:endParaRPr lang="en-US" altLang="zh-TW" b="1">
              <a:solidFill>
                <a:schemeClr val="bg1"/>
              </a:solidFill>
            </a:endParaRPr>
          </a:p>
        </p:txBody>
      </p:sp>
      <p:pic>
        <p:nvPicPr>
          <p:cNvPr id="106500" name="Picture 4" descr="虹鱒幼魚-httplif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865438"/>
            <a:ext cx="3781425" cy="36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5" descr="虹鱒--維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263" y="2852738"/>
            <a:ext cx="5329237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06363" y="6445250"/>
            <a:ext cx="8964612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左圖（虹鱒幼魚）：台灣瑰寶</a:t>
            </a:r>
            <a:r>
              <a:rPr lang="en-US" altLang="zh-TW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櫻花鉤吻鮭的家   右圖：維基百科（虹鱒）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DSC011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123950"/>
            <a:ext cx="45513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adult_male_he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4357687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643438" y="4684713"/>
            <a:ext cx="43561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左圖：八仙山的山櫻花（作者拍）</a:t>
            </a:r>
          </a:p>
          <a:p>
            <a:pPr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右圖：雄的櫻花鉤吻鮭在繁殖時，下顎會突出增長變形成較明顯的鉤狀，這也是鉤吻鮭名字的由來，雌魚則比較不明顯。圖來自</a:t>
            </a:r>
            <a:r>
              <a:rPr lang="en-US" altLang="zh-TW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台灣瑰寶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未命名 - 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263" y="1122363"/>
            <a:ext cx="8497887" cy="5546725"/>
          </a:xfrm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827088" y="401638"/>
            <a:ext cx="7488237" cy="5794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雄魚和雌魚的比較</a:t>
            </a:r>
            <a:r>
              <a:rPr lang="en-US" altLang="zh-TW" sz="32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圖來自</a:t>
            </a:r>
            <a:r>
              <a:rPr lang="en-US" altLang="zh-TW" sz="32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國寶魚書</a:t>
            </a:r>
            <a:r>
              <a:rPr lang="en-US" altLang="zh-TW" sz="32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三、冰河時期的孑遺生物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r>
              <a:rPr lang="zh-TW" altLang="en-US" sz="3200" b="1"/>
              <a:t>櫻花鉤吻鮭是冰河時期孑遺生物，原是洄游性魚類，約在</a:t>
            </a:r>
            <a:r>
              <a:rPr lang="en-US" altLang="zh-TW" sz="3200" b="1"/>
              <a:t>1</a:t>
            </a:r>
            <a:r>
              <a:rPr lang="zh-TW" altLang="en-US" sz="3200" b="1"/>
              <a:t>萬～</a:t>
            </a:r>
            <a:r>
              <a:rPr lang="en-US" altLang="zh-TW" sz="3200" b="1"/>
              <a:t>37</a:t>
            </a:r>
            <a:r>
              <a:rPr lang="zh-TW" altLang="en-US" sz="3200" b="1"/>
              <a:t>萬年前因冰河期氣候變遷、海平面下降，從日本海移到台灣附近</a:t>
            </a:r>
          </a:p>
          <a:p>
            <a:r>
              <a:rPr lang="zh-TW" altLang="en-US" sz="3200" b="1"/>
              <a:t>其後因為板塊運動和河川變遷，使得洄游的櫻花鉤吻鮭，被阻隔在大甲溪高山溪流中，成為陸封型的鮭魚。</a:t>
            </a:r>
          </a:p>
          <a:p>
            <a:r>
              <a:rPr lang="zh-TW" altLang="en-US" sz="3200" b="1"/>
              <a:t>隨著間冰期氣候轉暖，鮭魚更被阻絕在上游一帶，獨立演化成特有亞種，倖存下來。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 descr="File:Eyjafjallajökull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1308100"/>
            <a:ext cx="85693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323850" y="25400"/>
            <a:ext cx="8569325" cy="1557338"/>
          </a:xfrm>
          <a:solidFill>
            <a:srgbClr val="CCFF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b="1">
                <a:solidFill>
                  <a:schemeClr val="bg1"/>
                </a:solidFill>
              </a:rPr>
              <a:t>在全世界中，只有日本、韓國、俄羅斯及中國東北才有，而台灣鮭魚更是全球鮭魚分布的第二南限（第一名為墨西哥金鱒），它不僅是生物演化的重要題材，也是台灣與大陸板塊相連之地質史上的證據。 圖：維基百科</a:t>
            </a:r>
            <a:endParaRPr lang="zh-TW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zh-TW" altLang="en-US" sz="4600" b="1"/>
              <a:t>四、台灣櫻花鉤吻鮭的生活史</a:t>
            </a:r>
          </a:p>
        </p:txBody>
      </p:sp>
      <p:sp>
        <p:nvSpPr>
          <p:cNvPr id="116742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000" b="1"/>
              <a:t>櫻花鉤吻鮭屬於狹溫性的冷水魚種，對水溫變化極為敏感，僅能存活於低溫的水域，尤其喜愛棲息於水溫</a:t>
            </a:r>
            <a:r>
              <a:rPr lang="en-US" altLang="zh-TW" sz="3000" b="1"/>
              <a:t>10</a:t>
            </a:r>
            <a:r>
              <a:rPr lang="zh-TW" altLang="en-US" sz="3000" b="1"/>
              <a:t>～</a:t>
            </a:r>
            <a:r>
              <a:rPr lang="en-US" altLang="zh-TW" sz="3000" b="1"/>
              <a:t>17℃</a:t>
            </a:r>
            <a:r>
              <a:rPr lang="zh-TW" altLang="en-US" sz="3000" b="1"/>
              <a:t>左右，清澈無污染的溪流。每年</a:t>
            </a:r>
            <a:r>
              <a:rPr lang="en-US" altLang="zh-TW" sz="3000" b="1"/>
              <a:t>10</a:t>
            </a:r>
            <a:r>
              <a:rPr lang="zh-TW" altLang="en-US" sz="3000" b="1"/>
              <a:t>至</a:t>
            </a:r>
            <a:r>
              <a:rPr lang="en-US" altLang="zh-TW" sz="3000" b="1"/>
              <a:t>11</a:t>
            </a:r>
            <a:r>
              <a:rPr lang="zh-TW" altLang="en-US" sz="3000" b="1"/>
              <a:t>月為繁殖期，雄魚口部會變長，也就是「鉤吻」現象。此時</a:t>
            </a:r>
            <a:r>
              <a:rPr lang="zh-TW" altLang="en-US" sz="3000" b="1" u="sng"/>
              <a:t>雄魚領域性變強，雌魚在淺水區處，利用尾部搧動細砂，形成以小型礫石、碎石為主的巢</a:t>
            </a:r>
            <a:r>
              <a:rPr lang="zh-TW" altLang="en-US" sz="3000" b="1"/>
              <a:t>。通常一尾雌魚可產下約</a:t>
            </a:r>
            <a:r>
              <a:rPr lang="en-US" altLang="zh-TW" sz="3000" b="1"/>
              <a:t>300</a:t>
            </a:r>
            <a:r>
              <a:rPr lang="zh-TW" altLang="en-US" sz="3000" b="1"/>
              <a:t>粒淺黃透明且分離之沉降性卵，散佈於石礫巢間，約</a:t>
            </a:r>
            <a:r>
              <a:rPr lang="en-US" altLang="zh-TW" sz="3000" b="1"/>
              <a:t>40</a:t>
            </a:r>
            <a:r>
              <a:rPr lang="zh-TW" altLang="en-US" sz="3000" b="1"/>
              <a:t>天左右即孵出仔鮭，開始新的生命。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4" name="Picture 4" descr="未命名 -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27113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173038"/>
            <a:ext cx="9144000" cy="8080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3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清華大學櫻花鉤吻鮭網頁製作小組，</a:t>
            </a:r>
            <a:r>
              <a:rPr lang="en-US" altLang="zh-TW" sz="23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3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台灣瑰寶</a:t>
            </a:r>
            <a:r>
              <a:rPr lang="en-US" altLang="zh-TW" sz="23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—</a:t>
            </a:r>
            <a:r>
              <a:rPr lang="zh-TW" altLang="en-US" sz="23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櫻花鉤吻鮭的家</a:t>
            </a:r>
            <a:r>
              <a:rPr lang="en-US" altLang="zh-TW" sz="23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zh-TW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網址：</a:t>
            </a:r>
            <a:r>
              <a:rPr lang="en-US" altLang="zh-TW" sz="2400" b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http://life.nthu.edu.tw/~labtcs/Salmon/</a:t>
            </a:r>
            <a:endParaRPr lang="zh-TW" altLang="en-US" sz="2400" b="1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2312E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280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3997325" y="5651500"/>
            <a:ext cx="4895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 b="1">
                <a:ea typeface="標楷體" panose="03000509000000000000" pitchFamily="65" charset="-120"/>
              </a:rPr>
              <a:t>冰冷的溪水正適合鮭魚的生長</a:t>
            </a:r>
          </a:p>
          <a:p>
            <a:r>
              <a:rPr lang="zh-TW" altLang="en-US" sz="2800" b="1">
                <a:ea typeface="標楷體" panose="03000509000000000000" pitchFamily="65" charset="-120"/>
              </a:rPr>
              <a:t>大甲溪上游的水流圖：汪靜明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2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642938"/>
            <a:ext cx="8964612" cy="5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044575" y="6021388"/>
            <a:ext cx="7272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配對中的雌鮭以尾部搧巢。圖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汪靜明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2213b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013" y="44450"/>
            <a:ext cx="7488237" cy="67722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3" name="Picture 5" descr="egg_clo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17625"/>
            <a:ext cx="273685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 descr="22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322388"/>
            <a:ext cx="6011862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981200" y="179388"/>
            <a:ext cx="5111750" cy="9461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>
                <a:solidFill>
                  <a:schemeClr val="bg1"/>
                </a:solidFill>
                <a:ea typeface="標楷體" panose="03000509000000000000" pitchFamily="65" charset="-120"/>
              </a:rPr>
              <a:t>櫻花鉤吻鮭的生活史圖片</a:t>
            </a:r>
          </a:p>
          <a:p>
            <a:pPr algn="ctr">
              <a:spcBef>
                <a:spcPct val="50000"/>
              </a:spcBef>
            </a:pPr>
            <a:r>
              <a:rPr lang="zh-TW" altLang="en-US" sz="1600">
                <a:solidFill>
                  <a:schemeClr val="bg1"/>
                </a:solidFill>
                <a:ea typeface="標楷體" panose="03000509000000000000" pitchFamily="65" charset="-120"/>
              </a:rPr>
              <a:t>圖片引自：汪靜明</a:t>
            </a:r>
            <a:r>
              <a:rPr lang="en-US" altLang="zh-TW" sz="1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國寶魚書</a:t>
            </a:r>
            <a:r>
              <a:rPr lang="en-US" altLang="zh-TW" sz="1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>
                <a:solidFill>
                  <a:schemeClr val="bg1"/>
                </a:solidFill>
                <a:ea typeface="標楷體" panose="03000509000000000000" pitchFamily="65" charset="-120"/>
              </a:rPr>
              <a:t>、台灣瑰寶（左上）</a:t>
            </a:r>
          </a:p>
        </p:txBody>
      </p:sp>
      <p:pic>
        <p:nvPicPr>
          <p:cNvPr id="124937" name="Picture 9" descr="22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81635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 descr="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446405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五、天然紀念物</a:t>
            </a:r>
            <a:r>
              <a:rPr lang="zh-TW" altLang="en-US"/>
              <a:t> </a:t>
            </a:r>
          </a:p>
        </p:txBody>
      </p:sp>
      <p:sp>
        <p:nvSpPr>
          <p:cNvPr id="1259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3200" b="1"/>
              <a:t>1938</a:t>
            </a:r>
            <a:r>
              <a:rPr lang="zh-TW" altLang="en-US" sz="3200" b="1"/>
              <a:t>年，台灣總督府根據</a:t>
            </a:r>
            <a:r>
              <a:rPr lang="en-US" altLang="zh-TW" sz="3200" b="1"/>
              <a:t>1930</a:t>
            </a:r>
            <a:r>
              <a:rPr lang="zh-TW" altLang="en-US" sz="3200" b="1"/>
              <a:t>年頒佈的</a:t>
            </a:r>
            <a:r>
              <a:rPr lang="en-US" altLang="zh-TW" sz="3200" b="1"/>
              <a:t>《</a:t>
            </a:r>
            <a:r>
              <a:rPr lang="zh-TW" altLang="en-US" sz="3200" b="1"/>
              <a:t>史蹟名勝天然紀念物保存法</a:t>
            </a:r>
            <a:r>
              <a:rPr lang="en-US" altLang="zh-TW" sz="3200" b="1"/>
              <a:t>》</a:t>
            </a:r>
            <a:r>
              <a:rPr lang="zh-TW" altLang="en-US" sz="3200" b="1"/>
              <a:t>，將櫻花鉤吻鮭公告為天然紀念物，這是名錄中唯一的魚類</a:t>
            </a:r>
          </a:p>
          <a:p>
            <a:r>
              <a:rPr lang="en-US" altLang="zh-TW" sz="3200" b="1"/>
              <a:t>1940</a:t>
            </a:r>
            <a:r>
              <a:rPr lang="zh-TW" altLang="en-US" sz="3200" b="1"/>
              <a:t>年代以前，台灣櫻花鉤吻鮭悠游於海拔</a:t>
            </a:r>
            <a:r>
              <a:rPr lang="en-US" altLang="zh-TW" sz="3200" b="1"/>
              <a:t>1500</a:t>
            </a:r>
            <a:r>
              <a:rPr lang="zh-TW" altLang="en-US" sz="3200" b="1"/>
              <a:t>～</a:t>
            </a:r>
            <a:r>
              <a:rPr lang="en-US" altLang="zh-TW" sz="3200" b="1"/>
              <a:t>2000</a:t>
            </a:r>
            <a:r>
              <a:rPr lang="zh-TW" altLang="en-US" sz="3200" b="1"/>
              <a:t>公尺的大甲溪上游及其相連的六條溪中。</a:t>
            </a:r>
          </a:p>
          <a:p>
            <a:r>
              <a:rPr lang="zh-TW" altLang="en-US" sz="3200" b="1"/>
              <a:t>合歡溪、南湖溪、有勝溪、七家灣溪</a:t>
            </a:r>
          </a:p>
          <a:p>
            <a:r>
              <a:rPr lang="zh-TW" altLang="en-US" sz="3200" b="1"/>
              <a:t>高山溪、司界蘭溪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大甲溪~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5922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6227763" y="1011238"/>
            <a:ext cx="2843212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80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年代僅剩七家灣溪、高山溪和司界蘭溪見其魚蹤。</a:t>
            </a:r>
          </a:p>
          <a:p>
            <a:pPr>
              <a:spcBef>
                <a:spcPct val="50000"/>
              </a:spcBef>
            </a:pP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90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年代，殘存的鮭魚只存在於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6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7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公里長的七家灣溪（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1700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～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1900M</a:t>
            </a: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），數量也降至數百條。</a:t>
            </a:r>
          </a:p>
          <a:p>
            <a:pPr>
              <a:spcBef>
                <a:spcPct val="50000"/>
              </a:spcBef>
            </a:pP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圖：汪靜明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3311D2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6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084888" y="1412875"/>
            <a:ext cx="29876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櫻花鉤吻鮭野生動物保護區範圍圖。</a:t>
            </a:r>
          </a:p>
          <a:p>
            <a:pPr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1995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年公告的面積為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7095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公頃</a:t>
            </a:r>
          </a:p>
          <a:p>
            <a:pPr>
              <a:spcBef>
                <a:spcPct val="50000"/>
              </a:spcBef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引自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國寶魚書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endParaRPr lang="zh-TW" altLang="en-US" sz="24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六、食性、天敵與生存威脅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/>
              <a:t>櫻花鉤吻鮭屬於肉食性魚類，主要以昆蟲為主食，偶以少量藻類為食。</a:t>
            </a:r>
          </a:p>
          <a:p>
            <a:r>
              <a:rPr lang="zh-TW" altLang="en-US" sz="3200" b="1"/>
              <a:t>昆蟲以水棲昆蟲（石蠶、石蠅、蜉蝣等的幼蟲）為主。</a:t>
            </a:r>
          </a:p>
          <a:p>
            <a:r>
              <a:rPr lang="zh-TW" altLang="en-US" sz="3200" b="1"/>
              <a:t>台灣鮭魚具有良好的跳躍能力，會跳躍出水面捕食飛於水面上的昆蟲、蜘蛛以及水中的蛙類、蟹類，上游沖下來的植物碎屑也照吃不誤。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2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22413"/>
            <a:ext cx="5472112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Trichoptera_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550988"/>
            <a:ext cx="3240088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611188" y="188913"/>
            <a:ext cx="75612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b="1">
                <a:ea typeface="標楷體" panose="03000509000000000000" pitchFamily="65" charset="-120"/>
              </a:rPr>
              <a:t>櫻花鉤吻鮭的食物清單</a:t>
            </a:r>
          </a:p>
          <a:p>
            <a:pPr algn="ctr">
              <a:spcBef>
                <a:spcPct val="50000"/>
              </a:spcBef>
            </a:pPr>
            <a:r>
              <a:rPr lang="zh-TW" altLang="en-US" sz="2000" b="1">
                <a:ea typeface="標楷體" panose="03000509000000000000" pitchFamily="65" charset="-120"/>
              </a:rPr>
              <a:t>圖：汪靜明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國寶魚書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、台灣瑰寶網站</a:t>
            </a:r>
          </a:p>
        </p:txBody>
      </p:sp>
      <p:pic>
        <p:nvPicPr>
          <p:cNvPr id="130058" name="Picture 10" descr="plecoptera_s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054475"/>
            <a:ext cx="3168650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611188" y="5084763"/>
            <a:ext cx="453707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右上圖為長鬚石蠶；</a:t>
            </a:r>
          </a:p>
          <a:p>
            <a:pPr>
              <a:spcBef>
                <a:spcPct val="50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右下圖為石蠅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353425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85788" y="442913"/>
            <a:ext cx="7991475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b="1">
                <a:solidFill>
                  <a:schemeClr val="bg1"/>
                </a:solidFill>
                <a:ea typeface="標楷體" panose="03000509000000000000" pitchFamily="65" charset="-120"/>
              </a:rPr>
              <a:t>櫻花鉤吻鮭也會躍出水面捕食唷。圖：汪靜明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1312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7021513" y="6488113"/>
            <a:ext cx="2087562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ea typeface="標楷體" panose="03000509000000000000" pitchFamily="65" charset="-120"/>
              </a:rPr>
              <a:t>圖：汪靜明  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2311F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1208088"/>
            <a:ext cx="8569325" cy="5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8064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ea typeface="標楷體" panose="03000509000000000000" pitchFamily="65" charset="-120"/>
              </a:rPr>
              <a:t>根據研究，河烏會捕食櫻花鉤吻鮭・圖：汪靜明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068新聞-國寶魚殺手 河烏吞噬台灣鮭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463"/>
            <a:ext cx="5184775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867400" y="5437188"/>
            <a:ext cx="324167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引自</a:t>
            </a:r>
            <a:r>
              <a:rPr lang="en-US" altLang="zh-TW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2006.12.20</a:t>
            </a:r>
          </a:p>
          <a:p>
            <a:pPr>
              <a:spcBef>
                <a:spcPct val="50000"/>
              </a:spcBef>
            </a:pPr>
            <a:r>
              <a:rPr lang="zh-TW" altLang="en-US" sz="2800" b="1">
                <a:latin typeface="Times New Roman" panose="02020603050405020304" pitchFamily="18" charset="0"/>
                <a:ea typeface="標楷體" panose="03000509000000000000" pitchFamily="65" charset="-120"/>
              </a:rPr>
              <a:t>自由電子報的報導</a:t>
            </a:r>
          </a:p>
        </p:txBody>
      </p:sp>
      <p:pic>
        <p:nvPicPr>
          <p:cNvPr id="133125" name="Picture 5" descr="069新聞-國寶魚殺手 河烏吞噬台灣鮭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840537" cy="67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7" name="Picture 7" descr="067有照片為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6840537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092950" y="1196975"/>
            <a:ext cx="1282700" cy="39608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>
                <a:solidFill>
                  <a:schemeClr val="bg1"/>
                </a:solidFill>
                <a:ea typeface="標楷體" panose="03000509000000000000" pitchFamily="65" charset="-120"/>
              </a:rPr>
              <a:t>鐵證如山，這下想賴也賴不掉了！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zh-TW" altLang="en-US" sz="4000" b="1"/>
              <a:t>七、環境威脅與國家公園的保育措施</a:t>
            </a:r>
          </a:p>
        </p:txBody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29600" cy="5111750"/>
          </a:xfrm>
        </p:spPr>
        <p:txBody>
          <a:bodyPr/>
          <a:lstStyle/>
          <a:p>
            <a:r>
              <a:rPr lang="zh-TW" altLang="en-US" sz="3000" b="1"/>
              <a:t>溪流兩岸的農業的活動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000" b="1"/>
              <a:t>  </a:t>
            </a:r>
            <a:r>
              <a:rPr lang="zh-TW" altLang="en-US" sz="3000" b="1">
                <a:sym typeface="Wingdings 2" panose="05020102010507070707" pitchFamily="18" charset="2"/>
              </a:rPr>
              <a:t></a:t>
            </a:r>
            <a:r>
              <a:rPr lang="zh-TW" altLang="en-US" sz="3000" b="1"/>
              <a:t>溪水溫度升高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000" b="1">
                <a:sym typeface="Wingdings 2" panose="05020102010507070707" pitchFamily="18" charset="2"/>
              </a:rPr>
              <a:t>  </a:t>
            </a:r>
            <a:r>
              <a:rPr lang="zh-TW" altLang="en-US" sz="3000" b="1"/>
              <a:t>農藥的進入溪流中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000" b="1">
                <a:sym typeface="Wingdings 2" panose="05020102010507070707" pitchFamily="18" charset="2"/>
              </a:rPr>
              <a:t>  肥料造成</a:t>
            </a:r>
            <a:r>
              <a:rPr lang="zh-TW" altLang="en-US" sz="3000" b="1"/>
              <a:t>水質的優氧化</a:t>
            </a:r>
            <a:r>
              <a:rPr lang="en-US" altLang="zh-TW" sz="3000" b="1"/>
              <a:t>—</a:t>
            </a:r>
            <a:r>
              <a:rPr lang="zh-TW" altLang="en-US" sz="3000" b="1"/>
              <a:t>溶氧量降低</a:t>
            </a:r>
          </a:p>
          <a:p>
            <a:r>
              <a:rPr lang="zh-TW" altLang="en-US" sz="3000" b="1"/>
              <a:t>攔砂壩的設立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000" b="1"/>
              <a:t>  </a:t>
            </a:r>
            <a:r>
              <a:rPr lang="zh-TW" altLang="en-US" sz="3000" b="1">
                <a:sym typeface="Wingdings 2" panose="05020102010507070707" pitchFamily="18" charset="2"/>
              </a:rPr>
              <a:t>河床變寬，河水變淺，多樣性環境遭到破壞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000" b="1">
                <a:sym typeface="Wingdings 2" panose="05020102010507070707" pitchFamily="18" charset="2"/>
              </a:rPr>
              <a:t>  水生昆蟲減少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000" b="1">
                <a:sym typeface="Wingdings 2" panose="05020102010507070707" pitchFamily="18" charset="2"/>
              </a:rPr>
              <a:t>  水溫變化劇烈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000" b="1">
                <a:sym typeface="Wingdings 2" panose="05020102010507070707" pitchFamily="18" charset="2"/>
              </a:rPr>
              <a:t>  棲地遭分割破碎</a:t>
            </a:r>
            <a:r>
              <a:rPr lang="en-US" altLang="zh-TW" sz="3000" b="1">
                <a:sym typeface="Wingdings 2" panose="05020102010507070707" pitchFamily="18" charset="2"/>
              </a:rPr>
              <a:t>—</a:t>
            </a:r>
            <a:r>
              <a:rPr lang="zh-TW" altLang="en-US" sz="3000" b="1">
                <a:sym typeface="Wingdings 2" panose="05020102010507070707" pitchFamily="18" charset="2"/>
              </a:rPr>
              <a:t>不利基因交流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890588"/>
            <a:ext cx="88011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4" name="Picture 6" descr="3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895350"/>
            <a:ext cx="8785225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50825" y="981075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要如何越過高聳的這面巨牆～                汪靜明攝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r>
              <a:rPr lang="en-US" altLang="zh-TW" sz="3200" b="1"/>
              <a:t>1999</a:t>
            </a:r>
            <a:r>
              <a:rPr lang="zh-TW" altLang="en-US" sz="3200" b="1"/>
              <a:t>～</a:t>
            </a:r>
            <a:r>
              <a:rPr lang="en-US" altLang="zh-TW" sz="3200" b="1"/>
              <a:t>2000</a:t>
            </a:r>
            <a:r>
              <a:rPr lang="zh-TW" altLang="en-US" sz="3200" b="1"/>
              <a:t>年間以高山溪三、四號壩為實驗對象，進行攔砂壩改善工程。</a:t>
            </a:r>
          </a:p>
          <a:p>
            <a:r>
              <a:rPr lang="zh-TW" altLang="en-US" sz="3200" b="1"/>
              <a:t>監測結果發現櫻花鉤吻鮭族群在三、四號攔砂壩之間有迴游的跡象，同時溪流棲地物理性狀亦發生改變，原有砂石混雜均質單一性之河床表面變成多樣性的河面，深潭數亦明顯增加，有助櫻花鉤吻鮭的生存繁延。</a:t>
            </a:r>
          </a:p>
          <a:p>
            <a:r>
              <a:rPr lang="zh-TW" altLang="en-US" sz="3200" b="1"/>
              <a:t>由於效果良好，</a:t>
            </a:r>
            <a:r>
              <a:rPr lang="en-US" altLang="zh-TW" sz="3200" b="1"/>
              <a:t>2001</a:t>
            </a:r>
            <a:r>
              <a:rPr lang="zh-TW" altLang="en-US" sz="3200" b="1"/>
              <a:t>年</a:t>
            </a:r>
            <a:r>
              <a:rPr lang="en-US" altLang="zh-TW" sz="3200" b="1"/>
              <a:t>6</a:t>
            </a:r>
            <a:r>
              <a:rPr lang="zh-TW" altLang="en-US" sz="3200" b="1"/>
              <a:t>月高山溪一、二號壩體改善工程亦一併完成。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6196" name="Picture 4" descr="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857250"/>
            <a:ext cx="9001125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7220" name="Picture 4" descr="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798513"/>
            <a:ext cx="8915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8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496300" cy="5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5" name="Picture 5" descr="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836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39750" y="5237163"/>
            <a:ext cx="8064500" cy="137318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chemeClr val="bg1"/>
                </a:solidFill>
                <a:ea typeface="標楷體" panose="03000509000000000000" pitchFamily="65" charset="-120"/>
              </a:rPr>
              <a:t>積極與武陵農場協商，希望武陵農場加速轉型，以生態旅遊為主，逐年減少農墾作業，收回農地植樹造林。                                        照片：汪靜明攝影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4324350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932363" y="981075"/>
            <a:ext cx="3887787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ea typeface="標楷體" panose="03000509000000000000" pitchFamily="65" charset="-120"/>
              </a:rPr>
              <a:t>設立以「保育」為目的之繁養殖場，進行晶片植入研究，建構鮭魚身分認證資料庫，樹立品系，達到以基因多樣性為目的之人工復育。近年也開始進行其他溪流的野放。</a:t>
            </a:r>
          </a:p>
          <a:p>
            <a:pPr>
              <a:spcBef>
                <a:spcPct val="50000"/>
              </a:spcBef>
            </a:pPr>
            <a:r>
              <a:rPr lang="zh-TW" altLang="en-US" sz="3200">
                <a:ea typeface="標楷體" panose="03000509000000000000" pitchFamily="65" charset="-120"/>
              </a:rPr>
              <a:t>圖：汪靜明</a:t>
            </a:r>
          </a:p>
        </p:txBody>
      </p:sp>
      <p:pic>
        <p:nvPicPr>
          <p:cNvPr id="140294" name="Picture 6" descr="有勝溪流放點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495800" cy="65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27050" y="341313"/>
            <a:ext cx="22320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000" b="1">
                <a:solidFill>
                  <a:schemeClr val="bg1"/>
                </a:solidFill>
                <a:ea typeface="標楷體" panose="03000509000000000000" pitchFamily="65" charset="-120"/>
              </a:rPr>
              <a:t>有勝溪的野放點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9268" name="Picture 4" descr="1319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4716463" y="6381750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solidFill>
                  <a:srgbClr val="FF00FF"/>
                </a:solidFill>
                <a:ea typeface="標楷體" panose="03000509000000000000" pitchFamily="65" charset="-120"/>
              </a:rPr>
              <a:t>圖：汪靜明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0275"/>
            <a:ext cx="849630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Grp="1"/>
          </p:cNvSpPr>
          <p:nvPr>
            <p:ph type="title"/>
          </p:nvPr>
        </p:nvSpPr>
        <p:spPr>
          <a:xfrm>
            <a:off x="1979613" y="2708275"/>
            <a:ext cx="6337300" cy="1143000"/>
          </a:xfrm>
        </p:spPr>
        <p:txBody>
          <a:bodyPr/>
          <a:lstStyle/>
          <a:p>
            <a:r>
              <a:rPr lang="zh-TW" altLang="en-US" sz="9600">
                <a:solidFill>
                  <a:srgbClr val="FF00FF"/>
                </a:solidFill>
              </a:rPr>
              <a:t>謝</a:t>
            </a:r>
            <a:r>
              <a:rPr lang="zh-TW" altLang="en-US" sz="9600">
                <a:solidFill>
                  <a:schemeClr val="accent2"/>
                </a:solidFill>
              </a:rPr>
              <a:t>謝</a:t>
            </a:r>
            <a:r>
              <a:rPr lang="zh-TW" altLang="en-US" sz="9600">
                <a:solidFill>
                  <a:srgbClr val="0033CC"/>
                </a:solidFill>
              </a:rPr>
              <a:t>聆</a:t>
            </a:r>
            <a:r>
              <a:rPr lang="zh-TW" altLang="en-US" sz="9600">
                <a:solidFill>
                  <a:srgbClr val="006600"/>
                </a:solidFill>
              </a:rPr>
              <a:t>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14041089888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75688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zh-TW" altLang="en-US" sz="4600" b="1"/>
              <a:t>一、發現國寶魚：發現與命名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3600" b="1"/>
              <a:t>民國</a:t>
            </a:r>
            <a:r>
              <a:rPr lang="en-US" altLang="zh-TW" sz="3600" b="1"/>
              <a:t>6</a:t>
            </a:r>
            <a:r>
              <a:rPr lang="zh-TW" altLang="en-US" sz="3600" b="1"/>
              <a:t>年（</a:t>
            </a:r>
            <a:r>
              <a:rPr lang="en-US" altLang="zh-TW" sz="3600" b="1"/>
              <a:t>1917</a:t>
            </a:r>
            <a:r>
              <a:rPr lang="zh-TW" altLang="en-US" sz="3600" b="1"/>
              <a:t>）青木赳雄，聽到山地警察（津崎友松）提及住在撒拉茅社（今梨山）附近的原住民，經常在大甲溪上游的溪流中，捉到許多體側有條紋、類似日本常見的鮭魚，青木便請其友人代為採集標本。</a:t>
            </a:r>
            <a:endParaRPr lang="en-US" altLang="zh-TW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r>
              <a:rPr lang="zh-TW" altLang="en-US" sz="4600" b="1"/>
              <a:t>一、發現國寶魚：發現與命名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b="1"/>
              <a:t>同年</a:t>
            </a:r>
            <a:r>
              <a:rPr lang="en-US" altLang="zh-TW" sz="3200" b="1"/>
              <a:t>10</a:t>
            </a:r>
            <a:r>
              <a:rPr lang="zh-TW" altLang="en-US" sz="3200" b="1"/>
              <a:t>月</a:t>
            </a:r>
            <a:r>
              <a:rPr lang="en-US" altLang="zh-TW" sz="3200" b="1"/>
              <a:t>18</a:t>
            </a:r>
            <a:r>
              <a:rPr lang="zh-TW" altLang="en-US" sz="3200" b="1"/>
              <a:t>號，津崎寄來一隻鹽醃漬的標本，內臟也被去除了。</a:t>
            </a:r>
          </a:p>
          <a:p>
            <a:r>
              <a:rPr lang="zh-TW" altLang="en-US" sz="3200" b="1"/>
              <a:t>青木報告遠在美國史丹福大學研究之大島正滿先生。大島轉告其師</a:t>
            </a:r>
            <a:r>
              <a:rPr lang="en-US" altLang="zh-TW" sz="3200" b="1"/>
              <a:t>Dr.Jordan</a:t>
            </a:r>
          </a:p>
          <a:p>
            <a:r>
              <a:rPr lang="en-US" altLang="zh-TW" sz="3200" b="1"/>
              <a:t>Jordan</a:t>
            </a:r>
            <a:r>
              <a:rPr lang="zh-TW" altLang="en-US" sz="3200" b="1"/>
              <a:t>認為在亞熱帶的台灣不可能有鮭鱒魚的存在。</a:t>
            </a:r>
          </a:p>
          <a:p>
            <a:r>
              <a:rPr lang="zh-TW" altLang="en-US" sz="3200" b="1"/>
              <a:t>可能是日本人把煙漬的鮭魚運到台灣賣給山地人，不小心在搬運中掉到急流中被撿到！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oshima_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002088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427538" y="981075"/>
            <a:ext cx="4537075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1918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年冬天，大島博士學成回到台灣，看著桌上的標本，他想起青木提及「得到標本時，體側的紅色斑點隨後消失」。於是大島就把台灣鱒的詳細情形、測量結果及手繪圖片寄給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Jordan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。並將研究結果發表在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1919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台灣博物學會會報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，因為標本在梨山捕獲，乃將之命名為梨山鱒。</a:t>
            </a:r>
          </a:p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圖：台灣瑰寶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櫻花鉤吻鮭的家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457200" y="5300663"/>
            <a:ext cx="8229600" cy="1368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b="1"/>
              <a:t>日文名サラマ就位於今天的梨山一帶，因為在此捕獲標本，所以當時的學名命為</a:t>
            </a:r>
            <a:r>
              <a:rPr lang="en-US" altLang="zh-TW" sz="2800" b="1" i="1"/>
              <a:t>saramao</a:t>
            </a:r>
            <a:r>
              <a:rPr lang="zh-TW" altLang="en-US" sz="2800" b="1" i="1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800" b="1"/>
              <a:t>圖片轉引自</a:t>
            </a:r>
            <a:r>
              <a:rPr lang="en-US" altLang="zh-TW" sz="2800" b="1"/>
              <a:t>《</a:t>
            </a:r>
            <a:r>
              <a:rPr lang="zh-TW" altLang="en-US" sz="2800" b="1"/>
              <a:t>國寶魚書</a:t>
            </a:r>
            <a:r>
              <a:rPr lang="en-US" altLang="zh-TW" sz="2800" b="1"/>
              <a:t>》</a:t>
            </a:r>
            <a:endParaRPr lang="zh-TW" altLang="en-US" sz="2800" b="1"/>
          </a:p>
        </p:txBody>
      </p:sp>
      <p:pic>
        <p:nvPicPr>
          <p:cNvPr id="102406" name="Picture 6" descr="8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75688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流線">
  <a:themeElements>
    <a:clrScheme name="2_流線 1">
      <a:dk1>
        <a:srgbClr val="444D26"/>
      </a:dk1>
      <a:lt1>
        <a:srgbClr val="FFFFFF"/>
      </a:lt1>
      <a:dk2>
        <a:srgbClr val="000000"/>
      </a:dk2>
      <a:lt2>
        <a:srgbClr val="FEFAC9"/>
      </a:lt2>
      <a:accent1>
        <a:srgbClr val="A5B592"/>
      </a:accent1>
      <a:accent2>
        <a:srgbClr val="F3A447"/>
      </a:accent2>
      <a:accent3>
        <a:srgbClr val="AAAAAA"/>
      </a:accent3>
      <a:accent4>
        <a:srgbClr val="DADADA"/>
      </a:accent4>
      <a:accent5>
        <a:srgbClr val="CFD7C7"/>
      </a:accent5>
      <a:accent6>
        <a:srgbClr val="DC943F"/>
      </a:accent6>
      <a:hlink>
        <a:srgbClr val="0070C0"/>
      </a:hlink>
      <a:folHlink>
        <a:srgbClr val="7F6F6F"/>
      </a:folHlink>
    </a:clrScheme>
    <a:fontScheme name="2_流線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2_流線 1">
        <a:dk1>
          <a:srgbClr val="444D26"/>
        </a:dk1>
        <a:lt1>
          <a:srgbClr val="FFFFFF"/>
        </a:lt1>
        <a:dk2>
          <a:srgbClr val="000000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AAAAAA"/>
        </a:accent3>
        <a:accent4>
          <a:srgbClr val="DADADA"/>
        </a:accent4>
        <a:accent5>
          <a:srgbClr val="CFD7C7"/>
        </a:accent5>
        <a:accent6>
          <a:srgbClr val="DC943F"/>
        </a:accent6>
        <a:hlink>
          <a:srgbClr val="0070C0"/>
        </a:hlink>
        <a:folHlink>
          <a:srgbClr val="7F6F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1834</Words>
  <Application>Microsoft Office PowerPoint</Application>
  <PresentationFormat>如螢幕大小 (4:3)</PresentationFormat>
  <Paragraphs>98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Arial</vt:lpstr>
      <vt:lpstr>新細明體</vt:lpstr>
      <vt:lpstr>標楷體</vt:lpstr>
      <vt:lpstr>Wingdings 2</vt:lpstr>
      <vt:lpstr>Calibri</vt:lpstr>
      <vt:lpstr>Times New Roman</vt:lpstr>
      <vt:lpstr>2_流線</vt:lpstr>
      <vt:lpstr>台灣櫻花鉤吻鮭</vt:lpstr>
      <vt:lpstr>PowerPoint 簡報</vt:lpstr>
      <vt:lpstr>PowerPoint 簡報</vt:lpstr>
      <vt:lpstr>PowerPoint 簡報</vt:lpstr>
      <vt:lpstr>PowerPoint 簡報</vt:lpstr>
      <vt:lpstr>一、發現國寶魚：發現與命名</vt:lpstr>
      <vt:lpstr>一、發現國寶魚：發現與命名</vt:lpstr>
      <vt:lpstr>PowerPoint 簡報</vt:lpstr>
      <vt:lpstr>PowerPoint 簡報</vt:lpstr>
      <vt:lpstr>PowerPoint 簡報</vt:lpstr>
      <vt:lpstr>PowerPoint 簡報</vt:lpstr>
      <vt:lpstr>二、物種型態 &amp; 特徵</vt:lpstr>
      <vt:lpstr>PowerPoint 簡報</vt:lpstr>
      <vt:lpstr>PowerPoint 簡報</vt:lpstr>
      <vt:lpstr>PowerPoint 簡報</vt:lpstr>
      <vt:lpstr>PowerPoint 簡報</vt:lpstr>
      <vt:lpstr>三、冰河時期的孑遺生物</vt:lpstr>
      <vt:lpstr>PowerPoint 簡報</vt:lpstr>
      <vt:lpstr>四、台灣櫻花鉤吻鮭的生活史</vt:lpstr>
      <vt:lpstr>PowerPoint 簡報</vt:lpstr>
      <vt:lpstr>PowerPoint 簡報</vt:lpstr>
      <vt:lpstr>PowerPoint 簡報</vt:lpstr>
      <vt:lpstr>PowerPoint 簡報</vt:lpstr>
      <vt:lpstr>五、天然紀念物 </vt:lpstr>
      <vt:lpstr>PowerPoint 簡報</vt:lpstr>
      <vt:lpstr>PowerPoint 簡報</vt:lpstr>
      <vt:lpstr>六、食性、天敵與生存威脅</vt:lpstr>
      <vt:lpstr>PowerPoint 簡報</vt:lpstr>
      <vt:lpstr>PowerPoint 簡報</vt:lpstr>
      <vt:lpstr>PowerPoint 簡報</vt:lpstr>
      <vt:lpstr>PowerPoint 簡報</vt:lpstr>
      <vt:lpstr>七、環境威脅與國家公園的保育措施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東勢支線鐵路風華再現</dc:title>
  <dc:creator>HOME</dc:creator>
  <cp:lastModifiedBy>panda</cp:lastModifiedBy>
  <cp:revision>120</cp:revision>
  <dcterms:created xsi:type="dcterms:W3CDTF">2010-08-14T03:39:23Z</dcterms:created>
  <dcterms:modified xsi:type="dcterms:W3CDTF">2017-03-11T19:07:29Z</dcterms:modified>
</cp:coreProperties>
</file>