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5" r:id="rId3"/>
    <p:sldId id="288" r:id="rId4"/>
    <p:sldId id="271" r:id="rId5"/>
    <p:sldId id="270" r:id="rId6"/>
    <p:sldId id="293" r:id="rId7"/>
    <p:sldId id="273" r:id="rId8"/>
    <p:sldId id="296" r:id="rId9"/>
    <p:sldId id="286" r:id="rId10"/>
    <p:sldId id="280" r:id="rId11"/>
    <p:sldId id="257" r:id="rId12"/>
    <p:sldId id="294" r:id="rId13"/>
    <p:sldId id="276" r:id="rId14"/>
    <p:sldId id="287" r:id="rId15"/>
    <p:sldId id="289" r:id="rId16"/>
    <p:sldId id="290" r:id="rId17"/>
    <p:sldId id="259" r:id="rId18"/>
    <p:sldId id="278" r:id="rId19"/>
    <p:sldId id="279" r:id="rId20"/>
    <p:sldId id="267" r:id="rId21"/>
    <p:sldId id="268" r:id="rId22"/>
    <p:sldId id="292" r:id="rId23"/>
    <p:sldId id="269" r:id="rId24"/>
    <p:sldId id="297" r:id="rId25"/>
    <p:sldId id="298" r:id="rId26"/>
    <p:sldId id="263" r:id="rId27"/>
    <p:sldId id="264" r:id="rId28"/>
    <p:sldId id="275" r:id="rId29"/>
    <p:sldId id="291" r:id="rId30"/>
    <p:sldId id="277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0592"/>
    <a:srgbClr val="C1963F"/>
    <a:srgbClr val="2F9740"/>
    <a:srgbClr val="0000FF"/>
    <a:srgbClr val="7D27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45" d="100"/>
          <a:sy n="45" d="100"/>
        </p:scale>
        <p:origin x="54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163.30.23.11/news/u_news_v2.asp?id=%7b0181FABB-38A5-4935-8763-669B9948724B%7d&amp;newsid=34655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163.30.23.11/news/u_news_v2.asp?id=%7b0181FABB-38A5-4935-8763-669B9948724B%7d&amp;newsid=34655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114&#29677;&#35242;&#26371;01/25_108&#19978;&#23416;&#26399;&#35506;&#31243;&#35336;&#30059;&#32371;&#20132;&#21312;/02&#35506;&#31243;&#35336;&#30059;&#12296;1&#24180;&#32026;&#12297;&#19978;&#20659;&#21312;/&#26657;&#35330;&#35506;&#31243;&#35336;&#30059;&#65288;&#21313;&#20108;&#24180;&#22283;&#25945;&#35506;&#32177;&#65289;/&#19968;&#24180;&#32026;&#38321;&#35712;&#25945;&#32946;/108&#19978;&#19968;&#24180;&#32026;&#38321;&#35712;&#26657;&#35330;&#35506;&#31243;&#35336;&#30059;.docx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114&#29677;&#35242;&#26371;01/25_108&#19978;&#23416;&#26399;&#35506;&#31243;&#35336;&#30059;&#32371;&#20132;&#21312;/02&#35506;&#31243;&#35336;&#30059;&#12296;1&#24180;&#32026;&#12297;&#19978;&#20659;&#21312;/&#26657;&#35330;&#35506;&#31243;&#35336;&#30059;&#65288;&#21313;&#20108;&#24180;&#22283;&#25945;&#35506;&#32177;&#65289;/&#19968;&#24180;&#32026;&#33521;&#38321;&#32362;/108&#19978;_&#26657;&#35330;&#35506;&#31243;_&#19968;&#24180;&#32026;&#33521;&#35486;_(&#20462;&#27491;&#29256;0603_21&#36913;).docx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114&#29677;&#35242;&#26371;01/114%20&#38321;&#35712;&#26360;&#31665;%20&#28677;&#22914;&#32769;&#24107;.docx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114&#29677;&#35242;&#26371;01/114&#26032;&#21271;&#24066;&#26032;&#33674;&#21312;&#27665;&#23433;&#22283;&#27665;&#23567;&#23416;&#25512;&#21205;&#38321;&#35712;&#35703;&#29031;&#35336;&#30059;.docx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lass.tn.edu.tw/modules/tad_web/aboutus.php?WebID=7505" TargetMode="External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arenting.com.tw/article/5078710-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 rot="21420000">
            <a:off x="925068" y="649778"/>
            <a:ext cx="9755187" cy="2766528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歡迎蒞臨民安國小</a:t>
            </a:r>
            <a:br>
              <a:rPr lang="en-US" altLang="zh-TW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en-US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學年度班親會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 rot="21420000">
            <a:off x="996883" y="3504847"/>
            <a:ext cx="9755187" cy="1078527"/>
          </a:xfrm>
        </p:spPr>
        <p:txBody>
          <a:bodyPr/>
          <a:lstStyle/>
          <a:p>
            <a:pPr algn="ctr"/>
            <a:r>
              <a:rPr lang="en-US" altLang="zh-TW" sz="5400" dirty="0">
                <a:solidFill>
                  <a:srgbClr val="002060"/>
                </a:solidFill>
                <a:ea typeface="文鼎海報體" panose="02010609010101010101" pitchFamily="49" charset="-120"/>
              </a:rPr>
              <a:t>114</a:t>
            </a:r>
            <a:r>
              <a:rPr lang="zh-TW" altLang="en-US" sz="5400" dirty="0">
                <a:solidFill>
                  <a:srgbClr val="002060"/>
                </a:solidFill>
                <a:ea typeface="文鼎海報體" panose="02010609010101010101" pitchFamily="49" charset="-120"/>
              </a:rPr>
              <a:t>班   陳瀅如老師</a:t>
            </a:r>
            <a:endParaRPr lang="en-US" altLang="zh-TW" sz="5400" dirty="0">
              <a:solidFill>
                <a:srgbClr val="002060"/>
              </a:solidFill>
              <a:ea typeface="文鼎海報體" panose="02010609010101010101" pitchFamily="49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61290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F730C7-7B80-4DE5-BCE9-51FB1C017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2400" dirty="0">
                <a:ea typeface="標楷體" panose="03000509000000000000" pitchFamily="65" charset="-120"/>
              </a:rPr>
              <a:t>教育部國民及學前教育署</a:t>
            </a:r>
            <a:br>
              <a:rPr lang="zh-TW" altLang="en-US" sz="2400" dirty="0">
                <a:ea typeface="標楷體" panose="03000509000000000000" pitchFamily="65" charset="-120"/>
              </a:rPr>
            </a:br>
            <a:r>
              <a:rPr lang="zh-TW" altLang="en-US" sz="2400" dirty="0">
                <a:ea typeface="標楷體" panose="03000509000000000000" pitchFamily="65" charset="-120"/>
              </a:rPr>
              <a:t>推動國民中小學晨讀運動─身教式閱讀與聊書計畫</a:t>
            </a:r>
            <a:br>
              <a:rPr lang="zh-TW" altLang="en-US" sz="3000" dirty="0"/>
            </a:br>
            <a:endParaRPr lang="zh-TW" altLang="en-US" sz="3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8635538-4333-4A4D-9D54-20ABFA76A8F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407886"/>
            <a:ext cx="10394707" cy="1712685"/>
          </a:xfrm>
        </p:spPr>
        <p:txBody>
          <a:bodyPr/>
          <a:lstStyle/>
          <a:p>
            <a:r>
              <a:rPr lang="zh-TW" altLang="en-US" dirty="0"/>
              <a:t> 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閱讀是所有學習的基礎，也是一種有效與有系統汲取新知識的方式，大量閱讀能夠提升豐富的背景知識，也提供學習能力與創意，大量閱讀、廣泛閱讀就有豐富背景知讖，寫作會好，數學會好，自然科學會好，人文社會也會好，</a:t>
            </a:r>
            <a:r>
              <a:rPr lang="zh-TW" altLang="en-US" sz="22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養成閱讀習慣等於養成終身學習習慣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，是二十一世紀公民必須有的習慣與能力。</a:t>
            </a: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5137FCCD-B755-4DF5-A7B8-4742C9C52474}"/>
              </a:ext>
            </a:extLst>
          </p:cNvPr>
          <p:cNvSpPr txBox="1">
            <a:spLocks/>
          </p:cNvSpPr>
          <p:nvPr/>
        </p:nvSpPr>
        <p:spPr>
          <a:xfrm>
            <a:off x="685799" y="3576484"/>
            <a:ext cx="10394707" cy="17126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以培養學生興趣為基礎，強調老師與家長成為閱讀的楷模。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MSSR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M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是「身教」的意思，即老師以身作則，帶領學生進行大量閱讀，培養學生的閱讀興趣與習慣，並進一步把這種感染力擴散到家長，邀請家長陪孩子閱讀。除了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MSSR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，本計畫也導入「聊書」模式，</a:t>
            </a:r>
            <a:r>
              <a:rPr lang="zh-TW" altLang="en-US" sz="22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鼓勵學生在讀後發表感想，相互討論，促進批判思考，加強學生團隊合作態度與溝通技巧，提升表達能力，提高閱讀興趣，擴展學生的閱讀視野。</a:t>
            </a:r>
          </a:p>
        </p:txBody>
      </p:sp>
    </p:spTree>
    <p:extLst>
      <p:ext uri="{BB962C8B-B14F-4D97-AF65-F5344CB8AC3E}">
        <p14:creationId xmlns:p14="http://schemas.microsoft.com/office/powerpoint/2010/main" val="3214599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183523"/>
            <a:ext cx="10396882" cy="1151965"/>
          </a:xfrm>
        </p:spPr>
        <p:txBody>
          <a:bodyPr>
            <a:normAutofit/>
          </a:bodyPr>
          <a:lstStyle/>
          <a:p>
            <a:pPr marL="0" indent="0" algn="ctr">
              <a:defRPr/>
            </a:pPr>
            <a:r>
              <a:rPr lang="en-US" altLang="zh-TW" sz="5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108</a:t>
            </a:r>
            <a:r>
              <a:rPr lang="zh-TW" altLang="en-US" sz="5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學年度第一學期行事曆</a:t>
            </a:r>
            <a:endParaRPr lang="en-US" altLang="zh-TW" sz="50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788831" y="-1262130"/>
            <a:ext cx="10394707" cy="7418231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zh-TW" altLang="en-US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（學校網頁</a:t>
            </a:r>
            <a:r>
              <a:rPr lang="en-US" altLang="zh-TW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校務公告）</a:t>
            </a:r>
            <a:r>
              <a:rPr lang="zh-TW" altLang="en-US" sz="30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勿讓學生於定期評量日請假旅遊</a:t>
            </a:r>
            <a:endParaRPr lang="en-US" altLang="zh-TW" sz="3000" b="1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Tx/>
              <a:buNone/>
              <a:defRPr/>
            </a:pPr>
            <a:endParaRPr lang="zh-TW" altLang="en-US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282" y="2446985"/>
            <a:ext cx="9239917" cy="191853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FE1B378-0021-4B1C-A00A-576D5061F9A5}"/>
              </a:ext>
            </a:extLst>
          </p:cNvPr>
          <p:cNvSpPr/>
          <p:nvPr/>
        </p:nvSpPr>
        <p:spPr>
          <a:xfrm>
            <a:off x="8265603" y="3679425"/>
            <a:ext cx="1718844" cy="435077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4089A9D-AC26-4CD2-AD80-5F5171EDCF11}"/>
              </a:ext>
            </a:extLst>
          </p:cNvPr>
          <p:cNvSpPr txBox="1"/>
          <p:nvPr/>
        </p:nvSpPr>
        <p:spPr>
          <a:xfrm>
            <a:off x="8265603" y="3652837"/>
            <a:ext cx="1995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Arial Black" panose="020B0A04020102020204" pitchFamily="34" charset="0"/>
              </a:rPr>
              <a:t>1/9 </a:t>
            </a:r>
            <a:r>
              <a:rPr lang="zh-TW" altLang="en-US" sz="2400" i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400" dirty="0">
                <a:latin typeface="Arial Black" panose="020B0A04020102020204" pitchFamily="34" charset="0"/>
              </a:rPr>
              <a:t> 1/10</a:t>
            </a:r>
            <a:endParaRPr lang="zh-TW" altLang="en-US" sz="2400" dirty="0">
              <a:latin typeface="Arial Black" panose="020B0A04020102020204" pitchFamily="34" charset="0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24542EBF-AE72-4D08-92A5-920E241888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545543"/>
              </p:ext>
            </p:extLst>
          </p:nvPr>
        </p:nvGraphicFramePr>
        <p:xfrm>
          <a:off x="1264282" y="4365523"/>
          <a:ext cx="9239916" cy="119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9958">
                  <a:extLst>
                    <a:ext uri="{9D8B030D-6E8A-4147-A177-3AD203B41FA5}">
                      <a16:colId xmlns:a16="http://schemas.microsoft.com/office/drawing/2014/main" val="1975165828"/>
                    </a:ext>
                  </a:extLst>
                </a:gridCol>
                <a:gridCol w="4619958">
                  <a:extLst>
                    <a:ext uri="{9D8B030D-6E8A-4147-A177-3AD203B41FA5}">
                      <a16:colId xmlns:a16="http://schemas.microsoft.com/office/drawing/2014/main" val="241106146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學務處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5158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ysClr val="windowText" lastClr="000000"/>
                          </a:solidFill>
                        </a:rPr>
                        <a:t>1/12-1/18  </a:t>
                      </a:r>
                      <a:r>
                        <a:rPr lang="zh-TW" altLang="en-US" sz="2400" b="1" dirty="0">
                          <a:solidFill>
                            <a:schemeClr val="tx1"/>
                          </a:solidFill>
                        </a:rPr>
                        <a:t>期末體育競賽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ysClr val="windowText" lastClr="000000"/>
                          </a:solidFill>
                        </a:rPr>
                        <a:t>     一年級呼拉圈比賽</a:t>
                      </a:r>
                      <a:endParaRPr lang="en-US" altLang="zh-TW" sz="2400" b="1" dirty="0">
                        <a:solidFill>
                          <a:sysClr val="windowText" lastClr="000000"/>
                        </a:solidFill>
                      </a:endParaRPr>
                    </a:p>
                    <a:p>
                      <a:pPr algn="ctr"/>
                      <a:r>
                        <a:rPr lang="zh-TW" altLang="en-US" sz="2400" b="1" dirty="0">
                          <a:solidFill>
                            <a:sysClr val="windowText" lastClr="000000"/>
                          </a:solidFill>
                        </a:rPr>
                        <a:t>二年級跳繩比賽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2709683"/>
                  </a:ext>
                </a:extLst>
              </a:tr>
            </a:tbl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5FB43B17-41D7-4EF4-B77E-3A7998F025A2}"/>
              </a:ext>
            </a:extLst>
          </p:cNvPr>
          <p:cNvSpPr/>
          <p:nvPr/>
        </p:nvSpPr>
        <p:spPr>
          <a:xfrm>
            <a:off x="5368413" y="2508902"/>
            <a:ext cx="1017639" cy="38178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5FE8C40-2D17-4246-8D1C-B8BB6AFC188C}"/>
              </a:ext>
            </a:extLst>
          </p:cNvPr>
          <p:cNvSpPr txBox="1"/>
          <p:nvPr/>
        </p:nvSpPr>
        <p:spPr>
          <a:xfrm>
            <a:off x="5500281" y="2508902"/>
            <a:ext cx="3052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</a:rPr>
              <a:t>教務處</a:t>
            </a:r>
          </a:p>
        </p:txBody>
      </p:sp>
    </p:spTree>
    <p:extLst>
      <p:ext uri="{BB962C8B-B14F-4D97-AF65-F5344CB8AC3E}">
        <p14:creationId xmlns:p14="http://schemas.microsoft.com/office/powerpoint/2010/main" val="585498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91E0121-6DAC-41A1-8AFB-D646D5A60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108</a:t>
            </a:r>
            <a:r>
              <a:rPr lang="zh-TW" altLang="en-US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學年度第一學期</a:t>
            </a:r>
            <a:r>
              <a:rPr lang="zh-TW" altLang="en-US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重要活動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246FA4C-E634-4812-AD7A-89382033334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altLang="zh-TW" sz="3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3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校內學生美展</a:t>
            </a:r>
            <a:r>
              <a:rPr lang="en-US" altLang="zh-TW" sz="3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(9/25</a:t>
            </a:r>
            <a:r>
              <a:rPr lang="zh-TW" altLang="en-US" sz="3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前收件</a:t>
            </a:r>
            <a:r>
              <a:rPr lang="en-US" altLang="zh-TW" sz="3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)(</a:t>
            </a:r>
            <a:r>
              <a:rPr lang="zh-TW" altLang="en-US" sz="3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四開</a:t>
            </a:r>
            <a:r>
              <a:rPr lang="en-US" altLang="zh-TW" sz="3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defRPr/>
            </a:pPr>
            <a:r>
              <a:rPr lang="en-US" altLang="zh-TW" sz="3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3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校內視力檢查</a:t>
            </a:r>
            <a:r>
              <a:rPr lang="en-US" altLang="zh-TW" sz="3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(10/1) </a:t>
            </a:r>
            <a:r>
              <a:rPr lang="zh-TW" altLang="en-US" sz="3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，若有接到視力不良通知單，請帶 </a:t>
            </a:r>
            <a:endParaRPr lang="en-US" altLang="zh-TW" sz="3000" b="1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  <a:defRPr/>
            </a:pPr>
            <a:r>
              <a:rPr lang="zh-TW" altLang="en-US" sz="3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   至眼科檢查追蹤。</a:t>
            </a:r>
            <a:r>
              <a:rPr lang="en-US" altLang="zh-TW" sz="3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新北市學童護眼方案合約眼科醫療院所名 </a:t>
            </a:r>
            <a:endParaRPr lang="en-US" altLang="zh-TW" sz="3000" b="1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  <a:defRPr/>
            </a:pPr>
            <a:r>
              <a:rPr lang="en-US" altLang="zh-TW" sz="3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3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單</a:t>
            </a:r>
            <a:r>
              <a:rPr lang="en-US" altLang="zh-TW" sz="3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30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微笑</a:t>
            </a:r>
            <a:r>
              <a:rPr lang="en-US" altLang="zh-TW" sz="30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23</a:t>
            </a:r>
            <a:r>
              <a:rPr lang="zh-TW" altLang="en-US" sz="30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與昭名眼科診所</a:t>
            </a:r>
            <a:r>
              <a:rPr lang="en-US" altLang="zh-TW" sz="3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3000" b="1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en-US" altLang="zh-TW" sz="3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3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流感疫苗注射時間</a:t>
            </a:r>
            <a:r>
              <a:rPr lang="en-US" altLang="zh-TW" sz="3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(11/19)</a:t>
            </a:r>
          </a:p>
          <a:p>
            <a:pPr>
              <a:defRPr/>
            </a:pPr>
            <a:r>
              <a:rPr lang="en-US" altLang="zh-TW" sz="3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3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一年級健康檢查</a:t>
            </a:r>
            <a:r>
              <a:rPr lang="en-US" altLang="zh-TW" sz="3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(11/26)</a:t>
            </a:r>
          </a:p>
          <a:p>
            <a:pPr>
              <a:defRPr/>
            </a:pPr>
            <a:endParaRPr lang="en-US" altLang="zh-TW" sz="3000" b="1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53176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7976" y="273676"/>
            <a:ext cx="10396882" cy="1151965"/>
          </a:xfrm>
        </p:spPr>
        <p:txBody>
          <a:bodyPr/>
          <a:lstStyle/>
          <a:p>
            <a:pPr algn="ctr"/>
            <a:r>
              <a:rPr lang="zh-TW" altLang="en-US" dirty="0"/>
              <a:t>一年級成績計算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617342" y="2833527"/>
            <a:ext cx="10394707" cy="4460004"/>
          </a:xfrm>
        </p:spPr>
        <p:txBody>
          <a:bodyPr>
            <a:noAutofit/>
          </a:bodyPr>
          <a:lstStyle/>
          <a:p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評量方式</a:t>
            </a:r>
            <a:r>
              <a:rPr lang="en-US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配合</a:t>
            </a:r>
            <a:r>
              <a:rPr lang="en-US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年國教</a:t>
            </a:r>
            <a:r>
              <a:rPr lang="zh-TW" altLang="en-US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素養導向</a:t>
            </a:r>
            <a:r>
              <a:rPr lang="en-US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以實作</a:t>
            </a:r>
            <a:r>
              <a:rPr lang="en-US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小組互助合作完成任務</a:t>
            </a:r>
            <a:r>
              <a:rPr lang="en-US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與家長共做等方式</a:t>
            </a:r>
            <a:r>
              <a:rPr lang="en-US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讓多元評量落實</a:t>
            </a:r>
            <a:r>
              <a:rPr lang="en-US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減少紙筆測驗。</a:t>
            </a:r>
            <a:endParaRPr lang="en-US" altLang="zh-TW" sz="1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800" b="1" i="1" dirty="0">
                <a:solidFill>
                  <a:srgbClr val="D9059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以這樣的方式提升孩子信心</a:t>
            </a:r>
            <a:r>
              <a:rPr lang="en-US" altLang="zh-TW" sz="1800" b="1" i="1" dirty="0">
                <a:solidFill>
                  <a:srgbClr val="D9059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1800" b="1" i="1" dirty="0">
                <a:solidFill>
                  <a:srgbClr val="D9059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還給孩子學習權</a:t>
            </a:r>
            <a:r>
              <a:rPr lang="en-US" altLang="zh-TW" sz="1800" b="1" i="1" dirty="0">
                <a:solidFill>
                  <a:srgbClr val="D9059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sz="1800" b="1" i="1" dirty="0">
              <a:solidFill>
                <a:srgbClr val="D9059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6" descr="計算機、鉛筆和紙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74002" y="312313"/>
            <a:ext cx="1663369" cy="1137929"/>
          </a:xfrm>
          <a:prstGeom prst="rect">
            <a:avLst/>
          </a:prstGeom>
          <a:noFill/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30168E3-1276-449D-8651-F670E2D268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9"/>
          <a:stretch/>
        </p:blipFill>
        <p:spPr>
          <a:xfrm>
            <a:off x="1849527" y="1425641"/>
            <a:ext cx="8073779" cy="308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65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7272C9-AA36-4F12-853B-A8D2C0F36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619" y="228600"/>
            <a:ext cx="10396882" cy="1151965"/>
          </a:xfrm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990000"/>
                </a:solidFill>
                <a:ea typeface="標楷體" panose="03000509000000000000" pitchFamily="65" charset="-120"/>
              </a:rPr>
              <a:t>國語教學方法</a:t>
            </a: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811320B5-20A0-4620-B207-681B30DB71A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30403" y="1528479"/>
            <a:ext cx="10507313" cy="474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20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CB0310-7611-40AA-AF5F-1E1E8116D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794" y="331217"/>
            <a:ext cx="10396882" cy="1151965"/>
          </a:xfrm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990000"/>
                </a:solidFill>
                <a:ea typeface="標楷體" panose="03000509000000000000" pitchFamily="65" charset="-120"/>
              </a:rPr>
              <a:t>數學教學方法</a:t>
            </a:r>
            <a:endParaRPr lang="zh-TW" altLang="en-US" dirty="0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87BE4795-C20F-4F4F-A8CA-F27E8A6CBE4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1596009"/>
            <a:ext cx="8381095" cy="378777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D396C58-B8FA-4BB4-9400-54350B1C5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844" y="1596009"/>
            <a:ext cx="3411794" cy="3665982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8EF073E-A6FC-4063-BF92-B8BECBDDD88F}"/>
              </a:ext>
            </a:extLst>
          </p:cNvPr>
          <p:cNvSpPr txBox="1"/>
          <p:nvPr/>
        </p:nvSpPr>
        <p:spPr>
          <a:xfrm>
            <a:off x="4190547" y="2315497"/>
            <a:ext cx="3805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( </a:t>
            </a:r>
            <a:r>
              <a:rPr lang="zh-TW" altLang="en-US" dirty="0"/>
              <a:t>藉由操作中，孩子記得更牢更深 </a:t>
            </a:r>
            <a:r>
              <a:rPr lang="en-US" altLang="zh-TW" dirty="0"/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38065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FDDBC3-2706-4E18-A49D-BDDDEE29E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>
                <a:solidFill>
                  <a:srgbClr val="990000"/>
                </a:solidFill>
                <a:ea typeface="標楷體" panose="03000509000000000000" pitchFamily="65" charset="-120"/>
              </a:rPr>
              <a:t>生活教學方法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03297E1-8D7C-4EFD-8945-DAED35646FA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認識自我。</a:t>
            </a:r>
            <a:endParaRPr lang="en-US" altLang="zh-TW" sz="3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認識別人。</a:t>
            </a:r>
            <a:endParaRPr lang="en-US" altLang="zh-TW" sz="3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500" dirty="0">
                <a:latin typeface="標楷體" panose="03000509000000000000" pitchFamily="65" charset="-120"/>
                <a:ea typeface="標楷體" panose="03000509000000000000" pitchFamily="65" charset="-120"/>
              </a:rPr>
              <a:t>融入群體。</a:t>
            </a:r>
          </a:p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321C68E-09DF-419E-AD66-5F7632B83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88225" y="2341054"/>
            <a:ext cx="4026310" cy="301973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DEB91D3-F217-47C5-B664-52801FE4E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225" y="1739909"/>
            <a:ext cx="5107468" cy="402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37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5000" dirty="0">
                <a:latin typeface="標楷體" panose="03000509000000000000" pitchFamily="65" charset="-120"/>
                <a:ea typeface="標楷體" panose="03000509000000000000" pitchFamily="65" charset="-120"/>
              </a:rPr>
              <a:t>一年級校訂課程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b="44044"/>
          <a:stretch/>
        </p:blipFill>
        <p:spPr>
          <a:xfrm>
            <a:off x="2446126" y="2042448"/>
            <a:ext cx="7521676" cy="226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85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C7B2CF-A524-40E9-86ED-1D1C5871F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latin typeface="標楷體" panose="03000509000000000000" pitchFamily="65" charset="-120"/>
                <a:ea typeface="標楷體" panose="03000509000000000000" pitchFamily="65" charset="-120"/>
              </a:rPr>
              <a:t>閱讀教育</a:t>
            </a:r>
            <a:r>
              <a:rPr lang="en-US" altLang="zh-TW" sz="50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5000" dirty="0"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教學計畫書</a:t>
            </a:r>
            <a:endParaRPr lang="zh-TW" altLang="en-US" sz="5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7164884-54A6-46B4-9699-C3E4991C342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2385622" y="2063750"/>
            <a:ext cx="6995305" cy="3311525"/>
          </a:xfr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B84A71D-7789-42BC-82F1-A0552F471D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478" y="1837765"/>
            <a:ext cx="11459496" cy="45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53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56C07D-7763-4035-A66E-5A2C16C6A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000" dirty="0"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看見世界</a:t>
            </a:r>
            <a:r>
              <a:rPr lang="en-US" altLang="zh-TW" sz="5000" dirty="0"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:</a:t>
            </a:r>
            <a:r>
              <a:rPr lang="zh-TW" altLang="en-US" sz="5000" dirty="0"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英語教學</a:t>
            </a:r>
            <a:endParaRPr lang="zh-TW" altLang="en-US" sz="5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6A22A93A-B3DB-493E-966F-C8EE2761E38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799656" y="1990008"/>
            <a:ext cx="4484875" cy="3363657"/>
          </a:xfr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EA06E308-13B6-4831-A503-FD4D72779956}"/>
              </a:ext>
            </a:extLst>
          </p:cNvPr>
          <p:cNvSpPr txBox="1"/>
          <p:nvPr/>
        </p:nvSpPr>
        <p:spPr>
          <a:xfrm>
            <a:off x="5515897" y="1990008"/>
            <a:ext cx="57223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藉由課文裡的情境故事，讓孩子愛上上英 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文課。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754D27A-2670-41EC-9AB7-32B333D4CEB6}"/>
              </a:ext>
            </a:extLst>
          </p:cNvPr>
          <p:cNvSpPr txBox="1"/>
          <p:nvPr/>
        </p:nvSpPr>
        <p:spPr>
          <a:xfrm>
            <a:off x="5515897" y="3110886"/>
            <a:ext cx="57223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2.Roger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老師英文念謠韻律，讓孩子起身動一 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動，用身體記憶。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B9910E5-8231-448F-9EE1-13D9DEBF2466}"/>
              </a:ext>
            </a:extLst>
          </p:cNvPr>
          <p:cNvSpPr txBox="1"/>
          <p:nvPr/>
        </p:nvSpPr>
        <p:spPr>
          <a:xfrm>
            <a:off x="5515897" y="4246511"/>
            <a:ext cx="57223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藉由自身旅遊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歐洲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的經驗，讓孩子們認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識世界文化與國際禮儀。</a:t>
            </a:r>
          </a:p>
        </p:txBody>
      </p:sp>
    </p:spTree>
    <p:extLst>
      <p:ext uri="{BB962C8B-B14F-4D97-AF65-F5344CB8AC3E}">
        <p14:creationId xmlns:p14="http://schemas.microsoft.com/office/powerpoint/2010/main" val="3186682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615CDE-8F6D-4FCE-98CD-D2A409D0E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zh-TW" altLang="en-US" sz="6000" b="1" dirty="0">
                <a:solidFill>
                  <a:srgbClr val="990000"/>
                </a:solidFill>
                <a:ea typeface="標楷體" panose="03000509000000000000" pitchFamily="65" charset="-120"/>
              </a:rPr>
              <a:t>家長日活動流程</a:t>
            </a:r>
            <a:br>
              <a:rPr kumimoji="1" lang="zh-TW" altLang="en-US" sz="4000" b="1" cap="none" dirty="0">
                <a:solidFill>
                  <a:srgbClr val="7030A0"/>
                </a:solidFill>
                <a:latin typeface="文鼎粗魏碑" panose="03000809000000000000" pitchFamily="65" charset="-120"/>
                <a:ea typeface="文鼎粗魏碑" panose="03000809000000000000" pitchFamily="65" charset="-120"/>
                <a:cs typeface="+mn-cs"/>
              </a:rPr>
            </a:br>
            <a:endParaRPr lang="zh-TW" altLang="en-US" dirty="0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A9C909FE-8458-44AD-93B8-E7833E1602A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682114" y="1643581"/>
            <a:ext cx="8375572" cy="372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27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ea typeface="標楷體" panose="03000509000000000000" pitchFamily="65" charset="-120"/>
              </a:rPr>
              <a:t>班級經營理念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918952" y="1715736"/>
            <a:ext cx="7611414" cy="365953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842" y="3746854"/>
            <a:ext cx="3603048" cy="19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19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7175" y="208255"/>
            <a:ext cx="10396882" cy="1151965"/>
          </a:xfrm>
        </p:spPr>
        <p:txBody>
          <a:bodyPr/>
          <a:lstStyle/>
          <a:p>
            <a:pPr algn="ctr"/>
            <a:r>
              <a:rPr lang="zh-TW" altLang="en-US" dirty="0">
                <a:ea typeface="標楷體" panose="03000509000000000000" pitchFamily="65" charset="-120"/>
              </a:rPr>
              <a:t>多元化的獎勵制度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687976" y="542242"/>
            <a:ext cx="10555280" cy="56138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zh-TW" altLang="en-US" sz="2800" dirty="0">
                <a:ea typeface="標楷體" panose="03000509000000000000" pitchFamily="65" charset="-120"/>
                <a:sym typeface="Wingdings" panose="05000000000000000000" pitchFamily="2" charset="2"/>
              </a:rPr>
              <a:t></a:t>
            </a:r>
            <a:r>
              <a:rPr lang="zh-TW" altLang="en-US" sz="2800" dirty="0">
                <a:ea typeface="標楷體" panose="03000509000000000000" pitchFamily="65" charset="-120"/>
              </a:rPr>
              <a:t>以多元化的獎勵制度，鼓勵孩子重視個人表現，爭取團體榮譽， </a:t>
            </a:r>
            <a:endParaRPr lang="en-US" altLang="zh-TW" sz="2800" dirty="0">
              <a:ea typeface="標楷體" panose="03000509000000000000" pitchFamily="65" charset="-120"/>
            </a:endParaRPr>
          </a:p>
          <a:p>
            <a:pPr>
              <a:lnSpc>
                <a:spcPct val="90000"/>
              </a:lnSpc>
              <a:buNone/>
            </a:pPr>
            <a:r>
              <a:rPr lang="en-US" altLang="zh-TW" sz="2800" dirty="0">
                <a:ea typeface="標楷體" panose="03000509000000000000" pitchFamily="65" charset="-120"/>
              </a:rPr>
              <a:t>     </a:t>
            </a:r>
            <a:r>
              <a:rPr lang="zh-TW" altLang="en-US" sz="2800" dirty="0">
                <a:ea typeface="標楷體" panose="03000509000000000000" pitchFamily="65" charset="-120"/>
              </a:rPr>
              <a:t>並維護班級名譽。</a:t>
            </a:r>
            <a:endParaRPr lang="en-US" altLang="zh-TW" sz="2800" dirty="0">
              <a:ea typeface="標楷體" panose="03000509000000000000" pitchFamily="65" charset="-120"/>
            </a:endParaRPr>
          </a:p>
          <a:p>
            <a:pPr>
              <a:lnSpc>
                <a:spcPct val="90000"/>
              </a:lnSpc>
              <a:buNone/>
            </a:pPr>
            <a:r>
              <a:rPr lang="zh-TW" altLang="en-US" sz="2800" dirty="0">
                <a:ea typeface="標楷體" panose="03000509000000000000" pitchFamily="65" charset="-120"/>
                <a:sym typeface="Wingdings" panose="05000000000000000000" pitchFamily="2" charset="2"/>
              </a:rPr>
              <a:t></a:t>
            </a:r>
            <a:r>
              <a:rPr lang="zh-TW" altLang="en-US" sz="2800" dirty="0">
                <a:ea typeface="標楷體" panose="03000509000000000000" pitchFamily="65" charset="-120"/>
              </a:rPr>
              <a:t>團體合作</a:t>
            </a:r>
            <a:r>
              <a:rPr lang="en-US" altLang="zh-TW" sz="2800" dirty="0">
                <a:ea typeface="標楷體" panose="03000509000000000000" pitchFamily="65" charset="-120"/>
              </a:rPr>
              <a:t>-</a:t>
            </a:r>
            <a:r>
              <a:rPr lang="zh-TW" altLang="en-US" sz="2800" dirty="0">
                <a:ea typeface="標楷體" panose="03000509000000000000" pitchFamily="65" charset="-120"/>
              </a:rPr>
              <a:t>太空世界集星星</a:t>
            </a:r>
            <a:r>
              <a:rPr lang="en-US" altLang="zh-TW" sz="2800" dirty="0"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ea typeface="標楷體" panose="03000509000000000000" pitchFamily="65" charset="-120"/>
              </a:rPr>
              <a:t>每週五結算獎章第一名三顆星，第二名二顆生，第三名一顆星，集滿星星有神秘小禮物</a:t>
            </a:r>
            <a:r>
              <a:rPr lang="en-US" altLang="zh-TW" sz="2800" dirty="0">
                <a:ea typeface="標楷體" panose="03000509000000000000" pitchFamily="65" charset="-120"/>
              </a:rPr>
              <a:t>)</a:t>
            </a:r>
          </a:p>
          <a:p>
            <a:pPr>
              <a:lnSpc>
                <a:spcPct val="90000"/>
              </a:lnSpc>
              <a:buNone/>
            </a:pPr>
            <a:r>
              <a:rPr lang="zh-TW" altLang="en-US" sz="2800" dirty="0">
                <a:ea typeface="標楷體" panose="03000509000000000000" pitchFamily="65" charset="-120"/>
                <a:sym typeface="Wingdings" panose="05000000000000000000" pitchFamily="2" charset="2"/>
              </a:rPr>
              <a:t></a:t>
            </a:r>
            <a:r>
              <a:rPr lang="zh-TW" altLang="en-US" sz="2800" dirty="0">
                <a:ea typeface="標楷體" panose="03000509000000000000" pitchFamily="65" charset="-120"/>
              </a:rPr>
              <a:t>個人加分</a:t>
            </a:r>
            <a:r>
              <a:rPr lang="en-US" altLang="zh-TW" sz="2800" dirty="0">
                <a:ea typeface="標楷體" panose="03000509000000000000" pitchFamily="65" charset="-120"/>
              </a:rPr>
              <a:t>-</a:t>
            </a:r>
            <a:r>
              <a:rPr lang="zh-TW" altLang="en-US" sz="2800" dirty="0">
                <a:ea typeface="標楷體" panose="03000509000000000000" pitchFamily="65" charset="-120"/>
              </a:rPr>
              <a:t>上課不遲到</a:t>
            </a:r>
            <a:r>
              <a:rPr lang="en-US" altLang="zh-TW" sz="2800" dirty="0">
                <a:ea typeface="標楷體" panose="03000509000000000000" pitchFamily="65" charset="-120"/>
              </a:rPr>
              <a:t> /</a:t>
            </a:r>
            <a:r>
              <a:rPr lang="zh-TW" altLang="en-US" sz="2800" dirty="0">
                <a:ea typeface="標楷體" panose="03000509000000000000" pitchFamily="65" charset="-120"/>
              </a:rPr>
              <a:t>上課發表</a:t>
            </a:r>
            <a:r>
              <a:rPr lang="en-US" altLang="zh-TW" sz="2800" dirty="0">
                <a:ea typeface="標楷體" panose="03000509000000000000" pitchFamily="65" charset="-120"/>
              </a:rPr>
              <a:t>/</a:t>
            </a:r>
            <a:r>
              <a:rPr lang="zh-TW" altLang="en-US" sz="2800" dirty="0">
                <a:ea typeface="標楷體" panose="03000509000000000000" pitchFamily="65" charset="-120"/>
              </a:rPr>
              <a:t>作業認真負責</a:t>
            </a:r>
            <a:r>
              <a:rPr lang="en-US" altLang="zh-TW" sz="2800" dirty="0">
                <a:ea typeface="標楷體" panose="03000509000000000000" pitchFamily="65" charset="-120"/>
              </a:rPr>
              <a:t>/</a:t>
            </a:r>
            <a:r>
              <a:rPr lang="zh-TW" altLang="en-US" sz="2800" dirty="0">
                <a:ea typeface="標楷體" panose="03000509000000000000" pitchFamily="65" charset="-120"/>
              </a:rPr>
              <a:t>班級事務用心態度</a:t>
            </a:r>
            <a:r>
              <a:rPr lang="en-US" altLang="zh-TW" sz="2800" dirty="0">
                <a:ea typeface="標楷體" panose="03000509000000000000" pitchFamily="65" charset="-120"/>
              </a:rPr>
              <a:t>/</a:t>
            </a:r>
            <a:r>
              <a:rPr lang="zh-TW" altLang="en-US" sz="2800" dirty="0">
                <a:ea typeface="標楷體" panose="03000509000000000000" pitchFamily="65" charset="-120"/>
              </a:rPr>
              <a:t>待人和善有理</a:t>
            </a:r>
            <a:r>
              <a:rPr lang="en-US" altLang="zh-TW" sz="2800" dirty="0">
                <a:ea typeface="標楷體" panose="03000509000000000000" pitchFamily="65" charset="-120"/>
              </a:rPr>
              <a:t>/</a:t>
            </a:r>
            <a:r>
              <a:rPr lang="zh-TW" altLang="en-US" sz="2800" dirty="0">
                <a:ea typeface="標楷體" panose="03000509000000000000" pitchFamily="65" charset="-120"/>
              </a:rPr>
              <a:t>肯幫助同學</a:t>
            </a:r>
            <a:r>
              <a:rPr lang="en-US" altLang="zh-TW" sz="2800" dirty="0">
                <a:ea typeface="標楷體" panose="03000509000000000000" pitchFamily="65" charset="-120"/>
              </a:rPr>
              <a:t>( </a:t>
            </a:r>
            <a:r>
              <a:rPr lang="zh-TW" altLang="en-US" sz="2800" dirty="0">
                <a:ea typeface="標楷體" panose="03000509000000000000" pitchFamily="65" charset="-120"/>
              </a:rPr>
              <a:t>個人計分板，會計分在日常生活表現的成績</a:t>
            </a:r>
            <a:r>
              <a:rPr lang="en-US" altLang="zh-TW" sz="2800" dirty="0">
                <a:ea typeface="標楷體" panose="03000509000000000000" pitchFamily="65" charset="-120"/>
              </a:rPr>
              <a:t>)(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有好的習慣與規則，將來孩子對自我才會有責任感，才能更有信心地面對未來所有的挑戰</a:t>
            </a:r>
            <a:r>
              <a:rPr lang="en-US" altLang="zh-TW" sz="2800" dirty="0">
                <a:ea typeface="標楷體" panose="03000509000000000000" pitchFamily="65" charset="-120"/>
              </a:rPr>
              <a:t>)</a:t>
            </a:r>
          </a:p>
          <a:p>
            <a:pPr>
              <a:lnSpc>
                <a:spcPct val="90000"/>
              </a:lnSpc>
              <a:buNone/>
            </a:pPr>
            <a:r>
              <a:rPr lang="zh-TW" altLang="en-US" sz="2800" dirty="0">
                <a:ea typeface="標楷體" panose="03000509000000000000" pitchFamily="65" charset="-120"/>
                <a:sym typeface="Wingdings" panose="05000000000000000000" pitchFamily="2" charset="2"/>
              </a:rPr>
              <a:t></a:t>
            </a:r>
            <a:r>
              <a:rPr lang="zh-TW" altLang="en-US" sz="2800" dirty="0">
                <a:ea typeface="標楷體" panose="03000509000000000000" pitchFamily="65" charset="-120"/>
              </a:rPr>
              <a:t>品格之星</a:t>
            </a:r>
            <a:r>
              <a:rPr lang="en-US" altLang="zh-TW" sz="2800" dirty="0">
                <a:ea typeface="標楷體" panose="03000509000000000000" pitchFamily="65" charset="-120"/>
              </a:rPr>
              <a:t>-</a:t>
            </a:r>
            <a:r>
              <a:rPr lang="zh-TW" altLang="en-US" sz="2800" dirty="0">
                <a:solidFill>
                  <a:srgbClr val="FF0000"/>
                </a:solidFill>
                <a:ea typeface="標楷體" panose="03000509000000000000" pitchFamily="65" charset="-120"/>
              </a:rPr>
              <a:t>藏書票</a:t>
            </a:r>
            <a:r>
              <a:rPr lang="en-US" altLang="zh-TW" sz="2800" dirty="0">
                <a:solidFill>
                  <a:srgbClr val="FF0000"/>
                </a:solidFill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rgbClr val="FF0000"/>
                </a:solidFill>
                <a:ea typeface="標楷體" panose="03000509000000000000" pitchFamily="65" charset="-120"/>
              </a:rPr>
              <a:t>閱讀護照</a:t>
            </a:r>
            <a:r>
              <a:rPr lang="en-US" altLang="zh-TW" sz="2800" dirty="0">
                <a:solidFill>
                  <a:srgbClr val="FF0000"/>
                </a:solidFill>
                <a:ea typeface="標楷體" panose="03000509000000000000" pitchFamily="65" charset="-120"/>
              </a:rPr>
              <a:t>)(</a:t>
            </a:r>
            <a:r>
              <a:rPr lang="zh-TW" altLang="en-US" sz="2800" dirty="0">
                <a:solidFill>
                  <a:srgbClr val="FF0000"/>
                </a:solidFill>
                <a:ea typeface="標楷體" panose="03000509000000000000" pitchFamily="65" charset="-120"/>
              </a:rPr>
              <a:t>團體合作</a:t>
            </a:r>
            <a:r>
              <a:rPr lang="en-US" altLang="zh-TW" sz="2800" dirty="0">
                <a:solidFill>
                  <a:srgbClr val="FF0000"/>
                </a:solidFill>
                <a:ea typeface="標楷體" panose="03000509000000000000" pitchFamily="65" charset="-120"/>
              </a:rPr>
              <a:t>+</a:t>
            </a:r>
            <a:r>
              <a:rPr lang="zh-TW" altLang="en-US" sz="2800" dirty="0">
                <a:solidFill>
                  <a:srgbClr val="FF0000"/>
                </a:solidFill>
                <a:ea typeface="標楷體" panose="03000509000000000000" pitchFamily="65" charset="-120"/>
              </a:rPr>
              <a:t>個人加分很棒的同學</a:t>
            </a:r>
            <a:r>
              <a:rPr lang="en-US" altLang="zh-TW" sz="2800" dirty="0">
                <a:solidFill>
                  <a:srgbClr val="FF0000"/>
                </a:solidFill>
                <a:ea typeface="標楷體" panose="03000509000000000000" pitchFamily="65" charset="-120"/>
              </a:rPr>
              <a:t>)</a:t>
            </a:r>
            <a:endParaRPr lang="zh-TW" altLang="en-US" sz="2800" dirty="0">
              <a:solidFill>
                <a:srgbClr val="FF0000"/>
              </a:solidFill>
              <a:ea typeface="標楷體" panose="03000509000000000000" pitchFamily="65" charset="-120"/>
            </a:endParaRPr>
          </a:p>
        </p:txBody>
      </p:sp>
      <p:pic>
        <p:nvPicPr>
          <p:cNvPr id="4" name="Picture 4" descr="bal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29563" y="0"/>
            <a:ext cx="2744282" cy="1442456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791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4062E0E-629C-4AFC-8D1B-CB5BAEEED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ea typeface="標楷體" panose="03000509000000000000" pitchFamily="65" charset="-120"/>
              </a:rPr>
              <a:t>幹部安排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9853846-A5E9-456D-8F1A-D4AE245693D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47675" lvl="0" indent="-382588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1" lang="zh-TW" altLang="en-US" sz="4100" b="1" kern="0" cap="none" dirty="0">
                <a:solidFill>
                  <a:srgbClr val="00449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規定每位孩子都要擔任班級幹部，以達到</a:t>
            </a:r>
            <a:endParaRPr kumimoji="1" lang="en-US" altLang="zh-TW" sz="4100" b="1" kern="0" cap="none" dirty="0">
              <a:solidFill>
                <a:srgbClr val="00449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5087" lv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kumimoji="1" lang="zh-TW" altLang="en-US" sz="4100" b="1" kern="0" cap="none" dirty="0">
                <a:solidFill>
                  <a:srgbClr val="00449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班級自治以及培養</a:t>
            </a:r>
            <a:r>
              <a:rPr kumimoji="1" lang="zh-TW" altLang="en-US" sz="4100" b="1" kern="0" cap="none" dirty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領導</a:t>
            </a:r>
            <a:r>
              <a:rPr kumimoji="1" lang="zh-TW" altLang="en-US" sz="4100" b="1" kern="0" cap="none" dirty="0">
                <a:solidFill>
                  <a:srgbClr val="00449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能力。</a:t>
            </a:r>
            <a:endParaRPr kumimoji="1" lang="en-US" altLang="zh-TW" sz="4100" b="1" kern="0" cap="none" dirty="0">
              <a:solidFill>
                <a:srgbClr val="00449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47675" lvl="0" indent="-382588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1" lang="zh-TW" altLang="en-US" sz="4100" b="1" kern="0" cap="none" dirty="0">
                <a:solidFill>
                  <a:srgbClr val="00449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每學期換</a:t>
            </a:r>
            <a:r>
              <a:rPr kumimoji="1" lang="zh-TW" altLang="en-US" sz="4100" b="1" kern="0" cap="none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一次</a:t>
            </a:r>
            <a:r>
              <a:rPr kumimoji="1" lang="zh-TW" altLang="en-US" sz="4100" b="1" kern="0" cap="none" dirty="0">
                <a:solidFill>
                  <a:srgbClr val="00449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幹部，以達到學習效果</a:t>
            </a:r>
            <a:endParaRPr kumimoji="1" lang="en-US" altLang="zh-TW" sz="4100" b="1" kern="0" cap="none" dirty="0">
              <a:solidFill>
                <a:srgbClr val="00449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93067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0799" y="209282"/>
            <a:ext cx="10396882" cy="1151965"/>
          </a:xfrm>
        </p:spPr>
        <p:txBody>
          <a:bodyPr/>
          <a:lstStyle/>
          <a:p>
            <a:pPr algn="ctr"/>
            <a:r>
              <a:rPr lang="zh-TW" altLang="en-US" dirty="0"/>
              <a:t>閱讀這麼做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b="52879"/>
          <a:stretch/>
        </p:blipFill>
        <p:spPr>
          <a:xfrm>
            <a:off x="969995" y="1264824"/>
            <a:ext cx="10252010" cy="277837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8FC3A74-50B4-4ED5-8D8E-013C676DC752}"/>
              </a:ext>
            </a:extLst>
          </p:cNvPr>
          <p:cNvSpPr/>
          <p:nvPr/>
        </p:nvSpPr>
        <p:spPr>
          <a:xfrm>
            <a:off x="4080111" y="1361247"/>
            <a:ext cx="4949371" cy="4240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EA7A0DA-7A3D-4E01-BA39-EFF03A239BEC}"/>
              </a:ext>
            </a:extLst>
          </p:cNvPr>
          <p:cNvSpPr txBox="1"/>
          <p:nvPr/>
        </p:nvSpPr>
        <p:spPr>
          <a:xfrm>
            <a:off x="4080111" y="1374915"/>
            <a:ext cx="59492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一、 二、 三 、五 早晨，師生共同閱讀。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81CA820-1BB3-47DF-84B8-0CDE8D889084}"/>
              </a:ext>
            </a:extLst>
          </p:cNvPr>
          <p:cNvSpPr/>
          <p:nvPr/>
        </p:nvSpPr>
        <p:spPr>
          <a:xfrm>
            <a:off x="1103086" y="1785257"/>
            <a:ext cx="926011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E95558E-AC08-4B08-981E-F9D68B01E106}"/>
              </a:ext>
            </a:extLst>
          </p:cNvPr>
          <p:cNvSpPr txBox="1"/>
          <p:nvPr/>
        </p:nvSpPr>
        <p:spPr>
          <a:xfrm>
            <a:off x="6604000" y="3643086"/>
            <a:ext cx="4618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3" action="ppaction://hlinkfile"/>
              </a:rPr>
              <a:t>( 2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3" action="ppaction://hlinkfile"/>
              </a:rPr>
              <a:t>週共讀一本班書，並寫閱讀單</a:t>
            </a:r>
            <a:r>
              <a:rPr lang="en-US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3" action="ppaction://hlinkfile"/>
              </a:rPr>
              <a:t>)</a:t>
            </a:r>
            <a:endParaRPr lang="zh-TW" altLang="en-US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笑臉 8">
            <a:extLst>
              <a:ext uri="{FF2B5EF4-FFF2-40B4-BE49-F238E27FC236}">
                <a16:creationId xmlns:a16="http://schemas.microsoft.com/office/drawing/2014/main" id="{A1CFDED1-C248-4FD0-A63F-722DE6E0FDCD}"/>
              </a:ext>
            </a:extLst>
          </p:cNvPr>
          <p:cNvSpPr/>
          <p:nvPr/>
        </p:nvSpPr>
        <p:spPr>
          <a:xfrm>
            <a:off x="1248229" y="4043196"/>
            <a:ext cx="232228" cy="267547"/>
          </a:xfrm>
          <a:prstGeom prst="smileyFac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9698CE6-56F8-4312-B22B-7548D93D0C34}"/>
              </a:ext>
            </a:extLst>
          </p:cNvPr>
          <p:cNvSpPr txBox="1"/>
          <p:nvPr/>
        </p:nvSpPr>
        <p:spPr>
          <a:xfrm>
            <a:off x="3336986" y="4142715"/>
            <a:ext cx="74355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第一關：</a:t>
            </a:r>
            <a:r>
              <a:rPr lang="zh-TW" altLang="zh-TW" sz="23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閱讀小學士</a:t>
            </a:r>
            <a:r>
              <a:rPr lang="zh-TW" altLang="zh-TW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（完成第</a:t>
            </a:r>
            <a:r>
              <a:rPr lang="en-US" altLang="zh-TW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TW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r>
              <a:rPr lang="en-US" altLang="zh-TW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lang="zh-TW" altLang="zh-TW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張閱讀學習單）</a:t>
            </a:r>
            <a:endParaRPr lang="en-US" altLang="zh-TW" sz="23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第二關：</a:t>
            </a:r>
            <a:r>
              <a:rPr lang="zh-TW" altLang="zh-TW" sz="23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閱讀小碩士</a:t>
            </a:r>
            <a:r>
              <a:rPr lang="zh-TW" altLang="zh-TW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（完成第</a:t>
            </a:r>
            <a:r>
              <a:rPr lang="en-US" altLang="zh-TW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16</a:t>
            </a:r>
            <a:r>
              <a:rPr lang="zh-TW" altLang="zh-TW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r>
              <a:rPr lang="en-US" altLang="zh-TW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50</a:t>
            </a:r>
            <a:r>
              <a:rPr lang="zh-TW" altLang="zh-TW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張閱讀學習單）</a:t>
            </a:r>
          </a:p>
          <a:p>
            <a:r>
              <a:rPr lang="zh-TW" altLang="zh-TW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第三關：</a:t>
            </a:r>
            <a:r>
              <a:rPr lang="zh-TW" altLang="zh-TW" sz="23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閱讀小博士</a:t>
            </a:r>
            <a:r>
              <a:rPr lang="zh-TW" altLang="zh-TW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（完成第</a:t>
            </a:r>
            <a:r>
              <a:rPr lang="en-US" altLang="zh-TW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51</a:t>
            </a:r>
            <a:r>
              <a:rPr lang="zh-TW" altLang="zh-TW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r>
              <a:rPr lang="en-US" altLang="zh-TW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100</a:t>
            </a:r>
            <a:r>
              <a:rPr lang="zh-TW" altLang="zh-TW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張閱讀學習單）</a:t>
            </a:r>
            <a:endParaRPr lang="en-US" altLang="zh-TW" sz="23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第四關：</a:t>
            </a:r>
            <a:r>
              <a:rPr lang="zh-TW" altLang="zh-TW" sz="23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閱讀榮譽小博士</a:t>
            </a:r>
            <a:r>
              <a:rPr lang="zh-TW" altLang="zh-TW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（完成</a:t>
            </a:r>
            <a:r>
              <a:rPr lang="en-US" altLang="zh-TW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101</a:t>
            </a:r>
            <a:r>
              <a:rPr lang="zh-TW" altLang="zh-TW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r>
              <a:rPr lang="en-US" altLang="zh-TW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150</a:t>
            </a:r>
            <a:r>
              <a:rPr lang="zh-TW" altLang="zh-TW" sz="2300" dirty="0">
                <a:latin typeface="標楷體" panose="03000509000000000000" pitchFamily="65" charset="-120"/>
                <a:ea typeface="標楷體" panose="03000509000000000000" pitchFamily="65" charset="-120"/>
              </a:rPr>
              <a:t>張學習單）</a:t>
            </a:r>
          </a:p>
          <a:p>
            <a:endParaRPr lang="zh-TW" altLang="zh-TW" dirty="0"/>
          </a:p>
          <a:p>
            <a:endParaRPr lang="zh-TW" altLang="zh-TW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AAAD6E0-4FC2-4DDA-8B8B-D436EBA25AAF}"/>
              </a:ext>
            </a:extLst>
          </p:cNvPr>
          <p:cNvSpPr txBox="1"/>
          <p:nvPr/>
        </p:nvSpPr>
        <p:spPr>
          <a:xfrm>
            <a:off x="1534319" y="4007878"/>
            <a:ext cx="7435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hlinkClick r:id="rId4" action="ppaction://hlinkfile"/>
              </a:rPr>
              <a:t>閱讀護照計畫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TW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22796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B878B3F-571E-435D-A04D-89ED9ADD6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0D3104E-97BC-484B-A600-5A533227CA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1" t="3881" r="2827" b="3060"/>
          <a:stretch/>
        </p:blipFill>
        <p:spPr>
          <a:xfrm rot="5400000">
            <a:off x="4916853" y="1108337"/>
            <a:ext cx="6016134" cy="432595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1423B68-B29E-4626-8EA0-6B419448E4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5" r="1440" b="4393"/>
          <a:stretch/>
        </p:blipFill>
        <p:spPr>
          <a:xfrm rot="5400000">
            <a:off x="470019" y="1093785"/>
            <a:ext cx="5933482" cy="4272398"/>
          </a:xfrm>
          <a:prstGeom prst="rect">
            <a:avLst/>
          </a:prstGeom>
        </p:spPr>
      </p:pic>
      <p:sp>
        <p:nvSpPr>
          <p:cNvPr id="13" name="內容版面配置區 12">
            <a:extLst>
              <a:ext uri="{FF2B5EF4-FFF2-40B4-BE49-F238E27FC236}">
                <a16:creationId xmlns:a16="http://schemas.microsoft.com/office/drawing/2014/main" id="{5DB320D3-83E1-4C4D-8632-077B906ADF0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3882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C1DAB1-161D-4D64-A5C7-1CF1210FB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民安圖書證使用時間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F9783A7-33F0-4E85-B268-CA221E46207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63397"/>
            <a:ext cx="10394707" cy="1151966"/>
          </a:xfrm>
        </p:spPr>
        <p:txBody>
          <a:bodyPr>
            <a:noAutofit/>
          </a:bodyPr>
          <a:lstStyle/>
          <a:p>
            <a:endParaRPr lang="en-US" altLang="zh-TW" sz="4000" b="1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endParaRPr lang="en-US" altLang="zh-TW" sz="4000" b="1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endParaRPr lang="en-US" altLang="zh-TW" sz="4000" b="1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0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學校借書證學校已發下</a:t>
            </a:r>
            <a:r>
              <a:rPr lang="en-US" altLang="zh-TW" sz="40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0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老師先統一保管，一週也一次入館閱讀時間</a:t>
            </a:r>
            <a:r>
              <a:rPr lang="en-US" altLang="zh-TW" sz="4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週二第二節國語課</a:t>
            </a:r>
            <a:r>
              <a:rPr lang="en-US" altLang="zh-TW" sz="4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40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，會帶過去讓孩子借書，孩子可以在學校借閱書籍回家閱讀，一次可以借三本書，閱讀時間是</a:t>
            </a:r>
            <a:r>
              <a:rPr lang="en-US" altLang="zh-TW" sz="40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40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個星期。</a:t>
            </a:r>
            <a:br>
              <a:rPr lang="en-US" altLang="zh-TW" sz="40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6344628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5953" y="222160"/>
            <a:ext cx="10396882" cy="1151965"/>
          </a:xfrm>
        </p:spPr>
        <p:txBody>
          <a:bodyPr/>
          <a:lstStyle/>
          <a:p>
            <a:pPr algn="ctr"/>
            <a:r>
              <a:rPr lang="zh-TW" altLang="en-US" dirty="0"/>
              <a:t>閱讀寫作這麼做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775953" y="1223493"/>
            <a:ext cx="10394707" cy="4778062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配合國語課文，加以</a:t>
            </a:r>
            <a:r>
              <a:rPr lang="zh-TW" altLang="en-US" sz="2800" b="1" dirty="0">
                <a:solidFill>
                  <a:srgbClr val="00B050"/>
                </a:solidFill>
              </a:rPr>
              <a:t>仿寫創作</a:t>
            </a:r>
            <a:endParaRPr lang="en-US" altLang="zh-TW" sz="2800" b="1" dirty="0">
              <a:solidFill>
                <a:srgbClr val="00B050"/>
              </a:solidFill>
            </a:endParaRPr>
          </a:p>
          <a:p>
            <a:r>
              <a:rPr lang="zh-TW" altLang="en-US" sz="2800" dirty="0"/>
              <a:t>以</a:t>
            </a:r>
            <a:r>
              <a:rPr lang="zh-TW" altLang="en-US" sz="2800" b="1" dirty="0">
                <a:solidFill>
                  <a:srgbClr val="00B050"/>
                </a:solidFill>
              </a:rPr>
              <a:t>小組</a:t>
            </a:r>
            <a:r>
              <a:rPr lang="zh-TW" altLang="en-US" sz="2800" dirty="0"/>
              <a:t>的方式，讓孩子</a:t>
            </a:r>
            <a:r>
              <a:rPr lang="zh-TW" altLang="en-US" sz="2800" b="1" dirty="0">
                <a:solidFill>
                  <a:srgbClr val="00B050"/>
                </a:solidFill>
              </a:rPr>
              <a:t>增加互動討論</a:t>
            </a:r>
            <a:endParaRPr lang="en-US" altLang="zh-TW" sz="2800" b="1" dirty="0">
              <a:solidFill>
                <a:srgbClr val="00B050"/>
              </a:solidFill>
            </a:endParaRPr>
          </a:p>
          <a:p>
            <a:r>
              <a:rPr lang="zh-TW" altLang="en-US" sz="2800" dirty="0"/>
              <a:t>搭配打油詩或童詩韻文，讓一年級孩子更有語感</a:t>
            </a:r>
            <a:endParaRPr lang="en-US" altLang="zh-TW" sz="2800" dirty="0"/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例句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木馬 </a:t>
            </a:r>
            <a:r>
              <a:rPr lang="en-US" altLang="zh-TW" sz="2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~~</a:t>
            </a:r>
          </a:p>
          <a:p>
            <a:pPr marL="0" indent="0">
              <a:buNone/>
            </a:pPr>
            <a:r>
              <a:rPr lang="zh-TW" altLang="en-US" sz="2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搖哇搖 木馬搖 貓咪爺爺 搖木馬 弟弟 搖哇搖</a:t>
            </a:r>
            <a:endParaRPr lang="en-US" altLang="zh-TW" sz="28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/>
              <a:t>              </a:t>
            </a:r>
            <a:r>
              <a:rPr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學生共做</a:t>
            </a:r>
            <a:r>
              <a:rPr lang="en-US" altLang="zh-TW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西瓜</a:t>
            </a:r>
            <a:endParaRPr lang="en-US" altLang="zh-TW" sz="28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切呀切  西瓜切  袋鼠媽媽  切西瓜 哥哥 吃呀吃</a:t>
            </a:r>
            <a:endParaRPr lang="en-US" altLang="zh-TW" sz="28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22552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144887"/>
            <a:ext cx="10396882" cy="1151965"/>
          </a:xfrm>
        </p:spPr>
        <p:txBody>
          <a:bodyPr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一年級家長可以這樣協助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685800" y="1017431"/>
            <a:ext cx="10394707" cy="5138669"/>
          </a:xfrm>
        </p:spPr>
        <p:txBody>
          <a:bodyPr>
            <a:noAutofit/>
          </a:bodyPr>
          <a:lstStyle/>
          <a:p>
            <a:r>
              <a:rPr lang="zh-TW" altLang="en-US" sz="2800" dirty="0"/>
              <a:t>規律作息，將成就日後孩子的習慣</a:t>
            </a:r>
            <a:endParaRPr lang="en-US" altLang="zh-TW" sz="2800" dirty="0"/>
          </a:p>
          <a:p>
            <a:r>
              <a:rPr lang="zh-TW" altLang="en-US" sz="2800" dirty="0"/>
              <a:t>良好</a:t>
            </a:r>
            <a:r>
              <a:rPr lang="zh-TW" altLang="en-US" sz="2800" b="1" dirty="0">
                <a:solidFill>
                  <a:srgbClr val="FF0000"/>
                </a:solidFill>
              </a:rPr>
              <a:t>閱讀</a:t>
            </a:r>
            <a:r>
              <a:rPr lang="zh-TW" altLang="en-US" sz="2800" dirty="0"/>
              <a:t>態度與習慣</a:t>
            </a:r>
            <a:endParaRPr lang="en-US" altLang="zh-TW" sz="2800" dirty="0"/>
          </a:p>
          <a:p>
            <a:r>
              <a:rPr lang="zh-TW" altLang="en-US" sz="2800" b="1" dirty="0">
                <a:solidFill>
                  <a:srgbClr val="00B050"/>
                </a:solidFill>
              </a:rPr>
              <a:t>陪伴</a:t>
            </a:r>
            <a:r>
              <a:rPr lang="zh-TW" altLang="en-US" sz="2800" dirty="0"/>
              <a:t>孩子</a:t>
            </a:r>
            <a:r>
              <a:rPr lang="en-US" altLang="zh-TW" sz="2800" dirty="0"/>
              <a:t>:</a:t>
            </a:r>
            <a:r>
              <a:rPr lang="zh-TW" altLang="en-US" sz="2800" dirty="0"/>
              <a:t>不管是課業</a:t>
            </a:r>
            <a:r>
              <a:rPr lang="en-US" altLang="zh-TW" sz="2800" dirty="0"/>
              <a:t>/</a:t>
            </a:r>
            <a:r>
              <a:rPr lang="zh-TW" altLang="en-US" sz="2800" dirty="0"/>
              <a:t>人際關係都需要一段時期的陪伴</a:t>
            </a:r>
            <a:r>
              <a:rPr lang="en-US" altLang="zh-TW" sz="2800" dirty="0"/>
              <a:t>,</a:t>
            </a:r>
            <a:r>
              <a:rPr lang="zh-TW" altLang="en-US" sz="2800" dirty="0"/>
              <a:t>態度習慣建立</a:t>
            </a:r>
            <a:r>
              <a:rPr lang="en-US" altLang="zh-TW" sz="2800" dirty="0"/>
              <a:t>,</a:t>
            </a:r>
            <a:r>
              <a:rPr lang="zh-TW" altLang="en-US" sz="2800" dirty="0"/>
              <a:t>要放手就不是難事</a:t>
            </a:r>
            <a:r>
              <a:rPr lang="en-US" altLang="zh-TW" sz="2800" dirty="0"/>
              <a:t>! </a:t>
            </a:r>
          </a:p>
          <a:p>
            <a:r>
              <a:rPr lang="zh-TW" altLang="en-US" sz="2800" b="1" dirty="0">
                <a:solidFill>
                  <a:srgbClr val="7030A0"/>
                </a:solidFill>
              </a:rPr>
              <a:t>專注力</a:t>
            </a:r>
            <a:r>
              <a:rPr lang="en-US" altLang="zh-TW" sz="2800" dirty="0"/>
              <a:t>:</a:t>
            </a:r>
            <a:r>
              <a:rPr lang="zh-TW" altLang="en-US" sz="2800" dirty="0"/>
              <a:t>適當的運動</a:t>
            </a:r>
            <a:r>
              <a:rPr lang="en-US" altLang="zh-TW" sz="2800" dirty="0"/>
              <a:t>,</a:t>
            </a:r>
            <a:r>
              <a:rPr lang="zh-TW" altLang="en-US" sz="2800" dirty="0"/>
              <a:t>適當的協助家事</a:t>
            </a:r>
            <a:r>
              <a:rPr lang="en-US" altLang="zh-TW" sz="2800" dirty="0"/>
              <a:t>,</a:t>
            </a:r>
            <a:r>
              <a:rPr lang="zh-TW" altLang="en-US" sz="2800" dirty="0"/>
              <a:t>減少</a:t>
            </a:r>
            <a:r>
              <a:rPr lang="en-US" altLang="zh-TW" sz="2800" dirty="0"/>
              <a:t>3c</a:t>
            </a:r>
            <a:r>
              <a:rPr lang="zh-TW" altLang="en-US" sz="2800" dirty="0"/>
              <a:t>商品的使用</a:t>
            </a:r>
            <a:r>
              <a:rPr lang="en-US" altLang="zh-TW" sz="2800" dirty="0"/>
              <a:t>(</a:t>
            </a:r>
            <a:r>
              <a:rPr lang="zh-TW" altLang="en-US" sz="2800" b="1" dirty="0">
                <a:solidFill>
                  <a:srgbClr val="0070C0"/>
                </a:solidFill>
              </a:rPr>
              <a:t>藍光與抑制褪黑激素</a:t>
            </a:r>
            <a:r>
              <a:rPr lang="en-US" altLang="zh-TW" sz="2800" dirty="0"/>
              <a:t>)</a:t>
            </a:r>
          </a:p>
          <a:p>
            <a:r>
              <a:rPr lang="zh-TW" altLang="en-US" sz="2800" b="1" dirty="0">
                <a:solidFill>
                  <a:srgbClr val="C1963F"/>
                </a:solidFill>
              </a:rPr>
              <a:t>情緒控管力</a:t>
            </a:r>
            <a:r>
              <a:rPr lang="en-US" altLang="zh-TW" sz="2800" dirty="0"/>
              <a:t>:</a:t>
            </a:r>
            <a:r>
              <a:rPr lang="zh-TW" altLang="en-US" sz="2800" dirty="0"/>
              <a:t>適當良好的宣洩情緒</a:t>
            </a:r>
            <a:r>
              <a:rPr lang="en-US" altLang="zh-TW" sz="2800" dirty="0"/>
              <a:t>,</a:t>
            </a:r>
            <a:r>
              <a:rPr lang="zh-TW" altLang="en-US" sz="2800" dirty="0"/>
              <a:t>如</a:t>
            </a:r>
            <a:r>
              <a:rPr lang="en-US" altLang="zh-TW" sz="2800" dirty="0"/>
              <a:t>:</a:t>
            </a:r>
            <a:r>
              <a:rPr lang="zh-TW" altLang="en-US" sz="2800" dirty="0"/>
              <a:t>看好看的書</a:t>
            </a:r>
            <a:r>
              <a:rPr lang="en-US" altLang="zh-TW" sz="2800" dirty="0"/>
              <a:t>/</a:t>
            </a:r>
            <a:r>
              <a:rPr lang="zh-TW" altLang="en-US" sz="2800" dirty="0"/>
              <a:t>電影</a:t>
            </a:r>
            <a:r>
              <a:rPr lang="en-US" altLang="zh-TW" sz="2800" dirty="0"/>
              <a:t>/</a:t>
            </a:r>
            <a:r>
              <a:rPr lang="zh-TW" altLang="en-US" sz="2800" dirty="0"/>
              <a:t>唱歌</a:t>
            </a:r>
            <a:r>
              <a:rPr lang="en-US" altLang="zh-TW" sz="2800" dirty="0"/>
              <a:t>/</a:t>
            </a:r>
            <a:r>
              <a:rPr lang="zh-TW" altLang="en-US" sz="2800" dirty="0"/>
              <a:t>聽音樂</a:t>
            </a:r>
            <a:r>
              <a:rPr lang="en-US" altLang="zh-TW" sz="2800" dirty="0"/>
              <a:t>/</a:t>
            </a:r>
            <a:r>
              <a:rPr lang="zh-TW" altLang="en-US" sz="2800" dirty="0"/>
              <a:t>冷靜區</a:t>
            </a:r>
          </a:p>
        </p:txBody>
      </p:sp>
    </p:spTree>
    <p:extLst>
      <p:ext uri="{BB962C8B-B14F-4D97-AF65-F5344CB8AC3E}">
        <p14:creationId xmlns:p14="http://schemas.microsoft.com/office/powerpoint/2010/main" val="29083205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183524"/>
            <a:ext cx="10396882" cy="1151965"/>
          </a:xfrm>
        </p:spPr>
        <p:txBody>
          <a:bodyPr>
            <a:normAutofit/>
          </a:bodyPr>
          <a:lstStyle/>
          <a:p>
            <a:pPr algn="ctr"/>
            <a:endParaRPr lang="zh-TW" altLang="en-US" sz="50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685800" y="1184857"/>
            <a:ext cx="10394707" cy="3111372"/>
          </a:xfrm>
        </p:spPr>
        <p:txBody>
          <a:bodyPr/>
          <a:lstStyle/>
          <a:p>
            <a:pPr marL="609600" lvl="0" indent="-6096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03DFF"/>
              </a:buClr>
              <a:buSzTx/>
              <a:buFont typeface="Symbol" panose="05050102010706020507" pitchFamily="18" charset="2"/>
              <a:buChar char="·"/>
              <a:defRPr/>
            </a:pPr>
            <a:r>
              <a:rPr lang="zh-TW" altLang="en-US" sz="3000" cap="none" dirty="0">
                <a:solidFill>
                  <a:srgbClr val="000000"/>
                </a:solidFill>
                <a:latin typeface="Arial"/>
                <a:ea typeface="標楷體" panose="03000509000000000000" pitchFamily="65" charset="-120"/>
              </a:rPr>
              <a:t>每日孩子的功課完成後，請務必一一過目，即使安親班老師已檢查過，也請</a:t>
            </a:r>
            <a:r>
              <a:rPr lang="zh-TW" altLang="en-US" sz="3000" b="1" cap="none" dirty="0">
                <a:solidFill>
                  <a:srgbClr val="333399"/>
                </a:solidFill>
                <a:latin typeface="Arial"/>
                <a:ea typeface="標楷體" panose="03000509000000000000" pitchFamily="65" charset="-120"/>
              </a:rPr>
              <a:t>親自了解孩子學習的實際狀況，再逐一檢視一次，簽上您的名字</a:t>
            </a:r>
            <a:r>
              <a:rPr lang="zh-TW" altLang="en-US" sz="3000" cap="none" dirty="0">
                <a:solidFill>
                  <a:srgbClr val="333399"/>
                </a:solidFill>
                <a:latin typeface="Arial"/>
                <a:ea typeface="標楷體" panose="03000509000000000000" pitchFamily="65" charset="-120"/>
              </a:rPr>
              <a:t>。</a:t>
            </a:r>
            <a:endParaRPr lang="en-US" altLang="zh-TW" sz="3000" cap="none" dirty="0">
              <a:solidFill>
                <a:srgbClr val="333399"/>
              </a:solidFill>
              <a:latin typeface="Arial"/>
              <a:ea typeface="標楷體" panose="03000509000000000000" pitchFamily="65" charset="-120"/>
            </a:endParaRP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03DFF"/>
              </a:buClr>
              <a:buSzTx/>
              <a:buNone/>
              <a:defRPr/>
            </a:pPr>
            <a:endParaRPr lang="en-US" altLang="zh-TW" sz="3000" cap="none" dirty="0">
              <a:solidFill>
                <a:srgbClr val="333399"/>
              </a:solidFill>
              <a:latin typeface="Arial"/>
              <a:ea typeface="標楷體" panose="03000509000000000000" pitchFamily="65" charset="-120"/>
            </a:endParaRPr>
          </a:p>
          <a:p>
            <a:pPr marL="609600" lvl="0" indent="-6096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03DFF"/>
              </a:buClr>
              <a:buSzTx/>
              <a:buFont typeface="Symbol" panose="05050102010706020507" pitchFamily="18" charset="2"/>
              <a:buChar char="·"/>
              <a:defRPr/>
            </a:pPr>
            <a:r>
              <a:rPr lang="zh-TW" altLang="en-US" sz="3000" cap="none" dirty="0">
                <a:solidFill>
                  <a:srgbClr val="000000"/>
                </a:solidFill>
                <a:latin typeface="Arial"/>
                <a:ea typeface="標楷體" panose="03000509000000000000" pitchFamily="65" charset="-120"/>
              </a:rPr>
              <a:t>請家長每天務必撥空</a:t>
            </a:r>
            <a:r>
              <a:rPr lang="zh-TW" altLang="en-US" sz="3000" b="1" cap="none" dirty="0">
                <a:solidFill>
                  <a:srgbClr val="333399"/>
                </a:solidFill>
                <a:latin typeface="Arial"/>
                <a:ea typeface="標楷體" panose="03000509000000000000" pitchFamily="65" charset="-120"/>
              </a:rPr>
              <a:t>簽閱聯絡簿</a:t>
            </a:r>
            <a:r>
              <a:rPr lang="zh-TW" altLang="en-US" sz="3000" cap="none" dirty="0">
                <a:solidFill>
                  <a:srgbClr val="000000"/>
                </a:solidFill>
                <a:latin typeface="Arial"/>
                <a:ea typeface="標楷體" panose="03000509000000000000" pitchFamily="65" charset="-120"/>
              </a:rPr>
              <a:t>，留意聯絡事項。必要時，歡迎隨時叮嚀、協助與鼓勵。</a:t>
            </a:r>
          </a:p>
          <a:p>
            <a:endParaRPr lang="zh-TW" altLang="en-US" dirty="0"/>
          </a:p>
        </p:txBody>
      </p:sp>
      <p:pic>
        <p:nvPicPr>
          <p:cNvPr id="4" name="Picture 6" descr="MCj0445138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7843" y="4004807"/>
            <a:ext cx="1739900" cy="1655763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3D0E0255-B1F9-499E-AC39-CDDB44475350}"/>
              </a:ext>
            </a:extLst>
          </p:cNvPr>
          <p:cNvSpPr txBox="1">
            <a:spLocks/>
          </p:cNvSpPr>
          <p:nvPr/>
        </p:nvSpPr>
        <p:spPr>
          <a:xfrm>
            <a:off x="685800" y="4034970"/>
            <a:ext cx="10394707" cy="14949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zh-TW" altLang="en-US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619846F7-CEF0-4842-B6D2-8AC9C9696AA2}"/>
              </a:ext>
            </a:extLst>
          </p:cNvPr>
          <p:cNvSpPr txBox="1">
            <a:spLocks/>
          </p:cNvSpPr>
          <p:nvPr/>
        </p:nvSpPr>
        <p:spPr>
          <a:xfrm>
            <a:off x="685800" y="4411923"/>
            <a:ext cx="10394707" cy="1118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zh-TW" altLang="en-US" dirty="0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F6D643AD-2A14-4F86-B221-87F9EAAA64FF}"/>
              </a:ext>
            </a:extLst>
          </p:cNvPr>
          <p:cNvSpPr txBox="1">
            <a:spLocks/>
          </p:cNvSpPr>
          <p:nvPr/>
        </p:nvSpPr>
        <p:spPr>
          <a:xfrm>
            <a:off x="685800" y="4106408"/>
            <a:ext cx="10394707" cy="1655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609600" indent="-6096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03DFF"/>
              </a:buClr>
              <a:buSzTx/>
              <a:buFont typeface="Symbol" panose="05050102010706020507" pitchFamily="18" charset="2"/>
              <a:buChar char="·"/>
              <a:defRPr/>
            </a:pPr>
            <a:endParaRPr lang="zh-TW" altLang="en-US" dirty="0"/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A4E8D504-8C77-4271-8C1F-5F06F7652C71}"/>
              </a:ext>
            </a:extLst>
          </p:cNvPr>
          <p:cNvSpPr txBox="1">
            <a:spLocks/>
          </p:cNvSpPr>
          <p:nvPr/>
        </p:nvSpPr>
        <p:spPr>
          <a:xfrm>
            <a:off x="1378857" y="4106408"/>
            <a:ext cx="9701650" cy="1757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000" cap="none" dirty="0">
                <a:solidFill>
                  <a:srgbClr val="000000"/>
                </a:solidFill>
                <a:latin typeface="Arial"/>
                <a:ea typeface="標楷體" panose="03000509000000000000" pitchFamily="65" charset="-120"/>
                <a:hlinkClick r:id="rId3"/>
              </a:rPr>
              <a:t>班級網頁</a:t>
            </a:r>
            <a:endParaRPr lang="zh-TW" altLang="en-US" sz="3000" cap="none" dirty="0">
              <a:solidFill>
                <a:srgbClr val="000000"/>
              </a:solidFill>
              <a:latin typeface="Arial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409251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3ABC2C-8044-4AE9-8A52-AF26BCA96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TW" altLang="en-US" dirty="0">
                <a:solidFill>
                  <a:srgbClr val="990000"/>
                </a:solidFill>
                <a:ea typeface="標楷體" panose="03000509000000000000" pitchFamily="65" charset="-120"/>
              </a:rPr>
              <a:t>班級家長當選代表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DF5147D-FB03-4A97-AA01-8F44AB3019C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kumimoji="1" lang="zh-TW" altLang="en-US" sz="4400" cap="none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濬維</a:t>
            </a:r>
            <a:r>
              <a:rPr kumimoji="1" lang="zh-TW" altLang="en-US" sz="4400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爸爸</a:t>
            </a:r>
            <a:endParaRPr lang="zh-TW" altLang="en-US" sz="3200" cap="none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zh-TW" altLang="en-US" sz="3600" b="1" cap="none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如有時間，請於今晚</a:t>
            </a:r>
            <a:r>
              <a:rPr lang="zh-TW" altLang="en-US" sz="3600" b="1" cap="none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八點</a:t>
            </a:r>
            <a:r>
              <a:rPr lang="zh-TW" altLang="en-US" sz="3600" b="1" cap="none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代表本班參加家長代表大會</a:t>
            </a:r>
            <a:r>
              <a:rPr lang="en-US" altLang="zh-TW" sz="3600" b="1" cap="none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(2</a:t>
            </a:r>
            <a:r>
              <a:rPr lang="zh-TW" altLang="en-US" sz="3600" b="1" cap="none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樓視聽教室</a:t>
            </a:r>
            <a:r>
              <a:rPr lang="en-US" altLang="zh-TW" sz="3600" b="1" cap="none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homa" panose="020B0604030504040204" pitchFamily="34" charset="0"/>
              </a:rPr>
              <a:t>)</a:t>
            </a:r>
            <a:endParaRPr lang="zh-TW" altLang="en-US" sz="3600" b="1" cap="none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ahoma" panose="020B0604030504040204" pitchFamily="34" charset="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23741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1F3CCE-EDF8-48E8-94AA-F28083531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10231"/>
            <a:ext cx="10396882" cy="1151965"/>
          </a:xfrm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990000"/>
                </a:solidFill>
                <a:ea typeface="標楷體" panose="03000509000000000000" pitchFamily="65" charset="-120"/>
              </a:rPr>
              <a:t>班級成員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C5509EF-05CA-435B-9361-7D24AA384D8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全班共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27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位孩子</a:t>
            </a: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13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位男生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</a:p>
          <a:p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14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位女生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1139040-39C3-40AD-8B2B-60CDCE560A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63" r="1528" b="12068"/>
          <a:stretch/>
        </p:blipFill>
        <p:spPr>
          <a:xfrm>
            <a:off x="4070552" y="1168015"/>
            <a:ext cx="7565925" cy="537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67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685800" y="476518"/>
            <a:ext cx="10394707" cy="4898067"/>
          </a:xfrm>
        </p:spPr>
        <p:txBody>
          <a:bodyPr>
            <a:noAutofit/>
          </a:bodyPr>
          <a:lstStyle/>
          <a:p>
            <a:r>
              <a:rPr lang="zh-TW" altLang="en-US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感謝</a:t>
            </a:r>
            <a:r>
              <a:rPr lang="en-US" altLang="zh-TW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114</a:t>
            </a:r>
            <a:r>
              <a:rPr lang="zh-TW" altLang="en-US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的家長今晚的蒞臨</a:t>
            </a:r>
            <a:r>
              <a:rPr lang="en-US" altLang="zh-TW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zh-TW" altLang="en-US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您的協助與支持就是陳老師最好的動力</a:t>
            </a:r>
            <a:endParaRPr lang="en-US" altLang="zh-TW" sz="6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</a:t>
            </a:r>
            <a:r>
              <a:rPr lang="en-US" altLang="zh-TW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晚安</a:t>
            </a:r>
            <a:r>
              <a:rPr lang="en-US" altLang="zh-TW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endParaRPr lang="zh-TW" altLang="en-US" sz="6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3391" y="2925551"/>
            <a:ext cx="2494723" cy="269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45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625" y="325192"/>
            <a:ext cx="10396882" cy="756633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114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導師介紹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683625" y="1081825"/>
            <a:ext cx="10643136" cy="4584879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大家好</a:t>
            </a:r>
            <a:r>
              <a:rPr lang="en-US" altLang="zh-TW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我是</a:t>
            </a:r>
            <a:r>
              <a:rPr lang="zh-TW" altLang="en-US" sz="3200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陳瀅如</a:t>
            </a: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rgbClr val="2F974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專長</a:t>
            </a:r>
            <a:r>
              <a:rPr lang="en-US" altLang="zh-TW" sz="3200" dirty="0">
                <a:solidFill>
                  <a:srgbClr val="2F974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200" dirty="0">
                <a:solidFill>
                  <a:srgbClr val="2F974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美勞、閱讀與寫作</a:t>
            </a:r>
            <a:endParaRPr lang="en-US" altLang="zh-TW" sz="3200" dirty="0">
              <a:solidFill>
                <a:srgbClr val="2F974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興趣</a:t>
            </a:r>
            <a:r>
              <a:rPr lang="en-US" altLang="zh-TW" sz="32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畫油畫、造型藝術創作、電影和關於教育小孩的事</a:t>
            </a:r>
            <a:endParaRPr lang="en-US" altLang="zh-TW" sz="3200" dirty="0">
              <a:solidFill>
                <a:schemeClr val="accent5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rgbClr val="D9059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獲獎</a:t>
            </a:r>
            <a:r>
              <a:rPr lang="en-US" altLang="zh-TW" sz="3200" dirty="0">
                <a:solidFill>
                  <a:srgbClr val="D9059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200" dirty="0">
                <a:solidFill>
                  <a:srgbClr val="D9059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自己</a:t>
            </a:r>
            <a:r>
              <a:rPr lang="en-US" altLang="zh-TW" sz="3200" dirty="0">
                <a:solidFill>
                  <a:srgbClr val="D9059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dirty="0">
                <a:solidFill>
                  <a:srgbClr val="D9059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榮獲桃園作文第三名</a:t>
            </a:r>
            <a:r>
              <a:rPr lang="en-US" altLang="zh-TW" sz="3200" dirty="0">
                <a:solidFill>
                  <a:srgbClr val="D9059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;</a:t>
            </a:r>
            <a:r>
              <a:rPr lang="zh-TW" altLang="en-US" sz="3200" dirty="0">
                <a:solidFill>
                  <a:srgbClr val="D9059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教育部 教學卓越獎 菁英教</a:t>
            </a:r>
            <a:endParaRPr lang="en-US" altLang="zh-TW" sz="3200" dirty="0">
              <a:solidFill>
                <a:srgbClr val="D9059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200" dirty="0">
                <a:solidFill>
                  <a:srgbClr val="D9059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師</a:t>
            </a:r>
            <a:r>
              <a:rPr lang="en-US" altLang="zh-TW" sz="3200" dirty="0">
                <a:solidFill>
                  <a:srgbClr val="D9059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; </a:t>
            </a:r>
            <a:r>
              <a:rPr lang="zh-TW" altLang="en-US" sz="3200" dirty="0">
                <a:solidFill>
                  <a:srgbClr val="D9059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教學創意教案比賽 佳作</a:t>
            </a:r>
            <a:endParaRPr lang="en-US" altLang="zh-TW" sz="3200" dirty="0">
              <a:solidFill>
                <a:srgbClr val="D9059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200" dirty="0">
                <a:solidFill>
                  <a:srgbClr val="D9059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學生</a:t>
            </a:r>
            <a:r>
              <a:rPr lang="en-US" altLang="zh-TW" sz="3200" dirty="0">
                <a:solidFill>
                  <a:srgbClr val="D9059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dirty="0">
                <a:solidFill>
                  <a:srgbClr val="D9059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市長盃英數競賽數學組第一名</a:t>
            </a:r>
            <a:r>
              <a:rPr lang="en-US" altLang="zh-TW" sz="3200" dirty="0">
                <a:solidFill>
                  <a:srgbClr val="D9059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;</a:t>
            </a:r>
            <a:r>
              <a:rPr lang="zh-TW" altLang="en-US" sz="3200" dirty="0">
                <a:solidFill>
                  <a:srgbClr val="D9059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3200" dirty="0">
                <a:solidFill>
                  <a:srgbClr val="D9059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55</a:t>
            </a:r>
            <a:r>
              <a:rPr lang="zh-TW" altLang="en-US" sz="3200" dirty="0">
                <a:solidFill>
                  <a:srgbClr val="D9059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屆中小學科</a:t>
            </a:r>
            <a:endParaRPr lang="en-US" altLang="zh-TW" sz="3200" dirty="0">
              <a:solidFill>
                <a:srgbClr val="D9059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200" dirty="0">
                <a:solidFill>
                  <a:srgbClr val="D9059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學展覽，榮獲化學組佳作</a:t>
            </a:r>
            <a:r>
              <a:rPr lang="en-US" altLang="zh-TW" sz="3200" dirty="0">
                <a:solidFill>
                  <a:srgbClr val="D9059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;</a:t>
            </a:r>
            <a:r>
              <a:rPr lang="zh-TW" altLang="en-US" sz="3200" dirty="0">
                <a:solidFill>
                  <a:srgbClr val="D9059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全國美術比賽數名</a:t>
            </a:r>
          </a:p>
        </p:txBody>
      </p:sp>
    </p:spTree>
    <p:extLst>
      <p:ext uri="{BB962C8B-B14F-4D97-AF65-F5344CB8AC3E}">
        <p14:creationId xmlns:p14="http://schemas.microsoft.com/office/powerpoint/2010/main" val="3762199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1" y="154547"/>
            <a:ext cx="10396882" cy="965916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教育理念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685801" y="811370"/>
            <a:ext cx="10394707" cy="49841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2800" b="1" dirty="0">
                <a:solidFill>
                  <a:srgbClr val="2F974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b="1" dirty="0">
                <a:solidFill>
                  <a:srgbClr val="2F974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實作勝於空談</a:t>
            </a:r>
            <a:r>
              <a:rPr lang="en-US" altLang="zh-TW" sz="2800" b="1" dirty="0">
                <a:solidFill>
                  <a:srgbClr val="2F974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:</a:t>
            </a:r>
            <a:endParaRPr lang="en-US" altLang="zh-TW" sz="2800" b="1" dirty="0">
              <a:solidFill>
                <a:srgbClr val="2F974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讓教育符合現代生活的需求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如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帶孩子綁蝴蝶結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生活課會讓孩子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DIY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學做料理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小布利麵包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 ,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製作繪本小書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課程結合閱讀寫作</a:t>
            </a:r>
            <a:r>
              <a:rPr lang="en-US" altLang="zh-TW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讓國語課不無聊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讓數學課藉由遊戲或桌遊學習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使生活課融入生活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如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童詩仿作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桌遊卡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整理小達人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良好品行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做一個負責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態度良好的主人翁</a:t>
            </a:r>
          </a:p>
        </p:txBody>
      </p:sp>
    </p:spTree>
    <p:extLst>
      <p:ext uri="{BB962C8B-B14F-4D97-AF65-F5344CB8AC3E}">
        <p14:creationId xmlns:p14="http://schemas.microsoft.com/office/powerpoint/2010/main" val="2157885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267DC0-DD98-469A-99FD-7290F084B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976" y="479323"/>
            <a:ext cx="10396882" cy="1151965"/>
          </a:xfrm>
        </p:spPr>
        <p:txBody>
          <a:bodyPr/>
          <a:lstStyle/>
          <a:p>
            <a:pPr algn="ctr"/>
            <a:r>
              <a:rPr lang="zh-TW" altLang="en-US" sz="4900" dirty="0">
                <a:latin typeface="標楷體" panose="03000509000000000000" pitchFamily="65" charset="-120"/>
                <a:ea typeface="標楷體" panose="03000509000000000000" pitchFamily="65" charset="-120"/>
              </a:rPr>
              <a:t>班規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811145B-FA21-4109-A0E3-4986B18F54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7976" y="1837765"/>
            <a:ext cx="10394707" cy="3693269"/>
          </a:xfrm>
        </p:spPr>
        <p:txBody>
          <a:bodyPr>
            <a:normAutofit lnSpcReduction="10000"/>
          </a:bodyPr>
          <a:lstStyle/>
          <a:p>
            <a:pPr marL="447675" lvl="0" indent="-382588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1" lang="zh-TW" altLang="en-US" sz="4100" b="1" kern="0" cap="none" dirty="0">
                <a:solidFill>
                  <a:srgbClr val="00449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慢走不快跑。</a:t>
            </a:r>
            <a:r>
              <a:rPr kumimoji="1" lang="en-US" altLang="zh-TW" sz="4100" b="1" kern="0" cap="none" dirty="0">
                <a:solidFill>
                  <a:srgbClr val="00449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1" lang="zh-TW" altLang="en-US" sz="4100" b="1" kern="0" cap="none" dirty="0">
                <a:solidFill>
                  <a:srgbClr val="00449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安全</a:t>
            </a:r>
            <a:r>
              <a:rPr kumimoji="1" lang="en-US" altLang="zh-TW" sz="4100" b="1" kern="0" cap="none" dirty="0">
                <a:solidFill>
                  <a:srgbClr val="00449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447675" lvl="0" indent="-382588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1" lang="zh-TW" altLang="en-US" sz="4100" b="1" kern="0" cap="none" dirty="0">
                <a:solidFill>
                  <a:srgbClr val="00449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上課要專心。</a:t>
            </a:r>
            <a:r>
              <a:rPr kumimoji="1" lang="en-US" altLang="zh-TW" sz="4100" b="1" kern="0" cap="none" dirty="0">
                <a:solidFill>
                  <a:srgbClr val="00449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1" lang="zh-TW" altLang="en-US" sz="4100" b="1" kern="0" cap="none" dirty="0">
                <a:solidFill>
                  <a:srgbClr val="00449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秩序</a:t>
            </a:r>
            <a:r>
              <a:rPr kumimoji="1" lang="en-US" altLang="zh-TW" sz="4100" b="1" kern="0" cap="none" dirty="0">
                <a:solidFill>
                  <a:srgbClr val="00449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447675" lvl="0" indent="-382588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1" lang="zh-TW" altLang="en-US" sz="4100" b="1" kern="0" cap="none" dirty="0">
                <a:solidFill>
                  <a:srgbClr val="00449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維護班級環境整潔。</a:t>
            </a:r>
            <a:r>
              <a:rPr kumimoji="1" lang="en-US" altLang="zh-TW" sz="4100" b="1" kern="0" cap="none" dirty="0">
                <a:solidFill>
                  <a:srgbClr val="00449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1" lang="zh-TW" altLang="en-US" sz="4100" b="1" kern="0" cap="none" dirty="0">
                <a:solidFill>
                  <a:srgbClr val="00449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衛生</a:t>
            </a:r>
            <a:r>
              <a:rPr kumimoji="1" lang="en-US" altLang="zh-TW" sz="4100" b="1" kern="0" cap="none" dirty="0">
                <a:solidFill>
                  <a:srgbClr val="00449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447675" lvl="0" indent="-382588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1" lang="zh-TW" altLang="en-US" sz="4100" b="1" kern="0" cap="none" dirty="0">
                <a:solidFill>
                  <a:srgbClr val="00449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對每一個人都要有禮貌。</a:t>
            </a:r>
            <a:r>
              <a:rPr kumimoji="1" lang="en-US" altLang="zh-TW" sz="4100" b="1" kern="0" cap="none" dirty="0">
                <a:solidFill>
                  <a:srgbClr val="00449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1" lang="zh-TW" altLang="en-US" sz="4100" b="1" kern="0" cap="none" dirty="0">
                <a:solidFill>
                  <a:srgbClr val="00449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禮貌</a:t>
            </a:r>
            <a:r>
              <a:rPr kumimoji="1" lang="en-US" altLang="zh-TW" sz="4100" b="1" kern="0" cap="none" dirty="0">
                <a:solidFill>
                  <a:srgbClr val="00449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447675" lvl="0" indent="-382588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1" lang="zh-TW" altLang="en-US" sz="4100" b="1" kern="0" cap="none" dirty="0">
                <a:solidFill>
                  <a:srgbClr val="00449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今日事，今日畢。</a:t>
            </a:r>
            <a:r>
              <a:rPr kumimoji="1" lang="en-US" altLang="zh-TW" sz="4100" b="1" kern="0" cap="none" dirty="0">
                <a:solidFill>
                  <a:srgbClr val="00449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1" lang="zh-TW" altLang="en-US" sz="4100" b="1" kern="0" cap="none" dirty="0">
                <a:solidFill>
                  <a:srgbClr val="00449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負責</a:t>
            </a:r>
            <a:r>
              <a:rPr kumimoji="1" lang="en-US" altLang="zh-TW" sz="4100" b="1" kern="0" cap="none" dirty="0">
                <a:solidFill>
                  <a:srgbClr val="00449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70595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1406" y="170004"/>
            <a:ext cx="10396882" cy="1151965"/>
          </a:xfrm>
        </p:spPr>
        <p:txBody>
          <a:bodyPr/>
          <a:lstStyle/>
          <a:p>
            <a:pPr algn="ctr"/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114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作息時間表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C2BF6B9-34E3-4C8E-B099-3A787C857A8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823048" y="1235075"/>
            <a:ext cx="5993597" cy="438785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A2468B0-B690-4314-9A41-EB32E06A5BDE}"/>
              </a:ext>
            </a:extLst>
          </p:cNvPr>
          <p:cNvSpPr/>
          <p:nvPr/>
        </p:nvSpPr>
        <p:spPr>
          <a:xfrm>
            <a:off x="3996813" y="2993923"/>
            <a:ext cx="840658" cy="3244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2407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04BE87-2D14-42CE-AA23-8E96E31C8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一日之計在於晨，晨光時間做什麼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20E3818-9574-47EE-BAF1-6CFC3361E80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4958" r="21912"/>
          <a:stretch/>
        </p:blipFill>
        <p:spPr>
          <a:xfrm>
            <a:off x="446140" y="1837765"/>
            <a:ext cx="2787445" cy="3311525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00C89C5F-0D7F-4B45-B0C0-C1431ECEEFBC}"/>
              </a:ext>
            </a:extLst>
          </p:cNvPr>
          <p:cNvSpPr txBox="1"/>
          <p:nvPr/>
        </p:nvSpPr>
        <p:spPr>
          <a:xfrm>
            <a:off x="1227805" y="5147928"/>
            <a:ext cx="278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閱讀繪本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D411B62-6003-48D7-9E74-998970954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428" y="1809262"/>
            <a:ext cx="4451555" cy="3338666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5BD99550-2D1C-47CB-9CF7-5E1104EBCB99}"/>
              </a:ext>
            </a:extLst>
          </p:cNvPr>
          <p:cNvSpPr txBox="1"/>
          <p:nvPr/>
        </p:nvSpPr>
        <p:spPr>
          <a:xfrm>
            <a:off x="4291781" y="5147928"/>
            <a:ext cx="278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童詩閱讀與造詞  </a:t>
            </a:r>
            <a:r>
              <a:rPr lang="en-US" altLang="zh-TW" dirty="0"/>
              <a:t>2 </a:t>
            </a:r>
            <a:r>
              <a:rPr lang="zh-TW" altLang="en-US" dirty="0"/>
              <a:t>個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21A44DE1-AB7B-4E1C-A031-273C234CB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3208" y="2197510"/>
            <a:ext cx="3798056" cy="2848543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F3EFAA76-1185-4255-80A3-151B2EA40DB7}"/>
              </a:ext>
            </a:extLst>
          </p:cNvPr>
          <p:cNvSpPr txBox="1"/>
          <p:nvPr/>
        </p:nvSpPr>
        <p:spPr>
          <a:xfrm>
            <a:off x="8672052" y="5147928"/>
            <a:ext cx="278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                     戶外活動</a:t>
            </a:r>
          </a:p>
        </p:txBody>
      </p:sp>
    </p:spTree>
    <p:extLst>
      <p:ext uri="{BB962C8B-B14F-4D97-AF65-F5344CB8AC3E}">
        <p14:creationId xmlns:p14="http://schemas.microsoft.com/office/powerpoint/2010/main" val="3308570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2887429" y="1789612"/>
            <a:ext cx="64171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72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晨間閱讀</a:t>
            </a:r>
            <a:r>
              <a:rPr lang="en-US" altLang="zh-TW" sz="72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MSSR</a:t>
            </a:r>
            <a:endParaRPr lang="zh-TW" altLang="en-US" sz="72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77239" y="3429000"/>
            <a:ext cx="10637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身教式持續安靜閱讀 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zh-TW" sz="32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M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odeled </a:t>
            </a:r>
            <a:r>
              <a:rPr lang="en-US" altLang="zh-TW" sz="32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S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ustained </a:t>
            </a:r>
            <a:r>
              <a:rPr lang="en-US" altLang="zh-TW" sz="32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S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ilent </a:t>
            </a:r>
            <a:r>
              <a:rPr lang="en-US" altLang="zh-TW" sz="32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R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eading)</a:t>
            </a:r>
            <a:endParaRPr lang="zh-TW" altLang="en-US" sz="3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6A83662-8F57-46AC-ADB3-D0A0B519C4F0}"/>
              </a:ext>
            </a:extLst>
          </p:cNvPr>
          <p:cNvSpPr/>
          <p:nvPr/>
        </p:nvSpPr>
        <p:spPr>
          <a:xfrm>
            <a:off x="1765381" y="4160446"/>
            <a:ext cx="81897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「閱讀」是我們可以送給孩子最棒的「禮物」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E08013F-CD97-4B1A-B90D-D3FA69314637}"/>
              </a:ext>
            </a:extLst>
          </p:cNvPr>
          <p:cNvSpPr/>
          <p:nvPr/>
        </p:nvSpPr>
        <p:spPr>
          <a:xfrm>
            <a:off x="4746182" y="4891892"/>
            <a:ext cx="22281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微軟正黑體" pitchFamily="34" charset="-120"/>
                <a:ea typeface="微軟正黑體" pitchFamily="34" charset="-120"/>
                <a:hlinkClick r:id="rId2"/>
              </a:rPr>
              <a:t>低年級書單</a:t>
            </a:r>
            <a:endParaRPr lang="zh-TW" altLang="en-US" sz="32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主要賽事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TM04033927[[fn=主要賽事]]</Template>
  <TotalTime>2002</TotalTime>
  <Words>1464</Words>
  <Application>Microsoft Office PowerPoint</Application>
  <PresentationFormat>寬螢幕</PresentationFormat>
  <Paragraphs>120</Paragraphs>
  <Slides>30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42" baseType="lpstr">
      <vt:lpstr>文鼎海報體</vt:lpstr>
      <vt:lpstr>文鼎粗魏碑</vt:lpstr>
      <vt:lpstr>微軟正黑體</vt:lpstr>
      <vt:lpstr>新細明體</vt:lpstr>
      <vt:lpstr>標楷體</vt:lpstr>
      <vt:lpstr>Arial</vt:lpstr>
      <vt:lpstr>Arial Black</vt:lpstr>
      <vt:lpstr>Impact</vt:lpstr>
      <vt:lpstr>Symbol</vt:lpstr>
      <vt:lpstr>Tahoma</vt:lpstr>
      <vt:lpstr>Wingdings</vt:lpstr>
      <vt:lpstr>主要賽事</vt:lpstr>
      <vt:lpstr>歡迎蒞臨民安國小 108學年度班親會</vt:lpstr>
      <vt:lpstr>家長日活動流程 </vt:lpstr>
      <vt:lpstr>班級成員</vt:lpstr>
      <vt:lpstr>114導師介紹</vt:lpstr>
      <vt:lpstr>教育理念</vt:lpstr>
      <vt:lpstr>班規</vt:lpstr>
      <vt:lpstr>114作息時間表</vt:lpstr>
      <vt:lpstr>一日之計在於晨，晨光時間做什麼?</vt:lpstr>
      <vt:lpstr>PowerPoint 簡報</vt:lpstr>
      <vt:lpstr>教育部國民及學前教育署 推動國民中小學晨讀運動─身教式閱讀與聊書計畫 </vt:lpstr>
      <vt:lpstr>108學年度第一學期行事曆</vt:lpstr>
      <vt:lpstr>108學年度第一學期重要活動</vt:lpstr>
      <vt:lpstr>一年級成績計算</vt:lpstr>
      <vt:lpstr>國語教學方法</vt:lpstr>
      <vt:lpstr>數學教學方法</vt:lpstr>
      <vt:lpstr>生活教學方法</vt:lpstr>
      <vt:lpstr>一年級校訂課程</vt:lpstr>
      <vt:lpstr>閱讀教育:教學計畫書</vt:lpstr>
      <vt:lpstr>看見世界:英語教學</vt:lpstr>
      <vt:lpstr>班級經營理念</vt:lpstr>
      <vt:lpstr>多元化的獎勵制度</vt:lpstr>
      <vt:lpstr>幹部安排</vt:lpstr>
      <vt:lpstr>閱讀這麼做</vt:lpstr>
      <vt:lpstr>PowerPoint 簡報</vt:lpstr>
      <vt:lpstr>民安圖書證使用時間</vt:lpstr>
      <vt:lpstr>閱讀寫作這麼做</vt:lpstr>
      <vt:lpstr>一年級家長可以這樣協助</vt:lpstr>
      <vt:lpstr>PowerPoint 簡報</vt:lpstr>
      <vt:lpstr>班級家長當選代表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歡迎蒞臨永順國小 108學年度班親會</dc:title>
  <dc:creator>YES</dc:creator>
  <cp:lastModifiedBy>user</cp:lastModifiedBy>
  <cp:revision>61</cp:revision>
  <dcterms:created xsi:type="dcterms:W3CDTF">2019-09-17T07:37:01Z</dcterms:created>
  <dcterms:modified xsi:type="dcterms:W3CDTF">2019-09-23T08:10:48Z</dcterms:modified>
</cp:coreProperties>
</file>